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93"/>
  </p:notesMasterIdLst>
  <p:handoutMasterIdLst>
    <p:handoutMasterId r:id="rId94"/>
  </p:handoutMasterIdLst>
  <p:sldIdLst>
    <p:sldId id="720" r:id="rId2"/>
    <p:sldId id="757" r:id="rId3"/>
    <p:sldId id="772" r:id="rId4"/>
    <p:sldId id="644" r:id="rId5"/>
    <p:sldId id="701" r:id="rId6"/>
    <p:sldId id="702" r:id="rId7"/>
    <p:sldId id="649" r:id="rId8"/>
    <p:sldId id="650" r:id="rId9"/>
    <p:sldId id="758" r:id="rId10"/>
    <p:sldId id="652" r:id="rId11"/>
    <p:sldId id="653" r:id="rId12"/>
    <p:sldId id="654" r:id="rId13"/>
    <p:sldId id="698" r:id="rId14"/>
    <p:sldId id="703" r:id="rId15"/>
    <p:sldId id="681" r:id="rId16"/>
    <p:sldId id="657" r:id="rId17"/>
    <p:sldId id="765" r:id="rId18"/>
    <p:sldId id="699" r:id="rId19"/>
    <p:sldId id="763" r:id="rId20"/>
    <p:sldId id="773" r:id="rId21"/>
    <p:sldId id="704" r:id="rId22"/>
    <p:sldId id="700" r:id="rId23"/>
    <p:sldId id="705" r:id="rId24"/>
    <p:sldId id="661" r:id="rId25"/>
    <p:sldId id="706" r:id="rId26"/>
    <p:sldId id="663" r:id="rId27"/>
    <p:sldId id="664" r:id="rId28"/>
    <p:sldId id="666" r:id="rId29"/>
    <p:sldId id="707" r:id="rId30"/>
    <p:sldId id="708" r:id="rId31"/>
    <p:sldId id="668" r:id="rId32"/>
    <p:sldId id="709" r:id="rId33"/>
    <p:sldId id="670" r:id="rId34"/>
    <p:sldId id="669" r:id="rId35"/>
    <p:sldId id="683" r:id="rId36"/>
    <p:sldId id="672" r:id="rId37"/>
    <p:sldId id="690" r:id="rId38"/>
    <p:sldId id="688" r:id="rId39"/>
    <p:sldId id="674" r:id="rId40"/>
    <p:sldId id="689" r:id="rId41"/>
    <p:sldId id="677" r:id="rId42"/>
    <p:sldId id="678" r:id="rId43"/>
    <p:sldId id="691" r:id="rId44"/>
    <p:sldId id="710" r:id="rId45"/>
    <p:sldId id="714" r:id="rId46"/>
    <p:sldId id="715" r:id="rId47"/>
    <p:sldId id="716" r:id="rId48"/>
    <p:sldId id="717" r:id="rId49"/>
    <p:sldId id="718" r:id="rId50"/>
    <p:sldId id="719" r:id="rId51"/>
    <p:sldId id="697" r:id="rId52"/>
    <p:sldId id="759" r:id="rId53"/>
    <p:sldId id="722" r:id="rId54"/>
    <p:sldId id="723" r:id="rId55"/>
    <p:sldId id="724" r:id="rId56"/>
    <p:sldId id="725" r:id="rId57"/>
    <p:sldId id="726" r:id="rId58"/>
    <p:sldId id="727" r:id="rId59"/>
    <p:sldId id="728" r:id="rId60"/>
    <p:sldId id="729" r:id="rId61"/>
    <p:sldId id="774" r:id="rId62"/>
    <p:sldId id="775" r:id="rId63"/>
    <p:sldId id="730" r:id="rId64"/>
    <p:sldId id="731" r:id="rId65"/>
    <p:sldId id="732" r:id="rId66"/>
    <p:sldId id="733" r:id="rId67"/>
    <p:sldId id="776" r:id="rId68"/>
    <p:sldId id="734" r:id="rId69"/>
    <p:sldId id="735" r:id="rId70"/>
    <p:sldId id="736" r:id="rId71"/>
    <p:sldId id="737" r:id="rId72"/>
    <p:sldId id="738" r:id="rId73"/>
    <p:sldId id="739" r:id="rId74"/>
    <p:sldId id="740" r:id="rId75"/>
    <p:sldId id="741" r:id="rId76"/>
    <p:sldId id="745" r:id="rId77"/>
    <p:sldId id="746" r:id="rId78"/>
    <p:sldId id="747" r:id="rId79"/>
    <p:sldId id="748" r:id="rId80"/>
    <p:sldId id="749" r:id="rId81"/>
    <p:sldId id="750" r:id="rId82"/>
    <p:sldId id="751" r:id="rId83"/>
    <p:sldId id="752" r:id="rId84"/>
    <p:sldId id="753" r:id="rId85"/>
    <p:sldId id="754" r:id="rId86"/>
    <p:sldId id="766" r:id="rId87"/>
    <p:sldId id="767" r:id="rId88"/>
    <p:sldId id="768" r:id="rId89"/>
    <p:sldId id="769" r:id="rId90"/>
    <p:sldId id="770" r:id="rId91"/>
    <p:sldId id="771" r:id="rId92"/>
  </p:sldIdLst>
  <p:sldSz cx="9144000" cy="6858000" type="screen4x3"/>
  <p:notesSz cx="9866313" cy="14295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0000CC"/>
    <a:srgbClr val="D8480E"/>
    <a:srgbClr val="FFFFFF"/>
    <a:srgbClr val="F57E1B"/>
    <a:srgbClr val="779DCB"/>
    <a:srgbClr val="FFFF66"/>
    <a:srgbClr val="66FFCC"/>
    <a:srgbClr val="427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0" autoAdjust="0"/>
    <p:restoredTop sz="79674" autoAdjust="0"/>
  </p:normalViewPr>
  <p:slideViewPr>
    <p:cSldViewPr>
      <p:cViewPr varScale="1">
        <p:scale>
          <a:sx n="68" d="100"/>
          <a:sy n="68" d="100"/>
        </p:scale>
        <p:origin x="1236" y="66"/>
      </p:cViewPr>
      <p:guideLst/>
    </p:cSldViewPr>
  </p:slideViewPr>
  <p:outlineViewPr>
    <p:cViewPr>
      <p:scale>
        <a:sx n="33" d="100"/>
        <a:sy n="33" d="100"/>
      </p:scale>
      <p:origin x="0" y="0"/>
    </p:cViewPr>
  </p:outlineViewPr>
  <p:notesTextViewPr>
    <p:cViewPr>
      <p:scale>
        <a:sx n="100" d="100"/>
        <a:sy n="100" d="100"/>
      </p:scale>
      <p:origin x="0" y="-366"/>
    </p:cViewPr>
  </p:notesTextViewPr>
  <p:sorterViewPr>
    <p:cViewPr>
      <p:scale>
        <a:sx n="100" d="100"/>
        <a:sy n="100" d="100"/>
      </p:scale>
      <p:origin x="0" y="0"/>
    </p:cViewPr>
  </p:sorterViewPr>
  <p:notesViewPr>
    <p:cSldViewPr>
      <p:cViewPr varScale="1">
        <p:scale>
          <a:sx n="32" d="100"/>
          <a:sy n="32" d="100"/>
        </p:scale>
        <p:origin x="3000"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3" cy="717254"/>
          </a:xfrm>
          <a:prstGeom prst="rect">
            <a:avLst/>
          </a:prstGeom>
        </p:spPr>
        <p:txBody>
          <a:bodyPr vert="horz" lIns="133073" tIns="66536" rIns="133073" bIns="66536" rtlCol="0"/>
          <a:lstStyle>
            <a:lvl1pPr algn="l">
              <a:defRPr sz="1700"/>
            </a:lvl1pPr>
          </a:lstStyle>
          <a:p>
            <a:endParaRPr kumimoji="1" lang="ja-JP" altLang="en-US"/>
          </a:p>
        </p:txBody>
      </p:sp>
      <p:sp>
        <p:nvSpPr>
          <p:cNvPr id="3" name="日付プレースホルダー 2"/>
          <p:cNvSpPr>
            <a:spLocks noGrp="1"/>
          </p:cNvSpPr>
          <p:nvPr>
            <p:ph type="dt" sz="quarter" idx="1"/>
          </p:nvPr>
        </p:nvSpPr>
        <p:spPr>
          <a:xfrm>
            <a:off x="5588627" y="1"/>
            <a:ext cx="4275403" cy="717254"/>
          </a:xfrm>
          <a:prstGeom prst="rect">
            <a:avLst/>
          </a:prstGeom>
        </p:spPr>
        <p:txBody>
          <a:bodyPr vert="horz" lIns="133073" tIns="66536" rIns="133073" bIns="66536" rtlCol="0"/>
          <a:lstStyle>
            <a:lvl1pPr algn="r">
              <a:defRPr sz="1700"/>
            </a:lvl1pPr>
          </a:lstStyle>
          <a:p>
            <a:fld id="{3C0AD30B-1FDC-4CC9-8968-EEE2923C924E}" type="datetimeFigureOut">
              <a:rPr kumimoji="1" lang="ja-JP" altLang="en-US" smtClean="0"/>
              <a:t>2020/5/23</a:t>
            </a:fld>
            <a:endParaRPr kumimoji="1" lang="ja-JP" altLang="en-US"/>
          </a:p>
        </p:txBody>
      </p:sp>
      <p:sp>
        <p:nvSpPr>
          <p:cNvPr id="4" name="フッター プレースホルダー 3"/>
          <p:cNvSpPr>
            <a:spLocks noGrp="1"/>
          </p:cNvSpPr>
          <p:nvPr>
            <p:ph type="ftr" sz="quarter" idx="2"/>
          </p:nvPr>
        </p:nvSpPr>
        <p:spPr>
          <a:xfrm>
            <a:off x="1" y="13578186"/>
            <a:ext cx="4275403" cy="717253"/>
          </a:xfrm>
          <a:prstGeom prst="rect">
            <a:avLst/>
          </a:prstGeom>
        </p:spPr>
        <p:txBody>
          <a:bodyPr vert="horz" lIns="133073" tIns="66536" rIns="133073" bIns="66536" rtlCol="0" anchor="b"/>
          <a:lstStyle>
            <a:lvl1pPr algn="l">
              <a:defRPr sz="1700"/>
            </a:lvl1pPr>
          </a:lstStyle>
          <a:p>
            <a:endParaRPr kumimoji="1" lang="ja-JP" altLang="en-US"/>
          </a:p>
        </p:txBody>
      </p:sp>
      <p:sp>
        <p:nvSpPr>
          <p:cNvPr id="5" name="スライド番号プレースホルダー 4"/>
          <p:cNvSpPr>
            <a:spLocks noGrp="1"/>
          </p:cNvSpPr>
          <p:nvPr>
            <p:ph type="sldNum" sz="quarter" idx="3"/>
          </p:nvPr>
        </p:nvSpPr>
        <p:spPr>
          <a:xfrm>
            <a:off x="5588627" y="13578186"/>
            <a:ext cx="4275403" cy="717253"/>
          </a:xfrm>
          <a:prstGeom prst="rect">
            <a:avLst/>
          </a:prstGeom>
        </p:spPr>
        <p:txBody>
          <a:bodyPr vert="horz" lIns="133073" tIns="66536" rIns="133073" bIns="66536" rtlCol="0" anchor="b"/>
          <a:lstStyle>
            <a:lvl1pPr algn="r">
              <a:defRPr sz="1700"/>
            </a:lvl1pPr>
          </a:lstStyle>
          <a:p>
            <a:fld id="{B944BF54-7412-42BF-98B8-BD4FC4DB6FDE}" type="slidenum">
              <a:rPr kumimoji="1" lang="ja-JP" altLang="en-US" smtClean="0"/>
              <a:t>‹#›</a:t>
            </a:fld>
            <a:endParaRPr kumimoji="1" lang="ja-JP" altLang="en-US"/>
          </a:p>
        </p:txBody>
      </p:sp>
    </p:spTree>
    <p:extLst>
      <p:ext uri="{BB962C8B-B14F-4D97-AF65-F5344CB8AC3E}">
        <p14:creationId xmlns:p14="http://schemas.microsoft.com/office/powerpoint/2010/main" val="27264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3" cy="717254"/>
          </a:xfrm>
          <a:prstGeom prst="rect">
            <a:avLst/>
          </a:prstGeom>
        </p:spPr>
        <p:txBody>
          <a:bodyPr vert="horz" lIns="133073" tIns="66536" rIns="133073" bIns="66536" rtlCol="0"/>
          <a:lstStyle>
            <a:lvl1pPr algn="l">
              <a:defRPr sz="1700"/>
            </a:lvl1pPr>
          </a:lstStyle>
          <a:p>
            <a:endParaRPr kumimoji="1" lang="ja-JP" altLang="en-US"/>
          </a:p>
        </p:txBody>
      </p:sp>
      <p:sp>
        <p:nvSpPr>
          <p:cNvPr id="3" name="日付プレースホルダー 2"/>
          <p:cNvSpPr>
            <a:spLocks noGrp="1"/>
          </p:cNvSpPr>
          <p:nvPr>
            <p:ph type="dt" idx="1"/>
          </p:nvPr>
        </p:nvSpPr>
        <p:spPr>
          <a:xfrm>
            <a:off x="5588627" y="1"/>
            <a:ext cx="4275403" cy="717254"/>
          </a:xfrm>
          <a:prstGeom prst="rect">
            <a:avLst/>
          </a:prstGeom>
        </p:spPr>
        <p:txBody>
          <a:bodyPr vert="horz" lIns="133073" tIns="66536" rIns="133073" bIns="66536" rtlCol="0"/>
          <a:lstStyle>
            <a:lvl1pPr algn="r">
              <a:defRPr sz="1700"/>
            </a:lvl1pPr>
          </a:lstStyle>
          <a:p>
            <a:fld id="{45053B6B-85F0-4D10-BE8B-30F32F836F75}" type="datetimeFigureOut">
              <a:rPr kumimoji="1" lang="ja-JP" altLang="en-US" smtClean="0"/>
              <a:t>2020/5/23</a:t>
            </a:fld>
            <a:endParaRPr kumimoji="1" lang="ja-JP" altLang="en-US"/>
          </a:p>
        </p:txBody>
      </p:sp>
      <p:sp>
        <p:nvSpPr>
          <p:cNvPr id="4" name="スライド イメージ プレースホルダー 3"/>
          <p:cNvSpPr>
            <a:spLocks noGrp="1" noRot="1" noChangeAspect="1"/>
          </p:cNvSpPr>
          <p:nvPr>
            <p:ph type="sldImg" idx="2"/>
          </p:nvPr>
        </p:nvSpPr>
        <p:spPr>
          <a:xfrm>
            <a:off x="612676" y="739007"/>
            <a:ext cx="8641672" cy="6480720"/>
          </a:xfrm>
          <a:prstGeom prst="rect">
            <a:avLst/>
          </a:prstGeom>
          <a:noFill/>
          <a:ln w="12700">
            <a:solidFill>
              <a:srgbClr val="000000"/>
            </a:solidFill>
          </a:ln>
        </p:spPr>
        <p:txBody>
          <a:bodyPr vert="horz" lIns="133073" tIns="66536" rIns="133073" bIns="66536" rtlCol="0" anchor="ctr"/>
          <a:lstStyle/>
          <a:p>
            <a:endParaRPr lang="ja-JP" altLang="en-US"/>
          </a:p>
        </p:txBody>
      </p:sp>
      <p:sp>
        <p:nvSpPr>
          <p:cNvPr id="5" name="ノート プレースホルダー 4"/>
          <p:cNvSpPr>
            <a:spLocks noGrp="1"/>
          </p:cNvSpPr>
          <p:nvPr>
            <p:ph type="body" sz="quarter" idx="3"/>
          </p:nvPr>
        </p:nvSpPr>
        <p:spPr>
          <a:xfrm>
            <a:off x="396652" y="7435751"/>
            <a:ext cx="9001000" cy="6408712"/>
          </a:xfrm>
          <a:prstGeom prst="rect">
            <a:avLst/>
          </a:prstGeom>
          <a:noFill/>
        </p:spPr>
        <p:txBody>
          <a:bodyPr vert="horz" lIns="133073" tIns="66536" rIns="133073" bIns="6653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13578186"/>
            <a:ext cx="4275403" cy="717253"/>
          </a:xfrm>
          <a:prstGeom prst="rect">
            <a:avLst/>
          </a:prstGeom>
        </p:spPr>
        <p:txBody>
          <a:bodyPr vert="horz" lIns="133073" tIns="66536" rIns="133073" bIns="66536"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5588627" y="13578186"/>
            <a:ext cx="4275403" cy="717253"/>
          </a:xfrm>
          <a:prstGeom prst="rect">
            <a:avLst/>
          </a:prstGeom>
        </p:spPr>
        <p:txBody>
          <a:bodyPr vert="horz" lIns="133073" tIns="66536" rIns="133073" bIns="66536" rtlCol="0" anchor="b"/>
          <a:lstStyle>
            <a:lvl1pPr algn="r">
              <a:defRPr sz="1700"/>
            </a:lvl1pPr>
          </a:lstStyle>
          <a:p>
            <a:fld id="{BC593228-728A-4795-AE70-4E5858140379}" type="slidenum">
              <a:rPr kumimoji="1" lang="ja-JP" altLang="en-US" smtClean="0"/>
              <a:t>‹#›</a:t>
            </a:fld>
            <a:endParaRPr kumimoji="1" lang="ja-JP" altLang="en-US"/>
          </a:p>
        </p:txBody>
      </p:sp>
    </p:spTree>
    <p:extLst>
      <p:ext uri="{BB962C8B-B14F-4D97-AF65-F5344CB8AC3E}">
        <p14:creationId xmlns:p14="http://schemas.microsoft.com/office/powerpoint/2010/main" val="2644407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baseline="0">
        <a:solidFill>
          <a:schemeClr val="tx1"/>
        </a:solidFill>
        <a:latin typeface="+mn-ea"/>
        <a:ea typeface="+mn-ea"/>
        <a:cs typeface="+mn-cs"/>
      </a:defRPr>
    </a:lvl1pPr>
    <a:lvl2pPr marL="457200" algn="l" defTabSz="914400" rtl="0" eaLnBrk="1" latinLnBrk="0" hangingPunct="1">
      <a:defRPr kumimoji="1" sz="1600" kern="1200" baseline="0">
        <a:solidFill>
          <a:schemeClr val="tx1"/>
        </a:solidFill>
        <a:latin typeface="+mn-ea"/>
        <a:ea typeface="+mn-ea"/>
        <a:cs typeface="+mn-cs"/>
      </a:defRPr>
    </a:lvl2pPr>
    <a:lvl3pPr marL="914400" algn="l" defTabSz="914400" rtl="0" eaLnBrk="1" latinLnBrk="0" hangingPunct="1">
      <a:defRPr kumimoji="1" sz="1600" kern="1200" baseline="0">
        <a:solidFill>
          <a:schemeClr val="tx1"/>
        </a:solidFill>
        <a:latin typeface="+mn-ea"/>
        <a:ea typeface="+mn-ea"/>
        <a:cs typeface="+mn-cs"/>
      </a:defRPr>
    </a:lvl3pPr>
    <a:lvl4pPr marL="1371600" algn="l" defTabSz="914400" rtl="0" eaLnBrk="1" latinLnBrk="0" hangingPunct="1">
      <a:defRPr kumimoji="1" sz="1600" kern="1200" baseline="0">
        <a:solidFill>
          <a:schemeClr val="tx1"/>
        </a:solidFill>
        <a:latin typeface="+mn-ea"/>
        <a:ea typeface="+mn-ea"/>
        <a:cs typeface="+mn-cs"/>
      </a:defRPr>
    </a:lvl4pPr>
    <a:lvl5pPr marL="1828800" algn="l" defTabSz="914400" rtl="0" eaLnBrk="1" latinLnBrk="0" hangingPunct="1">
      <a:defRPr kumimoji="1" sz="1600" kern="1200" baseline="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0</a:t>
            </a:fld>
            <a:endParaRPr kumimoji="1" lang="ja-JP" altLang="en-US"/>
          </a:p>
        </p:txBody>
      </p:sp>
    </p:spTree>
    <p:extLst>
      <p:ext uri="{BB962C8B-B14F-4D97-AF65-F5344CB8AC3E}">
        <p14:creationId xmlns:p14="http://schemas.microsoft.com/office/powerpoint/2010/main" val="2809021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9</a:t>
            </a:fld>
            <a:endParaRPr kumimoji="1" lang="ja-JP" altLang="en-US"/>
          </a:p>
        </p:txBody>
      </p:sp>
    </p:spTree>
    <p:extLst>
      <p:ext uri="{BB962C8B-B14F-4D97-AF65-F5344CB8AC3E}">
        <p14:creationId xmlns:p14="http://schemas.microsoft.com/office/powerpoint/2010/main" val="239942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最初に、オープンデータを始めるにあたっての疑問や不安を</a:t>
            </a:r>
            <a:r>
              <a:rPr lang="en-US" altLang="ja-JP" dirty="0"/>
              <a:t>3</a:t>
            </a:r>
            <a:r>
              <a:rPr lang="ja-JP" altLang="en-US" dirty="0"/>
              <a:t>つ挙げました</a:t>
            </a:r>
            <a:endParaRPr lang="en-US" altLang="ja-JP" dirty="0"/>
          </a:p>
          <a:p>
            <a:pPr>
              <a:defRPr/>
            </a:pPr>
            <a:endParaRPr lang="en-US" altLang="ja-JP" dirty="0"/>
          </a:p>
          <a:p>
            <a:pPr>
              <a:defRPr/>
            </a:pPr>
            <a:r>
              <a:rPr lang="ja-JP" altLang="en-US" dirty="0"/>
              <a:t>２章では、ここで挙げた、疑問や不安に答える形で、実際にどのような作業が必要となるかについてご説明します。</a:t>
            </a:r>
            <a:endParaRPr lang="en-US" altLang="ja-JP" dirty="0"/>
          </a:p>
          <a:p>
            <a:endParaRPr kumimoji="1"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10</a:t>
            </a:fld>
            <a:endParaRPr kumimoji="1" lang="ja-JP" altLang="en-US"/>
          </a:p>
        </p:txBody>
      </p:sp>
    </p:spTree>
    <p:extLst>
      <p:ext uri="{BB962C8B-B14F-4D97-AF65-F5344CB8AC3E}">
        <p14:creationId xmlns:p14="http://schemas.microsoft.com/office/powerpoint/2010/main" val="50031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まずは、</a:t>
            </a:r>
            <a:endParaRPr lang="en-US" altLang="ja-JP" dirty="0"/>
          </a:p>
          <a:p>
            <a:pPr marR="0" lvl="0" indent="0" fontAlgn="auto">
              <a:lnSpc>
                <a:spcPct val="100000"/>
              </a:lnSpc>
              <a:spcBef>
                <a:spcPts val="0"/>
              </a:spcBef>
              <a:spcAft>
                <a:spcPts val="0"/>
              </a:spcAft>
              <a:buClrTx/>
              <a:buSzTx/>
              <a:buFontTx/>
              <a:buNone/>
              <a:tabLst/>
              <a:defRPr/>
            </a:pPr>
            <a:r>
              <a:rPr lang="ja-JP" altLang="en-US" dirty="0"/>
              <a:t>　・もうホームページに情報は記載しているけどそれじゃダメ？</a:t>
            </a:r>
            <a:endParaRPr lang="en-US" altLang="ja-JP" dirty="0"/>
          </a:p>
          <a:p>
            <a:pPr>
              <a:defRPr/>
            </a:pPr>
            <a:r>
              <a:rPr lang="ja-JP" altLang="en-US" dirty="0"/>
              <a:t>についてです。</a:t>
            </a:r>
            <a:endParaRPr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ホームページに掲載しているデータは、利用者がデータの加工や再配布等を行なえないと思われる可能性があるため、二次利用が可能なデータであることを提示する必要があります。</a:t>
            </a:r>
            <a:endParaRPr lang="en-US" altLang="ja-JP" dirty="0"/>
          </a:p>
          <a:p>
            <a:endParaRPr kumimoji="1"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11</a:t>
            </a:fld>
            <a:endParaRPr kumimoji="1" lang="ja-JP" altLang="en-US"/>
          </a:p>
        </p:txBody>
      </p:sp>
    </p:spTree>
    <p:extLst>
      <p:ext uri="{BB962C8B-B14F-4D97-AF65-F5344CB8AC3E}">
        <p14:creationId xmlns:p14="http://schemas.microsoft.com/office/powerpoint/2010/main" val="197950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オープンデータを難しく考える必要はありませんし、オープンデータの本来の目的は情報をオープンにすることです。</a:t>
            </a:r>
            <a:endParaRPr lang="en-US" altLang="ja-JP" dirty="0"/>
          </a:p>
          <a:p>
            <a:pPr marR="0" lvl="0" indent="0" fontAlgn="auto">
              <a:lnSpc>
                <a:spcPct val="100000"/>
              </a:lnSpc>
              <a:spcBef>
                <a:spcPts val="0"/>
              </a:spcBef>
              <a:spcAft>
                <a:spcPts val="0"/>
              </a:spcAft>
              <a:buClrTx/>
              <a:buSzTx/>
              <a:buFontTx/>
              <a:buNone/>
              <a:tabLst/>
              <a:defRPr/>
            </a:pPr>
            <a:r>
              <a:rPr lang="ja-JP" altLang="en-US" dirty="0"/>
              <a:t>ですから、ホームページ上にデータを公開していれば、その目的はある程度達成できているといえます。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ただ、オープンデータは、そのデータを自由に利用して、様々な活動に生かすことができる、</a:t>
            </a:r>
            <a:endParaRPr lang="en-US" altLang="ja-JP" dirty="0"/>
          </a:p>
          <a:p>
            <a:pPr marR="0" lvl="0" indent="0" fontAlgn="auto">
              <a:lnSpc>
                <a:spcPct val="100000"/>
              </a:lnSpc>
              <a:spcBef>
                <a:spcPts val="0"/>
              </a:spcBef>
              <a:spcAft>
                <a:spcPts val="0"/>
              </a:spcAft>
              <a:buClrTx/>
              <a:buSzTx/>
              <a:buFontTx/>
              <a:buNone/>
              <a:tabLst/>
              <a:defRPr/>
            </a:pPr>
            <a:r>
              <a:rPr lang="ja-JP" altLang="en-US" dirty="0"/>
              <a:t>というところに価値があります。</a:t>
            </a:r>
            <a:endParaRPr lang="en-US" altLang="ja-JP" dirty="0"/>
          </a:p>
          <a:p>
            <a:pPr marR="0" lvl="0" indent="0" fontAlgn="auto">
              <a:lnSpc>
                <a:spcPct val="100000"/>
              </a:lnSpc>
              <a:spcBef>
                <a:spcPts val="0"/>
              </a:spcBef>
              <a:spcAft>
                <a:spcPts val="0"/>
              </a:spcAft>
              <a:buClrTx/>
              <a:buSzTx/>
              <a:buFontTx/>
              <a:buNone/>
              <a:tabLst/>
              <a:defRPr/>
            </a:pPr>
            <a:r>
              <a:rPr lang="ja-JP" altLang="en-US" dirty="0"/>
              <a:t>そのため、オープンデータは、誰もが利用でき、二次利用可能なデータであることが必要になります。</a:t>
            </a:r>
            <a:endParaRPr lang="en-US" altLang="ja-JP" dirty="0"/>
          </a:p>
          <a:p>
            <a:pPr marR="0" lvl="0" indent="0" fontAlgn="auto">
              <a:lnSpc>
                <a:spcPct val="100000"/>
              </a:lnSpc>
              <a:spcBef>
                <a:spcPts val="0"/>
              </a:spcBef>
              <a:spcAft>
                <a:spcPts val="0"/>
              </a:spcAft>
              <a:buClrTx/>
              <a:buSzTx/>
              <a:buFontTx/>
              <a:buNone/>
              <a:tabLst/>
              <a:defRPr/>
            </a:pPr>
            <a:r>
              <a:rPr lang="ja-JP" altLang="en-US" dirty="0"/>
              <a:t>ここで、「二次利用可能」というのは、利用者が加工、再配布等を行なえること、を表します。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データを</a:t>
            </a:r>
            <a:r>
              <a:rPr lang="en-US" altLang="ja-JP" dirty="0"/>
              <a:t>Web</a:t>
            </a:r>
            <a:r>
              <a:rPr lang="ja-JP" altLang="en-US" dirty="0"/>
              <a:t>上のサイトに公開すれば、利用者はそのデータを自由に見ることはできます。</a:t>
            </a:r>
            <a:endParaRPr lang="en-US" altLang="ja-JP" dirty="0"/>
          </a:p>
          <a:p>
            <a:pPr marR="0" lvl="0" indent="0" fontAlgn="auto">
              <a:lnSpc>
                <a:spcPct val="100000"/>
              </a:lnSpc>
              <a:spcBef>
                <a:spcPts val="0"/>
              </a:spcBef>
              <a:spcAft>
                <a:spcPts val="0"/>
              </a:spcAft>
              <a:buClrTx/>
              <a:buSzTx/>
              <a:buFontTx/>
              <a:buNone/>
              <a:tabLst/>
              <a:defRPr/>
            </a:pPr>
            <a:r>
              <a:rPr lang="ja-JP" altLang="en-US" dirty="0"/>
              <a:t>ですが、ただデータを公開するだけでは、利用者はデータに対する権利等の観点から、</a:t>
            </a:r>
            <a:endParaRPr lang="en-US" altLang="ja-JP" dirty="0"/>
          </a:p>
          <a:p>
            <a:pPr marR="0" lvl="0" indent="0" fontAlgn="auto">
              <a:lnSpc>
                <a:spcPct val="100000"/>
              </a:lnSpc>
              <a:spcBef>
                <a:spcPts val="0"/>
              </a:spcBef>
              <a:spcAft>
                <a:spcPts val="0"/>
              </a:spcAft>
              <a:buClrTx/>
              <a:buSzTx/>
              <a:buFontTx/>
              <a:buNone/>
              <a:tabLst/>
              <a:defRPr/>
            </a:pPr>
            <a:r>
              <a:rPr lang="ja-JP" altLang="en-US" dirty="0"/>
              <a:t>そのデータを、自分が二次利用してよいかどうか判断できません。</a:t>
            </a:r>
          </a:p>
          <a:p>
            <a:pPr marR="0" lvl="0" indent="0" fontAlgn="auto">
              <a:lnSpc>
                <a:spcPct val="100000"/>
              </a:lnSpc>
              <a:spcBef>
                <a:spcPts val="0"/>
              </a:spcBef>
              <a:spcAft>
                <a:spcPts val="0"/>
              </a:spcAft>
              <a:buClrTx/>
              <a:buSzTx/>
              <a:buFontTx/>
              <a:buNone/>
              <a:tabLst/>
              <a:defRPr/>
            </a:pPr>
            <a:r>
              <a:rPr lang="ja-JP" altLang="en-US" dirty="0"/>
              <a:t>また、ホームページの場合、</a:t>
            </a:r>
            <a:r>
              <a:rPr lang="ja-JP" altLang="ja-JP" dirty="0"/>
              <a:t>無断での改変利用</a:t>
            </a:r>
            <a:r>
              <a:rPr lang="ja-JP" altLang="en-US" dirty="0"/>
              <a:t>が</a:t>
            </a:r>
            <a:r>
              <a:rPr lang="ja-JP" altLang="ja-JP" dirty="0"/>
              <a:t>許可され</a:t>
            </a:r>
            <a:r>
              <a:rPr lang="ja-JP" altLang="en-US" dirty="0"/>
              <a:t>ていない場合があります。</a:t>
            </a:r>
            <a:endParaRPr lang="en-US" altLang="ja-JP" dirty="0"/>
          </a:p>
          <a:p>
            <a:pPr marR="0" lvl="0" indent="0" fontAlgn="auto">
              <a:lnSpc>
                <a:spcPct val="100000"/>
              </a:lnSpc>
              <a:spcBef>
                <a:spcPts val="0"/>
              </a:spcBef>
              <a:spcAft>
                <a:spcPts val="0"/>
              </a:spcAft>
              <a:buClrTx/>
              <a:buSzTx/>
              <a:buFontTx/>
              <a:buNone/>
              <a:tabLst/>
              <a:defRPr/>
            </a:pPr>
            <a:r>
              <a:rPr lang="ja-JP" altLang="en-US" dirty="0"/>
              <a:t>この状態のままでは、利用の範囲が制限されてしまいます。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そこで、公開するデータは、利用者が「二次利用」してよいデータである、ということを</a:t>
            </a:r>
            <a:endParaRPr lang="en-US" altLang="ja-JP" dirty="0"/>
          </a:p>
          <a:p>
            <a:pPr marR="0" lvl="0" indent="0" fontAlgn="auto">
              <a:lnSpc>
                <a:spcPct val="100000"/>
              </a:lnSpc>
              <a:spcBef>
                <a:spcPts val="0"/>
              </a:spcBef>
              <a:spcAft>
                <a:spcPts val="0"/>
              </a:spcAft>
              <a:buClrTx/>
              <a:buSzTx/>
              <a:buFontTx/>
              <a:buNone/>
              <a:tabLst/>
              <a:defRPr/>
            </a:pPr>
            <a:r>
              <a:rPr lang="ja-JP" altLang="en-US" dirty="0"/>
              <a:t>明記することが大切になります。</a:t>
            </a:r>
            <a:endParaRPr lang="en-US" altLang="ja-JP" dirty="0"/>
          </a:p>
          <a:p>
            <a:pPr marR="0" lvl="0" indent="0" fontAlgn="auto">
              <a:lnSpc>
                <a:spcPct val="100000"/>
              </a:lnSpc>
              <a:spcBef>
                <a:spcPts val="0"/>
              </a:spcBef>
              <a:spcAft>
                <a:spcPts val="0"/>
              </a:spcAft>
              <a:buClrTx/>
              <a:buSzTx/>
              <a:buFontTx/>
              <a:buNone/>
              <a:tabLst/>
              <a:defRPr/>
            </a:pPr>
            <a:r>
              <a:rPr lang="ja-JP" altLang="en-US" dirty="0"/>
              <a:t>「二次利用できることを記載したもの」を、利用ルール、利用規約と呼んでいます。</a:t>
            </a:r>
            <a:endParaRPr lang="en-US" altLang="ja-JP" dirty="0"/>
          </a:p>
          <a:p>
            <a:endParaRPr kumimoji="1"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12</a:t>
            </a:fld>
            <a:endParaRPr kumimoji="1" lang="ja-JP" altLang="en-US"/>
          </a:p>
        </p:txBody>
      </p:sp>
    </p:spTree>
    <p:extLst>
      <p:ext uri="{BB962C8B-B14F-4D97-AF65-F5344CB8AC3E}">
        <p14:creationId xmlns:p14="http://schemas.microsoft.com/office/powerpoint/2010/main" val="3206309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すでに各団体のホームページに掲載されている情報は、各団体で公開が必要と判断されたデータであると思います。</a:t>
            </a:r>
            <a:endParaRPr lang="en-US" altLang="ja-JP" dirty="0"/>
          </a:p>
          <a:p>
            <a:pPr>
              <a:defRPr/>
            </a:pPr>
            <a:r>
              <a:rPr lang="ja-JP" altLang="en-US" dirty="0"/>
              <a:t>つまり、利用者にとって有益な情報であるといえます。</a:t>
            </a:r>
            <a:endParaRPr lang="en-US" altLang="ja-JP" dirty="0"/>
          </a:p>
          <a:p>
            <a:pPr>
              <a:defRPr/>
            </a:pPr>
            <a:endParaRPr lang="en-US" altLang="ja-JP" dirty="0"/>
          </a:p>
          <a:p>
            <a:pPr>
              <a:defRPr/>
            </a:pPr>
            <a:r>
              <a:rPr lang="ja-JP" altLang="en-US" dirty="0"/>
              <a:t>これをオープンデータにすることで、利用者にとって活用しやすいデータになり、さらにデータの利用価値があがります。</a:t>
            </a:r>
            <a:endParaRPr lang="en-US" altLang="ja-JP" dirty="0"/>
          </a:p>
          <a:p>
            <a:pPr>
              <a:defRPr/>
            </a:pPr>
            <a:endParaRPr lang="en-US" altLang="ja-JP" dirty="0"/>
          </a:p>
          <a:p>
            <a:pPr>
              <a:defRPr/>
            </a:pPr>
            <a:r>
              <a:rPr lang="ja-JP" altLang="en-US" dirty="0"/>
              <a:t>そこで、すでにホームページで公開している情報に、二次利用可能であること記載した利用ルールを付けることでオープンデータとする、というところからスタートするのも、よい方法だと思います。</a:t>
            </a:r>
            <a:endParaRPr lang="en-US" altLang="ja-JP" dirty="0"/>
          </a:p>
          <a:p>
            <a:pPr>
              <a:defRPr/>
            </a:pPr>
            <a:endParaRPr lang="en-US" altLang="ja-JP" dirty="0"/>
          </a:p>
          <a:p>
            <a:pPr>
              <a:defRPr/>
            </a:pPr>
            <a:r>
              <a:rPr lang="ja-JP" altLang="en-US" dirty="0"/>
              <a:t>たとえば、画面上に記載された情報でも、二次利用可能であること記載した利用ルールを付けることでオープンデータとなります。</a:t>
            </a:r>
            <a:endParaRPr lang="en-US" altLang="ja-JP" dirty="0"/>
          </a:p>
          <a:p>
            <a:pPr>
              <a:defRPr/>
            </a:pPr>
            <a:endParaRPr lang="en-US" altLang="ja-JP" dirty="0"/>
          </a:p>
          <a:p>
            <a:pPr>
              <a:defRPr/>
            </a:pPr>
            <a:r>
              <a:rPr lang="ja-JP" altLang="en-US" dirty="0"/>
              <a:t>もちろん、ファイルが掲載されている場合でも、利用ルールが掲載されていればオープンデータとなります。</a:t>
            </a:r>
            <a:endParaRPr lang="en-US" altLang="ja-JP" dirty="0"/>
          </a:p>
          <a:p>
            <a:endParaRPr kumimoji="1" lang="ja-JP" altLang="en-US" dirty="0"/>
          </a:p>
          <a:p>
            <a:endParaRPr kumimoji="1" lang="en-US" altLang="ja-JP" dirty="0"/>
          </a:p>
          <a:p>
            <a:endParaRPr kumimoji="1"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13</a:t>
            </a:fld>
            <a:endParaRPr kumimoji="1" lang="ja-JP" altLang="en-US"/>
          </a:p>
        </p:txBody>
      </p:sp>
    </p:spTree>
    <p:extLst>
      <p:ext uri="{BB962C8B-B14F-4D97-AF65-F5344CB8AC3E}">
        <p14:creationId xmlns:p14="http://schemas.microsoft.com/office/powerpoint/2010/main" val="797142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また、例えば都道府県に、共同で利用できるようなオープンデータのサイトがあれば、そのサイトにデータを載せるだけで、オープンデータとすることができます。</a:t>
            </a:r>
            <a:endParaRPr lang="en-US" altLang="ja-JP" dirty="0"/>
          </a:p>
          <a:p>
            <a:pPr>
              <a:defRPr/>
            </a:pPr>
            <a:endParaRPr lang="en-US" altLang="ja-JP" dirty="0"/>
          </a:p>
          <a:p>
            <a:pPr>
              <a:defRPr/>
            </a:pPr>
            <a:r>
              <a:rPr lang="ja-JP" altLang="en-US" dirty="0"/>
              <a:t>このような方法で、まずはオープンデータをはじめていただくことも有効な方法です。</a:t>
            </a:r>
            <a:endParaRPr lang="en-US" altLang="ja-JP" dirty="0"/>
          </a:p>
          <a:p>
            <a:endParaRPr kumimoji="1" lang="en-US" altLang="ja-JP" dirty="0"/>
          </a:p>
          <a:p>
            <a:endParaRPr kumimoji="1" lang="en-US" altLang="ja-JP" dirty="0">
              <a:latin typeface="+mn-ea"/>
            </a:endParaRPr>
          </a:p>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14</a:t>
            </a:fld>
            <a:endParaRPr kumimoji="1" lang="ja-JP" altLang="en-US"/>
          </a:p>
        </p:txBody>
      </p:sp>
    </p:spTree>
    <p:extLst>
      <p:ext uri="{BB962C8B-B14F-4D97-AF65-F5344CB8AC3E}">
        <p14:creationId xmlns:p14="http://schemas.microsoft.com/office/powerpoint/2010/main" val="2124753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次に、</a:t>
            </a:r>
            <a:endParaRPr lang="en-US" altLang="ja-JP" dirty="0"/>
          </a:p>
          <a:p>
            <a:pPr>
              <a:defRPr/>
            </a:pPr>
            <a:r>
              <a:rPr lang="ja-JP" altLang="en-US" dirty="0"/>
              <a:t>　・二次利用を可能とするために利用ルールやライセンスを新たに整備しなきゃいけないけど、どうしたらよいの？</a:t>
            </a:r>
          </a:p>
          <a:p>
            <a:pPr>
              <a:defRPr/>
            </a:pPr>
            <a:r>
              <a:rPr lang="ja-JP" altLang="en-US" dirty="0"/>
              <a:t>についてです。</a:t>
            </a:r>
            <a:endParaRPr lang="en-US" altLang="ja-JP" dirty="0"/>
          </a:p>
          <a:p>
            <a:pPr>
              <a:defRPr/>
            </a:pPr>
            <a:endParaRPr lang="en-US" altLang="ja-JP" dirty="0"/>
          </a:p>
          <a:p>
            <a:pPr>
              <a:defRPr/>
            </a:pPr>
            <a:r>
              <a:rPr lang="ja-JP" altLang="en-US" dirty="0"/>
              <a:t>オープンデータには、二次利用可能であることを明示するために利用ルールを記載することが必要です。</a:t>
            </a:r>
            <a:endParaRPr lang="en-US" altLang="ja-JP" dirty="0"/>
          </a:p>
          <a:p>
            <a:pPr>
              <a:defRPr/>
            </a:pPr>
            <a:r>
              <a:rPr lang="ja-JP" altLang="en-US" dirty="0"/>
              <a:t>利用ルールとはどのようなものか、について次にご説明します。</a:t>
            </a:r>
            <a:endParaRPr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15</a:t>
            </a:fld>
            <a:endParaRPr kumimoji="1" lang="ja-JP" altLang="en-US"/>
          </a:p>
        </p:txBody>
      </p:sp>
    </p:spTree>
    <p:extLst>
      <p:ext uri="{BB962C8B-B14F-4D97-AF65-F5344CB8AC3E}">
        <p14:creationId xmlns:p14="http://schemas.microsoft.com/office/powerpoint/2010/main" val="446275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利用ルールは、一般的には、各部署ごとに作成するものではなく、団体で１つ整備します。</a:t>
            </a:r>
            <a:endParaRPr lang="en-US" altLang="ja-JP" dirty="0"/>
          </a:p>
          <a:p>
            <a:pPr>
              <a:defRPr/>
            </a:pPr>
            <a:r>
              <a:rPr lang="ja-JP" altLang="en-US" dirty="0"/>
              <a:t>その場合、オープンデータリーダや、オープンデータとりまとめ部署、などが実際には作成することになると考えます。</a:t>
            </a:r>
            <a:endParaRPr lang="en-US" altLang="ja-JP" dirty="0"/>
          </a:p>
          <a:p>
            <a:pPr>
              <a:defRPr/>
            </a:pPr>
            <a:endParaRPr lang="en-US" altLang="ja-JP" dirty="0"/>
          </a:p>
          <a:p>
            <a:pPr>
              <a:defRPr/>
            </a:pPr>
            <a:r>
              <a:rPr lang="ja-JP" altLang="en-US" dirty="0"/>
              <a:t>ですが、公開するデータは、皆さんの各部署が持っているデータです。</a:t>
            </a:r>
            <a:endParaRPr lang="en-US" altLang="ja-JP" dirty="0"/>
          </a:p>
          <a:p>
            <a:pPr>
              <a:defRPr/>
            </a:pPr>
            <a:r>
              <a:rPr lang="ja-JP" altLang="en-US" dirty="0"/>
              <a:t>ですから、利用ルールにどんなことが書かれているのか、理解しておくことが大切です。</a:t>
            </a:r>
            <a:endParaRPr lang="en-US" altLang="ja-JP" dirty="0"/>
          </a:p>
          <a:p>
            <a:pPr>
              <a:defRPr/>
            </a:pPr>
            <a:endParaRPr lang="en-US" altLang="ja-JP" dirty="0"/>
          </a:p>
          <a:p>
            <a:pPr>
              <a:defRPr/>
            </a:pPr>
            <a:r>
              <a:rPr lang="ja-JP" altLang="en-US" dirty="0"/>
              <a:t>また、利用ルールを策定する際は、どのような内容になるのか確認し、必要であれば意見を出すことも必要です。</a:t>
            </a:r>
            <a:endParaRPr lang="en-US" altLang="ja-JP" dirty="0"/>
          </a:p>
          <a:p>
            <a:pPr>
              <a:defRPr/>
            </a:pPr>
            <a:endParaRPr lang="en-US" altLang="ja-JP" dirty="0"/>
          </a:p>
          <a:p>
            <a:pPr>
              <a:defRPr/>
            </a:pPr>
            <a:r>
              <a:rPr lang="ja-JP" altLang="en-US" dirty="0"/>
              <a:t>そのため、概要ではありますが、ここで利用ルールの記載内容などについて、ご説明します</a:t>
            </a:r>
            <a:r>
              <a:rPr kumimoji="1" lang="ja-JP" altLang="en-US" dirty="0"/>
              <a:t>。</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16</a:t>
            </a:fld>
            <a:endParaRPr kumimoji="1" lang="ja-JP" altLang="en-US"/>
          </a:p>
        </p:txBody>
      </p:sp>
    </p:spTree>
    <p:extLst>
      <p:ext uri="{BB962C8B-B14F-4D97-AF65-F5344CB8AC3E}">
        <p14:creationId xmlns:p14="http://schemas.microsoft.com/office/powerpoint/2010/main" val="2313832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こちらは、利用ルール記載について、京都市の記載例です。</a:t>
            </a:r>
            <a:endParaRPr lang="en-US" altLang="ja-JP" dirty="0"/>
          </a:p>
          <a:p>
            <a:pPr>
              <a:defRPr/>
            </a:pPr>
            <a:endParaRPr lang="en-US" altLang="ja-JP" dirty="0"/>
          </a:p>
          <a:p>
            <a:pPr>
              <a:defRPr/>
            </a:pPr>
            <a:r>
              <a:rPr lang="ja-JP" altLang="en-US" dirty="0"/>
              <a:t>オープンデータポータルサイト内に利用規約を記載しています。</a:t>
            </a: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17</a:t>
            </a:fld>
            <a:endParaRPr kumimoji="1" lang="ja-JP" altLang="en-US"/>
          </a:p>
        </p:txBody>
      </p:sp>
    </p:spTree>
    <p:extLst>
      <p:ext uri="{BB962C8B-B14F-4D97-AF65-F5344CB8AC3E}">
        <p14:creationId xmlns:p14="http://schemas.microsoft.com/office/powerpoint/2010/main" val="3564493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利用ルールに記載する主な内容の１つ目が「ライセンス」です。</a:t>
            </a:r>
            <a:endParaRPr lang="en-US" altLang="ja-JP" dirty="0"/>
          </a:p>
          <a:p>
            <a:pPr>
              <a:defRPr/>
            </a:pPr>
            <a:r>
              <a:rPr lang="ja-JP" altLang="en-US" dirty="0"/>
              <a:t>「ライセンス」とは、公開するデータについて、利用者がデータを利用できることを表示するためのツールです。</a:t>
            </a:r>
            <a:endParaRPr lang="en-US" altLang="ja-JP" dirty="0"/>
          </a:p>
          <a:p>
            <a:pPr>
              <a:defRPr/>
            </a:pPr>
            <a:endParaRPr lang="en-US" altLang="ja-JP" dirty="0"/>
          </a:p>
          <a:p>
            <a:pPr>
              <a:defRPr/>
            </a:pPr>
            <a:r>
              <a:rPr lang="ja-JP" altLang="en-US" dirty="0"/>
              <a:t>これを使うことで、個別に文章で記載することなく、二次利用可能であることや、その条件（ルール）を提示することができます。</a:t>
            </a:r>
            <a:endParaRPr lang="en-US" altLang="ja-JP" dirty="0"/>
          </a:p>
          <a:p>
            <a:pPr>
              <a:defRPr/>
            </a:pPr>
            <a:endParaRPr lang="en-US" altLang="ja-JP" dirty="0"/>
          </a:p>
          <a:p>
            <a:pPr>
              <a:defRPr/>
            </a:pPr>
            <a:r>
              <a:rPr lang="ja-JP" altLang="en-US" dirty="0"/>
              <a:t>どのようなライセンスを使うかは自由ですし、独自に記載することも可能ですが、世界中で利用されている代表的なライセンスである、クリエイティブコモンズライセンスをオススメします。</a:t>
            </a:r>
            <a:endParaRPr lang="en-US" altLang="ja-JP" dirty="0"/>
          </a:p>
          <a:p>
            <a:pPr>
              <a:defRPr/>
            </a:pPr>
            <a:endParaRPr lang="en-US" altLang="ja-JP" dirty="0"/>
          </a:p>
          <a:p>
            <a:pPr>
              <a:defRPr/>
            </a:pPr>
            <a:r>
              <a:rPr lang="ja-JP" altLang="en-US" dirty="0"/>
              <a:t>なお、</a:t>
            </a:r>
            <a:r>
              <a:rPr lang="en-US" altLang="ja-JP" dirty="0"/>
              <a:t>CC</a:t>
            </a:r>
            <a:r>
              <a:rPr lang="ja-JP" altLang="en-US" dirty="0"/>
              <a:t>ライセンスを必ず使う必要がある、というわけではありません。</a:t>
            </a:r>
            <a:endParaRPr lang="en-US" altLang="ja-JP" dirty="0"/>
          </a:p>
          <a:p>
            <a:pPr>
              <a:defRPr/>
            </a:pPr>
            <a:r>
              <a:rPr lang="ja-JP" altLang="en-US" dirty="0"/>
              <a:t>最終的には、各団体で決めるものです。</a:t>
            </a:r>
            <a:endParaRPr lang="en-US" altLang="ja-JP" dirty="0"/>
          </a:p>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18</a:t>
            </a:fld>
            <a:endParaRPr kumimoji="1" lang="ja-JP" altLang="en-US"/>
          </a:p>
        </p:txBody>
      </p:sp>
    </p:spTree>
    <p:extLst>
      <p:ext uri="{BB962C8B-B14F-4D97-AF65-F5344CB8AC3E}">
        <p14:creationId xmlns:p14="http://schemas.microsoft.com/office/powerpoint/2010/main" val="183366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a:t>
            </a:fld>
            <a:endParaRPr kumimoji="1" lang="ja-JP" altLang="en-US"/>
          </a:p>
        </p:txBody>
      </p:sp>
    </p:spTree>
    <p:extLst>
      <p:ext uri="{BB962C8B-B14F-4D97-AF65-F5344CB8AC3E}">
        <p14:creationId xmlns:p14="http://schemas.microsoft.com/office/powerpoint/2010/main" val="2073614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en-US" altLang="ja-JP" dirty="0"/>
              <a:t>CC</a:t>
            </a:r>
            <a:r>
              <a:rPr lang="ja-JP" altLang="en-US" dirty="0"/>
              <a:t>ライセンスとは、データを公開する者が、公開する際に、利用可能である旨を表示するためのツールです。</a:t>
            </a:r>
          </a:p>
          <a:p>
            <a:pPr>
              <a:defRPr/>
            </a:pPr>
            <a:r>
              <a:rPr lang="en-US" altLang="ja-JP" dirty="0"/>
              <a:t>CC</a:t>
            </a:r>
            <a:r>
              <a:rPr lang="ja-JP" altLang="en-US" dirty="0"/>
              <a:t>ライセンスを使うことで、作品を公開する作者が「この条件を守れば私の作品を自由に使って構いません。」という意思表示を行なえます。</a:t>
            </a:r>
          </a:p>
          <a:p>
            <a:pPr>
              <a:defRPr/>
            </a:pPr>
            <a:r>
              <a:rPr lang="ja-JP" altLang="en-US" dirty="0"/>
              <a:t>データに著作権が発生している場合は、公表者は著作権を保持したまま作品を自由に流通させることができ、利用者は、ライセンス条件の範囲内でデータを利用することができます。</a:t>
            </a:r>
          </a:p>
          <a:p>
            <a:pPr defTabSz="1330726">
              <a:defRPr/>
            </a:pPr>
            <a:endParaRPr lang="en-US" altLang="ja-JP" dirty="0"/>
          </a:p>
          <a:p>
            <a:pPr marL="0" marR="0" lvl="0" indent="0" algn="l" defTabSz="1330726" rtl="0" eaLnBrk="1" fontAlgn="auto" latinLnBrk="0" hangingPunct="1">
              <a:lnSpc>
                <a:spcPct val="100000"/>
              </a:lnSpc>
              <a:spcBef>
                <a:spcPts val="0"/>
              </a:spcBef>
              <a:spcAft>
                <a:spcPts val="0"/>
              </a:spcAft>
              <a:buClrTx/>
              <a:buSzTx/>
              <a:buFontTx/>
              <a:buNone/>
              <a:tabLst/>
              <a:defRPr/>
            </a:pPr>
            <a:r>
              <a:rPr lang="ja-JP" altLang="en-US" dirty="0"/>
              <a:t>また、</a:t>
            </a:r>
            <a:r>
              <a:rPr kumimoji="1" lang="en-US" altLang="ja-JP" dirty="0">
                <a:latin typeface="+mn-ea"/>
              </a:rPr>
              <a:t>CC</a:t>
            </a:r>
            <a:r>
              <a:rPr kumimoji="1" lang="ja-JP" altLang="en-US" dirty="0">
                <a:latin typeface="+mn-ea"/>
              </a:rPr>
              <a:t>ライセンス以外に、国が提示している「政府標準利用規約」をひな形として活用することも可能です。</a:t>
            </a:r>
            <a:endParaRPr kumimoji="1" lang="en-US" altLang="ja-JP" dirty="0">
              <a:latin typeface="+mn-ea"/>
            </a:endParaRPr>
          </a:p>
          <a:p>
            <a:pPr marL="0" marR="0" lvl="0" indent="0" algn="l" defTabSz="1330726" rtl="0" eaLnBrk="1" fontAlgn="auto" latinLnBrk="0" hangingPunct="1">
              <a:lnSpc>
                <a:spcPct val="100000"/>
              </a:lnSpc>
              <a:spcBef>
                <a:spcPts val="0"/>
              </a:spcBef>
              <a:spcAft>
                <a:spcPts val="0"/>
              </a:spcAft>
              <a:buClrTx/>
              <a:buSzTx/>
              <a:buFontTx/>
              <a:buNone/>
              <a:tabLst/>
              <a:defRPr/>
            </a:pPr>
            <a:r>
              <a:rPr kumimoji="1" lang="ja-JP" altLang="en-US" dirty="0">
                <a:latin typeface="+mn-ea"/>
              </a:rPr>
              <a:t>「</a:t>
            </a:r>
            <a:r>
              <a:rPr kumimoji="1" lang="zh-TW" altLang="en-US" dirty="0">
                <a:latin typeface="+mn-ea"/>
              </a:rPr>
              <a:t>政府標準利用規約（第</a:t>
            </a:r>
            <a:r>
              <a:rPr kumimoji="1" lang="en-US" altLang="zh-TW" dirty="0">
                <a:latin typeface="+mn-ea"/>
              </a:rPr>
              <a:t>2.0</a:t>
            </a:r>
            <a:r>
              <a:rPr kumimoji="1" lang="zh-TW" altLang="en-US" dirty="0">
                <a:latin typeface="+mn-ea"/>
              </a:rPr>
              <a:t>版）</a:t>
            </a:r>
            <a:r>
              <a:rPr kumimoji="1" lang="ja-JP" altLang="en-US" dirty="0">
                <a:latin typeface="+mn-ea"/>
              </a:rPr>
              <a:t>」は</a:t>
            </a:r>
            <a:r>
              <a:rPr kumimoji="1" lang="en-US" altLang="ja-JP" dirty="0">
                <a:latin typeface="+mn-ea"/>
              </a:rPr>
              <a:t>CC</a:t>
            </a:r>
            <a:r>
              <a:rPr kumimoji="1" lang="ja-JP" altLang="en-US" dirty="0">
                <a:latin typeface="+mn-ea"/>
              </a:rPr>
              <a:t>ライセンス表示</a:t>
            </a:r>
            <a:r>
              <a:rPr kumimoji="1" lang="en-US" altLang="ja-JP" dirty="0">
                <a:latin typeface="+mn-ea"/>
              </a:rPr>
              <a:t>4.0</a:t>
            </a:r>
            <a:r>
              <a:rPr kumimoji="1" lang="ja-JP" altLang="en-US" dirty="0">
                <a:latin typeface="+mn-ea"/>
              </a:rPr>
              <a:t>国際と互換性があります。</a:t>
            </a:r>
            <a:endParaRPr kumimoji="1" lang="en-US" altLang="ja-JP" dirty="0">
              <a:latin typeface="+mn-ea"/>
            </a:endParaRPr>
          </a:p>
          <a:p>
            <a:pPr marL="0" marR="0" lvl="0" indent="0" algn="l" defTabSz="1330726"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19</a:t>
            </a:fld>
            <a:endParaRPr kumimoji="1" lang="ja-JP" altLang="en-US"/>
          </a:p>
        </p:txBody>
      </p:sp>
    </p:spTree>
    <p:extLst>
      <p:ext uri="{BB962C8B-B14F-4D97-AF65-F5344CB8AC3E}">
        <p14:creationId xmlns:p14="http://schemas.microsoft.com/office/powerpoint/2010/main" val="1742147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en-US" altLang="ja-JP" dirty="0"/>
              <a:t>CC</a:t>
            </a:r>
            <a:r>
              <a:rPr lang="ja-JP" altLang="en-US" dirty="0"/>
              <a:t>ライセンスにはいくつか種類があります。</a:t>
            </a:r>
            <a:endParaRPr lang="en-US" altLang="ja-JP" dirty="0"/>
          </a:p>
          <a:p>
            <a:pPr>
              <a:defRPr/>
            </a:pPr>
            <a:r>
              <a:rPr lang="ja-JP" altLang="en-US" dirty="0"/>
              <a:t>このうち、</a:t>
            </a:r>
            <a:r>
              <a:rPr lang="en-US" altLang="ja-JP" dirty="0"/>
              <a:t>CC</a:t>
            </a:r>
            <a:r>
              <a:rPr lang="ja-JP" altLang="en-US" dirty="0"/>
              <a:t>　</a:t>
            </a:r>
            <a:r>
              <a:rPr lang="en-US" altLang="ja-JP" dirty="0"/>
              <a:t>BY</a:t>
            </a:r>
            <a:r>
              <a:rPr lang="ja-JP" altLang="en-US" dirty="0"/>
              <a:t>というのは、</a:t>
            </a:r>
            <a:r>
              <a:rPr lang="en-US" altLang="ja-JP" dirty="0"/>
              <a:t>CC</a:t>
            </a:r>
            <a:r>
              <a:rPr lang="ja-JP" altLang="en-US" dirty="0"/>
              <a:t>ライセンスの中でも、最も利用の自由度が高いライセンスです。</a:t>
            </a:r>
            <a:endParaRPr lang="en-US" altLang="ja-JP" dirty="0"/>
          </a:p>
          <a:p>
            <a:pPr>
              <a:defRPr/>
            </a:pPr>
            <a:r>
              <a:rPr lang="ja-JP" altLang="en-US" dirty="0"/>
              <a:t>そのため、オープンデータに適しているライセンスといえます。</a:t>
            </a:r>
            <a:endParaRPr lang="en-US" altLang="ja-JP" dirty="0"/>
          </a:p>
          <a:p>
            <a:endParaRPr kumimoji="1" lang="en-US" altLang="ja-JP" dirty="0"/>
          </a:p>
          <a:p>
            <a:endParaRPr kumimoji="1" lang="ja-JP" altLang="en-US" dirty="0"/>
          </a:p>
          <a:p>
            <a:pPr defTabSz="1330726">
              <a:defRPr/>
            </a:pPr>
            <a:endParaRPr lang="en-US" altLang="ja-JP" dirty="0"/>
          </a:p>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20</a:t>
            </a:fld>
            <a:endParaRPr kumimoji="1" lang="ja-JP" altLang="en-US"/>
          </a:p>
        </p:txBody>
      </p:sp>
    </p:spTree>
    <p:extLst>
      <p:ext uri="{BB962C8B-B14F-4D97-AF65-F5344CB8AC3E}">
        <p14:creationId xmlns:p14="http://schemas.microsoft.com/office/powerpoint/2010/main" val="1127133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京都市の例でも、ライセンスとして、クリエイティブコモンズライセンス表示</a:t>
            </a:r>
            <a:r>
              <a:rPr lang="en-US" altLang="ja-JP" dirty="0"/>
              <a:t>4.0</a:t>
            </a:r>
            <a:r>
              <a:rPr lang="ja-JP" altLang="en-US" dirty="0"/>
              <a:t>を明記しています。</a:t>
            </a: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21</a:t>
            </a:fld>
            <a:endParaRPr kumimoji="1" lang="ja-JP" altLang="en-US"/>
          </a:p>
        </p:txBody>
      </p:sp>
    </p:spTree>
    <p:extLst>
      <p:ext uri="{BB962C8B-B14F-4D97-AF65-F5344CB8AC3E}">
        <p14:creationId xmlns:p14="http://schemas.microsoft.com/office/powerpoint/2010/main" val="2032049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利用ルールに記載する主な内容の２つ目が「免責事項」です。</a:t>
            </a:r>
            <a:endParaRPr lang="en-US" altLang="ja-JP" dirty="0"/>
          </a:p>
          <a:p>
            <a:pPr>
              <a:defRPr/>
            </a:pPr>
            <a:endParaRPr lang="en-US" altLang="ja-JP" dirty="0"/>
          </a:p>
          <a:p>
            <a:pPr>
              <a:defRPr/>
            </a:pPr>
            <a:r>
              <a:rPr lang="ja-JP" altLang="en-US" dirty="0"/>
              <a:t>免責事項は、データ利用に関する無保証、免責を表明するもので、利用者の目に触れやすいところに提示することが望ましいです。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cs typeface="Meiryo UI" panose="020B0604030504040204" pitchFamily="50" charset="-128"/>
            </a:endParaRPr>
          </a:p>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22</a:t>
            </a:fld>
            <a:endParaRPr kumimoji="1" lang="ja-JP" altLang="en-US"/>
          </a:p>
        </p:txBody>
      </p:sp>
    </p:spTree>
    <p:extLst>
      <p:ext uri="{BB962C8B-B14F-4D97-AF65-F5344CB8AC3E}">
        <p14:creationId xmlns:p14="http://schemas.microsoft.com/office/powerpoint/2010/main" val="259972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データを公開する際、間違ったデータを公開したら、職員の責任になるのでは、といった点が心配になったりしませんか？</a:t>
            </a:r>
            <a:endParaRPr lang="en-US" altLang="ja-JP" dirty="0"/>
          </a:p>
          <a:p>
            <a:pPr marR="0" lvl="0" indent="0" fontAlgn="auto">
              <a:lnSpc>
                <a:spcPct val="100000"/>
              </a:lnSpc>
              <a:spcBef>
                <a:spcPts val="0"/>
              </a:spcBef>
              <a:spcAft>
                <a:spcPts val="0"/>
              </a:spcAft>
              <a:buClrTx/>
              <a:buSzTx/>
              <a:buFontTx/>
              <a:buNone/>
              <a:tabLst/>
              <a:defRPr/>
            </a:pPr>
            <a:r>
              <a:rPr lang="ja-JP" altLang="en-US" dirty="0"/>
              <a:t>そういった場合に、責任を負わない、ということをあらかじめ明記しておくのが「免責事項」です。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免責事項では、正確性を保証しないこと、コンテンツ（公開したデータ）を用いて行う一切の行為に責任を負わないこと、を表明します。</a:t>
            </a:r>
            <a:endParaRPr lang="en-US" altLang="ja-JP" dirty="0"/>
          </a:p>
          <a:p>
            <a:pPr>
              <a:defRPr/>
            </a:pPr>
            <a:endParaRPr lang="en-US" altLang="ja-JP" dirty="0"/>
          </a:p>
          <a:p>
            <a:pPr>
              <a:defRPr/>
            </a:pPr>
            <a:r>
              <a:rPr lang="en-US" altLang="ja-JP" dirty="0"/>
              <a:t>CC BY</a:t>
            </a:r>
            <a:r>
              <a:rPr lang="ja-JP" altLang="en-US" dirty="0" err="1"/>
              <a:t>には</a:t>
            </a:r>
            <a:r>
              <a:rPr lang="ja-JP" altLang="en-US" dirty="0"/>
              <a:t>無保証および責任制限の条項が含まれています。</a:t>
            </a:r>
          </a:p>
          <a:p>
            <a:pPr>
              <a:defRPr/>
            </a:pPr>
            <a:r>
              <a:rPr lang="ja-JP" altLang="en-US" dirty="0"/>
              <a:t>とはいえ、利用者に対して確実に通知すべき事柄であるため、利用者の目に触れやすいところに、無保証、免責について掲示することが望ましいです。</a:t>
            </a:r>
          </a:p>
          <a:p>
            <a:pPr>
              <a:defRPr/>
            </a:pPr>
            <a:r>
              <a:rPr lang="ja-JP" altLang="en-US" dirty="0"/>
              <a:t>ただし、利用ルール（</a:t>
            </a:r>
            <a:r>
              <a:rPr lang="en-US" altLang="ja-JP" dirty="0"/>
              <a:t>CC BY</a:t>
            </a:r>
            <a:r>
              <a:rPr lang="ja-JP" altLang="en-US" dirty="0"/>
              <a:t>の無保証および責任制限条項等）の条件と矛盾する内容にならないよう注意してください。</a:t>
            </a:r>
          </a:p>
          <a:p>
            <a:pPr>
              <a:defRPr/>
            </a:pPr>
            <a:endParaRPr lang="en-US" altLang="ja-JP" dirty="0"/>
          </a:p>
          <a:p>
            <a:pPr>
              <a:defRPr/>
            </a:pPr>
            <a:r>
              <a:rPr lang="ja-JP" altLang="en-US" dirty="0"/>
              <a:t>なお、正確性を保証しない、という免責事項を記載したとしても、データに間違いがあることを見つけた場合は、なるべく早めに、誤ったデータを非公開にしたり、データを直すといった対応が望まれます。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23</a:t>
            </a:fld>
            <a:endParaRPr kumimoji="1" lang="ja-JP" altLang="en-US"/>
          </a:p>
        </p:txBody>
      </p:sp>
    </p:spTree>
    <p:extLst>
      <p:ext uri="{BB962C8B-B14F-4D97-AF65-F5344CB8AC3E}">
        <p14:creationId xmlns:p14="http://schemas.microsoft.com/office/powerpoint/2010/main" val="2148115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こちらは免責事項の記載例として、データカタログサイト　</a:t>
            </a:r>
            <a:r>
              <a:rPr lang="en-US" altLang="ja-JP" dirty="0"/>
              <a:t>DATA.GO.JP</a:t>
            </a:r>
            <a:r>
              <a:rPr lang="ja-JP" altLang="en-US" dirty="0"/>
              <a:t>の利用規約に記載された免責事項と、</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政府標準利用規約（第</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版）の免責についての</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記載内容です。</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24</a:t>
            </a:fld>
            <a:endParaRPr kumimoji="1" lang="ja-JP" altLang="en-US"/>
          </a:p>
        </p:txBody>
      </p:sp>
    </p:spTree>
    <p:extLst>
      <p:ext uri="{BB962C8B-B14F-4D97-AF65-F5344CB8AC3E}">
        <p14:creationId xmlns:p14="http://schemas.microsoft.com/office/powerpoint/2010/main" val="3176608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次に、</a:t>
            </a:r>
            <a:endParaRPr lang="en-US" altLang="ja-JP" dirty="0"/>
          </a:p>
          <a:p>
            <a:pPr marR="0" lvl="0" indent="0" fontAlgn="auto">
              <a:lnSpc>
                <a:spcPct val="100000"/>
              </a:lnSpc>
              <a:spcBef>
                <a:spcPts val="0"/>
              </a:spcBef>
              <a:spcAft>
                <a:spcPts val="0"/>
              </a:spcAft>
              <a:buClrTx/>
              <a:buSzTx/>
              <a:buFontTx/>
              <a:buNone/>
              <a:tabLst/>
              <a:defRPr/>
            </a:pPr>
            <a:r>
              <a:rPr lang="ja-JP" altLang="en-US" dirty="0"/>
              <a:t>　・公開するなら「価値あるデータを」と思うけど、価値あるデータってなんだろう・・・。</a:t>
            </a:r>
          </a:p>
          <a:p>
            <a:pPr>
              <a:defRPr/>
            </a:pPr>
            <a:r>
              <a:rPr lang="ja-JP" altLang="en-US" dirty="0"/>
              <a:t>についてです。</a:t>
            </a:r>
            <a:endParaRPr lang="en-US" altLang="ja-JP" dirty="0"/>
          </a:p>
          <a:p>
            <a:pPr>
              <a:defRPr/>
            </a:pPr>
            <a:endParaRPr lang="en-US" altLang="ja-JP" dirty="0"/>
          </a:p>
          <a:p>
            <a:pPr>
              <a:defRPr/>
            </a:pPr>
            <a:r>
              <a:rPr lang="ja-JP" altLang="en-US" dirty="0"/>
              <a:t>ここでは、２つの観点でご説明します。</a:t>
            </a:r>
            <a:endParaRPr lang="en-US" altLang="ja-JP" dirty="0"/>
          </a:p>
          <a:p>
            <a:pPr>
              <a:defRPr/>
            </a:pPr>
            <a:endParaRPr lang="en-US" altLang="ja-JP" dirty="0"/>
          </a:p>
          <a:p>
            <a:pPr>
              <a:defRPr/>
            </a:pPr>
            <a:r>
              <a:rPr lang="ja-JP" altLang="en-US" dirty="0"/>
              <a:t>まず</a:t>
            </a:r>
            <a:r>
              <a:rPr lang="en-US" altLang="ja-JP" dirty="0"/>
              <a:t>1</a:t>
            </a:r>
            <a:r>
              <a:rPr lang="ja-JP" altLang="en-US" dirty="0"/>
              <a:t>つ目は、</a:t>
            </a:r>
            <a:endParaRPr lang="en-US" altLang="ja-JP" dirty="0"/>
          </a:p>
          <a:p>
            <a:pPr marR="0" lvl="0" indent="0" fontAlgn="auto">
              <a:lnSpc>
                <a:spcPct val="100000"/>
              </a:lnSpc>
              <a:spcBef>
                <a:spcPts val="0"/>
              </a:spcBef>
              <a:spcAft>
                <a:spcPts val="0"/>
              </a:spcAft>
              <a:buClrTx/>
              <a:buSzTx/>
              <a:buFontTx/>
              <a:buNone/>
              <a:tabLst/>
              <a:defRPr/>
            </a:pPr>
            <a:r>
              <a:rPr lang="ja-JP" altLang="en-US" dirty="0"/>
              <a:t>価値あるデータとは、広く利用されるデータである、ということです。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そこで、広く利用されるデータをどのようにして選ぶか、という点についてご説明します。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25</a:t>
            </a:fld>
            <a:endParaRPr kumimoji="1" lang="ja-JP" altLang="en-US"/>
          </a:p>
        </p:txBody>
      </p:sp>
    </p:spTree>
    <p:extLst>
      <p:ext uri="{BB962C8B-B14F-4D97-AF65-F5344CB8AC3E}">
        <p14:creationId xmlns:p14="http://schemas.microsoft.com/office/powerpoint/2010/main" val="992855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広く利用されるデータは、利用者のニーズが高いデータと言うことができます。</a:t>
            </a:r>
            <a:endParaRPr lang="en-US" altLang="ja-JP" dirty="0"/>
          </a:p>
          <a:p>
            <a:pPr>
              <a:defRPr/>
            </a:pPr>
            <a:endParaRPr lang="en-US" altLang="ja-JP" dirty="0"/>
          </a:p>
          <a:p>
            <a:pPr>
              <a:defRPr/>
            </a:pPr>
            <a:r>
              <a:rPr lang="ja-JP" altLang="en-US" dirty="0"/>
              <a:t>公開するデータの選び方には、次のような方法があります。</a:t>
            </a:r>
            <a:endParaRPr lang="en-US" altLang="ja-JP" dirty="0"/>
          </a:p>
          <a:p>
            <a:pPr>
              <a:defRPr/>
            </a:pPr>
            <a:r>
              <a:rPr lang="ja-JP" altLang="en-US" dirty="0"/>
              <a:t>　①住民やデータ利用者のニーズが高いもの</a:t>
            </a:r>
            <a:endParaRPr lang="en-US" altLang="ja-JP" dirty="0"/>
          </a:p>
          <a:p>
            <a:pPr>
              <a:defRPr/>
            </a:pPr>
            <a:r>
              <a:rPr lang="ja-JP" altLang="en-US" dirty="0"/>
              <a:t>　②地域課題と関係が深いもの（住民の関心の高いもの）</a:t>
            </a:r>
          </a:p>
          <a:p>
            <a:pPr>
              <a:defRPr/>
            </a:pPr>
            <a:r>
              <a:rPr lang="ja-JP" altLang="en-US" dirty="0"/>
              <a:t>　③ニーズに関わらず、自治体として積極的に公開すべきもの</a:t>
            </a:r>
          </a:p>
          <a:p>
            <a:pPr>
              <a:defRPr/>
            </a:pPr>
            <a:endParaRPr lang="en-US" altLang="ja-JP" dirty="0"/>
          </a:p>
          <a:p>
            <a:pPr>
              <a:defRPr/>
            </a:pPr>
            <a:r>
              <a:rPr lang="ja-JP" altLang="en-US" dirty="0"/>
              <a:t>さらに①の中で、利用者のニーズが高い情報を選ぶ方法の例として、</a:t>
            </a:r>
            <a:endParaRPr lang="en-US" altLang="ja-JP" dirty="0"/>
          </a:p>
          <a:p>
            <a:pPr>
              <a:defRPr/>
            </a:pPr>
            <a:r>
              <a:rPr lang="ja-JP" altLang="en-US" dirty="0"/>
              <a:t>　・アンケートなどの調査結果を参考にする</a:t>
            </a:r>
            <a:endParaRPr lang="en-US" altLang="ja-JP" dirty="0"/>
          </a:p>
          <a:p>
            <a:pPr>
              <a:defRPr/>
            </a:pPr>
            <a:r>
              <a:rPr lang="ja-JP" altLang="en-US" dirty="0"/>
              <a:t>　・情報公開請求件数が多い情報を参考にする</a:t>
            </a:r>
            <a:endParaRPr lang="en-US" altLang="ja-JP" dirty="0"/>
          </a:p>
          <a:p>
            <a:pPr>
              <a:defRPr/>
            </a:pPr>
            <a:r>
              <a:rPr lang="ja-JP" altLang="en-US" dirty="0"/>
              <a:t>　・推奨データセットのデータから選ぶ</a:t>
            </a:r>
          </a:p>
          <a:p>
            <a:pPr>
              <a:defRPr/>
            </a:pPr>
            <a:r>
              <a:rPr lang="ja-JP" altLang="en-US" dirty="0"/>
              <a:t>の３つについて詳細にご説明します。</a:t>
            </a:r>
            <a:endParaRPr lang="en-US" altLang="ja-JP" dirty="0"/>
          </a:p>
          <a:p>
            <a:endParaRPr kumimoji="1"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26</a:t>
            </a:fld>
            <a:endParaRPr kumimoji="1" lang="ja-JP" altLang="en-US"/>
          </a:p>
        </p:txBody>
      </p:sp>
    </p:spTree>
    <p:extLst>
      <p:ext uri="{BB962C8B-B14F-4D97-AF65-F5344CB8AC3E}">
        <p14:creationId xmlns:p14="http://schemas.microsoft.com/office/powerpoint/2010/main" val="636048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１つ目は、各団体でアンケートなどを実施したり、国などでまとめている調査結果を活用する方法です。</a:t>
            </a:r>
          </a:p>
          <a:p>
            <a:pPr>
              <a:defRPr/>
            </a:pPr>
            <a:endParaRPr lang="en-US" altLang="ja-JP" dirty="0"/>
          </a:p>
          <a:p>
            <a:pPr>
              <a:defRPr/>
            </a:pPr>
            <a:r>
              <a:rPr lang="ja-JP" altLang="en-US" dirty="0"/>
              <a:t>国でまとめている調査結果としては、例えば、自治体に対する、オープンデータの取組状況に関するアンケートの結果などがあります。</a:t>
            </a:r>
            <a:endParaRPr lang="en-US" altLang="ja-JP" dirty="0"/>
          </a:p>
          <a:p>
            <a:pPr>
              <a:defRPr/>
            </a:pPr>
            <a:endParaRPr lang="ja-JP" altLang="en-US" dirty="0"/>
          </a:p>
          <a:p>
            <a:pPr>
              <a:defRPr/>
            </a:pPr>
            <a:r>
              <a:rPr lang="ja-JP" altLang="en-US" dirty="0"/>
              <a:t>この結果を見ると、防災関連の情報、人口などの統計情報、公共施設に関する情報、といったものがニーズが高いことが分かります。</a:t>
            </a:r>
            <a:endParaRPr lang="en-US" altLang="ja-JP" dirty="0"/>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27</a:t>
            </a:fld>
            <a:endParaRPr kumimoji="1" lang="ja-JP" altLang="en-US"/>
          </a:p>
        </p:txBody>
      </p:sp>
    </p:spTree>
    <p:extLst>
      <p:ext uri="{BB962C8B-B14F-4D97-AF65-F5344CB8AC3E}">
        <p14:creationId xmlns:p14="http://schemas.microsoft.com/office/powerpoint/2010/main" val="3931671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２つ目として、ニーズが高いという観点</a:t>
            </a:r>
            <a:r>
              <a:rPr lang="ja-JP" altLang="en-US" dirty="0"/>
              <a:t>では、情報公開請求で請求（公開）件数が多い情報を参考にすることも有効だと考えます。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これまで情報公開請求を受け、随時公開していた情報のうち、請求が多いものなどは、あらかじめオープンデータとして公開しておくことで、より便利になります。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28</a:t>
            </a:fld>
            <a:endParaRPr kumimoji="1" lang="ja-JP" altLang="en-US"/>
          </a:p>
        </p:txBody>
      </p:sp>
    </p:spTree>
    <p:extLst>
      <p:ext uri="{BB962C8B-B14F-4D97-AF65-F5344CB8AC3E}">
        <p14:creationId xmlns:p14="http://schemas.microsoft.com/office/powerpoint/2010/main" val="367945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オープンデータの大切さは分かっているし、オープンデータ化を進めたい、でも、オープンデータの公開は大変そう、と思われていませんか？</a:t>
            </a:r>
          </a:p>
          <a:p>
            <a:pPr>
              <a:defRPr/>
            </a:pPr>
            <a:endParaRPr lang="ja-JP" altLang="en-US" dirty="0"/>
          </a:p>
          <a:p>
            <a:pPr>
              <a:defRPr/>
            </a:pPr>
            <a:r>
              <a:rPr lang="ja-JP" altLang="en-US" dirty="0"/>
              <a:t>具体的には、</a:t>
            </a:r>
          </a:p>
          <a:p>
            <a:pPr>
              <a:defRPr/>
            </a:pPr>
            <a:r>
              <a:rPr lang="ja-JP" altLang="en-US" dirty="0"/>
              <a:t>　・もうホームページに情報は記載しているけどそれじゃダメ？</a:t>
            </a:r>
          </a:p>
          <a:p>
            <a:pPr>
              <a:defRPr/>
            </a:pPr>
            <a:r>
              <a:rPr lang="ja-JP" altLang="en-US" dirty="0"/>
              <a:t>　・二次利用を可能とするために利用ルールやライセンスを新たに整備しなきゃいけないけど、どうしたらよいの？</a:t>
            </a:r>
          </a:p>
          <a:p>
            <a:pPr>
              <a:defRPr/>
            </a:pPr>
            <a:r>
              <a:rPr lang="ja-JP" altLang="en-US" dirty="0"/>
              <a:t>　・せっかく公開するなら「価値あるデータを」と思うけど、価値あるデータって何だろう。</a:t>
            </a:r>
          </a:p>
          <a:p>
            <a:pPr>
              <a:defRPr/>
            </a:pPr>
            <a:r>
              <a:rPr lang="ja-JP" altLang="en-US" dirty="0"/>
              <a:t>といった疑問や不安をお持ちではないでしょうか。</a:t>
            </a:r>
          </a:p>
          <a:p>
            <a:pPr>
              <a:defRPr/>
            </a:pPr>
            <a:endParaRPr lang="ja-JP" altLang="en-US" dirty="0"/>
          </a:p>
          <a:p>
            <a:pPr>
              <a:defRPr/>
            </a:pPr>
            <a:r>
              <a:rPr lang="ja-JP" altLang="en-US" dirty="0"/>
              <a:t>確かに、何もしないでオープンデータ化することはできません。ですが・・・</a:t>
            </a:r>
          </a:p>
          <a:p>
            <a:pPr>
              <a:defRPr/>
            </a:pPr>
            <a:endParaRPr lang="ja-JP" altLang="en-US" dirty="0"/>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a:t>
            </a:fld>
            <a:endParaRPr kumimoji="1" lang="ja-JP" altLang="en-US"/>
          </a:p>
        </p:txBody>
      </p:sp>
    </p:spTree>
    <p:extLst>
      <p:ext uri="{BB962C8B-B14F-4D97-AF65-F5344CB8AC3E}">
        <p14:creationId xmlns:p14="http://schemas.microsoft.com/office/powerpoint/2010/main" val="1776014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r>
              <a:rPr lang="ja-JP" altLang="en-US" dirty="0"/>
              <a:t>補足として、オープンデータと情公開請求の違いについてまとめています。</a:t>
            </a:r>
            <a:endParaRPr lang="en-US" altLang="ja-JP" dirty="0"/>
          </a:p>
          <a:p>
            <a:endParaRPr lang="en-US" altLang="ja-JP" dirty="0"/>
          </a:p>
          <a:p>
            <a:r>
              <a:rPr lang="ja-JP" altLang="en-US" dirty="0"/>
              <a:t>オープンデータは、</a:t>
            </a:r>
            <a:endParaRPr lang="en-US" altLang="ja-JP" dirty="0"/>
          </a:p>
          <a:p>
            <a:r>
              <a:rPr lang="ja-JP" altLang="en-US" dirty="0"/>
              <a:t>　・二次利用が認められていること</a:t>
            </a:r>
            <a:endParaRPr lang="en-US" altLang="ja-JP" dirty="0"/>
          </a:p>
          <a:p>
            <a:r>
              <a:rPr lang="ja-JP" altLang="en-US" dirty="0"/>
              <a:t>　・機械判読可能なデータで提供されていること</a:t>
            </a:r>
            <a:endParaRPr lang="en-US" altLang="ja-JP" dirty="0"/>
          </a:p>
          <a:p>
            <a:r>
              <a:rPr lang="ja-JP" altLang="en-US" dirty="0"/>
              <a:t>　・情報の提供に時間がかからないこと</a:t>
            </a:r>
            <a:endParaRPr lang="en-US" altLang="ja-JP" dirty="0"/>
          </a:p>
          <a:p>
            <a:r>
              <a:rPr lang="ja-JP" altLang="en-US" dirty="0"/>
              <a:t>　・利用者の費用負担がないこと</a:t>
            </a:r>
            <a:endParaRPr lang="en-US" altLang="ja-JP" dirty="0"/>
          </a:p>
          <a:p>
            <a:r>
              <a:rPr lang="ja-JP" altLang="en-US" dirty="0"/>
              <a:t>がメリットとして挙げられます。</a:t>
            </a:r>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29</a:t>
            </a:fld>
            <a:endParaRPr kumimoji="1" lang="ja-JP" altLang="en-US"/>
          </a:p>
        </p:txBody>
      </p:sp>
    </p:spTree>
    <p:extLst>
      <p:ext uri="{BB962C8B-B14F-4D97-AF65-F5344CB8AC3E}">
        <p14:creationId xmlns:p14="http://schemas.microsoft.com/office/powerpoint/2010/main" val="1178005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３つ目は、推奨データセットから選ぶ、という方法です。</a:t>
            </a:r>
            <a:endParaRPr kumimoji="1" lang="en-US" altLang="ja-JP" dirty="0"/>
          </a:p>
          <a:p>
            <a:endParaRPr kumimoji="1" lang="en-US" altLang="ja-JP" dirty="0"/>
          </a:p>
          <a:p>
            <a:r>
              <a:rPr kumimoji="1" lang="ja-JP" altLang="en-US" dirty="0"/>
              <a:t>ここでまず、推奨データセットについてご説明します。</a:t>
            </a:r>
            <a:endParaRPr kumimoji="1" lang="en-US" altLang="ja-JP" dirty="0"/>
          </a:p>
          <a:p>
            <a:r>
              <a:rPr kumimoji="1" lang="ja-JP" altLang="en-US" dirty="0"/>
              <a:t>「推奨データセット」は、自治体アンケートなどをもとに、ニーズの高い分野を中心に選ばれており、オープンデータとして公開することが推奨されています。</a:t>
            </a:r>
            <a:endParaRPr kumimoji="1" lang="en-US" altLang="ja-JP" dirty="0"/>
          </a:p>
          <a:p>
            <a:endParaRPr kumimoji="1" lang="en-US" altLang="ja-JP" dirty="0"/>
          </a:p>
          <a:p>
            <a:r>
              <a:rPr kumimoji="1" lang="ja-JP" altLang="en-US" dirty="0"/>
              <a:t>具体的には、表のようなデータが選定されています。</a:t>
            </a:r>
            <a:endParaRPr kumimoji="1" lang="en-US" altLang="ja-JP" dirty="0"/>
          </a:p>
          <a:p>
            <a:endParaRPr kumimoji="1"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30</a:t>
            </a:fld>
            <a:endParaRPr kumimoji="1" lang="ja-JP" altLang="en-US"/>
          </a:p>
        </p:txBody>
      </p:sp>
    </p:spTree>
    <p:extLst>
      <p:ext uri="{BB962C8B-B14F-4D97-AF65-F5344CB8AC3E}">
        <p14:creationId xmlns:p14="http://schemas.microsoft.com/office/powerpoint/2010/main" val="350443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r>
              <a:rPr lang="ja-JP" altLang="en-US" dirty="0"/>
              <a:t>推奨データセットは、政府</a:t>
            </a:r>
            <a:r>
              <a:rPr lang="en-US" altLang="ja-JP" dirty="0"/>
              <a:t>CIO</a:t>
            </a:r>
            <a:r>
              <a:rPr lang="ja-JP" altLang="en-US" dirty="0"/>
              <a:t>ポータルに公開されています。</a:t>
            </a:r>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31</a:t>
            </a:fld>
            <a:endParaRPr kumimoji="1" lang="ja-JP" altLang="en-US"/>
          </a:p>
        </p:txBody>
      </p:sp>
    </p:spTree>
    <p:extLst>
      <p:ext uri="{BB962C8B-B14F-4D97-AF65-F5344CB8AC3E}">
        <p14:creationId xmlns:p14="http://schemas.microsoft.com/office/powerpoint/2010/main" val="2926250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r>
              <a:rPr kumimoji="1" lang="ja-JP" altLang="en-US" dirty="0"/>
              <a:t>推奨データセットでは、各データセットについて、どんな情報を公開すればよいかも提示しています。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cs typeface="Meiryo UI" panose="020B0604030504040204" pitchFamily="50" charset="-128"/>
              </a:rPr>
              <a:t>情報の内容も、オープンデータを作成する際の参考になります。</a:t>
            </a:r>
            <a:endParaRPr kumimoji="1" lang="en-US" altLang="ja-JP" dirty="0">
              <a:latin typeface="+mn-ea"/>
              <a:cs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32</a:t>
            </a:fld>
            <a:endParaRPr kumimoji="1" lang="ja-JP" altLang="en-US"/>
          </a:p>
        </p:txBody>
      </p:sp>
    </p:spTree>
    <p:extLst>
      <p:ext uri="{BB962C8B-B14F-4D97-AF65-F5344CB8AC3E}">
        <p14:creationId xmlns:p14="http://schemas.microsoft.com/office/powerpoint/2010/main" val="4042380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r>
              <a:rPr kumimoji="1" lang="ja-JP" altLang="en-US" dirty="0"/>
              <a:t>なお、推奨データセットを参考にする場合の補足です。</a:t>
            </a:r>
            <a:endParaRPr kumimoji="1" lang="en-US" altLang="ja-JP" dirty="0"/>
          </a:p>
          <a:p>
            <a:endParaRPr kumimoji="1" lang="en-US" altLang="ja-JP" dirty="0"/>
          </a:p>
          <a:p>
            <a:r>
              <a:rPr kumimoji="1" lang="ja-JP" altLang="en-US" dirty="0"/>
              <a:t>各地方公共団体においては、必ずしも最初から全てのデータセット公開に取り組まなければならないというものではなく、本データセットを参考に、各団体において公開可能なデータセットから公開を進めていただくことを期待するものです。</a:t>
            </a:r>
          </a:p>
          <a:p>
            <a:endParaRPr kumimoji="1" lang="en-US" altLang="ja-JP" dirty="0"/>
          </a:p>
          <a:p>
            <a:r>
              <a:rPr kumimoji="1" lang="ja-JP" altLang="en-US" dirty="0"/>
              <a:t>また、既に推奨データセットと同様のデータセットを公開している場合、フォーマットの共通化による利用者の利便性向上の観点から、推奨データセットとデータ項目等を合わせることが望ましいですが、必ずしも対応しなければならないものではありません。</a:t>
            </a:r>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33</a:t>
            </a:fld>
            <a:endParaRPr kumimoji="1" lang="ja-JP" altLang="en-US"/>
          </a:p>
        </p:txBody>
      </p:sp>
    </p:spTree>
    <p:extLst>
      <p:ext uri="{BB962C8B-B14F-4D97-AF65-F5344CB8AC3E}">
        <p14:creationId xmlns:p14="http://schemas.microsoft.com/office/powerpoint/2010/main" val="2532531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r>
              <a:rPr kumimoji="1" lang="ja-JP" altLang="en-US" dirty="0"/>
              <a:t>価値あるデータとは、について２つ目の観点は、価値あるデータとは、使いやすいデータである</a:t>
            </a:r>
            <a:r>
              <a:rPr kumimoji="1" lang="ja-JP" altLang="en-US" dirty="0">
                <a:latin typeface="+mn-ea"/>
              </a:rPr>
              <a:t>、ということです。</a:t>
            </a:r>
            <a:endParaRPr kumimoji="1" lang="en-US" altLang="ja-JP" dirty="0">
              <a:latin typeface="+mn-ea"/>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そこで、使いやすい、すなわち、オープンデータにより適したデータにする、という点についてご説明します。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34</a:t>
            </a:fld>
            <a:endParaRPr kumimoji="1" lang="ja-JP" altLang="en-US"/>
          </a:p>
        </p:txBody>
      </p:sp>
    </p:spTree>
    <p:extLst>
      <p:ext uri="{BB962C8B-B14F-4D97-AF65-F5344CB8AC3E}">
        <p14:creationId xmlns:p14="http://schemas.microsoft.com/office/powerpoint/2010/main" val="25556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オープンデータでは、使いやすいデータというのは、コンピュータで扱いやすい（読み取りやすい）ことを指します。</a:t>
            </a:r>
            <a:endParaRPr lang="en-US" altLang="ja-JP" dirty="0"/>
          </a:p>
          <a:p>
            <a:pPr>
              <a:defRPr/>
            </a:pPr>
            <a:endParaRPr lang="en-US" altLang="ja-JP" dirty="0"/>
          </a:p>
          <a:p>
            <a:pPr>
              <a:defRPr/>
            </a:pPr>
            <a:r>
              <a:rPr lang="ja-JP" altLang="en-US" dirty="0"/>
              <a:t>コンピュータが読み取りやすい形であることを「機械判読に適している」といい、データの構造（例えばタイトルや図表等）をコンピュータが判別しやすく、構造の中の値（例えば数値やテキスト等）が処理しやすい形式になっていることを表します。</a:t>
            </a:r>
            <a:endParaRPr lang="en-US" altLang="ja-JP" dirty="0"/>
          </a:p>
          <a:p>
            <a:pPr>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35</a:t>
            </a:fld>
            <a:endParaRPr kumimoji="1" lang="ja-JP" altLang="en-US"/>
          </a:p>
        </p:txBody>
      </p:sp>
    </p:spTree>
    <p:extLst>
      <p:ext uri="{BB962C8B-B14F-4D97-AF65-F5344CB8AC3E}">
        <p14:creationId xmlns:p14="http://schemas.microsoft.com/office/powerpoint/2010/main" val="128308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どんな形式のデータでも、二次利用可能なかたちで公開したデータは、すべてオープンデータとなります</a:t>
            </a:r>
            <a:endParaRPr lang="en-US" altLang="ja-JP" dirty="0"/>
          </a:p>
          <a:p>
            <a:pPr>
              <a:defRPr/>
            </a:pPr>
            <a:r>
              <a:rPr lang="ja-JP" altLang="en-US" dirty="0"/>
              <a:t>ですが、公開するデータの形式などによって、データの利用しやすさは異なり、利用しやすいデータとすることで、さらに広く利用されることが期待できます。</a:t>
            </a:r>
            <a:endParaRPr lang="en-US" altLang="ja-JP" dirty="0"/>
          </a:p>
          <a:p>
            <a:pPr>
              <a:defRPr/>
            </a:pPr>
            <a:endParaRPr lang="en-US" altLang="ja-JP" dirty="0"/>
          </a:p>
          <a:p>
            <a:pPr>
              <a:defRPr/>
            </a:pPr>
            <a:r>
              <a:rPr lang="ja-JP" altLang="en-US" dirty="0"/>
              <a:t>公開するデータにはいろいろな形式のデータがありますが、この図では、下にいくほど、利用しやすいデータである、ということになります。</a:t>
            </a:r>
            <a:endParaRPr lang="en-US" altLang="ja-JP" dirty="0"/>
          </a:p>
          <a:p>
            <a:pPr>
              <a:defRPr/>
            </a:pPr>
            <a:endParaRPr lang="en-US" altLang="ja-JP" dirty="0"/>
          </a:p>
          <a:p>
            <a:pPr>
              <a:defRPr/>
            </a:pPr>
            <a:r>
              <a:rPr lang="ja-JP" altLang="en-US" dirty="0"/>
              <a:t>例えば、画面に直接記載している情報よりも、ファイルを掲載して、利用者がダウンロードできる形にした方が利用しやすくなります。</a:t>
            </a:r>
            <a:endParaRPr lang="en-US" altLang="ja-JP" dirty="0"/>
          </a:p>
          <a:p>
            <a:pPr>
              <a:defRPr/>
            </a:pPr>
            <a:r>
              <a:rPr lang="ja-JP" altLang="en-US" dirty="0"/>
              <a:t>また、同じファイルでも、</a:t>
            </a:r>
            <a:r>
              <a:rPr lang="en-US" altLang="ja-JP" dirty="0"/>
              <a:t>PDF</a:t>
            </a:r>
            <a:r>
              <a:rPr lang="ja-JP" altLang="en-US" dirty="0"/>
              <a:t>形式よりも</a:t>
            </a:r>
            <a:r>
              <a:rPr lang="en-US" altLang="ja-JP" dirty="0"/>
              <a:t>Excel</a:t>
            </a:r>
            <a:r>
              <a:rPr lang="ja-JP" altLang="en-US" dirty="0"/>
              <a:t>形式、さらに</a:t>
            </a:r>
            <a:r>
              <a:rPr lang="en-US" altLang="ja-JP" dirty="0"/>
              <a:t>CSV</a:t>
            </a:r>
            <a:r>
              <a:rPr lang="ja-JP" altLang="en-US" dirty="0"/>
              <a:t>形式の方が利用しやすい、ということになります。</a:t>
            </a:r>
            <a:endParaRPr lang="en-US" altLang="ja-JP" dirty="0"/>
          </a:p>
          <a:p>
            <a:pPr>
              <a:defRPr/>
            </a:pPr>
            <a:endParaRPr lang="en-US" altLang="ja-JP" dirty="0"/>
          </a:p>
          <a:p>
            <a:pPr>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36</a:t>
            </a:fld>
            <a:endParaRPr kumimoji="1" lang="ja-JP" altLang="en-US"/>
          </a:p>
        </p:txBody>
      </p:sp>
    </p:spTree>
    <p:extLst>
      <p:ext uri="{BB962C8B-B14F-4D97-AF65-F5344CB8AC3E}">
        <p14:creationId xmlns:p14="http://schemas.microsoft.com/office/powerpoint/2010/main" val="1000570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kumimoji="1" lang="ja-JP" altLang="en-US" dirty="0"/>
              <a:t>情報の</a:t>
            </a:r>
            <a:r>
              <a:rPr lang="ja-JP" altLang="en-US" dirty="0"/>
              <a:t>種類はいくつかあります。</a:t>
            </a:r>
            <a:endParaRPr lang="en-US" altLang="ja-JP" dirty="0"/>
          </a:p>
          <a:p>
            <a:pPr>
              <a:defRPr/>
            </a:pPr>
            <a:r>
              <a:rPr lang="ja-JP" altLang="en-US" dirty="0"/>
              <a:t>ここでは主な種類として３種類を挙げていますが、例えば、統計情報や、施設の一覧などの一覧形式となっている情報は、「表形式」という形式が適しています。</a:t>
            </a:r>
            <a:endParaRPr lang="en-US" altLang="ja-JP" dirty="0"/>
          </a:p>
          <a:p>
            <a:pPr>
              <a:defRPr/>
            </a:pPr>
            <a:endParaRPr lang="en-US" altLang="ja-JP" dirty="0"/>
          </a:p>
          <a:p>
            <a:pPr>
              <a:defRPr/>
            </a:pPr>
            <a:r>
              <a:rPr lang="ja-JP" altLang="en-US" dirty="0"/>
              <a:t>表形式の情報のデータ形式はいろいろありますが、この研修では、オープンデータをより使いやすいものにする場合のお勧めとして、</a:t>
            </a:r>
            <a:r>
              <a:rPr lang="en-US" altLang="ja-JP" dirty="0"/>
              <a:t>CSV</a:t>
            </a:r>
            <a:r>
              <a:rPr lang="ja-JP" altLang="en-US" dirty="0"/>
              <a:t>形式のファイルを取り上げます。</a:t>
            </a:r>
            <a:endParaRPr lang="en-US" altLang="ja-JP" dirty="0"/>
          </a:p>
          <a:p>
            <a:pPr>
              <a:defRPr/>
            </a:pPr>
            <a:endParaRPr lang="en-US" altLang="ja-JP" dirty="0"/>
          </a:p>
          <a:p>
            <a:pPr>
              <a:defRPr/>
            </a:pPr>
            <a:r>
              <a:rPr lang="ja-JP" altLang="en-US" dirty="0"/>
              <a:t>以下、なぜ</a:t>
            </a:r>
            <a:r>
              <a:rPr lang="en-US" altLang="ja-JP" dirty="0"/>
              <a:t>CSV</a:t>
            </a:r>
            <a:r>
              <a:rPr lang="ja-JP" altLang="en-US" dirty="0"/>
              <a:t>形式が望ましいかを説明します。</a:t>
            </a:r>
            <a:endParaRPr lang="en-US" altLang="ja-JP" dirty="0"/>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37</a:t>
            </a:fld>
            <a:endParaRPr kumimoji="1" lang="ja-JP" altLang="en-US"/>
          </a:p>
        </p:txBody>
      </p:sp>
    </p:spTree>
    <p:extLst>
      <p:ext uri="{BB962C8B-B14F-4D97-AF65-F5344CB8AC3E}">
        <p14:creationId xmlns:p14="http://schemas.microsoft.com/office/powerpoint/2010/main" val="3976182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オープンデータ</a:t>
            </a:r>
            <a:r>
              <a:rPr lang="en-US" altLang="ja-JP" dirty="0"/>
              <a:t>CSV</a:t>
            </a:r>
            <a:r>
              <a:rPr lang="ja-JP" altLang="en-US" dirty="0"/>
              <a:t>形式が適している理由の１つ目です。</a:t>
            </a:r>
            <a:endParaRPr lang="en-US" altLang="ja-JP" dirty="0"/>
          </a:p>
          <a:p>
            <a:pPr>
              <a:defRPr/>
            </a:pPr>
            <a:endParaRPr lang="en-US" altLang="ja-JP" dirty="0"/>
          </a:p>
          <a:p>
            <a:pPr>
              <a:defRPr/>
            </a:pPr>
            <a:r>
              <a:rPr lang="ja-JP" altLang="en-US" dirty="0"/>
              <a:t>情報の内容によって、適したファイル形式は異なります。</a:t>
            </a:r>
            <a:endParaRPr lang="en-US" altLang="ja-JP" dirty="0"/>
          </a:p>
          <a:p>
            <a:pPr>
              <a:defRPr/>
            </a:pPr>
            <a:endParaRPr lang="en-US" altLang="ja-JP" dirty="0"/>
          </a:p>
          <a:p>
            <a:pPr>
              <a:defRPr/>
            </a:pPr>
            <a:r>
              <a:rPr lang="ja-JP" altLang="en-US" dirty="0"/>
              <a:t>ホームページで公開している情報の中でも、利用者のニーズが高い情報には、避難場所一覧、子育て施設一覧といった一覧情報や、人口といった統計情報が多く含まれています。</a:t>
            </a:r>
            <a:endParaRPr lang="en-US" altLang="ja-JP" dirty="0"/>
          </a:p>
          <a:p>
            <a:pPr>
              <a:defRPr/>
            </a:pPr>
            <a:endParaRPr lang="en-US" altLang="ja-JP" dirty="0"/>
          </a:p>
          <a:p>
            <a:pPr>
              <a:defRPr/>
            </a:pPr>
            <a:r>
              <a:rPr lang="ja-JP" altLang="en-US" dirty="0"/>
              <a:t>このような一覧形式の情報には、「表形式」という形式が適しています。</a:t>
            </a:r>
            <a:endParaRPr lang="en-US" altLang="ja-JP" dirty="0"/>
          </a:p>
          <a:p>
            <a:pPr marR="0" lvl="0" indent="0" fontAlgn="auto">
              <a:lnSpc>
                <a:spcPct val="100000"/>
              </a:lnSpc>
              <a:spcBef>
                <a:spcPts val="0"/>
              </a:spcBef>
              <a:spcAft>
                <a:spcPts val="0"/>
              </a:spcAft>
              <a:buClrTx/>
              <a:buSzTx/>
              <a:buFontTx/>
              <a:buNone/>
              <a:tabLst/>
              <a:defRPr/>
            </a:pPr>
            <a:r>
              <a:rPr lang="ja-JP" altLang="en-US" dirty="0"/>
              <a:t>さらに、表形式のデータの場合、</a:t>
            </a:r>
            <a:r>
              <a:rPr lang="en-US" altLang="ja-JP" dirty="0"/>
              <a:t>Excel</a:t>
            </a:r>
            <a:r>
              <a:rPr lang="ja-JP" altLang="en-US" dirty="0"/>
              <a:t>形式や</a:t>
            </a:r>
            <a:r>
              <a:rPr lang="en-US" altLang="ja-JP" dirty="0"/>
              <a:t>CSV</a:t>
            </a:r>
            <a:r>
              <a:rPr lang="ja-JP" altLang="en-US" dirty="0"/>
              <a:t>形式、というファイル形式が適しています。</a:t>
            </a:r>
            <a:endParaRPr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そこで多くのオープンデータには</a:t>
            </a:r>
            <a:r>
              <a:rPr lang="en-US" altLang="ja-JP" dirty="0"/>
              <a:t>Excel</a:t>
            </a:r>
            <a:r>
              <a:rPr lang="ja-JP" altLang="en-US" dirty="0"/>
              <a:t>形式や</a:t>
            </a:r>
            <a:r>
              <a:rPr lang="en-US" altLang="ja-JP" dirty="0"/>
              <a:t>CSV</a:t>
            </a:r>
            <a:r>
              <a:rPr lang="ja-JP" altLang="en-US" dirty="0"/>
              <a:t>形式が適していると考えます。</a:t>
            </a:r>
            <a:endParaRPr lang="en-US" altLang="ja-JP" dirty="0"/>
          </a:p>
          <a:p>
            <a:pPr>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38</a:t>
            </a:fld>
            <a:endParaRPr kumimoji="1" lang="ja-JP" altLang="en-US"/>
          </a:p>
        </p:txBody>
      </p:sp>
    </p:spTree>
    <p:extLst>
      <p:ext uri="{BB962C8B-B14F-4D97-AF65-F5344CB8AC3E}">
        <p14:creationId xmlns:p14="http://schemas.microsoft.com/office/powerpoint/2010/main" val="153161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まずオープンデータを始めてみる、ということは、難しいことではありません。</a:t>
            </a:r>
            <a:endParaRPr lang="en-US" altLang="ja-JP" dirty="0"/>
          </a:p>
          <a:p>
            <a:pPr>
              <a:defRPr/>
            </a:pPr>
            <a:endParaRPr lang="en-US" altLang="ja-JP" dirty="0"/>
          </a:p>
          <a:p>
            <a:pPr>
              <a:defRPr/>
            </a:pPr>
            <a:r>
              <a:rPr lang="ja-JP" altLang="en-US" dirty="0"/>
              <a:t>この研修では、オープンデータ化のために必要な作業などについてご説明しますので、ぜひみなさんに、私もオープンデータ、公開できそう！と実感していただければと思います。</a:t>
            </a:r>
            <a:endParaRPr lang="en-US" altLang="ja-JP" dirty="0"/>
          </a:p>
          <a:p>
            <a:endParaRPr kumimoji="1"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a:t>
            </a:fld>
            <a:endParaRPr kumimoji="1" lang="ja-JP" altLang="en-US"/>
          </a:p>
        </p:txBody>
      </p:sp>
    </p:spTree>
    <p:extLst>
      <p:ext uri="{BB962C8B-B14F-4D97-AF65-F5344CB8AC3E}">
        <p14:creationId xmlns:p14="http://schemas.microsoft.com/office/powerpoint/2010/main" val="1261631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r>
              <a:rPr kumimoji="1" lang="ja-JP" altLang="en-US" dirty="0"/>
              <a:t>オープンデータ</a:t>
            </a:r>
            <a:r>
              <a:rPr kumimoji="1" lang="en-US" altLang="ja-JP" dirty="0"/>
              <a:t>CSV</a:t>
            </a:r>
            <a:r>
              <a:rPr kumimoji="1" lang="ja-JP" altLang="en-US" dirty="0"/>
              <a:t>形式が適している理由の２つ目です。</a:t>
            </a:r>
            <a:endParaRPr kumimoji="1" lang="en-US" altLang="ja-JP" dirty="0"/>
          </a:p>
          <a:p>
            <a:endParaRPr kumimoji="1" lang="en-US" altLang="ja-JP" dirty="0"/>
          </a:p>
          <a:p>
            <a:r>
              <a:rPr kumimoji="1" lang="ja-JP" altLang="en-US" dirty="0"/>
              <a:t>オープンデータでは、使いやすいデータというのは、人間の目で見やすいことよりも、コンピュータで扱いやすいことであることに注意が必要です。</a:t>
            </a:r>
            <a:endParaRPr kumimoji="1" lang="en-US" altLang="ja-JP" dirty="0"/>
          </a:p>
          <a:p>
            <a:endParaRPr kumimoji="1" lang="en-US" altLang="ja-JP" dirty="0"/>
          </a:p>
          <a:p>
            <a:r>
              <a:rPr kumimoji="1" lang="ja-JP" altLang="en-US" dirty="0"/>
              <a:t>例えば、ここに</a:t>
            </a:r>
            <a:r>
              <a:rPr kumimoji="1" lang="en-US" altLang="ja-JP" dirty="0"/>
              <a:t>Excel</a:t>
            </a:r>
            <a:r>
              <a:rPr kumimoji="1" lang="ja-JP" altLang="en-US" dirty="0"/>
              <a:t>で整えられた資料と、それを</a:t>
            </a:r>
            <a:r>
              <a:rPr kumimoji="1" lang="en-US" altLang="ja-JP" dirty="0"/>
              <a:t>CSV</a:t>
            </a:r>
            <a:r>
              <a:rPr kumimoji="1" lang="ja-JP" altLang="en-US" dirty="0"/>
              <a:t>形式のデータにした場合のイメージを挙げています。</a:t>
            </a:r>
            <a:endParaRPr kumimoji="1" lang="en-US" altLang="ja-JP" dirty="0"/>
          </a:p>
          <a:p>
            <a:r>
              <a:rPr kumimoji="1" lang="ja-JP" altLang="en-US" dirty="0"/>
              <a:t>実は情報の内容はほぼ同じです。</a:t>
            </a:r>
            <a:endParaRPr kumimoji="1" lang="en-US" altLang="ja-JP" dirty="0"/>
          </a:p>
          <a:p>
            <a:r>
              <a:rPr kumimoji="1" lang="ja-JP" altLang="en-US" dirty="0"/>
              <a:t>みなさんが見ると、Ａの方が使いやすく、分かりやすく見えませんか？</a:t>
            </a:r>
            <a:endParaRPr kumimoji="1" lang="en-US" altLang="ja-JP" dirty="0"/>
          </a:p>
          <a:p>
            <a:r>
              <a:rPr kumimoji="1" lang="ja-JP" altLang="en-US" dirty="0"/>
              <a:t>ですが、コンピュータがこの情報を扱う場合、Ｂの方が使いやすい情報、となります。</a:t>
            </a:r>
            <a:endParaRPr kumimoji="1" lang="en-US" altLang="ja-JP" dirty="0"/>
          </a:p>
          <a:p>
            <a:endParaRPr kumimoji="1" lang="en-US" altLang="ja-JP" dirty="0"/>
          </a:p>
          <a:p>
            <a:r>
              <a:rPr kumimoji="1" lang="ja-JP" altLang="en-US" dirty="0"/>
              <a:t>オープンデータは、利用者が二次利用することで、更なる価値をうむことを期待しています。</a:t>
            </a:r>
            <a:endParaRPr kumimoji="1" lang="en-US" altLang="ja-JP" dirty="0"/>
          </a:p>
          <a:p>
            <a:r>
              <a:rPr kumimoji="1" lang="ja-JP" altLang="en-US" dirty="0"/>
              <a:t>その際、コンピュータが扱いやすい情報であれば、二次利用も進みやすくなります。</a:t>
            </a:r>
            <a:endParaRPr kumimoji="1" lang="en-US" altLang="ja-JP" dirty="0"/>
          </a:p>
          <a:p>
            <a:endParaRPr kumimoji="1" lang="en-US" altLang="ja-JP" dirty="0"/>
          </a:p>
          <a:p>
            <a:r>
              <a:rPr kumimoji="1" lang="ja-JP" altLang="en-US" dirty="0"/>
              <a:t>そこで、オープンデータを検討する際は、人間の目で見やすいことよりも、コンピュータで扱いやすいことに重点をおきます。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そのため、オープンデータには</a:t>
            </a:r>
            <a:r>
              <a:rPr kumimoji="1" lang="en-US" altLang="ja-JP" dirty="0"/>
              <a:t>CSV</a:t>
            </a:r>
            <a:r>
              <a:rPr kumimoji="1" lang="ja-JP" altLang="en-US" dirty="0"/>
              <a:t>形式が適しているといえます。</a:t>
            </a:r>
            <a:endParaRPr kumimoji="1"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39</a:t>
            </a:fld>
            <a:endParaRPr kumimoji="1" lang="ja-JP" altLang="en-US"/>
          </a:p>
        </p:txBody>
      </p:sp>
    </p:spTree>
    <p:extLst>
      <p:ext uri="{BB962C8B-B14F-4D97-AF65-F5344CB8AC3E}">
        <p14:creationId xmlns:p14="http://schemas.microsoft.com/office/powerpoint/2010/main" val="2186474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r>
              <a:rPr kumimoji="1" lang="ja-JP" altLang="en-US" dirty="0"/>
              <a:t>コンピュータでの利用しやすさについて、</a:t>
            </a:r>
            <a:r>
              <a:rPr kumimoji="1" lang="en-US" altLang="ja-JP" dirty="0"/>
              <a:t>Excel</a:t>
            </a:r>
            <a:r>
              <a:rPr kumimoji="1" lang="ja-JP" altLang="en-US" dirty="0"/>
              <a:t>形式と</a:t>
            </a:r>
            <a:r>
              <a:rPr kumimoji="1" lang="en-US" altLang="ja-JP" dirty="0"/>
              <a:t>CSV</a:t>
            </a:r>
            <a:r>
              <a:rPr kumimoji="1" lang="ja-JP" altLang="en-US" dirty="0"/>
              <a:t>形式の違いです。</a:t>
            </a:r>
            <a:endParaRPr kumimoji="1" lang="en-US" altLang="ja-JP" dirty="0"/>
          </a:p>
          <a:p>
            <a:endParaRPr kumimoji="1" lang="en-US" altLang="ja-JP" dirty="0"/>
          </a:p>
          <a:p>
            <a:r>
              <a:rPr kumimoji="1" lang="en-US" altLang="ja-JP" dirty="0"/>
              <a:t>Excel</a:t>
            </a:r>
            <a:r>
              <a:rPr kumimoji="1" lang="ja-JP" altLang="en-US" dirty="0"/>
              <a:t>形式の場合、一見、行と列が区切られていて、コンピュータでも読み取りやすいように見えます。</a:t>
            </a:r>
            <a:endParaRPr kumimoji="1" lang="en-US" altLang="ja-JP" dirty="0"/>
          </a:p>
          <a:p>
            <a:r>
              <a:rPr kumimoji="1" lang="ja-JP" altLang="en-US" dirty="0"/>
              <a:t>ですが、まず、</a:t>
            </a:r>
            <a:r>
              <a:rPr kumimoji="1" lang="en-US" altLang="ja-JP" dirty="0"/>
              <a:t>Excel</a:t>
            </a:r>
            <a:r>
              <a:rPr kumimoji="1" lang="ja-JP" altLang="en-US" dirty="0"/>
              <a:t>形式というのは、</a:t>
            </a:r>
            <a:r>
              <a:rPr kumimoji="1" lang="en-US" altLang="ja-JP" dirty="0"/>
              <a:t>Excel</a:t>
            </a:r>
            <a:r>
              <a:rPr kumimoji="1" lang="ja-JP" altLang="en-US" dirty="0"/>
              <a:t>ソフトや、ファイルを読むための専用のソフトがないと読み取ることができません。</a:t>
            </a:r>
            <a:endParaRPr kumimoji="1" lang="en-US" altLang="ja-JP" dirty="0"/>
          </a:p>
          <a:p>
            <a:endParaRPr kumimoji="1" lang="en-US" altLang="ja-JP" dirty="0"/>
          </a:p>
          <a:p>
            <a:r>
              <a:rPr kumimoji="1" lang="ja-JP" altLang="en-US" dirty="0"/>
              <a:t>また、人が見やすいように、いろいろな編集を行なっている場合があります。</a:t>
            </a:r>
            <a:endParaRPr kumimoji="1" lang="en-US" altLang="ja-JP" dirty="0"/>
          </a:p>
          <a:p>
            <a:r>
              <a:rPr kumimoji="1" lang="ja-JP" altLang="en-US" dirty="0"/>
              <a:t>例えば</a:t>
            </a:r>
            <a:endParaRPr kumimoji="1" lang="en-US" altLang="ja-JP" dirty="0"/>
          </a:p>
          <a:p>
            <a:r>
              <a:rPr kumimoji="1" lang="ja-JP" altLang="en-US" dirty="0"/>
              <a:t>・表の欄外にタイトルや日付の情報を付けたり、</a:t>
            </a:r>
            <a:endParaRPr kumimoji="1" lang="en-US" altLang="ja-JP" dirty="0"/>
          </a:p>
          <a:p>
            <a:r>
              <a:rPr kumimoji="1" lang="ja-JP" altLang="en-US" dirty="0"/>
              <a:t>・複数のセルを結合したりする</a:t>
            </a:r>
            <a:endParaRPr kumimoji="1" lang="en-US" altLang="ja-JP" dirty="0"/>
          </a:p>
          <a:p>
            <a:r>
              <a:rPr kumimoji="1" lang="ja-JP" altLang="en-US" dirty="0"/>
              <a:t>といったことが行なわれている場合があります。</a:t>
            </a:r>
            <a:endParaRPr kumimoji="1" lang="en-US" altLang="ja-JP" dirty="0"/>
          </a:p>
          <a:p>
            <a:endParaRPr kumimoji="1" lang="en-US" altLang="ja-JP" dirty="0"/>
          </a:p>
          <a:p>
            <a:r>
              <a:rPr kumimoji="1" lang="ja-JP" altLang="en-US" dirty="0"/>
              <a:t>このような場合、コンピュータで読み取りやすくするために、このファイルを入手した人が、余計な情報を消したり、結合を外したり、といった手間をかける必要があります。</a:t>
            </a:r>
            <a:endParaRPr kumimoji="1" lang="en-US" altLang="ja-JP" dirty="0"/>
          </a:p>
          <a:p>
            <a:r>
              <a:rPr kumimoji="1" lang="ja-JP" altLang="en-US" dirty="0"/>
              <a:t>そのため、</a:t>
            </a:r>
            <a:r>
              <a:rPr kumimoji="1" lang="en-US" altLang="ja-JP" dirty="0"/>
              <a:t>Excel</a:t>
            </a:r>
            <a:r>
              <a:rPr kumimoji="1" lang="ja-JP" altLang="en-US" dirty="0"/>
              <a:t>形式は、機械判読にあまり適していないことになります。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40</a:t>
            </a:fld>
            <a:endParaRPr kumimoji="1" lang="ja-JP" altLang="en-US"/>
          </a:p>
        </p:txBody>
      </p:sp>
    </p:spTree>
    <p:extLst>
      <p:ext uri="{BB962C8B-B14F-4D97-AF65-F5344CB8AC3E}">
        <p14:creationId xmlns:p14="http://schemas.microsoft.com/office/powerpoint/2010/main" val="3189081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en-US" altLang="ja-JP" dirty="0"/>
              <a:t>CSV</a:t>
            </a:r>
            <a:r>
              <a:rPr lang="ja-JP" altLang="en-US" dirty="0"/>
              <a:t>形式の場合です。</a:t>
            </a:r>
            <a:endParaRPr lang="en-US" altLang="ja-JP" dirty="0"/>
          </a:p>
          <a:p>
            <a:pPr>
              <a:defRPr/>
            </a:pPr>
            <a:endParaRPr lang="en-US" altLang="ja-JP" dirty="0"/>
          </a:p>
          <a:p>
            <a:pPr>
              <a:defRPr/>
            </a:pPr>
            <a:r>
              <a:rPr lang="en-US" altLang="ja-JP" dirty="0"/>
              <a:t>CSV</a:t>
            </a:r>
            <a:r>
              <a:rPr lang="ja-JP" altLang="en-US" dirty="0"/>
              <a:t>形式というのは、ここに示すように、各列ごとの情報をカンマ「</a:t>
            </a:r>
            <a:r>
              <a:rPr lang="en-US" altLang="ja-JP" dirty="0"/>
              <a:t>,</a:t>
            </a:r>
            <a:r>
              <a:rPr lang="ja-JP" altLang="en-US" dirty="0"/>
              <a:t>」で区切って並べて表した情報です。</a:t>
            </a:r>
            <a:endParaRPr lang="en-US" altLang="ja-JP" dirty="0"/>
          </a:p>
          <a:p>
            <a:pPr>
              <a:defRPr/>
            </a:pPr>
            <a:r>
              <a:rPr lang="en-US" altLang="ja-JP" dirty="0"/>
              <a:t>Excel</a:t>
            </a:r>
            <a:r>
              <a:rPr lang="ja-JP" altLang="en-US" dirty="0"/>
              <a:t>形式などではあるような表の枠線などはつきません。</a:t>
            </a:r>
            <a:endParaRPr lang="en-US" altLang="ja-JP" dirty="0"/>
          </a:p>
          <a:p>
            <a:pPr>
              <a:defRPr/>
            </a:pPr>
            <a:r>
              <a:rPr lang="ja-JP" altLang="en-US" dirty="0"/>
              <a:t>ですから人の目には、とても分かり難いデータかもしれません。</a:t>
            </a:r>
            <a:endParaRPr lang="en-US" altLang="ja-JP" dirty="0"/>
          </a:p>
          <a:p>
            <a:pPr>
              <a:defRPr/>
            </a:pPr>
            <a:endParaRPr lang="en-US" altLang="ja-JP" dirty="0"/>
          </a:p>
          <a:p>
            <a:pPr>
              <a:defRPr/>
            </a:pPr>
            <a:r>
              <a:rPr lang="ja-JP" altLang="en-US" dirty="0"/>
              <a:t>ですが、セルの結合などの編集がなく、順番にデータのみが並べられていますので、コンピュータはどこにどんな情報が入っているか、判別しやすくなっています。</a:t>
            </a:r>
            <a:endParaRPr lang="en-US" altLang="ja-JP" dirty="0"/>
          </a:p>
          <a:p>
            <a:pPr>
              <a:defRPr/>
            </a:pPr>
            <a:r>
              <a:rPr lang="ja-JP" altLang="en-US" dirty="0"/>
              <a:t>そのため、</a:t>
            </a:r>
            <a:r>
              <a:rPr lang="en-US" altLang="ja-JP" dirty="0"/>
              <a:t>CSV</a:t>
            </a:r>
            <a:r>
              <a:rPr lang="ja-JP" altLang="en-US" dirty="0"/>
              <a:t>形式は、機械判読に適している、ということができます。</a:t>
            </a:r>
            <a:endParaRPr lang="en-US" altLang="ja-JP" dirty="0"/>
          </a:p>
          <a:p>
            <a:pPr>
              <a:defRPr/>
            </a:pPr>
            <a:endParaRPr lang="en-US" altLang="ja-JP" dirty="0"/>
          </a:p>
          <a:p>
            <a:pPr>
              <a:defRPr/>
            </a:pPr>
            <a:r>
              <a:rPr lang="ja-JP" altLang="en-US" dirty="0"/>
              <a:t>これがオープンデータに</a:t>
            </a:r>
            <a:r>
              <a:rPr lang="en-US" altLang="ja-JP" dirty="0"/>
              <a:t>CSV</a:t>
            </a:r>
            <a:r>
              <a:rPr lang="ja-JP" altLang="en-US" dirty="0"/>
              <a:t>形式をお勧めする理由です。</a:t>
            </a:r>
            <a:endParaRPr lang="en-US" altLang="ja-JP" dirty="0"/>
          </a:p>
          <a:p>
            <a:pPr>
              <a:defRPr/>
            </a:pPr>
            <a:endParaRPr lang="en-US" altLang="ja-JP" dirty="0"/>
          </a:p>
          <a:p>
            <a:pPr>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41</a:t>
            </a:fld>
            <a:endParaRPr kumimoji="1" lang="ja-JP" altLang="en-US"/>
          </a:p>
        </p:txBody>
      </p:sp>
    </p:spTree>
    <p:extLst>
      <p:ext uri="{BB962C8B-B14F-4D97-AF65-F5344CB8AC3E}">
        <p14:creationId xmlns:p14="http://schemas.microsoft.com/office/powerpoint/2010/main" val="2700031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なお、紙をスキャンしいたデータやと</a:t>
            </a:r>
            <a:r>
              <a:rPr lang="en-US" altLang="ja-JP" dirty="0"/>
              <a:t>PDF</a:t>
            </a:r>
            <a:r>
              <a:rPr lang="ja-JP" altLang="en-US" dirty="0"/>
              <a:t>ファイルをオープンデータとして公開することも可能です。</a:t>
            </a:r>
            <a:endParaRPr lang="en-US" altLang="ja-JP" dirty="0"/>
          </a:p>
          <a:p>
            <a:pPr>
              <a:defRPr/>
            </a:pPr>
            <a:endParaRPr lang="en-US" altLang="ja-JP" dirty="0"/>
          </a:p>
          <a:p>
            <a:pPr>
              <a:defRPr/>
            </a:pPr>
            <a:r>
              <a:rPr lang="ja-JP" altLang="en-US" dirty="0"/>
              <a:t>しかし、機械判読に適しているか、という観点では、紙は、そもそもコンピュータで読み取ることが難しいです。</a:t>
            </a:r>
            <a:endParaRPr lang="en-US" altLang="ja-JP" dirty="0"/>
          </a:p>
          <a:p>
            <a:pPr>
              <a:defRPr/>
            </a:pPr>
            <a:endParaRPr lang="en-US" altLang="ja-JP" dirty="0"/>
          </a:p>
          <a:p>
            <a:pPr>
              <a:defRPr/>
            </a:pPr>
            <a:r>
              <a:rPr lang="ja-JP" altLang="en-US" dirty="0"/>
              <a:t>つぎに</a:t>
            </a:r>
            <a:r>
              <a:rPr lang="en-US" altLang="ja-JP" dirty="0"/>
              <a:t>PDF</a:t>
            </a:r>
            <a:r>
              <a:rPr lang="ja-JP" altLang="en-US" dirty="0"/>
              <a:t>形式ですが、こちらはコンピュータで扱えるファイルになっているため、コンピュータが内容を読み込むことはできますが、データの構造や構造中の値の判別は難しいです。</a:t>
            </a:r>
            <a:endParaRPr lang="en-US" altLang="ja-JP" dirty="0"/>
          </a:p>
          <a:p>
            <a:pPr>
              <a:defRPr/>
            </a:pPr>
            <a:r>
              <a:rPr lang="ja-JP" altLang="en-US" dirty="0"/>
              <a:t>例えば、見出しと値が記載されているような場合に、どこまでは見出しで、どこからが値か、コンピュータが判別することは難しいです。</a:t>
            </a:r>
            <a:endParaRPr lang="en-US" altLang="ja-JP" dirty="0"/>
          </a:p>
          <a:p>
            <a:pPr>
              <a:defRPr/>
            </a:pPr>
            <a:endParaRPr lang="en-US" altLang="ja-JP" dirty="0"/>
          </a:p>
          <a:p>
            <a:pPr>
              <a:defRPr/>
            </a:pPr>
            <a:r>
              <a:rPr lang="ja-JP" altLang="en-US" dirty="0"/>
              <a:t>紙や</a:t>
            </a:r>
            <a:r>
              <a:rPr lang="en-US" altLang="ja-JP" dirty="0"/>
              <a:t>PDF</a:t>
            </a:r>
            <a:r>
              <a:rPr lang="ja-JP" altLang="en-US" dirty="0"/>
              <a:t>ファイル形式は、機械判読に適していないため、可能であれば、</a:t>
            </a:r>
            <a:r>
              <a:rPr lang="en-US" altLang="ja-JP" dirty="0"/>
              <a:t>CSV</a:t>
            </a:r>
            <a:r>
              <a:rPr lang="ja-JP" altLang="en-US" dirty="0"/>
              <a:t>形式でも公開することが望ましいと言えます。</a:t>
            </a:r>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42</a:t>
            </a:fld>
            <a:endParaRPr kumimoji="1" lang="ja-JP" altLang="en-US"/>
          </a:p>
        </p:txBody>
      </p:sp>
    </p:spTree>
    <p:extLst>
      <p:ext uri="{BB962C8B-B14F-4D97-AF65-F5344CB8AC3E}">
        <p14:creationId xmlns:p14="http://schemas.microsoft.com/office/powerpoint/2010/main" val="4090029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なお、</a:t>
            </a:r>
            <a:r>
              <a:rPr lang="en-US" altLang="ja-JP" dirty="0"/>
              <a:t>CSV</a:t>
            </a:r>
            <a:r>
              <a:rPr lang="ja-JP" altLang="en-US" dirty="0"/>
              <a:t>形式のファイルは、</a:t>
            </a:r>
            <a:r>
              <a:rPr lang="en-US" altLang="ja-JP" dirty="0"/>
              <a:t>Excel</a:t>
            </a:r>
            <a:r>
              <a:rPr lang="ja-JP" altLang="en-US" dirty="0"/>
              <a:t>でデータを入力し、「名前を付けて保存」機能で、</a:t>
            </a:r>
            <a:r>
              <a:rPr lang="en-US" altLang="ja-JP" dirty="0"/>
              <a:t>CSV</a:t>
            </a:r>
            <a:r>
              <a:rPr lang="ja-JP" altLang="en-US" dirty="0"/>
              <a:t>形式のファイルを選択、保存することで作成できます。</a:t>
            </a:r>
            <a:endParaRPr lang="en-US" altLang="ja-JP" dirty="0"/>
          </a:p>
          <a:p>
            <a:pPr>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43</a:t>
            </a:fld>
            <a:endParaRPr kumimoji="1" lang="ja-JP" altLang="en-US"/>
          </a:p>
        </p:txBody>
      </p:sp>
    </p:spTree>
    <p:extLst>
      <p:ext uri="{BB962C8B-B14F-4D97-AF65-F5344CB8AC3E}">
        <p14:creationId xmlns:p14="http://schemas.microsoft.com/office/powerpoint/2010/main" val="1209882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US" altLang="ja-JP" dirty="0"/>
              <a:t>CSV</a:t>
            </a:r>
            <a:r>
              <a:rPr lang="ja-JP" altLang="en-US" dirty="0"/>
              <a:t>形式のファイルにすることを前提に、</a:t>
            </a:r>
            <a:r>
              <a:rPr lang="en-US" altLang="ja-JP" dirty="0"/>
              <a:t>Excel</a:t>
            </a:r>
            <a:r>
              <a:rPr lang="ja-JP" altLang="en-US" dirty="0"/>
              <a:t>形式ファイルを作成する場合、いくつか気をつける点があります。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①表のタイトルや日付といった、全項目で共通する情報を、表の「欄外」に入れていませんか</a:t>
            </a:r>
          </a:p>
          <a:p>
            <a:pPr marR="0" lvl="0" indent="0" fontAlgn="auto">
              <a:lnSpc>
                <a:spcPct val="100000"/>
              </a:lnSpc>
              <a:spcBef>
                <a:spcPts val="0"/>
              </a:spcBef>
              <a:spcAft>
                <a:spcPts val="0"/>
              </a:spcAft>
              <a:buClrTx/>
              <a:buSzTx/>
              <a:buFontTx/>
              <a:buNone/>
              <a:tabLst/>
              <a:defRPr/>
            </a:pPr>
            <a:r>
              <a:rPr lang="ja-JP" altLang="en-US" dirty="0"/>
              <a:t>②見出しを「複数行」にしていませんか</a:t>
            </a:r>
          </a:p>
          <a:p>
            <a:pPr>
              <a:buClr>
                <a:schemeClr val="accent6">
                  <a:lumMod val="75000"/>
                </a:schemeClr>
              </a:buClr>
              <a:defRPr/>
            </a:pPr>
            <a:r>
              <a:rPr lang="ja-JP" altLang="en-US" dirty="0"/>
              <a:t>③並んだ行や列で内容が同じ場合に、セルを「結合」していませんか</a:t>
            </a:r>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44</a:t>
            </a:fld>
            <a:endParaRPr kumimoji="1" lang="ja-JP" altLang="en-US"/>
          </a:p>
        </p:txBody>
      </p:sp>
    </p:spTree>
    <p:extLst>
      <p:ext uri="{BB962C8B-B14F-4D97-AF65-F5344CB8AC3E}">
        <p14:creationId xmlns:p14="http://schemas.microsoft.com/office/powerpoint/2010/main" val="4164436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人の目に見やすいように作成する資料とは異なり、以下のような点を意識して</a:t>
            </a:r>
            <a:r>
              <a:rPr lang="en-US" altLang="ja-JP" dirty="0"/>
              <a:t>Excel</a:t>
            </a:r>
            <a:r>
              <a:rPr lang="ja-JP" altLang="en-US" dirty="0"/>
              <a:t>形式のデータを作成しておくと、</a:t>
            </a:r>
            <a:r>
              <a:rPr lang="en-US" altLang="ja-JP" dirty="0"/>
              <a:t>CSV</a:t>
            </a:r>
            <a:r>
              <a:rPr lang="ja-JP" altLang="en-US" dirty="0"/>
              <a:t>形式ファイルにした場合に、機械判読に適したデータを作成することができます。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①全項目に共通する内容でも、表の欄外には記載せず、情報として必要であれば、１つの項目として表内に記載します。</a:t>
            </a:r>
            <a:endParaRPr lang="en-US" altLang="ja-JP" dirty="0"/>
          </a:p>
          <a:p>
            <a:pPr marR="0" lvl="0" indent="0" fontAlgn="auto">
              <a:lnSpc>
                <a:spcPct val="100000"/>
              </a:lnSpc>
              <a:spcBef>
                <a:spcPts val="0"/>
              </a:spcBef>
              <a:spcAft>
                <a:spcPts val="0"/>
              </a:spcAft>
              <a:buClrTx/>
              <a:buSzTx/>
              <a:buFontTx/>
              <a:buNone/>
              <a:tabLst/>
              <a:defRPr/>
            </a:pPr>
            <a:r>
              <a:rPr lang="ja-JP" altLang="en-US" dirty="0"/>
              <a:t>②見出し行は１行にして、１つの見出し項目で内容が表せるようにします。</a:t>
            </a:r>
            <a:endParaRPr lang="en-US" altLang="ja-JP" dirty="0"/>
          </a:p>
          <a:p>
            <a:pPr marR="0" lvl="0" indent="0" fontAlgn="auto">
              <a:lnSpc>
                <a:spcPct val="100000"/>
              </a:lnSpc>
              <a:spcBef>
                <a:spcPts val="0"/>
              </a:spcBef>
              <a:spcAft>
                <a:spcPts val="0"/>
              </a:spcAft>
              <a:buClrTx/>
              <a:buSzTx/>
              <a:buFontTx/>
              <a:buNone/>
              <a:tabLst/>
              <a:defRPr/>
            </a:pPr>
            <a:r>
              <a:rPr lang="ja-JP" altLang="en-US" dirty="0"/>
              <a:t>③並んだ行や列の内容が同じ場合でも、セルは結合せず、各セルに情報を記載します。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45</a:t>
            </a:fld>
            <a:endParaRPr kumimoji="1" lang="ja-JP" altLang="en-US"/>
          </a:p>
        </p:txBody>
      </p:sp>
    </p:spTree>
    <p:extLst>
      <p:ext uri="{BB962C8B-B14F-4D97-AF65-F5344CB8AC3E}">
        <p14:creationId xmlns:p14="http://schemas.microsoft.com/office/powerpoint/2010/main" val="33906852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また、</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④内容を見やすくするなどのため、セルの中で「改行」していませんか</a:t>
            </a:r>
            <a:endParaRPr lang="en-US" altLang="ja-JP" dirty="0"/>
          </a:p>
          <a:p>
            <a:pPr marR="0" lvl="0" indent="0" fontAlgn="auto">
              <a:lnSpc>
                <a:spcPct val="100000"/>
              </a:lnSpc>
              <a:spcBef>
                <a:spcPts val="0"/>
              </a:spcBef>
              <a:spcAft>
                <a:spcPts val="0"/>
              </a:spcAft>
              <a:buClrTx/>
              <a:buSzTx/>
              <a:buFontTx/>
              <a:buNone/>
              <a:tabLst/>
              <a:defRPr/>
            </a:pPr>
            <a:r>
              <a:rPr lang="ja-JP" altLang="en-US" dirty="0"/>
              <a:t>⑤データがなく「罫線だけの行」を残していませんか</a:t>
            </a:r>
          </a:p>
          <a:p>
            <a:pPr marR="0" lvl="0" indent="0" fontAlgn="auto">
              <a:lnSpc>
                <a:spcPct val="100000"/>
              </a:lnSpc>
              <a:spcBef>
                <a:spcPts val="0"/>
              </a:spcBef>
              <a:spcAft>
                <a:spcPts val="0"/>
              </a:spcAft>
              <a:buClrTx/>
              <a:buSzTx/>
              <a:buFontTx/>
              <a:buNone/>
              <a:tabLst/>
              <a:defRPr/>
            </a:pPr>
            <a:endParaRPr lang="ja-JP" altLang="en-US" dirty="0"/>
          </a:p>
          <a:p>
            <a:pPr marR="0" lvl="0" indent="0" fontAlgn="auto">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46</a:t>
            </a:fld>
            <a:endParaRPr kumimoji="1" lang="ja-JP" altLang="en-US"/>
          </a:p>
        </p:txBody>
      </p:sp>
    </p:spTree>
    <p:extLst>
      <p:ext uri="{BB962C8B-B14F-4D97-AF65-F5344CB8AC3E}">
        <p14:creationId xmlns:p14="http://schemas.microsoft.com/office/powerpoint/2010/main" val="1660293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これらについても、以下のような点を意識して</a:t>
            </a:r>
            <a:r>
              <a:rPr lang="en-US" altLang="ja-JP" dirty="0"/>
              <a:t>Excel</a:t>
            </a:r>
            <a:r>
              <a:rPr lang="ja-JP" altLang="en-US" dirty="0"/>
              <a:t>形式のデータを作成しておくと、</a:t>
            </a:r>
            <a:r>
              <a:rPr lang="en-US" altLang="ja-JP" dirty="0"/>
              <a:t>CSV</a:t>
            </a:r>
            <a:r>
              <a:rPr lang="ja-JP" altLang="en-US" dirty="0"/>
              <a:t>形式ファイルにした場合に、機械判読に適したデータを作成することができます。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④１つのセルの記載内容が長文になる場合でも、セル内では改行はしません。見出しも同様です。</a:t>
            </a:r>
            <a:endParaRPr lang="en-US" altLang="ja-JP" dirty="0"/>
          </a:p>
          <a:p>
            <a:pPr marR="0" lvl="0" indent="0" fontAlgn="auto">
              <a:lnSpc>
                <a:spcPct val="100000"/>
              </a:lnSpc>
              <a:spcBef>
                <a:spcPts val="0"/>
              </a:spcBef>
              <a:spcAft>
                <a:spcPts val="0"/>
              </a:spcAft>
              <a:buClrTx/>
              <a:buSzTx/>
              <a:buFontTx/>
              <a:buNone/>
              <a:tabLst/>
              <a:defRPr/>
            </a:pPr>
            <a:r>
              <a:rPr lang="ja-JP" altLang="en-US" dirty="0"/>
              <a:t>⑤データが無い行は罫線も記載しません。（罫線は、</a:t>
            </a:r>
            <a:r>
              <a:rPr lang="en-US" altLang="ja-JP" dirty="0"/>
              <a:t>Excel</a:t>
            </a:r>
            <a:r>
              <a:rPr lang="ja-JP" altLang="en-US" dirty="0"/>
              <a:t>のデータ作成時の作業のしやすさのためのものであり、</a:t>
            </a:r>
            <a:r>
              <a:rPr lang="en-US" altLang="ja-JP" dirty="0"/>
              <a:t>CSV</a:t>
            </a:r>
            <a:r>
              <a:rPr lang="ja-JP" altLang="en-US" dirty="0"/>
              <a:t>形式ファイルには反映されないため、表全体から罫線を削除しても問題ありません）</a:t>
            </a:r>
            <a:endParaRPr lang="en-US" altLang="ja-JP" dirty="0"/>
          </a:p>
          <a:p>
            <a:pPr marR="0" lvl="0" indent="0" fontAlgn="auto">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47</a:t>
            </a:fld>
            <a:endParaRPr kumimoji="1" lang="ja-JP" altLang="en-US"/>
          </a:p>
        </p:txBody>
      </p:sp>
    </p:spTree>
    <p:extLst>
      <p:ext uri="{BB962C8B-B14F-4D97-AF65-F5344CB8AC3E}">
        <p14:creationId xmlns:p14="http://schemas.microsoft.com/office/powerpoint/2010/main" val="10692383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また、</a:t>
            </a:r>
            <a:r>
              <a:rPr lang="en-US" altLang="ja-JP" dirty="0"/>
              <a:t>CSV</a:t>
            </a:r>
            <a:r>
              <a:rPr lang="ja-JP" altLang="en-US" dirty="0"/>
              <a:t>形式でも、情報の記載方法によって、機械判読に適さなくなってしまう場合があります。</a:t>
            </a:r>
            <a:endParaRPr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⑥見やすくしたり、書類として整えるために、間に空白をいれたりしていませんか？</a:t>
            </a:r>
            <a:endParaRPr lang="en-US" altLang="ja-JP" dirty="0"/>
          </a:p>
          <a:p>
            <a:pPr marR="0" lvl="0" indent="0" fontAlgn="auto">
              <a:lnSpc>
                <a:spcPct val="100000"/>
              </a:lnSpc>
              <a:spcBef>
                <a:spcPts val="0"/>
              </a:spcBef>
              <a:spcAft>
                <a:spcPts val="0"/>
              </a:spcAft>
              <a:buClrTx/>
              <a:buSzTx/>
              <a:buFontTx/>
              <a:buNone/>
              <a:tabLst/>
              <a:defRPr/>
            </a:pPr>
            <a:r>
              <a:rPr lang="ja-JP" altLang="en-US" dirty="0"/>
              <a:t>⑦統計的な情報などの場合に、数値の代わりに文字を入力していませんか？</a:t>
            </a:r>
          </a:p>
          <a:p>
            <a:pPr>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48</a:t>
            </a:fld>
            <a:endParaRPr kumimoji="1" lang="ja-JP" altLang="en-US"/>
          </a:p>
        </p:txBody>
      </p:sp>
    </p:spTree>
    <p:extLst>
      <p:ext uri="{BB962C8B-B14F-4D97-AF65-F5344CB8AC3E}">
        <p14:creationId xmlns:p14="http://schemas.microsoft.com/office/powerpoint/2010/main" val="293698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実はすでに、ほとんどの自治体ではホームページ上で様々な情報を公開しています。</a:t>
            </a:r>
            <a:endParaRPr lang="en-US" altLang="ja-JP" dirty="0"/>
          </a:p>
          <a:p>
            <a:pPr>
              <a:defRPr/>
            </a:pPr>
            <a:endParaRPr lang="en-US" altLang="ja-JP" dirty="0"/>
          </a:p>
          <a:p>
            <a:pPr>
              <a:defRPr/>
            </a:pPr>
            <a:r>
              <a:rPr lang="ja-JP" altLang="en-US" dirty="0"/>
              <a:t>情報の公開方法はさまざまで、例えば、</a:t>
            </a:r>
            <a:endParaRPr lang="en-US" altLang="ja-JP" dirty="0"/>
          </a:p>
          <a:p>
            <a:pPr>
              <a:defRPr/>
            </a:pPr>
            <a:r>
              <a:rPr lang="ja-JP" altLang="en-US" dirty="0"/>
              <a:t>・画面に情報を記載する</a:t>
            </a:r>
            <a:endParaRPr lang="en-US" altLang="ja-JP" dirty="0"/>
          </a:p>
          <a:p>
            <a:pPr>
              <a:defRPr/>
            </a:pPr>
            <a:r>
              <a:rPr lang="ja-JP" altLang="en-US" dirty="0"/>
              <a:t>・画面から</a:t>
            </a:r>
            <a:r>
              <a:rPr lang="en-US" altLang="ja-JP" dirty="0"/>
              <a:t>PDF</a:t>
            </a:r>
            <a:r>
              <a:rPr lang="ja-JP" altLang="en-US" dirty="0"/>
              <a:t>形式やエクセル形式のファイルをダウンロードできるようにする</a:t>
            </a:r>
            <a:endParaRPr lang="en-US" altLang="ja-JP" dirty="0"/>
          </a:p>
          <a:p>
            <a:pPr>
              <a:defRPr/>
            </a:pPr>
            <a:r>
              <a:rPr lang="ja-JP" altLang="en-US" dirty="0"/>
              <a:t>といった方法で、いろいろな情報を公開しています。</a:t>
            </a:r>
            <a:endParaRPr lang="en-US" altLang="ja-JP" dirty="0"/>
          </a:p>
          <a:p>
            <a:endParaRPr kumimoji="1"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a:t>
            </a:fld>
            <a:endParaRPr kumimoji="1" lang="ja-JP" altLang="en-US"/>
          </a:p>
        </p:txBody>
      </p:sp>
    </p:spTree>
    <p:extLst>
      <p:ext uri="{BB962C8B-B14F-4D97-AF65-F5344CB8AC3E}">
        <p14:creationId xmlns:p14="http://schemas.microsoft.com/office/powerpoint/2010/main" val="36459745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このような編集を行なっていると、たとえ</a:t>
            </a:r>
            <a:r>
              <a:rPr lang="en-US" altLang="ja-JP" dirty="0"/>
              <a:t>CSV</a:t>
            </a:r>
            <a:r>
              <a:rPr lang="ja-JP" altLang="en-US" dirty="0"/>
              <a:t>形式でも、機械判読しにくくなってしまいます。</a:t>
            </a:r>
            <a:endParaRPr lang="en-US" altLang="ja-JP" dirty="0"/>
          </a:p>
          <a:p>
            <a:pPr marR="0" lvl="0" indent="0" fontAlgn="auto">
              <a:lnSpc>
                <a:spcPct val="100000"/>
              </a:lnSpc>
              <a:spcBef>
                <a:spcPts val="0"/>
              </a:spcBef>
              <a:spcAft>
                <a:spcPts val="0"/>
              </a:spcAft>
              <a:buClrTx/>
              <a:buSzTx/>
              <a:buFontTx/>
              <a:buNone/>
              <a:tabLst/>
              <a:defRPr/>
            </a:pPr>
            <a:r>
              <a:rPr lang="ja-JP" altLang="en-US" dirty="0"/>
              <a:t>機械判読しやすいという観点からは、以下のような点を意識することで、より使いやすいデータとなります。</a:t>
            </a:r>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⑥見やすさのための無駄な空白はいれません</a:t>
            </a:r>
            <a:endParaRPr lang="en-US" altLang="ja-JP" dirty="0"/>
          </a:p>
          <a:p>
            <a:pPr marR="0" lvl="0" indent="0" fontAlgn="auto">
              <a:lnSpc>
                <a:spcPct val="100000"/>
              </a:lnSpc>
              <a:spcBef>
                <a:spcPts val="0"/>
              </a:spcBef>
              <a:spcAft>
                <a:spcPts val="0"/>
              </a:spcAft>
              <a:buClrTx/>
              <a:buSzTx/>
              <a:buFontTx/>
              <a:buNone/>
              <a:tabLst/>
              <a:defRPr/>
            </a:pPr>
            <a:r>
              <a:rPr lang="ja-JP" altLang="en-US" dirty="0"/>
              <a:t>⑦数値の項目には記号は入れず、ゼロや空白（何も入力しない）とします。</a:t>
            </a:r>
          </a:p>
          <a:p>
            <a:pPr marR="0" lvl="0" indent="0" fontAlgn="auto">
              <a:lnSpc>
                <a:spcPct val="100000"/>
              </a:lnSpc>
              <a:spcBef>
                <a:spcPts val="0"/>
              </a:spcBef>
              <a:spcAft>
                <a:spcPts val="0"/>
              </a:spcAft>
              <a:buClrTx/>
              <a:buSzTx/>
              <a:buFontTx/>
              <a:buNone/>
              <a:tabLst/>
              <a:defRPr/>
            </a:pPr>
            <a:endParaRPr lang="en-US" altLang="ja-JP" dirty="0"/>
          </a:p>
          <a:p>
            <a:pPr>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49</a:t>
            </a:fld>
            <a:endParaRPr kumimoji="1" lang="ja-JP" altLang="en-US"/>
          </a:p>
        </p:txBody>
      </p:sp>
    </p:spTree>
    <p:extLst>
      <p:ext uri="{BB962C8B-B14F-4D97-AF65-F5344CB8AC3E}">
        <p14:creationId xmlns:p14="http://schemas.microsoft.com/office/powerpoint/2010/main" val="28970599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2676" y="666999"/>
            <a:ext cx="8712968" cy="6552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 イメージ プレースホルダー 1"/>
          <p:cNvSpPr>
            <a:spLocks noGrp="1" noRot="1" noChangeAspect="1"/>
          </p:cNvSpPr>
          <p:nvPr>
            <p:ph type="sldImg"/>
          </p:nvPr>
        </p:nvSpPr>
        <p:spPr>
          <a:xfrm>
            <a:off x="612775" y="666750"/>
            <a:ext cx="8737600" cy="6553200"/>
          </a:xfrm>
        </p:spPr>
      </p:sp>
      <p:sp>
        <p:nvSpPr>
          <p:cNvPr id="3" name="ノート プレースホルダー 2"/>
          <p:cNvSpPr>
            <a:spLocks noGrp="1"/>
          </p:cNvSpPr>
          <p:nvPr>
            <p:ph type="body" idx="1"/>
          </p:nvPr>
        </p:nvSpPr>
        <p:spPr/>
        <p:txBody>
          <a:bodyPr/>
          <a:lstStyle/>
          <a:p>
            <a:r>
              <a:rPr kumimoji="1" lang="ja-JP" altLang="en-US" dirty="0"/>
              <a:t>２章では、</a:t>
            </a:r>
            <a:endParaRPr kumimoji="1" lang="en-US" altLang="ja-JP" dirty="0"/>
          </a:p>
          <a:p>
            <a:pPr>
              <a:defRPr/>
            </a:pPr>
            <a:r>
              <a:rPr lang="ja-JP" altLang="en-US" dirty="0"/>
              <a:t>オープンデータを公開するための基本的な作業についてご説明してきました。</a:t>
            </a:r>
            <a:endParaRPr lang="en-US" altLang="ja-JP" dirty="0"/>
          </a:p>
          <a:p>
            <a:pPr>
              <a:defRPr/>
            </a:pPr>
            <a:endParaRPr lang="en-US" altLang="ja-JP" dirty="0"/>
          </a:p>
          <a:p>
            <a:pPr>
              <a:defRPr/>
            </a:pPr>
            <a:r>
              <a:rPr lang="ja-JP" altLang="en-US" dirty="0"/>
              <a:t>簡単に振り返ると、</a:t>
            </a:r>
            <a:endParaRPr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すでにホームページに掲載している情報に、利用ルールをつけることで、オープンデータとすることができます。</a:t>
            </a:r>
            <a:endParaRPr lang="en-US" altLang="ja-JP" dirty="0"/>
          </a:p>
          <a:p>
            <a:pPr marR="0" lvl="0" indent="0" fontAlgn="auto">
              <a:lnSpc>
                <a:spcPct val="100000"/>
              </a:lnSpc>
              <a:spcBef>
                <a:spcPts val="0"/>
              </a:spcBef>
              <a:spcAft>
                <a:spcPts val="0"/>
              </a:spcAft>
              <a:buClrTx/>
              <a:buSzTx/>
              <a:buFontTx/>
              <a:buNone/>
              <a:tabLst/>
              <a:defRPr/>
            </a:pPr>
            <a:r>
              <a:rPr lang="ja-JP" altLang="en-US" dirty="0"/>
              <a:t>これは、どんな形式のデータでもかまいません。</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利用ルールには、二次利用可能であること、利用の際の条件、免責事項などについて記載します。</a:t>
            </a:r>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どんな形式のファイルでもオープンデータになります。</a:t>
            </a:r>
            <a:endParaRPr lang="en-US" altLang="ja-JP" dirty="0"/>
          </a:p>
          <a:p>
            <a:pPr marR="0" lvl="0" indent="0" fontAlgn="auto">
              <a:lnSpc>
                <a:spcPct val="100000"/>
              </a:lnSpc>
              <a:spcBef>
                <a:spcPts val="0"/>
              </a:spcBef>
              <a:spcAft>
                <a:spcPts val="0"/>
              </a:spcAft>
              <a:buClrTx/>
              <a:buSzTx/>
              <a:buFontTx/>
              <a:buNone/>
              <a:tabLst/>
              <a:defRPr/>
            </a:pPr>
            <a:r>
              <a:rPr lang="ja-JP" altLang="en-US" dirty="0"/>
              <a:t>ですが、オープンデータでは、コンピュータが処理しやすいデータが適しています。</a:t>
            </a:r>
            <a:endParaRPr lang="en-US" altLang="ja-JP" dirty="0"/>
          </a:p>
          <a:p>
            <a:pPr marR="0" lvl="0" indent="0" fontAlgn="auto">
              <a:lnSpc>
                <a:spcPct val="100000"/>
              </a:lnSpc>
              <a:spcBef>
                <a:spcPts val="0"/>
              </a:spcBef>
              <a:spcAft>
                <a:spcPts val="0"/>
              </a:spcAft>
              <a:buClrTx/>
              <a:buSzTx/>
              <a:buFontTx/>
              <a:buNone/>
              <a:tabLst/>
              <a:defRPr/>
            </a:pPr>
            <a:r>
              <a:rPr lang="ja-JP" altLang="en-US" dirty="0"/>
              <a:t>より使いやすいデータとするためには、</a:t>
            </a:r>
            <a:r>
              <a:rPr lang="en-US" altLang="ja-JP" dirty="0"/>
              <a:t>CSV</a:t>
            </a:r>
            <a:r>
              <a:rPr lang="ja-JP" altLang="en-US" dirty="0"/>
              <a:t>形式のファイルがオススメです。</a:t>
            </a:r>
          </a:p>
          <a:p>
            <a:pPr>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50</a:t>
            </a:fld>
            <a:endParaRPr kumimoji="1" lang="ja-JP" altLang="en-US"/>
          </a:p>
        </p:txBody>
      </p:sp>
    </p:spTree>
    <p:extLst>
      <p:ext uri="{BB962C8B-B14F-4D97-AF65-F5344CB8AC3E}">
        <p14:creationId xmlns:p14="http://schemas.microsoft.com/office/powerpoint/2010/main" val="37101627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15375" cy="65373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51</a:t>
            </a:fld>
            <a:endParaRPr kumimoji="1" lang="ja-JP" altLang="en-US"/>
          </a:p>
        </p:txBody>
      </p:sp>
    </p:spTree>
    <p:extLst>
      <p:ext uri="{BB962C8B-B14F-4D97-AF65-F5344CB8AC3E}">
        <p14:creationId xmlns:p14="http://schemas.microsoft.com/office/powerpoint/2010/main" val="39784031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52</a:t>
            </a:fld>
            <a:endParaRPr kumimoji="1" lang="ja-JP" altLang="en-US"/>
          </a:p>
        </p:txBody>
      </p:sp>
    </p:spTree>
    <p:extLst>
      <p:ext uri="{BB962C8B-B14F-4D97-AF65-F5344CB8AC3E}">
        <p14:creationId xmlns:p14="http://schemas.microsoft.com/office/powerpoint/2010/main" val="16037244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53</a:t>
            </a:fld>
            <a:endParaRPr kumimoji="1" lang="ja-JP" altLang="en-US"/>
          </a:p>
        </p:txBody>
      </p:sp>
    </p:spTree>
    <p:extLst>
      <p:ext uri="{BB962C8B-B14F-4D97-AF65-F5344CB8AC3E}">
        <p14:creationId xmlns:p14="http://schemas.microsoft.com/office/powerpoint/2010/main" val="3410277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15375" cy="6537325"/>
          </a:xfrm>
        </p:spPr>
      </p:sp>
      <p:sp>
        <p:nvSpPr>
          <p:cNvPr id="3" name="ノート プレースホルダー 2"/>
          <p:cNvSpPr>
            <a:spLocks noGrp="1"/>
          </p:cNvSpPr>
          <p:nvPr>
            <p:ph type="body" idx="1"/>
          </p:nvPr>
        </p:nvSpPr>
        <p:spPr/>
        <p:txBody>
          <a:bodyPr/>
          <a:lstStyle/>
          <a:p>
            <a:pPr>
              <a:defRPr/>
            </a:pPr>
            <a:r>
              <a:rPr lang="ja-JP" altLang="en-US" dirty="0"/>
              <a:t>自治体がオープンデータを公開する場合、どのような方法で公開するかを決める必要があります。</a:t>
            </a:r>
            <a:endParaRPr lang="en-US" altLang="ja-JP" dirty="0"/>
          </a:p>
          <a:p>
            <a:pPr>
              <a:defRPr/>
            </a:pPr>
            <a:r>
              <a:rPr lang="ja-JP" altLang="en-US" dirty="0"/>
              <a:t>公開方法には、いくつか種類があります。</a:t>
            </a:r>
            <a:endParaRPr lang="en-US" altLang="ja-JP" dirty="0"/>
          </a:p>
          <a:p>
            <a:pPr>
              <a:defRPr/>
            </a:pPr>
            <a:endParaRPr lang="en-US" altLang="ja-JP" dirty="0"/>
          </a:p>
          <a:p>
            <a:pPr>
              <a:defRPr/>
            </a:pPr>
            <a:r>
              <a:rPr lang="ja-JP" altLang="en-US" dirty="0"/>
              <a:t>主な例として、次のような方法があります。</a:t>
            </a:r>
            <a:endParaRPr lang="en-US" altLang="ja-JP" dirty="0"/>
          </a:p>
          <a:p>
            <a:pPr marR="0" lvl="0" indent="0" fontAlgn="auto">
              <a:lnSpc>
                <a:spcPct val="100000"/>
              </a:lnSpc>
              <a:spcBef>
                <a:spcPts val="0"/>
              </a:spcBef>
              <a:spcAft>
                <a:spcPts val="0"/>
              </a:spcAft>
              <a:buClrTx/>
              <a:buSzTx/>
              <a:buFontTx/>
              <a:buNone/>
              <a:tabLst/>
              <a:defRPr/>
            </a:pPr>
            <a:r>
              <a:rPr lang="ja-JP" altLang="en-US" dirty="0"/>
              <a:t>①従来の自治体ホームページを、そのままオープンデータとする</a:t>
            </a:r>
            <a:endParaRPr lang="en-US" altLang="ja-JP" dirty="0"/>
          </a:p>
          <a:p>
            <a:pPr marR="0" lvl="0" indent="0" fontAlgn="auto">
              <a:lnSpc>
                <a:spcPct val="100000"/>
              </a:lnSpc>
              <a:spcBef>
                <a:spcPts val="0"/>
              </a:spcBef>
              <a:spcAft>
                <a:spcPts val="0"/>
              </a:spcAft>
              <a:buClrTx/>
              <a:buSzTx/>
              <a:buFontTx/>
              <a:buNone/>
              <a:tabLst/>
              <a:defRPr/>
            </a:pPr>
            <a:r>
              <a:rPr lang="ja-JP" altLang="en-US" dirty="0"/>
              <a:t>②従来の自治体ホームページに、オープンデータのファイルを掲載する</a:t>
            </a:r>
            <a:endParaRPr lang="en-US" altLang="ja-JP" dirty="0"/>
          </a:p>
          <a:p>
            <a:pPr marR="0" lvl="0" indent="0" fontAlgn="auto">
              <a:lnSpc>
                <a:spcPct val="100000"/>
              </a:lnSpc>
              <a:spcBef>
                <a:spcPts val="0"/>
              </a:spcBef>
              <a:spcAft>
                <a:spcPts val="0"/>
              </a:spcAft>
              <a:buClrTx/>
              <a:buSzTx/>
              <a:buFontTx/>
              <a:buNone/>
              <a:tabLst/>
              <a:defRPr/>
            </a:pPr>
            <a:r>
              <a:rPr lang="ja-JP" altLang="en-US" dirty="0"/>
              <a:t>③オープンデータ専用のサイトを作成し、オープンデータのファイルを掲載する</a:t>
            </a:r>
            <a:endParaRPr lang="en-US" altLang="ja-JP" dirty="0"/>
          </a:p>
          <a:p>
            <a:pPr marR="0" lvl="0" indent="0" fontAlgn="auto">
              <a:lnSpc>
                <a:spcPct val="100000"/>
              </a:lnSpc>
              <a:spcBef>
                <a:spcPts val="0"/>
              </a:spcBef>
              <a:spcAft>
                <a:spcPts val="0"/>
              </a:spcAft>
              <a:buClrTx/>
              <a:buSzTx/>
              <a:buFontTx/>
              <a:buNone/>
              <a:tabLst/>
              <a:defRPr/>
            </a:pPr>
            <a:r>
              <a:rPr lang="ja-JP" altLang="en-US" dirty="0"/>
              <a:t>④都道府県等の共同のオープンデータサイトに、オープンデータのファイルを掲載する</a:t>
            </a:r>
            <a:endParaRPr lang="en-US" altLang="ja-JP" dirty="0"/>
          </a:p>
          <a:p>
            <a:pPr>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54</a:t>
            </a:fld>
            <a:endParaRPr kumimoji="1" lang="ja-JP" altLang="en-US"/>
          </a:p>
        </p:txBody>
      </p:sp>
    </p:spTree>
    <p:extLst>
      <p:ext uri="{BB962C8B-B14F-4D97-AF65-F5344CB8AC3E}">
        <p14:creationId xmlns:p14="http://schemas.microsoft.com/office/powerpoint/2010/main" val="7967294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従来の自治体ホームページに記載している情報に、利用ルールをつけることで、そのままオープンデータとして公開している例です。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オープンデータを掲載しているページごとに、二次利用可能な旨、利用ルール、及び利用ルール記載ページへのリンクを記載しています。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55</a:t>
            </a:fld>
            <a:endParaRPr kumimoji="1" lang="ja-JP" altLang="en-US"/>
          </a:p>
        </p:txBody>
      </p:sp>
    </p:spTree>
    <p:extLst>
      <p:ext uri="{BB962C8B-B14F-4D97-AF65-F5344CB8AC3E}">
        <p14:creationId xmlns:p14="http://schemas.microsoft.com/office/powerpoint/2010/main" val="3203096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従来の自治体ホームページに、オープンデータのページを整備し、そこにデータを公開する例です。</a:t>
            </a:r>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56</a:t>
            </a:fld>
            <a:endParaRPr kumimoji="1" lang="ja-JP" altLang="en-US"/>
          </a:p>
        </p:txBody>
      </p:sp>
    </p:spTree>
    <p:extLst>
      <p:ext uri="{BB962C8B-B14F-4D97-AF65-F5344CB8AC3E}">
        <p14:creationId xmlns:p14="http://schemas.microsoft.com/office/powerpoint/2010/main" val="18791469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r>
              <a:rPr kumimoji="1" lang="ja-JP" altLang="en-US" dirty="0"/>
              <a:t>自治体のホームページとは別に、オープンデータ専用のサイトを整備する例です。</a:t>
            </a:r>
            <a:endParaRPr kumimoji="1" lang="en-US" altLang="ja-JP" dirty="0"/>
          </a:p>
          <a:p>
            <a:endParaRPr kumimoji="1" lang="en-US" altLang="ja-JP" dirty="0"/>
          </a:p>
          <a:p>
            <a:r>
              <a:rPr kumimoji="1" lang="ja-JP" altLang="en-US" dirty="0"/>
              <a:t>オープンデータに特化したサイトですので、データの検索機能などを充実させやすくなります。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57</a:t>
            </a:fld>
            <a:endParaRPr kumimoji="1" lang="ja-JP" altLang="en-US"/>
          </a:p>
        </p:txBody>
      </p:sp>
    </p:spTree>
    <p:extLst>
      <p:ext uri="{BB962C8B-B14F-4D97-AF65-F5344CB8AC3E}">
        <p14:creationId xmlns:p14="http://schemas.microsoft.com/office/powerpoint/2010/main" val="31567050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r>
              <a:rPr kumimoji="1" lang="ja-JP" altLang="en-US" dirty="0">
                <a:latin typeface="+mn-ea"/>
              </a:rPr>
              <a:t>例えば都道府県に、共同で利用できるようなオープンデータのサイトがある場合に、そのサイトを利用してオープンデータを公開する例です。</a:t>
            </a:r>
            <a:endParaRPr kumimoji="1" lang="en-US" altLang="ja-JP" dirty="0">
              <a:latin typeface="+mn-ea"/>
            </a:endParaRPr>
          </a:p>
          <a:p>
            <a:endParaRPr kumimoji="1" lang="en-US" altLang="ja-JP" dirty="0">
              <a:latin typeface="+mn-ea"/>
            </a:endParaRPr>
          </a:p>
          <a:p>
            <a:endParaRPr kumimoji="1" lang="en-US" altLang="ja-JP" dirty="0">
              <a:latin typeface="+mn-ea"/>
            </a:endParaRPr>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58</a:t>
            </a:fld>
            <a:endParaRPr kumimoji="1" lang="ja-JP" altLang="en-US"/>
          </a:p>
        </p:txBody>
      </p:sp>
    </p:spTree>
    <p:extLst>
      <p:ext uri="{BB962C8B-B14F-4D97-AF65-F5344CB8AC3E}">
        <p14:creationId xmlns:p14="http://schemas.microsoft.com/office/powerpoint/2010/main" val="2510933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このように、すでに公開している情報に、二次利用可能であることを明示する利用ルールをつけることで、オープンデータとすることができます。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n-ea"/>
            </a:endParaRPr>
          </a:p>
          <a:p>
            <a:pPr defTabSz="1330726">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a:t>
            </a:fld>
            <a:endParaRPr kumimoji="1" lang="ja-JP" altLang="en-US"/>
          </a:p>
        </p:txBody>
      </p:sp>
    </p:spTree>
    <p:extLst>
      <p:ext uri="{BB962C8B-B14F-4D97-AF65-F5344CB8AC3E}">
        <p14:creationId xmlns:p14="http://schemas.microsoft.com/office/powerpoint/2010/main" val="11001468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自治体がオープンデータを公開する方法には、いくつか種類がありますが、どのような方法でオープンデータを公開するかは、各団体の状況や方針に基づいて決定します。</a:t>
            </a:r>
            <a:endParaRPr lang="en-US" altLang="ja-JP" dirty="0"/>
          </a:p>
          <a:p>
            <a:pPr>
              <a:defRPr/>
            </a:pPr>
            <a:endParaRPr lang="en-US" altLang="ja-JP" dirty="0"/>
          </a:p>
          <a:p>
            <a:pPr>
              <a:defRPr/>
            </a:pPr>
            <a:r>
              <a:rPr lang="ja-JP" altLang="en-US" dirty="0"/>
              <a:t>ここでは、各方法について、</a:t>
            </a:r>
            <a:endParaRPr lang="en-US" altLang="ja-JP" dirty="0"/>
          </a:p>
          <a:p>
            <a:pPr marR="0" lvl="0" indent="0" fontAlgn="auto">
              <a:lnSpc>
                <a:spcPct val="100000"/>
              </a:lnSpc>
              <a:spcBef>
                <a:spcPts val="0"/>
              </a:spcBef>
              <a:spcAft>
                <a:spcPts val="0"/>
              </a:spcAft>
              <a:buClrTx/>
              <a:buSzTx/>
              <a:buFontTx/>
              <a:buNone/>
              <a:tabLst/>
              <a:defRPr/>
            </a:pPr>
            <a:r>
              <a:rPr lang="ja-JP" altLang="en-US" dirty="0"/>
              <a:t>　・提供する側の、準備作業や費用の負荷の大きさ</a:t>
            </a:r>
            <a:endParaRPr lang="en-US" altLang="ja-JP" dirty="0"/>
          </a:p>
          <a:p>
            <a:pPr marR="0" lvl="0" indent="0" fontAlgn="auto">
              <a:lnSpc>
                <a:spcPct val="100000"/>
              </a:lnSpc>
              <a:spcBef>
                <a:spcPts val="0"/>
              </a:spcBef>
              <a:spcAft>
                <a:spcPts val="0"/>
              </a:spcAft>
              <a:buClrTx/>
              <a:buSzTx/>
              <a:buFontTx/>
              <a:buNone/>
              <a:tabLst/>
              <a:defRPr/>
            </a:pPr>
            <a:r>
              <a:rPr lang="ja-JP" altLang="en-US" dirty="0"/>
              <a:t>　・利用する側の、データの使いやすさ・探しやすさ</a:t>
            </a:r>
          </a:p>
          <a:p>
            <a:pPr marR="0" lvl="0" indent="0" fontAlgn="auto">
              <a:lnSpc>
                <a:spcPct val="100000"/>
              </a:lnSpc>
              <a:spcBef>
                <a:spcPts val="0"/>
              </a:spcBef>
              <a:spcAft>
                <a:spcPts val="0"/>
              </a:spcAft>
              <a:buClrTx/>
              <a:buSzTx/>
              <a:buFontTx/>
              <a:buNone/>
              <a:tabLst/>
              <a:defRPr/>
            </a:pPr>
            <a:r>
              <a:rPr lang="ja-JP" altLang="en-US" dirty="0"/>
              <a:t>について比較しています。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最初から作業や費用のかかる方法ではなく、例えば、まずは①の方法で公開し、将来的に②や③としていく方法も有効です。</a:t>
            </a:r>
            <a:endParaRPr lang="en-US" altLang="ja-JP" dirty="0"/>
          </a:p>
          <a:p>
            <a:pPr marR="0" lvl="0" indent="0" fontAlgn="auto">
              <a:lnSpc>
                <a:spcPct val="100000"/>
              </a:lnSpc>
              <a:spcBef>
                <a:spcPts val="0"/>
              </a:spcBef>
              <a:spcAft>
                <a:spcPts val="0"/>
              </a:spcAft>
              <a:buClrTx/>
              <a:buSzTx/>
              <a:buFontTx/>
              <a:buNone/>
              <a:tabLst/>
              <a:defRPr/>
            </a:pPr>
            <a:endParaRPr lang="ja-JP" altLang="en-US" dirty="0"/>
          </a:p>
          <a:p>
            <a:pPr>
              <a:defRPr/>
            </a:pPr>
            <a:endParaRPr lang="en-US" altLang="ja-JP" dirty="0"/>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59</a:t>
            </a:fld>
            <a:endParaRPr kumimoji="1" lang="ja-JP" altLang="en-US"/>
          </a:p>
        </p:txBody>
      </p:sp>
    </p:spTree>
    <p:extLst>
      <p:ext uri="{BB962C8B-B14F-4D97-AF65-F5344CB8AC3E}">
        <p14:creationId xmlns:p14="http://schemas.microsoft.com/office/powerpoint/2010/main" val="6335296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オープンデータを公開する自治体のホームページには、利用者がわかりやすいように、</a:t>
            </a:r>
          </a:p>
          <a:p>
            <a:pPr marR="0" lvl="0" indent="0" fontAlgn="auto">
              <a:lnSpc>
                <a:spcPct val="100000"/>
              </a:lnSpc>
              <a:spcBef>
                <a:spcPts val="0"/>
              </a:spcBef>
              <a:spcAft>
                <a:spcPts val="0"/>
              </a:spcAft>
              <a:buClrTx/>
              <a:buSzTx/>
              <a:buFontTx/>
              <a:buNone/>
              <a:tabLst/>
              <a:defRPr/>
            </a:pPr>
            <a:r>
              <a:rPr lang="ja-JP" altLang="en-US" dirty="0"/>
              <a:t>少なくとも①オープンデータの定義、②データの利用規約、③公開するデータ、を記載します。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参考に、長崎県大村市の例をあげています。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60</a:t>
            </a:fld>
            <a:endParaRPr kumimoji="1" lang="ja-JP" altLang="en-US"/>
          </a:p>
        </p:txBody>
      </p:sp>
    </p:spTree>
    <p:extLst>
      <p:ext uri="{BB962C8B-B14F-4D97-AF65-F5344CB8AC3E}">
        <p14:creationId xmlns:p14="http://schemas.microsoft.com/office/powerpoint/2010/main" val="33619050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データを自治体以外のホームページで公開する場合でも</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自治体のホームページに、</a:t>
            </a:r>
            <a:r>
              <a:rPr kumimoji="1" lang="ja-JP" altLang="en-US" dirty="0">
                <a:solidFill>
                  <a:srgbClr val="FF0000"/>
                </a:solidFill>
                <a:latin typeface="+mn-ea"/>
              </a:rPr>
              <a:t>①オープンデータの定義、②公開するデータの掲載先、</a:t>
            </a:r>
            <a:r>
              <a:rPr kumimoji="1" lang="ja-JP" altLang="en-US" dirty="0">
                <a:latin typeface="+mn-ea"/>
                <a:cs typeface="Meiryo UI" panose="020B0604030504040204" pitchFamily="50" charset="-128"/>
              </a:rPr>
              <a:t>を記載します。</a:t>
            </a:r>
            <a:endParaRPr kumimoji="1" lang="en-US" altLang="ja-JP" dirty="0">
              <a:latin typeface="+mn-ea"/>
              <a:cs typeface="Meiryo UI" panose="020B0604030504040204" pitchFamily="50" charset="-128"/>
            </a:endParaRPr>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参考に、埼玉県入間市の例をあげました。</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また、</a:t>
            </a:r>
            <a:r>
              <a:rPr lang="ja-JP" altLang="en-US" dirty="0">
                <a:solidFill>
                  <a:srgbClr val="FF0000"/>
                </a:solidFill>
              </a:rPr>
              <a:t>国土地理院 指定緊急避難場所データ</a:t>
            </a:r>
            <a:r>
              <a:rPr lang="ja-JP" altLang="en-US" dirty="0"/>
              <a:t>も、オープンデータです。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自治体のホームページからリンクを張ることにより、オープンデータ</a:t>
            </a:r>
            <a:r>
              <a:rPr lang="ja-JP" altLang="en-US"/>
              <a:t>公開を実現することもできます。</a:t>
            </a:r>
            <a:endParaRPr lang="en-US" altLang="ja-JP" dirty="0"/>
          </a:p>
          <a:p>
            <a:pPr marR="0" lvl="0" indent="0" fontAlgn="auto">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61</a:t>
            </a:fld>
            <a:endParaRPr kumimoji="1" lang="ja-JP" altLang="en-US"/>
          </a:p>
        </p:txBody>
      </p:sp>
    </p:spTree>
    <p:extLst>
      <p:ext uri="{BB962C8B-B14F-4D97-AF65-F5344CB8AC3E}">
        <p14:creationId xmlns:p14="http://schemas.microsoft.com/office/powerpoint/2010/main" val="16002955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オープンデータの公開は、最初にすべてのデータを公開してそれで終わり、ではなく、継続的にデータの追加や更新を行います。</a:t>
            </a:r>
            <a:endParaRPr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そこで、オープンデータを公開する際には、運用手順も決めておくことが大切です。</a:t>
            </a:r>
            <a:endParaRPr lang="en-US" altLang="ja-JP" dirty="0"/>
          </a:p>
          <a:p>
            <a:pPr>
              <a:defRPr/>
            </a:pPr>
            <a:r>
              <a:rPr lang="ja-JP" altLang="en-US" dirty="0"/>
              <a:t>元となるデータを保有する業務担当課と、オープンデータとりまとめ部署との間での役割分担、作業の流れなどをあらかじめ決めておきましょう。</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スライドに記載している手順は、オープンデータ登録手順の例です。</a:t>
            </a:r>
            <a:endParaRPr lang="en-US" altLang="ja-JP" dirty="0"/>
          </a:p>
          <a:p>
            <a:pPr marR="0" lvl="0" indent="0" fontAlgn="auto">
              <a:lnSpc>
                <a:spcPct val="100000"/>
              </a:lnSpc>
              <a:spcBef>
                <a:spcPts val="0"/>
              </a:spcBef>
              <a:spcAft>
                <a:spcPts val="0"/>
              </a:spcAft>
              <a:buClrTx/>
              <a:buSzTx/>
              <a:buFontTx/>
              <a:buNone/>
              <a:tabLst/>
              <a:defRPr/>
            </a:pPr>
            <a:r>
              <a:rPr lang="ja-JP" altLang="en-US" dirty="0"/>
              <a:t>データ登録の手順は、団体や公開方法によって異なりますので、各団体に合った方法で、手順を決めましょう。</a:t>
            </a:r>
            <a:endParaRPr lang="en-US" altLang="ja-JP" dirty="0"/>
          </a:p>
          <a:p>
            <a:pPr>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62</a:t>
            </a:fld>
            <a:endParaRPr kumimoji="1" lang="ja-JP" altLang="en-US"/>
          </a:p>
        </p:txBody>
      </p:sp>
    </p:spTree>
    <p:extLst>
      <p:ext uri="{BB962C8B-B14F-4D97-AF65-F5344CB8AC3E}">
        <p14:creationId xmlns:p14="http://schemas.microsoft.com/office/powerpoint/2010/main" val="28533762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15375" cy="6537325"/>
          </a:xfrm>
        </p:spPr>
      </p:sp>
      <p:sp>
        <p:nvSpPr>
          <p:cNvPr id="3" name="ノート プレースホルダー 2"/>
          <p:cNvSpPr>
            <a:spLocks noGrp="1"/>
          </p:cNvSpPr>
          <p:nvPr>
            <p:ph type="body" idx="1"/>
          </p:nvPr>
        </p:nvSpPr>
        <p:spPr/>
        <p:txBody>
          <a:bodyPr/>
          <a:lstStyle/>
          <a:p>
            <a:pPr>
              <a:defRPr/>
            </a:pPr>
            <a:r>
              <a:rPr lang="ja-JP" altLang="en-US" dirty="0"/>
              <a:t>オープンデータの登録手順と併せて、利用者からの意見や問い合わせへの対応手順も決めておきましょう。</a:t>
            </a:r>
            <a:endParaRPr lang="en-US" altLang="ja-JP" dirty="0"/>
          </a:p>
          <a:p>
            <a:pPr>
              <a:defRPr/>
            </a:pPr>
            <a:endParaRPr lang="en-US" altLang="ja-JP" dirty="0"/>
          </a:p>
          <a:p>
            <a:pPr>
              <a:defRPr/>
            </a:pPr>
            <a:r>
              <a:rPr lang="ja-JP" altLang="en-US" dirty="0"/>
              <a:t>利用者への窓口や、元となるデータを所管する業務担当課と、オープンデータとりまとめ部署との間での役割分担、作業の流れなどを決めます。</a:t>
            </a:r>
            <a:endParaRPr lang="en-US" altLang="ja-JP" dirty="0"/>
          </a:p>
          <a:p>
            <a:pPr>
              <a:defRPr/>
            </a:pPr>
            <a:endParaRPr lang="en-US" altLang="ja-JP" dirty="0"/>
          </a:p>
          <a:p>
            <a:pPr>
              <a:defRPr/>
            </a:pPr>
            <a:r>
              <a:rPr lang="ja-JP" altLang="en-US" dirty="0"/>
              <a:t>また、回答については、部署ごと、人ごとに対応がばらばらにならないように、手段や様式、期限などを決めておくとよいでしょう。</a:t>
            </a:r>
            <a:endParaRPr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スライドに記載している手順は、意見・問い合わせ対応手順の例です。</a:t>
            </a:r>
            <a:endParaRPr lang="en-US" altLang="ja-JP" dirty="0"/>
          </a:p>
          <a:p>
            <a:pPr marR="0" lvl="0" indent="0" fontAlgn="auto">
              <a:lnSpc>
                <a:spcPct val="100000"/>
              </a:lnSpc>
              <a:spcBef>
                <a:spcPts val="0"/>
              </a:spcBef>
              <a:spcAft>
                <a:spcPts val="0"/>
              </a:spcAft>
              <a:buClrTx/>
              <a:buSzTx/>
              <a:buFontTx/>
              <a:buNone/>
              <a:tabLst/>
              <a:defRPr/>
            </a:pPr>
            <a:r>
              <a:rPr lang="ja-JP" altLang="en-US" dirty="0"/>
              <a:t>意見・問い合わせ対応手順は、団体や公開方法によって異なりますので、各団体に合った方法で、手順を決めましょう。</a:t>
            </a:r>
            <a:endParaRPr lang="en-US" altLang="ja-JP" dirty="0"/>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63</a:t>
            </a:fld>
            <a:endParaRPr kumimoji="1" lang="ja-JP" altLang="en-US"/>
          </a:p>
        </p:txBody>
      </p:sp>
    </p:spTree>
    <p:extLst>
      <p:ext uri="{BB962C8B-B14F-4D97-AF65-F5344CB8AC3E}">
        <p14:creationId xmlns:p14="http://schemas.microsoft.com/office/powerpoint/2010/main" val="20390846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利用者からの意見については、データを所管する業務担当課とオープンデータとりまとめ部署が連携し、どの部署が、何を、どこまで対応するか、整理する必要があります。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スライドには、公開データの追加の要望があった場合の例を記載しています。</a:t>
            </a:r>
            <a:endParaRPr lang="en-US" altLang="ja-JP" dirty="0"/>
          </a:p>
          <a:p>
            <a:pPr marR="0" lvl="0" indent="0" fontAlgn="auto">
              <a:lnSpc>
                <a:spcPct val="100000"/>
              </a:lnSpc>
              <a:spcBef>
                <a:spcPts val="0"/>
              </a:spcBef>
              <a:spcAft>
                <a:spcPts val="0"/>
              </a:spcAft>
              <a:buClrTx/>
              <a:buSzTx/>
              <a:buFontTx/>
              <a:buNone/>
              <a:tabLst/>
              <a:defRPr/>
            </a:pPr>
            <a:r>
              <a:rPr lang="ja-JP" altLang="en-US" dirty="0"/>
              <a:t>団体によって、業務担当課とオープンデータとりまとめ部署の役割分担は異なりますが、必要に応じて各部署が連携して進めていくことが大切です。</a:t>
            </a:r>
            <a:endParaRPr lang="en-US" altLang="ja-JP" dirty="0"/>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64</a:t>
            </a:fld>
            <a:endParaRPr kumimoji="1" lang="ja-JP" altLang="en-US"/>
          </a:p>
        </p:txBody>
      </p:sp>
    </p:spTree>
    <p:extLst>
      <p:ext uri="{BB962C8B-B14F-4D97-AF65-F5344CB8AC3E}">
        <p14:creationId xmlns:p14="http://schemas.microsoft.com/office/powerpoint/2010/main" val="5510293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オープンデータを公開したら、利用者に知ってもらうために、お知らせなどを行いましょう。</a:t>
            </a:r>
            <a:endParaRPr lang="en-US" altLang="ja-JP" dirty="0"/>
          </a:p>
          <a:p>
            <a:pPr>
              <a:defRPr/>
            </a:pPr>
            <a:endParaRPr lang="en-US" altLang="ja-JP" dirty="0"/>
          </a:p>
          <a:p>
            <a:pPr>
              <a:defRPr/>
            </a:pPr>
            <a:r>
              <a:rPr lang="ja-JP" altLang="en-US" dirty="0"/>
              <a:t>お知らせの方法はいろいろあります。</a:t>
            </a:r>
            <a:endParaRPr lang="en-US" altLang="ja-JP" dirty="0"/>
          </a:p>
          <a:p>
            <a:pPr>
              <a:defRPr/>
            </a:pPr>
            <a:r>
              <a:rPr lang="ja-JP" altLang="en-US" dirty="0"/>
              <a:t>スライドには、お知らせ方法の例を記載していますので、各団体で適した方法を選び、実施します。</a:t>
            </a:r>
            <a:endParaRPr lang="en-US" altLang="ja-JP" dirty="0"/>
          </a:p>
          <a:p>
            <a:pPr>
              <a:defRPr/>
            </a:pPr>
            <a:r>
              <a:rPr lang="ja-JP" altLang="en-US" dirty="0"/>
              <a:t>一方的なお知らせだけでなく、アイデアソンやハッカソン、アプリコンテストを開催し、オープンデータの周知とともに、利活用の促進を図ることも有効です。</a:t>
            </a:r>
            <a:endParaRPr lang="en-US" altLang="ja-JP" dirty="0"/>
          </a:p>
          <a:p>
            <a:pPr>
              <a:defRPr/>
            </a:pPr>
            <a:endParaRPr lang="en-US" altLang="ja-JP" dirty="0"/>
          </a:p>
          <a:p>
            <a:pPr>
              <a:defRPr/>
            </a:pPr>
            <a:r>
              <a:rPr lang="ja-JP" altLang="en-US" dirty="0"/>
              <a:t>なお、団体が新たにオープンデータを始めた場合や、公開方法を変更するなどして、公開サイトのリンク先（</a:t>
            </a:r>
            <a:r>
              <a:rPr lang="en-US" altLang="ja-JP" dirty="0"/>
              <a:t>URL</a:t>
            </a:r>
            <a:r>
              <a:rPr lang="ja-JP" altLang="en-US" dirty="0"/>
              <a:t>）が変わった場合</a:t>
            </a:r>
            <a:endParaRPr lang="en-US" altLang="ja-JP" dirty="0"/>
          </a:p>
          <a:p>
            <a:pPr>
              <a:defRPr/>
            </a:pPr>
            <a:r>
              <a:rPr lang="ja-JP" altLang="en-US" dirty="0"/>
              <a:t>また、推奨データセットを利用してデータを公開した場合</a:t>
            </a:r>
            <a:endParaRPr lang="en-US" altLang="ja-JP" dirty="0"/>
          </a:p>
          <a:p>
            <a:pPr>
              <a:defRPr/>
            </a:pPr>
            <a:r>
              <a:rPr lang="ja-JP" altLang="en-US" dirty="0"/>
              <a:t>は、内閣官房</a:t>
            </a:r>
            <a:r>
              <a:rPr lang="en-US" altLang="ja-JP" dirty="0"/>
              <a:t>IT</a:t>
            </a:r>
            <a:r>
              <a:rPr lang="ja-JP" altLang="en-US" dirty="0"/>
              <a:t>総合戦略室オープンデータ担当までご連絡していただくよう、内閣官房より案内されています。</a:t>
            </a:r>
            <a:endParaRPr lang="en-US" altLang="ja-JP" dirty="0"/>
          </a:p>
          <a:p>
            <a:pPr>
              <a:defRPr/>
            </a:pPr>
            <a:r>
              <a:rPr lang="ja-JP" altLang="en-US" dirty="0"/>
              <a:t>連絡方法はスライドをご覧ください。</a:t>
            </a:r>
            <a:endParaRPr lang="en-US" altLang="ja-JP" dirty="0"/>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65</a:t>
            </a:fld>
            <a:endParaRPr kumimoji="1" lang="ja-JP" altLang="en-US"/>
          </a:p>
        </p:txBody>
      </p:sp>
    </p:spTree>
    <p:extLst>
      <p:ext uri="{BB962C8B-B14F-4D97-AF65-F5344CB8AC3E}">
        <p14:creationId xmlns:p14="http://schemas.microsoft.com/office/powerpoint/2010/main" val="32863429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オープンデータを公開したら、利用者に知ってもらうために、お知らせなどを行いましょう。</a:t>
            </a:r>
            <a:endParaRPr lang="en-US" altLang="ja-JP" dirty="0"/>
          </a:p>
          <a:p>
            <a:pPr>
              <a:defRPr/>
            </a:pPr>
            <a:endParaRPr lang="en-US" altLang="ja-JP" dirty="0"/>
          </a:p>
          <a:p>
            <a:pPr>
              <a:defRPr/>
            </a:pPr>
            <a:r>
              <a:rPr lang="ja-JP" altLang="en-US" dirty="0"/>
              <a:t>お知らせの方法はいろいろあります。</a:t>
            </a:r>
            <a:endParaRPr lang="en-US" altLang="ja-JP" dirty="0"/>
          </a:p>
          <a:p>
            <a:pPr>
              <a:defRPr/>
            </a:pPr>
            <a:r>
              <a:rPr lang="ja-JP" altLang="en-US" dirty="0"/>
              <a:t>スライドには、お知らせ方法の例を記載していますので、各団体で適した方法を選び、実施します。</a:t>
            </a:r>
            <a:endParaRPr lang="en-US" altLang="ja-JP" dirty="0"/>
          </a:p>
          <a:p>
            <a:pPr>
              <a:defRPr/>
            </a:pPr>
            <a:endParaRPr lang="en-US" altLang="ja-JP" dirty="0"/>
          </a:p>
          <a:p>
            <a:pPr>
              <a:defRPr/>
            </a:pPr>
            <a:r>
              <a:rPr lang="ja-JP" altLang="en-US" dirty="0"/>
              <a:t>なお、団体が新たにオープンデータを始めた場合や、公開方法を変更するなどして、公開サイトのリンク先（</a:t>
            </a:r>
            <a:r>
              <a:rPr lang="en-US" altLang="ja-JP" dirty="0"/>
              <a:t>URL</a:t>
            </a:r>
            <a:r>
              <a:rPr lang="ja-JP" altLang="en-US" dirty="0"/>
              <a:t>）が変わった場合は、内閣官房</a:t>
            </a:r>
            <a:r>
              <a:rPr lang="en-US" altLang="ja-JP" dirty="0"/>
              <a:t>IT</a:t>
            </a:r>
            <a:r>
              <a:rPr lang="ja-JP" altLang="en-US" dirty="0"/>
              <a:t>総合戦略室オープンデータ担当（</a:t>
            </a:r>
            <a:r>
              <a:rPr lang="en-US" altLang="ja-JP" dirty="0"/>
              <a:t>git-opend_core@cas.go.jp</a:t>
            </a:r>
            <a:r>
              <a:rPr lang="ja-JP" altLang="en-US" dirty="0"/>
              <a:t>）までご連絡していただくよう、内閣官房より案内されています。</a:t>
            </a:r>
            <a:endParaRPr lang="en-US" altLang="ja-JP" dirty="0"/>
          </a:p>
          <a:p>
            <a:pPr>
              <a:defRPr/>
            </a:pPr>
            <a:endParaRPr lang="en-US" altLang="ja-JP" dirty="0"/>
          </a:p>
          <a:p>
            <a:pPr>
              <a:defRPr/>
            </a:pPr>
            <a:r>
              <a:rPr lang="ja-JP" altLang="en-US" dirty="0"/>
              <a:t>また、一方的なお知らせだけでなく、アイデアソンやハッカソン、アプリコンテストを開催し、オープンデータの周知とともに、利活用の促進を図ることも有効です。</a:t>
            </a:r>
            <a:endParaRPr lang="en-US" altLang="ja-JP" dirty="0"/>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66</a:t>
            </a:fld>
            <a:endParaRPr kumimoji="1" lang="ja-JP" altLang="en-US"/>
          </a:p>
        </p:txBody>
      </p:sp>
    </p:spTree>
    <p:extLst>
      <p:ext uri="{BB962C8B-B14F-4D97-AF65-F5344CB8AC3E}">
        <p14:creationId xmlns:p14="http://schemas.microsoft.com/office/powerpoint/2010/main" val="15872992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67</a:t>
            </a:fld>
            <a:endParaRPr kumimoji="1" lang="ja-JP" altLang="en-US"/>
          </a:p>
        </p:txBody>
      </p:sp>
    </p:spTree>
    <p:extLst>
      <p:ext uri="{BB962C8B-B14F-4D97-AF65-F5344CB8AC3E}">
        <p14:creationId xmlns:p14="http://schemas.microsoft.com/office/powerpoint/2010/main" val="38647375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オープンデータ化するデータを選ぶ際に、まずは、自分たちがどのようなデータを持っているのか、把握することも大切です。</a:t>
            </a:r>
            <a:endParaRPr lang="en-US" altLang="ja-JP" dirty="0"/>
          </a:p>
          <a:p>
            <a:pPr>
              <a:defRPr/>
            </a:pPr>
            <a:endParaRPr lang="en-US" altLang="ja-JP" dirty="0"/>
          </a:p>
          <a:p>
            <a:pPr>
              <a:defRPr/>
            </a:pPr>
            <a:r>
              <a:rPr lang="ja-JP" altLang="en-US" dirty="0"/>
              <a:t>自治体データの棚卸しでは、自分たちのもっているデータを調査し、一覧化します。</a:t>
            </a:r>
            <a:endParaRPr lang="en-US" altLang="ja-JP" dirty="0"/>
          </a:p>
          <a:p>
            <a:pPr>
              <a:defRPr/>
            </a:pPr>
            <a:endParaRPr lang="en-US" altLang="ja-JP" dirty="0"/>
          </a:p>
          <a:p>
            <a:pPr>
              <a:defRPr/>
            </a:pPr>
            <a:r>
              <a:rPr lang="ja-JP" altLang="en-US" dirty="0"/>
              <a:t>スライドには、自治体データの棚卸し作業の一般的な流れを記載しています。</a:t>
            </a:r>
            <a:endParaRPr lang="en-US" altLang="ja-JP" dirty="0"/>
          </a:p>
          <a:p>
            <a:pPr>
              <a:defRPr/>
            </a:pPr>
            <a:endParaRPr lang="en-US" altLang="ja-JP" dirty="0"/>
          </a:p>
          <a:p>
            <a:pPr>
              <a:defRPr/>
            </a:pPr>
            <a:r>
              <a:rPr lang="ja-JP" altLang="en-US" dirty="0"/>
              <a:t>実際のデータの洗い出しや内容の調査は、データを所管する各部署が行いますが、最終的には、部署間でのデータの重複確認等を行い、自治体内でまとめて一覧化することを想定していますので、オープンデータのとりまとめ部署と連携して進める方が効率的です。</a:t>
            </a:r>
            <a:endParaRPr lang="en-US" altLang="ja-JP" dirty="0"/>
          </a:p>
          <a:p>
            <a:pPr>
              <a:defRPr/>
            </a:pPr>
            <a:endParaRPr lang="en-US" altLang="ja-JP" dirty="0"/>
          </a:p>
          <a:p>
            <a:pPr>
              <a:defRPr/>
            </a:pPr>
            <a:r>
              <a:rPr lang="ja-JP" altLang="en-US" dirty="0"/>
              <a:t>各部署の調査結果をとりまとめる作業が煩雑にならないように、あらかじめ記入用一覧のフォーマットや調査方法などを決めておき、各部署に周知した上で進めることが大切です。</a:t>
            </a:r>
            <a:endParaRPr lang="en-US" altLang="ja-JP" dirty="0"/>
          </a:p>
          <a:p>
            <a:pPr>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68</a:t>
            </a:fld>
            <a:endParaRPr kumimoji="1" lang="ja-JP" altLang="en-US"/>
          </a:p>
        </p:txBody>
      </p:sp>
    </p:spTree>
    <p:extLst>
      <p:ext uri="{BB962C8B-B14F-4D97-AF65-F5344CB8AC3E}">
        <p14:creationId xmlns:p14="http://schemas.microsoft.com/office/powerpoint/2010/main" val="92005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a:defRPr/>
            </a:pPr>
            <a:r>
              <a:rPr lang="ja-JP" altLang="en-US" dirty="0"/>
              <a:t>なお、オープンデータは、業務担当課と、オープンデータとりまとめ部署が、連携して進めていくことが重要です。</a:t>
            </a:r>
            <a:endParaRPr lang="en-US" altLang="ja-JP" dirty="0"/>
          </a:p>
          <a:p>
            <a:pPr>
              <a:defRPr/>
            </a:pPr>
            <a:endParaRPr lang="ja-JP" altLang="en-US" dirty="0"/>
          </a:p>
          <a:p>
            <a:pPr>
              <a:defRPr/>
            </a:pPr>
            <a:r>
              <a:rPr lang="ja-JP" altLang="en-US" dirty="0"/>
              <a:t>庁内で、オープンデータを進める際の役割分担の例を挙げています。</a:t>
            </a:r>
            <a:endParaRPr lang="en-US" altLang="ja-JP" dirty="0"/>
          </a:p>
          <a:p>
            <a:pPr>
              <a:defRPr/>
            </a:pPr>
            <a:endParaRPr lang="en-US" altLang="ja-JP" dirty="0"/>
          </a:p>
          <a:p>
            <a:pPr>
              <a:defRPr/>
            </a:pPr>
            <a:r>
              <a:rPr lang="ja-JP" altLang="en-US" dirty="0"/>
              <a:t>サイトの整備など、庁内でまとめて実施するものは、オープンデータとりまとめ部署が担当することが多いと考えます。</a:t>
            </a:r>
          </a:p>
          <a:p>
            <a:pPr>
              <a:defRPr/>
            </a:pPr>
            <a:r>
              <a:rPr lang="ja-JP" altLang="en-US" dirty="0"/>
              <a:t>ですが、肝心のデータを持っているのは業務担当課です。</a:t>
            </a:r>
            <a:endParaRPr lang="en-US" altLang="ja-JP" dirty="0"/>
          </a:p>
          <a:p>
            <a:pPr>
              <a:defRPr/>
            </a:pPr>
            <a:r>
              <a:rPr lang="ja-JP" altLang="en-US" dirty="0"/>
              <a:t>業務担当課の参画なしには、オープンデータの取り組みは難しいです。</a:t>
            </a:r>
            <a:endParaRPr lang="en-US" altLang="ja-JP" dirty="0"/>
          </a:p>
          <a:p>
            <a:endParaRPr kumimoji="1" lang="en-US" altLang="ja-JP" sz="1200" dirty="0">
              <a:latin typeface="+mn-ea"/>
            </a:endParaRPr>
          </a:p>
          <a:p>
            <a:endParaRPr kumimoji="1" lang="ja-JP" altLang="en-US" sz="1200" dirty="0">
              <a:latin typeface="+mn-ea"/>
            </a:endParaRPr>
          </a:p>
          <a:p>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a:t>
            </a:fld>
            <a:endParaRPr kumimoji="1" lang="ja-JP" altLang="en-US"/>
          </a:p>
        </p:txBody>
      </p:sp>
    </p:spTree>
    <p:extLst>
      <p:ext uri="{BB962C8B-B14F-4D97-AF65-F5344CB8AC3E}">
        <p14:creationId xmlns:p14="http://schemas.microsoft.com/office/powerpoint/2010/main" val="22450242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15375" cy="6537325"/>
          </a:xfrm>
        </p:spPr>
      </p:sp>
      <p:sp>
        <p:nvSpPr>
          <p:cNvPr id="3" name="ノート プレースホルダー 2"/>
          <p:cNvSpPr>
            <a:spLocks noGrp="1"/>
          </p:cNvSpPr>
          <p:nvPr>
            <p:ph type="body" idx="1"/>
          </p:nvPr>
        </p:nvSpPr>
        <p:spPr/>
        <p:txBody>
          <a:bodyPr/>
          <a:lstStyle/>
          <a:p>
            <a:pPr>
              <a:defRPr/>
            </a:pPr>
            <a:r>
              <a:rPr lang="ja-JP" altLang="en-US" dirty="0"/>
              <a:t>自治体データ棚卸し作業については、いきなり全庁で取り組むことが難しい場合は、対象部署を限定して段階的に進めていくことも可能です。</a:t>
            </a:r>
            <a:endParaRPr lang="en-US" altLang="ja-JP" dirty="0"/>
          </a:p>
          <a:p>
            <a:pPr>
              <a:defRPr/>
            </a:pPr>
            <a:endParaRPr lang="en-US" altLang="ja-JP" dirty="0"/>
          </a:p>
          <a:p>
            <a:pPr>
              <a:defRPr/>
            </a:pPr>
            <a:r>
              <a:rPr lang="ja-JP" altLang="en-US" dirty="0"/>
              <a:t>また、余計な手間、手戻り、などを防ぐために、</a:t>
            </a:r>
            <a:endParaRPr lang="en-US" altLang="ja-JP" dirty="0"/>
          </a:p>
          <a:p>
            <a:pPr marR="0" lvl="0" indent="0" fontAlgn="auto">
              <a:lnSpc>
                <a:spcPct val="100000"/>
              </a:lnSpc>
              <a:spcBef>
                <a:spcPts val="0"/>
              </a:spcBef>
              <a:spcAft>
                <a:spcPts val="0"/>
              </a:spcAft>
              <a:buClrTx/>
              <a:buSzTx/>
              <a:buFontTx/>
              <a:buNone/>
              <a:tabLst/>
              <a:defRPr/>
            </a:pPr>
            <a:r>
              <a:rPr lang="ja-JP" altLang="en-US" dirty="0"/>
              <a:t>　・調査内容、一覧表の記載方法などについて、十分に理解した上で作業を進めましょう。</a:t>
            </a:r>
            <a:endParaRPr lang="en-US" altLang="ja-JP" dirty="0"/>
          </a:p>
          <a:p>
            <a:pPr>
              <a:defRPr/>
            </a:pPr>
            <a:r>
              <a:rPr lang="ja-JP" altLang="en-US" dirty="0"/>
              <a:t>　・作業前に担当者に十分な説明を行う、等の事前準備が重要です</a:t>
            </a:r>
            <a:endParaRPr lang="en-US" altLang="ja-JP" dirty="0"/>
          </a:p>
          <a:p>
            <a:pPr>
              <a:defRPr/>
            </a:pPr>
            <a:endParaRPr lang="en-US" altLang="ja-JP" dirty="0"/>
          </a:p>
          <a:p>
            <a:pPr>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69</a:t>
            </a:fld>
            <a:endParaRPr kumimoji="1" lang="ja-JP" altLang="en-US"/>
          </a:p>
        </p:txBody>
      </p:sp>
    </p:spTree>
    <p:extLst>
      <p:ext uri="{BB962C8B-B14F-4D97-AF65-F5344CB8AC3E}">
        <p14:creationId xmlns:p14="http://schemas.microsoft.com/office/powerpoint/2010/main" val="40747080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r>
              <a:rPr kumimoji="1" lang="ja-JP" altLang="en-US" dirty="0"/>
              <a:t>データ一覧の項目例を記載します。</a:t>
            </a:r>
            <a:endParaRPr kumimoji="1" lang="en-US" altLang="ja-JP" dirty="0"/>
          </a:p>
          <a:p>
            <a:endParaRPr kumimoji="1" lang="en-US" altLang="ja-JP"/>
          </a:p>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70</a:t>
            </a:fld>
            <a:endParaRPr kumimoji="1" lang="ja-JP" altLang="en-US"/>
          </a:p>
        </p:txBody>
      </p:sp>
    </p:spTree>
    <p:extLst>
      <p:ext uri="{BB962C8B-B14F-4D97-AF65-F5344CB8AC3E}">
        <p14:creationId xmlns:p14="http://schemas.microsoft.com/office/powerpoint/2010/main" val="3867066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71</a:t>
            </a:fld>
            <a:endParaRPr kumimoji="1" lang="ja-JP" altLang="en-US"/>
          </a:p>
        </p:txBody>
      </p:sp>
    </p:spTree>
    <p:extLst>
      <p:ext uri="{BB962C8B-B14F-4D97-AF65-F5344CB8AC3E}">
        <p14:creationId xmlns:p14="http://schemas.microsoft.com/office/powerpoint/2010/main" val="29894528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オープンデータにはどのようなファイル形式が適しているか、という観点でみた場合、ファイル形式によって、オープンデータを</a:t>
            </a:r>
            <a:r>
              <a:rPr lang="en-US" altLang="ja-JP" dirty="0"/>
              <a:t>5</a:t>
            </a:r>
            <a:r>
              <a:rPr lang="ja-JP" altLang="en-US" dirty="0"/>
              <a:t>段階に分けることができます。</a:t>
            </a:r>
            <a:endParaRPr lang="en-US" altLang="ja-JP" dirty="0"/>
          </a:p>
          <a:p>
            <a:pPr>
              <a:defRPr/>
            </a:pPr>
            <a:endParaRPr lang="en-US" altLang="ja-JP" dirty="0"/>
          </a:p>
          <a:p>
            <a:pPr>
              <a:defRPr/>
            </a:pPr>
            <a:r>
              <a:rPr lang="ja-JP" altLang="en-US" dirty="0"/>
              <a:t>第</a:t>
            </a:r>
            <a:r>
              <a:rPr lang="en-US" altLang="ja-JP" dirty="0"/>
              <a:t>1</a:t>
            </a:r>
            <a:r>
              <a:rPr lang="ja-JP" altLang="en-US" dirty="0"/>
              <a:t>段階から第</a:t>
            </a:r>
            <a:r>
              <a:rPr lang="en-US" altLang="ja-JP" dirty="0"/>
              <a:t>5</a:t>
            </a:r>
            <a:r>
              <a:rPr lang="ja-JP" altLang="en-US" dirty="0"/>
              <a:t>段階に向けて、データの使いやすさなどが向上します。</a:t>
            </a:r>
            <a:endParaRPr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第１段階のファイル形式（</a:t>
            </a:r>
            <a:r>
              <a:rPr lang="en-US" altLang="ja-JP" dirty="0"/>
              <a:t>PDF</a:t>
            </a:r>
            <a:r>
              <a:rPr lang="ja-JP" altLang="en-US" dirty="0" err="1"/>
              <a:t>、</a:t>
            </a:r>
            <a:r>
              <a:rPr lang="en-US" altLang="ja-JP" dirty="0"/>
              <a:t>JPG</a:t>
            </a:r>
            <a:r>
              <a:rPr lang="ja-JP" altLang="en-US" dirty="0"/>
              <a:t>など）でもオープンデータとして利用可能ですが、利用しやすさを考慮すると、第３段階のファイル形式（</a:t>
            </a:r>
            <a:r>
              <a:rPr lang="en-US" altLang="ja-JP" dirty="0"/>
              <a:t>XML</a:t>
            </a:r>
            <a:r>
              <a:rPr lang="ja-JP" altLang="en-US" dirty="0" err="1"/>
              <a:t>、</a:t>
            </a:r>
            <a:r>
              <a:rPr lang="en-US" altLang="ja-JP" dirty="0"/>
              <a:t>CSV</a:t>
            </a:r>
            <a:r>
              <a:rPr lang="ja-JP" altLang="en-US" dirty="0"/>
              <a:t>など）での公開をお勧めします。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72</a:t>
            </a:fld>
            <a:endParaRPr kumimoji="1" lang="ja-JP" altLang="en-US"/>
          </a:p>
        </p:txBody>
      </p:sp>
    </p:spTree>
    <p:extLst>
      <p:ext uri="{BB962C8B-B14F-4D97-AF65-F5344CB8AC3E}">
        <p14:creationId xmlns:p14="http://schemas.microsoft.com/office/powerpoint/2010/main" val="38121718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オープンデータには、第３段階のファイル形式（</a:t>
            </a:r>
            <a:r>
              <a:rPr lang="en-US" altLang="ja-JP" dirty="0"/>
              <a:t>XML</a:t>
            </a:r>
            <a:r>
              <a:rPr lang="ja-JP" altLang="en-US" dirty="0" err="1"/>
              <a:t>、</a:t>
            </a:r>
            <a:r>
              <a:rPr lang="en-US" altLang="ja-JP" dirty="0"/>
              <a:t>CSV</a:t>
            </a:r>
            <a:r>
              <a:rPr lang="ja-JP" altLang="en-US" dirty="0"/>
              <a:t>など）での公開をお勧めしますが、いきなり</a:t>
            </a:r>
            <a:r>
              <a:rPr lang="en-US" altLang="ja-JP" dirty="0"/>
              <a:t>CSV</a:t>
            </a:r>
            <a:r>
              <a:rPr lang="ja-JP" altLang="en-US" dirty="0"/>
              <a:t>形式などのデータを作成することが難しい場合は、</a:t>
            </a:r>
            <a:r>
              <a:rPr lang="en-US" altLang="ja-JP" dirty="0"/>
              <a:t>PDF</a:t>
            </a:r>
            <a:r>
              <a:rPr lang="ja-JP" altLang="en-US" dirty="0"/>
              <a:t>形式のデータでまずは公開する、といった進め方も有効です。</a:t>
            </a:r>
            <a:endParaRPr lang="en-US" altLang="ja-JP" dirty="0"/>
          </a:p>
          <a:p>
            <a:pPr>
              <a:defRPr/>
            </a:pPr>
            <a:endParaRPr lang="en-US" altLang="ja-JP" dirty="0"/>
          </a:p>
          <a:p>
            <a:pPr>
              <a:defRPr/>
            </a:pPr>
            <a:r>
              <a:rPr lang="en-US" altLang="ja-JP" dirty="0"/>
              <a:t>PDF</a:t>
            </a:r>
            <a:r>
              <a:rPr lang="ja-JP" altLang="en-US" dirty="0"/>
              <a:t>形式でも、データを新たに作成する場合は、以下の点に配慮することでより使いやすいデータとなります。</a:t>
            </a:r>
            <a:endParaRPr lang="en-US" altLang="ja-JP" dirty="0"/>
          </a:p>
          <a:p>
            <a:pPr>
              <a:defRPr/>
            </a:pPr>
            <a:endParaRPr lang="en-US" altLang="ja-JP" dirty="0"/>
          </a:p>
          <a:p>
            <a:pPr>
              <a:defRPr/>
            </a:pPr>
            <a:r>
              <a:rPr lang="ja-JP" altLang="en-US" dirty="0"/>
              <a:t>・紙の資料をスキャナで読み込んで、</a:t>
            </a:r>
            <a:r>
              <a:rPr lang="en-US" altLang="ja-JP" dirty="0"/>
              <a:t>PDF</a:t>
            </a:r>
            <a:r>
              <a:rPr lang="ja-JP" altLang="en-US" dirty="0"/>
              <a:t>形式のデータとする場合に、</a:t>
            </a:r>
            <a:r>
              <a:rPr lang="en-US" altLang="ja-JP" dirty="0"/>
              <a:t>OCR</a:t>
            </a:r>
            <a:r>
              <a:rPr lang="ja-JP" altLang="en-US" dirty="0"/>
              <a:t>（文字認識）機能のある</a:t>
            </a:r>
            <a:r>
              <a:rPr lang="en-US" altLang="ja-JP" dirty="0"/>
              <a:t>PDF</a:t>
            </a:r>
            <a:r>
              <a:rPr lang="ja-JP" altLang="en-US" dirty="0"/>
              <a:t>作成ツールを使用すると、テキスト情報を埋め込むことができます。</a:t>
            </a:r>
            <a:endParaRPr lang="en-US" altLang="ja-JP" dirty="0"/>
          </a:p>
          <a:p>
            <a:pPr marR="0" lvl="0" indent="0" fontAlgn="auto">
              <a:lnSpc>
                <a:spcPct val="100000"/>
              </a:lnSpc>
              <a:spcBef>
                <a:spcPts val="0"/>
              </a:spcBef>
              <a:spcAft>
                <a:spcPts val="0"/>
              </a:spcAft>
              <a:buClrTx/>
              <a:buSzTx/>
              <a:buFontTx/>
              <a:buNone/>
              <a:tabLst/>
              <a:defRPr/>
            </a:pPr>
            <a:r>
              <a:rPr lang="ja-JP" altLang="en-US" dirty="0"/>
              <a:t>　こうすることで、コンピュータがファイルの内容を読み取りやすくなり、同じ</a:t>
            </a:r>
            <a:r>
              <a:rPr lang="en-US" altLang="ja-JP" dirty="0"/>
              <a:t>PDF</a:t>
            </a:r>
            <a:r>
              <a:rPr lang="ja-JP" altLang="en-US" dirty="0"/>
              <a:t>形式でも、機械判読しやすくなります。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a:t>
            </a:r>
            <a:r>
              <a:rPr lang="en-US" altLang="ja-JP" dirty="0"/>
              <a:t>Word</a:t>
            </a:r>
            <a:r>
              <a:rPr lang="ja-JP" altLang="en-US" dirty="0"/>
              <a:t>形式などのファイルから、</a:t>
            </a:r>
            <a:r>
              <a:rPr lang="en-US" altLang="ja-JP" dirty="0"/>
              <a:t>PDF</a:t>
            </a:r>
            <a:r>
              <a:rPr lang="ja-JP" altLang="en-US" dirty="0"/>
              <a:t>ファイルを作成する場合に、タグ付き</a:t>
            </a:r>
            <a:r>
              <a:rPr lang="en-US" altLang="ja-JP" dirty="0"/>
              <a:t>PDF</a:t>
            </a:r>
            <a:r>
              <a:rPr lang="ja-JP" altLang="en-US" dirty="0"/>
              <a:t>を作成するツールを使用すると、データの構造などをタグとして付与することができます。</a:t>
            </a:r>
            <a:endParaRPr lang="en-US" altLang="ja-JP" dirty="0"/>
          </a:p>
          <a:p>
            <a:pPr marR="0" lvl="0" indent="0" fontAlgn="auto">
              <a:lnSpc>
                <a:spcPct val="100000"/>
              </a:lnSpc>
              <a:spcBef>
                <a:spcPts val="0"/>
              </a:spcBef>
              <a:spcAft>
                <a:spcPts val="0"/>
              </a:spcAft>
              <a:buClrTx/>
              <a:buSzTx/>
              <a:buFontTx/>
              <a:buNone/>
              <a:tabLst/>
              <a:defRPr/>
            </a:pPr>
            <a:r>
              <a:rPr lang="ja-JP" altLang="en-US" dirty="0"/>
              <a:t>　こうすることで、コンピュータがファイルの内容を読み取りやすくなり、同じ</a:t>
            </a:r>
            <a:r>
              <a:rPr lang="en-US" altLang="ja-JP" dirty="0"/>
              <a:t>PDF</a:t>
            </a:r>
            <a:r>
              <a:rPr lang="ja-JP" altLang="en-US" dirty="0"/>
              <a:t>形式でも、機械判読しやすくなります。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a:defRPr/>
            </a:pPr>
            <a:endParaRPr lang="en-US" altLang="ja-JP" dirty="0"/>
          </a:p>
          <a:p>
            <a:pPr>
              <a:defRPr/>
            </a:pPr>
            <a:endParaRPr lang="en-US" altLang="ja-JP" dirty="0"/>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73</a:t>
            </a:fld>
            <a:endParaRPr kumimoji="1" lang="ja-JP" altLang="en-US"/>
          </a:p>
        </p:txBody>
      </p:sp>
    </p:spTree>
    <p:extLst>
      <p:ext uri="{BB962C8B-B14F-4D97-AF65-F5344CB8AC3E}">
        <p14:creationId xmlns:p14="http://schemas.microsoft.com/office/powerpoint/2010/main" val="33809554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15375" cy="6537325"/>
          </a:xfrm>
        </p:spPr>
      </p:sp>
      <p:sp>
        <p:nvSpPr>
          <p:cNvPr id="3" name="ノート プレースホルダー 2"/>
          <p:cNvSpPr>
            <a:spLocks noGrp="1"/>
          </p:cNvSpPr>
          <p:nvPr>
            <p:ph type="body" idx="1"/>
          </p:nvPr>
        </p:nvSpPr>
        <p:spPr/>
        <p:txBody>
          <a:bodyPr/>
          <a:lstStyle/>
          <a:p>
            <a:r>
              <a:rPr kumimoji="1" lang="en-US" altLang="ja-JP" dirty="0"/>
              <a:t>CSV</a:t>
            </a:r>
            <a:r>
              <a:rPr kumimoji="1" lang="ja-JP" altLang="en-US" dirty="0"/>
              <a:t>形式のデータを作成する場合の手順です。</a:t>
            </a:r>
            <a:endParaRPr kumimoji="1"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en-US" altLang="ja-JP" dirty="0"/>
              <a:t>CSV</a:t>
            </a:r>
            <a:r>
              <a:rPr lang="ja-JP" altLang="en-US" dirty="0"/>
              <a:t>形式、</a:t>
            </a:r>
            <a:r>
              <a:rPr lang="en-US" altLang="ja-JP" dirty="0"/>
              <a:t>Excel</a:t>
            </a:r>
            <a:r>
              <a:rPr lang="ja-JP" altLang="en-US" dirty="0"/>
              <a:t>形式ともに、「表形式」のデータに適しています。</a:t>
            </a:r>
            <a:endParaRPr lang="en-US" altLang="ja-JP" dirty="0"/>
          </a:p>
          <a:p>
            <a:pPr>
              <a:defRPr/>
            </a:pPr>
            <a:r>
              <a:rPr lang="ja-JP" altLang="en-US" dirty="0"/>
              <a:t>また、</a:t>
            </a:r>
            <a:r>
              <a:rPr lang="en-US" altLang="ja-JP" dirty="0"/>
              <a:t>CSV</a:t>
            </a:r>
            <a:r>
              <a:rPr lang="ja-JP" altLang="en-US" dirty="0"/>
              <a:t>形式は人の目では読み取り難いですが、</a:t>
            </a:r>
            <a:r>
              <a:rPr lang="en-US" altLang="ja-JP" dirty="0"/>
              <a:t>Excel</a:t>
            </a:r>
            <a:r>
              <a:rPr lang="ja-JP" altLang="en-US" dirty="0"/>
              <a:t>形式のファイルは人の目で読み取りやすくなっています。</a:t>
            </a:r>
            <a:endParaRPr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そこで、</a:t>
            </a:r>
            <a:r>
              <a:rPr lang="en-US" altLang="ja-JP" dirty="0"/>
              <a:t>CSV</a:t>
            </a:r>
            <a:r>
              <a:rPr lang="ja-JP" altLang="en-US" dirty="0"/>
              <a:t>形式のファイルを作成する場合は、いったん</a:t>
            </a:r>
            <a:r>
              <a:rPr lang="en-US" altLang="ja-JP" dirty="0"/>
              <a:t>Excel</a:t>
            </a:r>
            <a:r>
              <a:rPr lang="ja-JP" altLang="en-US" dirty="0"/>
              <a:t>形式のファイルを作成し、そこから</a:t>
            </a:r>
            <a:r>
              <a:rPr lang="en-US" altLang="ja-JP" dirty="0"/>
              <a:t>CSV</a:t>
            </a:r>
            <a:r>
              <a:rPr lang="ja-JP" altLang="en-US" dirty="0"/>
              <a:t>形式ファイルを作成する手順をお勧めします。</a:t>
            </a:r>
            <a:endParaRPr lang="en-US" altLang="ja-JP" dirty="0"/>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74</a:t>
            </a:fld>
            <a:endParaRPr kumimoji="1" lang="ja-JP" altLang="en-US"/>
          </a:p>
        </p:txBody>
      </p:sp>
    </p:spTree>
    <p:extLst>
      <p:ext uri="{BB962C8B-B14F-4D97-AF65-F5344CB8AC3E}">
        <p14:creationId xmlns:p14="http://schemas.microsoft.com/office/powerpoint/2010/main" val="31072504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15375" cy="6537325"/>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推奨データセットに則ってオープンデータを作成する場合の手順です。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推奨データセットは、避難所や施設の一覧、人口情報など、表形式のデータとなっています。</a:t>
            </a:r>
            <a:endParaRPr lang="en-US" altLang="ja-JP" dirty="0"/>
          </a:p>
          <a:p>
            <a:pPr marR="0" lvl="0" indent="0" fontAlgn="auto">
              <a:lnSpc>
                <a:spcPct val="100000"/>
              </a:lnSpc>
              <a:spcBef>
                <a:spcPts val="0"/>
              </a:spcBef>
              <a:spcAft>
                <a:spcPts val="0"/>
              </a:spcAft>
              <a:buClrTx/>
              <a:buSzTx/>
              <a:buFontTx/>
              <a:buNone/>
              <a:tabLst/>
              <a:defRPr/>
            </a:pPr>
            <a:r>
              <a:rPr lang="ja-JP" altLang="en-US" dirty="0"/>
              <a:t>そこで、いったん</a:t>
            </a:r>
            <a:r>
              <a:rPr lang="en-US" altLang="ja-JP" dirty="0"/>
              <a:t>Excel</a:t>
            </a:r>
            <a:r>
              <a:rPr lang="ja-JP" altLang="en-US" dirty="0"/>
              <a:t>形式のファイルを作成し、そこから</a:t>
            </a:r>
            <a:r>
              <a:rPr lang="en-US" altLang="ja-JP" dirty="0"/>
              <a:t>CSV</a:t>
            </a:r>
            <a:r>
              <a:rPr lang="ja-JP" altLang="en-US" dirty="0"/>
              <a:t>形式ファイルを作成する手順をお勧めします。</a:t>
            </a:r>
            <a:endParaRPr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推奨データセットでは、各データセットのデータ項目を提示していますので、その定義に合わせて、</a:t>
            </a:r>
            <a:r>
              <a:rPr lang="en-US" altLang="ja-JP" dirty="0"/>
              <a:t>Excel</a:t>
            </a:r>
            <a:r>
              <a:rPr lang="ja-JP" altLang="en-US" dirty="0"/>
              <a:t>形式ファイルを作成します。</a:t>
            </a:r>
            <a:endParaRPr lang="en-US" altLang="ja-JP" dirty="0"/>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75</a:t>
            </a:fld>
            <a:endParaRPr kumimoji="1" lang="ja-JP" altLang="en-US"/>
          </a:p>
        </p:txBody>
      </p:sp>
    </p:spTree>
    <p:extLst>
      <p:ext uri="{BB962C8B-B14F-4D97-AF65-F5344CB8AC3E}">
        <p14:creationId xmlns:p14="http://schemas.microsoft.com/office/powerpoint/2010/main" val="37056384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なお、推奨データセットの項目に沿ってデータを作成する際は、以下のような点に留意してください。</a:t>
            </a:r>
            <a:endParaRPr lang="en-US" altLang="ja-JP" dirty="0"/>
          </a:p>
          <a:p>
            <a:pPr>
              <a:defRPr/>
            </a:pPr>
            <a:endParaRPr lang="en-US" altLang="ja-JP" dirty="0"/>
          </a:p>
          <a:p>
            <a:pPr>
              <a:defRPr/>
            </a:pPr>
            <a:r>
              <a:rPr lang="ja-JP" altLang="en-US" dirty="0"/>
              <a:t>推奨データセットの項目に保有していないデータ項目がある場合は、空欄のままでかまいません。</a:t>
            </a:r>
            <a:endParaRPr lang="en-US" altLang="ja-JP" dirty="0"/>
          </a:p>
          <a:p>
            <a:pPr>
              <a:defRPr/>
            </a:pPr>
            <a:r>
              <a:rPr lang="ja-JP" altLang="en-US" dirty="0"/>
              <a:t>ただし、推奨データセットには、各データ項目について必須項目などの区分も定義されていますので、データを作成する際の参考としてください。</a:t>
            </a:r>
          </a:p>
          <a:p>
            <a:pPr>
              <a:defRPr/>
            </a:pPr>
            <a:endParaRPr lang="en-US" altLang="ja-JP" dirty="0"/>
          </a:p>
          <a:p>
            <a:pPr>
              <a:defRPr/>
            </a:pPr>
            <a:r>
              <a:rPr lang="ja-JP" altLang="en-US" dirty="0"/>
              <a:t>各データ項目の内容については、セルの中で改行しないといった共通的な注意事項を守る必要があります。</a:t>
            </a:r>
            <a:endParaRPr lang="en-US" altLang="ja-JP" dirty="0"/>
          </a:p>
          <a:p>
            <a:pPr>
              <a:defRPr/>
            </a:pPr>
            <a:r>
              <a:rPr lang="ja-JP" altLang="en-US" dirty="0"/>
              <a:t>さらに、日付、住所、電話番号など、データ項目の内容によって、記載方法も定義されています。</a:t>
            </a:r>
            <a:endParaRPr lang="en-US" altLang="ja-JP" dirty="0"/>
          </a:p>
          <a:p>
            <a:pPr>
              <a:defRPr/>
            </a:pPr>
            <a:r>
              <a:rPr lang="ja-JP" altLang="en-US" dirty="0"/>
              <a:t>なるべくその形式に合わせたデータとすることが望ましいです。</a:t>
            </a:r>
            <a:endParaRPr lang="en-US" altLang="ja-JP" dirty="0"/>
          </a:p>
          <a:p>
            <a:pPr>
              <a:defRPr/>
            </a:pPr>
            <a:endParaRPr lang="en-US" altLang="ja-JP" dirty="0"/>
          </a:p>
          <a:p>
            <a:pPr>
              <a:defRPr/>
            </a:pPr>
            <a:endParaRPr lang="en-US" altLang="ja-JP" dirty="0"/>
          </a:p>
          <a:p>
            <a:pPr>
              <a:defRPr/>
            </a:pPr>
            <a:endParaRPr lang="en-US" altLang="ja-JP" dirty="0"/>
          </a:p>
          <a:p>
            <a:pPr>
              <a:defRPr/>
            </a:pPr>
            <a:endParaRPr lang="en-US" altLang="ja-JP" dirty="0"/>
          </a:p>
          <a:p>
            <a:pPr>
              <a:defRPr/>
            </a:pPr>
            <a:endParaRPr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76</a:t>
            </a:fld>
            <a:endParaRPr kumimoji="1" lang="ja-JP" altLang="en-US"/>
          </a:p>
        </p:txBody>
      </p:sp>
    </p:spTree>
    <p:extLst>
      <p:ext uri="{BB962C8B-B14F-4D97-AF65-F5344CB8AC3E}">
        <p14:creationId xmlns:p14="http://schemas.microsoft.com/office/powerpoint/2010/main" val="34712622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データに当たっての補足事項の１点目です。</a:t>
            </a:r>
            <a:endParaRPr lang="en-US" altLang="ja-JP" dirty="0"/>
          </a:p>
          <a:p>
            <a:pPr>
              <a:defRPr/>
            </a:pPr>
            <a:r>
              <a:rPr lang="ja-JP" altLang="en-US" dirty="0"/>
              <a:t>オープンデータの文字コードについてです。</a:t>
            </a:r>
            <a:endParaRPr lang="en-US" altLang="ja-JP" dirty="0"/>
          </a:p>
          <a:p>
            <a:pPr>
              <a:defRPr/>
            </a:pPr>
            <a:endParaRPr lang="en-US" altLang="ja-JP" dirty="0"/>
          </a:p>
          <a:p>
            <a:pPr>
              <a:defRPr/>
            </a:pPr>
            <a:r>
              <a:rPr lang="ja-JP" altLang="en-US" dirty="0"/>
              <a:t>文字コードとは、文字をコンピュータで読み込んだり表示したりするために、各文字に割り当てられるコードのことです。</a:t>
            </a:r>
            <a:endParaRPr lang="en-US" altLang="ja-JP" dirty="0"/>
          </a:p>
          <a:p>
            <a:pPr>
              <a:defRPr/>
            </a:pPr>
            <a:r>
              <a:rPr lang="ja-JP" altLang="en-US" dirty="0"/>
              <a:t>実際のファイルの内容は、この文字コードによって表されています。</a:t>
            </a:r>
            <a:endParaRPr lang="en-US" altLang="ja-JP" dirty="0"/>
          </a:p>
          <a:p>
            <a:pPr>
              <a:defRPr/>
            </a:pPr>
            <a:endParaRPr lang="ja-JP" altLang="en-US" dirty="0"/>
          </a:p>
          <a:p>
            <a:pPr>
              <a:defRPr/>
            </a:pPr>
            <a:r>
              <a:rPr lang="ja-JP" altLang="en-US" dirty="0"/>
              <a:t>文字コードにはいろいろな種類があります。</a:t>
            </a:r>
            <a:endParaRPr lang="en-US" altLang="ja-JP" dirty="0"/>
          </a:p>
          <a:p>
            <a:pPr>
              <a:defRPr/>
            </a:pPr>
            <a:r>
              <a:rPr lang="ja-JP" altLang="en-US" dirty="0"/>
              <a:t>日本語を含むファイルの場合、「シフト</a:t>
            </a:r>
            <a:r>
              <a:rPr lang="en-US" altLang="ja-JP" dirty="0"/>
              <a:t>JIS</a:t>
            </a:r>
            <a:r>
              <a:rPr lang="ja-JP" altLang="en-US" dirty="0"/>
              <a:t>」という文字コードになっている場合が多いです。</a:t>
            </a:r>
            <a:endParaRPr lang="en-US" altLang="ja-JP" dirty="0"/>
          </a:p>
          <a:p>
            <a:pPr>
              <a:defRPr/>
            </a:pPr>
            <a:endParaRPr lang="en-US" altLang="ja-JP" dirty="0"/>
          </a:p>
          <a:p>
            <a:pPr>
              <a:defRPr/>
            </a:pPr>
            <a:r>
              <a:rPr lang="ja-JP" altLang="en-US" dirty="0"/>
              <a:t>コンピュータが利用しやすい、という観点から、オープンデータでは、より広く利用されている文字コードが適しています。</a:t>
            </a:r>
            <a:endParaRPr lang="en-US" altLang="ja-JP" dirty="0"/>
          </a:p>
          <a:p>
            <a:pPr>
              <a:defRPr/>
            </a:pPr>
            <a:r>
              <a:rPr lang="ja-JP" altLang="en-US" dirty="0"/>
              <a:t>例えば、「シフト</a:t>
            </a:r>
            <a:r>
              <a:rPr lang="en-US" altLang="ja-JP" dirty="0"/>
              <a:t>JIS</a:t>
            </a:r>
            <a:r>
              <a:rPr lang="ja-JP" altLang="en-US" dirty="0"/>
              <a:t>」よりも、国際的に広く利用されている文字コード「</a:t>
            </a:r>
            <a:r>
              <a:rPr lang="en-US" altLang="ja-JP" dirty="0"/>
              <a:t>UTF-8</a:t>
            </a:r>
            <a:r>
              <a:rPr lang="ja-JP" altLang="en-US" dirty="0"/>
              <a:t>」がより適しています。</a:t>
            </a:r>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77</a:t>
            </a:fld>
            <a:endParaRPr kumimoji="1" lang="ja-JP" altLang="en-US"/>
          </a:p>
        </p:txBody>
      </p:sp>
    </p:spTree>
    <p:extLst>
      <p:ext uri="{BB962C8B-B14F-4D97-AF65-F5344CB8AC3E}">
        <p14:creationId xmlns:p14="http://schemas.microsoft.com/office/powerpoint/2010/main" val="1975570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en-US" altLang="ja-JP" dirty="0"/>
              <a:t>Excel</a:t>
            </a:r>
            <a:r>
              <a:rPr lang="ja-JP" altLang="en-US" dirty="0"/>
              <a:t>形式のファイルを作成し、そこから</a:t>
            </a:r>
            <a:r>
              <a:rPr lang="en-US" altLang="ja-JP" dirty="0"/>
              <a:t>CSV</a:t>
            </a:r>
            <a:r>
              <a:rPr lang="ja-JP" altLang="en-US" dirty="0"/>
              <a:t>形式のファイルを作成する場合を例とします。</a:t>
            </a:r>
            <a:endParaRPr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en-US" altLang="ja-JP" dirty="0"/>
              <a:t>Excel</a:t>
            </a:r>
            <a:r>
              <a:rPr lang="ja-JP" altLang="en-US" dirty="0"/>
              <a:t>形式のファイルを作成する場合、通常は文字コード「シフト</a:t>
            </a:r>
            <a:r>
              <a:rPr lang="en-US" altLang="ja-JP" dirty="0"/>
              <a:t>JIS</a:t>
            </a:r>
            <a:r>
              <a:rPr lang="ja-JP" altLang="en-US" dirty="0"/>
              <a:t>」のファイルが作成されます。</a:t>
            </a:r>
            <a:endParaRPr lang="en-US" altLang="ja-JP" dirty="0"/>
          </a:p>
          <a:p>
            <a:pPr>
              <a:defRPr/>
            </a:pPr>
            <a:endParaRPr lang="en-US" altLang="ja-JP" dirty="0"/>
          </a:p>
          <a:p>
            <a:pPr>
              <a:defRPr/>
            </a:pPr>
            <a:r>
              <a:rPr lang="ja-JP" altLang="en-US" dirty="0"/>
              <a:t>そこで、文字コード「シフト</a:t>
            </a:r>
            <a:r>
              <a:rPr lang="en-US" altLang="ja-JP" dirty="0"/>
              <a:t>JIS</a:t>
            </a:r>
            <a:r>
              <a:rPr lang="ja-JP" altLang="en-US" dirty="0"/>
              <a:t>」の</a:t>
            </a:r>
            <a:r>
              <a:rPr lang="en-US" altLang="ja-JP" dirty="0"/>
              <a:t>Excel</a:t>
            </a:r>
            <a:r>
              <a:rPr lang="ja-JP" altLang="en-US" dirty="0"/>
              <a:t>形式ファイルから</a:t>
            </a:r>
            <a:r>
              <a:rPr lang="en-US" altLang="ja-JP" dirty="0"/>
              <a:t>CSV</a:t>
            </a:r>
            <a:r>
              <a:rPr lang="ja-JP" altLang="en-US" dirty="0"/>
              <a:t>形式ファイルを作成し、そこから、文字コード「</a:t>
            </a:r>
            <a:r>
              <a:rPr lang="en-US" altLang="ja-JP" dirty="0"/>
              <a:t>UTF-</a:t>
            </a:r>
            <a:r>
              <a:rPr lang="ja-JP" altLang="en-US" dirty="0"/>
              <a:t>８」の</a:t>
            </a:r>
            <a:r>
              <a:rPr lang="en-US" altLang="ja-JP" dirty="0"/>
              <a:t>CSV</a:t>
            </a:r>
            <a:r>
              <a:rPr lang="ja-JP" altLang="en-US" dirty="0"/>
              <a:t>形式ファイルを作成する方法をお勧めします。</a:t>
            </a:r>
            <a:endParaRPr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schemeClr val="tx1"/>
              </a:solidFill>
              <a:latin typeface="+mn-ea"/>
              <a:cs typeface="Meiryo UI" panose="020B0604030504040204" pitchFamily="50" charset="-128"/>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78</a:t>
            </a:fld>
            <a:endParaRPr kumimoji="1" lang="ja-JP" altLang="en-US"/>
          </a:p>
        </p:txBody>
      </p:sp>
    </p:spTree>
    <p:extLst>
      <p:ext uri="{BB962C8B-B14F-4D97-AF65-F5344CB8AC3E}">
        <p14:creationId xmlns:p14="http://schemas.microsoft.com/office/powerpoint/2010/main" val="2979171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ja-JP" altLang="en-US" dirty="0"/>
              <a:t>この教材は、データを持っている各業務担当課の方を中心に、オープンデータを公開するために何をすればよいかについて学んでいただくための教材です。</a:t>
            </a:r>
            <a:endParaRPr lang="en-US" altLang="ja-JP" dirty="0"/>
          </a:p>
          <a:p>
            <a:pPr>
              <a:defRPr/>
            </a:pPr>
            <a:endParaRPr lang="en-US" altLang="ja-JP" dirty="0"/>
          </a:p>
          <a:p>
            <a:pPr>
              <a:defRPr/>
            </a:pPr>
            <a:r>
              <a:rPr lang="ja-JP" altLang="en-US" dirty="0"/>
              <a:t>まず初めに、いまある情報を活かして最短距離でオープンデータを公開するための作業や、より使いやすいデータとするための作業などについて、「オープンデータを公開するための基本的な作業」として、ご説明します。</a:t>
            </a:r>
            <a:endParaRPr lang="en-US" altLang="ja-JP" dirty="0"/>
          </a:p>
          <a:p>
            <a:pPr>
              <a:defRPr/>
            </a:pPr>
            <a:endParaRPr lang="en-US" altLang="ja-JP" dirty="0"/>
          </a:p>
          <a:p>
            <a:pPr>
              <a:defRPr/>
            </a:pPr>
            <a:r>
              <a:rPr lang="ja-JP" altLang="en-US" dirty="0"/>
              <a:t>さらに、せっかく始めたオープンデータを、継続した取り組みとしていくために、公開済みのオープンデータの更新や、拡充など、継続的な取り組み内容についてご説明します。</a:t>
            </a:r>
            <a:endParaRPr lang="en-US" altLang="ja-JP" dirty="0"/>
          </a:p>
          <a:p>
            <a:pPr defTabSz="1330726">
              <a:defRPr/>
            </a:pPr>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7</a:t>
            </a:fld>
            <a:endParaRPr kumimoji="1" lang="ja-JP" altLang="en-US"/>
          </a:p>
        </p:txBody>
      </p:sp>
    </p:spTree>
    <p:extLst>
      <p:ext uri="{BB962C8B-B14F-4D97-AF65-F5344CB8AC3E}">
        <p14:creationId xmlns:p14="http://schemas.microsoft.com/office/powerpoint/2010/main" val="22062871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データに当たっての補足事項の２点目です。</a:t>
            </a:r>
            <a:endParaRPr lang="en-US" altLang="ja-JP" dirty="0"/>
          </a:p>
          <a:p>
            <a:pPr>
              <a:defRPr/>
            </a:pPr>
            <a:r>
              <a:rPr lang="ja-JP" altLang="en-US" dirty="0"/>
              <a:t>特殊な文字の使用についてです。</a:t>
            </a:r>
            <a:endParaRPr lang="en-US" altLang="ja-JP" dirty="0"/>
          </a:p>
          <a:p>
            <a:pPr>
              <a:defRPr/>
            </a:pPr>
            <a:endParaRPr lang="en-US" altLang="ja-JP" dirty="0"/>
          </a:p>
          <a:p>
            <a:pPr>
              <a:defRPr/>
            </a:pPr>
            <a:r>
              <a:rPr lang="ja-JP" altLang="en-US" dirty="0"/>
              <a:t>データを作成する際に、記号を使用する場合がありますが、記号には、一部の環境でしか使えない特殊な文字が含まれている可能性があります。</a:t>
            </a:r>
            <a:endParaRPr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これらの記号が使われていると、利用側で文字化けして、読み取れなくなることがあります。</a:t>
            </a:r>
            <a:endParaRPr lang="en-US" altLang="ja-JP" dirty="0"/>
          </a:p>
          <a:p>
            <a:pPr>
              <a:defRPr/>
            </a:pPr>
            <a:endParaRPr lang="en-US" altLang="ja-JP" dirty="0"/>
          </a:p>
          <a:p>
            <a:pPr>
              <a:defRPr/>
            </a:pPr>
            <a:r>
              <a:rPr lang="ja-JP" altLang="en-US" dirty="0"/>
              <a:t>オープンデータとして公開するデータは、様々なシステム環境で利用されるため、オープンデータにはなるべく特殊な文字は使わず、通常の文字で表すことが望ましいです。</a:t>
            </a:r>
            <a:endParaRPr lang="en-US" altLang="ja-JP" dirty="0"/>
          </a:p>
          <a:p>
            <a:pPr>
              <a:defRPr/>
            </a:pPr>
            <a:endParaRPr lang="en-US" altLang="ja-JP" dirty="0"/>
          </a:p>
          <a:p>
            <a:pPr>
              <a:defRPr/>
            </a:pPr>
            <a:r>
              <a:rPr lang="ja-JP" altLang="en-US" dirty="0"/>
              <a:t>特殊な文字を使用している場合は、その部分を、通常の文字に変換することが望ましいです。</a:t>
            </a:r>
            <a:endParaRPr lang="en-US" altLang="ja-JP" dirty="0"/>
          </a:p>
          <a:p>
            <a:endParaRPr kumimoji="1" lang="en-US" altLang="ja-JP"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79</a:t>
            </a:fld>
            <a:endParaRPr kumimoji="1" lang="ja-JP" altLang="en-US"/>
          </a:p>
        </p:txBody>
      </p:sp>
    </p:spTree>
    <p:extLst>
      <p:ext uri="{BB962C8B-B14F-4D97-AF65-F5344CB8AC3E}">
        <p14:creationId xmlns:p14="http://schemas.microsoft.com/office/powerpoint/2010/main" val="20881117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データに当たっての補足事項の３点目です。</a:t>
            </a:r>
            <a:endParaRPr lang="en-US" altLang="ja-JP" dirty="0"/>
          </a:p>
          <a:p>
            <a:pPr>
              <a:defRPr/>
            </a:pPr>
            <a:r>
              <a:rPr lang="ja-JP" altLang="en-US" dirty="0"/>
              <a:t>既存コードの活用についてです。</a:t>
            </a:r>
            <a:endParaRPr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コードとは、データを識別するために、データの内容を記号や数字等で一意の値に設定するものです。</a:t>
            </a:r>
            <a:endParaRPr lang="en-US" altLang="ja-JP" dirty="0"/>
          </a:p>
          <a:p>
            <a:pPr>
              <a:defRPr/>
            </a:pPr>
            <a:r>
              <a:rPr lang="ja-JP" altLang="en-US" dirty="0"/>
              <a:t>あらかじめ規定されているコードでは、例えば「総務省」は、「</a:t>
            </a:r>
            <a:r>
              <a:rPr lang="en-US" altLang="ja-JP" dirty="0"/>
              <a:t>2000012020001</a:t>
            </a:r>
            <a:r>
              <a:rPr lang="ja-JP" altLang="en-US" dirty="0"/>
              <a:t>」で表されます。</a:t>
            </a:r>
            <a:endParaRPr lang="en-US" altLang="ja-JP" dirty="0"/>
          </a:p>
          <a:p>
            <a:pPr>
              <a:defRPr/>
            </a:pPr>
            <a:endParaRPr lang="en-US" altLang="ja-JP" dirty="0"/>
          </a:p>
          <a:p>
            <a:pPr>
              <a:defRPr/>
            </a:pPr>
            <a:r>
              <a:rPr lang="ja-JP" altLang="en-US" dirty="0"/>
              <a:t>データの内容が文字で表されている場合、例えば「総務省」と「ｿｳﾑｼｮｳ」という違いがあると、コンピュータは別の組織として読み取ってしまいますが、コードで表されていれば、どちらも「総務省」であることが把握できます。</a:t>
            </a:r>
            <a:endParaRPr lang="en-US" altLang="ja-JP" dirty="0"/>
          </a:p>
          <a:p>
            <a:pPr>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そこで、オープンデータとするデータに、コード化されているデータ項目が含まれている場合、積極的に使用することが望ましいです。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80</a:t>
            </a:fld>
            <a:endParaRPr kumimoji="1" lang="ja-JP" altLang="en-US"/>
          </a:p>
        </p:txBody>
      </p:sp>
    </p:spTree>
    <p:extLst>
      <p:ext uri="{BB962C8B-B14F-4D97-AF65-F5344CB8AC3E}">
        <p14:creationId xmlns:p14="http://schemas.microsoft.com/office/powerpoint/2010/main" val="35227210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81</a:t>
            </a:fld>
            <a:endParaRPr kumimoji="1" lang="ja-JP" altLang="en-US"/>
          </a:p>
        </p:txBody>
      </p:sp>
    </p:spTree>
    <p:extLst>
      <p:ext uri="{BB962C8B-B14F-4D97-AF65-F5344CB8AC3E}">
        <p14:creationId xmlns:p14="http://schemas.microsoft.com/office/powerpoint/2010/main" val="12758522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オープンデータの内容を表す情報にメタデータがあります。</a:t>
            </a:r>
            <a:endParaRPr lang="en-US" altLang="ja-JP" dirty="0"/>
          </a:p>
          <a:p>
            <a:pPr>
              <a:defRPr/>
            </a:pPr>
            <a:endParaRPr lang="en-US" altLang="ja-JP" dirty="0"/>
          </a:p>
          <a:p>
            <a:pPr>
              <a:defRPr/>
            </a:pPr>
            <a:r>
              <a:rPr lang="ja-JP" altLang="en-US" dirty="0"/>
              <a:t>メタデータを公開することで、利用者は、各データの中身を見なくても、どのようなデータか把握することができ、必要なデータを見つけやすくなります。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そのため、オープンデータと一緒に、メタデータも公開することが望ましいです。</a:t>
            </a:r>
            <a:endParaRPr lang="en-US" altLang="ja-JP" dirty="0"/>
          </a:p>
          <a:p>
            <a:pPr marR="0" lvl="0" indent="0" fontAlgn="auto">
              <a:lnSpc>
                <a:spcPct val="100000"/>
              </a:lnSpc>
              <a:spcBef>
                <a:spcPts val="0"/>
              </a:spcBef>
              <a:spcAft>
                <a:spcPts val="0"/>
              </a:spcAft>
              <a:buClrTx/>
              <a:buSzTx/>
              <a:buFontTx/>
              <a:buNone/>
              <a:tabLst/>
              <a:defRPr/>
            </a:pPr>
            <a:r>
              <a:rPr lang="ja-JP" altLang="en-US" dirty="0"/>
              <a:t>また、メタデータ自体も価値があるデータなので二次利用可能な利用規約で公開することが望ましいです。</a:t>
            </a:r>
            <a:endParaRPr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latin typeface="+mn-ea"/>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82</a:t>
            </a:fld>
            <a:endParaRPr kumimoji="1" lang="ja-JP" altLang="en-US"/>
          </a:p>
        </p:txBody>
      </p:sp>
    </p:spTree>
    <p:extLst>
      <p:ext uri="{BB962C8B-B14F-4D97-AF65-F5344CB8AC3E}">
        <p14:creationId xmlns:p14="http://schemas.microsoft.com/office/powerpoint/2010/main" val="7282388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メタデータの内容には、タイトルなどの他、どのようなデータかを表すための分類（カテゴリー）や、タグなどの項目があります。</a:t>
            </a:r>
            <a:endParaRPr lang="en-US" altLang="ja-JP" dirty="0"/>
          </a:p>
          <a:p>
            <a:pPr>
              <a:defRPr/>
            </a:pPr>
            <a:endParaRPr lang="en-US" altLang="ja-JP" dirty="0"/>
          </a:p>
          <a:p>
            <a:pPr>
              <a:defRPr/>
            </a:pPr>
            <a:r>
              <a:rPr lang="ja-JP" altLang="en-US" dirty="0"/>
              <a:t>すべての項目をそろえる必要はありません。</a:t>
            </a:r>
            <a:endParaRPr lang="en-US" altLang="ja-JP" dirty="0"/>
          </a:p>
          <a:p>
            <a:pPr>
              <a:defRPr/>
            </a:pPr>
            <a:r>
              <a:rPr lang="ja-JP" altLang="en-US" dirty="0"/>
              <a:t>各団体で、メタデータとして整備する項目を決め、作成しましょう。</a:t>
            </a:r>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83</a:t>
            </a:fld>
            <a:endParaRPr kumimoji="1" lang="ja-JP" altLang="en-US"/>
          </a:p>
        </p:txBody>
      </p:sp>
    </p:spTree>
    <p:extLst>
      <p:ext uri="{BB962C8B-B14F-4D97-AF65-F5344CB8AC3E}">
        <p14:creationId xmlns:p14="http://schemas.microsoft.com/office/powerpoint/2010/main" val="3157959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pPr>
              <a:defRPr/>
            </a:pPr>
            <a:r>
              <a:rPr lang="ja-JP" altLang="en-US" dirty="0"/>
              <a:t>メタデータのうち、分類（カテゴリー）については、その内容についても留意が必要です。</a:t>
            </a:r>
            <a:endParaRPr lang="en-US" altLang="ja-JP" dirty="0"/>
          </a:p>
          <a:p>
            <a:pPr>
              <a:defRPr/>
            </a:pPr>
            <a:endParaRPr lang="en-US" altLang="ja-JP" dirty="0"/>
          </a:p>
          <a:p>
            <a:pPr>
              <a:defRPr/>
            </a:pPr>
            <a:r>
              <a:rPr lang="ja-JP" altLang="en-US" dirty="0"/>
              <a:t>利用者が、様々な団体からデータを探すといったケースを想定すると、各団体が個別に分類を作成するよりも、国や他の自治体との間で共通性のあるもの、すでに使われている分類を利用することが望ましいで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分類の例としては、政府統計の総合窓口</a:t>
            </a:r>
            <a:r>
              <a:rPr lang="en-US" altLang="ja-JP" dirty="0"/>
              <a:t>e-Stat</a:t>
            </a:r>
            <a:r>
              <a:rPr lang="ja-JP" altLang="en-US" dirty="0"/>
              <a:t>で使用されている分類や日本標準産業分類などがあります。</a:t>
            </a:r>
            <a:endParaRPr lang="en-US" altLang="ja-JP" dirty="0"/>
          </a:p>
          <a:p>
            <a:pPr marR="0" lvl="0" indent="0" fontAlgn="auto">
              <a:lnSpc>
                <a:spcPct val="100000"/>
              </a:lnSpc>
              <a:spcBef>
                <a:spcPts val="0"/>
              </a:spcBef>
              <a:spcAft>
                <a:spcPts val="0"/>
              </a:spcAft>
              <a:buClrTx/>
              <a:buSzTx/>
              <a:buFontTx/>
              <a:buNone/>
              <a:tabLst/>
              <a:defRPr/>
            </a:pPr>
            <a:endParaRPr lang="en-US" altLang="ja-JP" dirty="0"/>
          </a:p>
          <a:p>
            <a:pPr marR="0" lvl="0" indent="0" fontAlgn="auto">
              <a:lnSpc>
                <a:spcPct val="100000"/>
              </a:lnSpc>
              <a:spcBef>
                <a:spcPts val="0"/>
              </a:spcBef>
              <a:spcAft>
                <a:spcPts val="0"/>
              </a:spcAft>
              <a:buClrTx/>
              <a:buSzTx/>
              <a:buFontTx/>
              <a:buNone/>
              <a:tabLst/>
              <a:defRPr/>
            </a:pPr>
            <a:r>
              <a:rPr lang="ja-JP" altLang="en-US" dirty="0"/>
              <a:t>各団体で独自の分類を定義する場合は、共通の分類に追加する方法をお勧めします。</a:t>
            </a:r>
            <a:endParaRPr lang="en-US" altLang="ja-JP" dirty="0"/>
          </a:p>
          <a:p>
            <a:endParaRPr lang="en-US" altLang="ja-JP" sz="1200" dirty="0"/>
          </a:p>
          <a:p>
            <a:endParaRPr lang="en-US" altLang="ja-JP" sz="1200"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84</a:t>
            </a:fld>
            <a:endParaRPr kumimoji="1" lang="ja-JP" altLang="en-US"/>
          </a:p>
        </p:txBody>
      </p:sp>
    </p:spTree>
    <p:extLst>
      <p:ext uri="{BB962C8B-B14F-4D97-AF65-F5344CB8AC3E}">
        <p14:creationId xmlns:p14="http://schemas.microsoft.com/office/powerpoint/2010/main" val="12226994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4363" y="739775"/>
            <a:ext cx="8639175" cy="64801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85</a:t>
            </a:fld>
            <a:endParaRPr kumimoji="1" lang="ja-JP" altLang="en-US"/>
          </a:p>
        </p:txBody>
      </p:sp>
    </p:spTree>
    <p:extLst>
      <p:ext uri="{BB962C8B-B14F-4D97-AF65-F5344CB8AC3E}">
        <p14:creationId xmlns:p14="http://schemas.microsoft.com/office/powerpoint/2010/main" val="33050889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15375" cy="65373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86</a:t>
            </a:fld>
            <a:endParaRPr kumimoji="1" lang="ja-JP" altLang="en-US"/>
          </a:p>
        </p:txBody>
      </p:sp>
    </p:spTree>
    <p:extLst>
      <p:ext uri="{BB962C8B-B14F-4D97-AF65-F5344CB8AC3E}">
        <p14:creationId xmlns:p14="http://schemas.microsoft.com/office/powerpoint/2010/main" val="2099898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15375" cy="6537325"/>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87</a:t>
            </a:fld>
            <a:endParaRPr kumimoji="1" lang="ja-JP" altLang="en-US"/>
          </a:p>
        </p:txBody>
      </p:sp>
    </p:spTree>
    <p:extLst>
      <p:ext uri="{BB962C8B-B14F-4D97-AF65-F5344CB8AC3E}">
        <p14:creationId xmlns:p14="http://schemas.microsoft.com/office/powerpoint/2010/main" val="22645829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88</a:t>
            </a:fld>
            <a:endParaRPr kumimoji="1" lang="ja-JP" altLang="en-US"/>
          </a:p>
        </p:txBody>
      </p:sp>
    </p:spTree>
    <p:extLst>
      <p:ext uri="{BB962C8B-B14F-4D97-AF65-F5344CB8AC3E}">
        <p14:creationId xmlns:p14="http://schemas.microsoft.com/office/powerpoint/2010/main" val="167440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15375" cy="65373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8</a:t>
            </a:fld>
            <a:endParaRPr kumimoji="1" lang="ja-JP" altLang="en-US"/>
          </a:p>
        </p:txBody>
      </p:sp>
    </p:spTree>
    <p:extLst>
      <p:ext uri="{BB962C8B-B14F-4D97-AF65-F5344CB8AC3E}">
        <p14:creationId xmlns:p14="http://schemas.microsoft.com/office/powerpoint/2010/main" val="32138839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89</a:t>
            </a:fld>
            <a:endParaRPr kumimoji="1" lang="ja-JP" altLang="en-US"/>
          </a:p>
        </p:txBody>
      </p:sp>
    </p:spTree>
    <p:extLst>
      <p:ext uri="{BB962C8B-B14F-4D97-AF65-F5344CB8AC3E}">
        <p14:creationId xmlns:p14="http://schemas.microsoft.com/office/powerpoint/2010/main" val="35722914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1188" y="666750"/>
            <a:ext cx="8737600" cy="65532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90</a:t>
            </a:fld>
            <a:endParaRPr kumimoji="1" lang="ja-JP" altLang="en-US"/>
          </a:p>
        </p:txBody>
      </p:sp>
    </p:spTree>
    <p:extLst>
      <p:ext uri="{BB962C8B-B14F-4D97-AF65-F5344CB8AC3E}">
        <p14:creationId xmlns:p14="http://schemas.microsoft.com/office/powerpoint/2010/main" val="281348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98702" y="2932007"/>
            <a:ext cx="5328592" cy="538609"/>
          </a:xfrm>
        </p:spPr>
        <p:txBody>
          <a:bodyPr wrap="square">
            <a:normAutofit/>
          </a:bodyPr>
          <a:lstStyle>
            <a:lvl1pPr algn="ctr">
              <a:defRPr lang="en-US" sz="2900" dirty="0">
                <a:latin typeface="HGP創英角ｺﾞｼｯｸUB" panose="020B0900000000000000" pitchFamily="50" charset="-128"/>
                <a:ea typeface="HGP創英角ｺﾞｼｯｸUB" panose="020B0900000000000000"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3" name="Subtitle 2"/>
          <p:cNvSpPr>
            <a:spLocks noGrp="1"/>
          </p:cNvSpPr>
          <p:nvPr>
            <p:ph type="subTitle" idx="1"/>
          </p:nvPr>
        </p:nvSpPr>
        <p:spPr>
          <a:xfrm>
            <a:off x="3498702" y="3669365"/>
            <a:ext cx="5328592" cy="2059210"/>
          </a:xfrm>
        </p:spPr>
        <p:txBody>
          <a:bodyPr>
            <a:normAutofit/>
          </a:bodyPr>
          <a:lstStyle>
            <a:lvl1pPr marL="0" indent="0" algn="r">
              <a:buNone/>
              <a:defRPr sz="2400">
                <a:latin typeface="HGP創英角ｺﾞｼｯｸUB" panose="020B0900000000000000" pitchFamily="50" charset="-128"/>
                <a:ea typeface="HGP創英角ｺﾞｼｯｸUB" panose="020B09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17024" y="6525344"/>
            <a:ext cx="504056" cy="288032"/>
          </a:xfrm>
        </p:spPr>
        <p:txBody>
          <a:bodyPr/>
          <a:lstStyle>
            <a:lvl1pPr>
              <a:defRPr sz="12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21787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281342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84560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48651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33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en-US" altLang="ja-JP" sz="3200" b="1" dirty="0">
                <a:solidFill>
                  <a:schemeClr val="tx1"/>
                </a:solidFill>
                <a:latin typeface="Arial" panose="020B0604020202020204" pitchFamily="34" charset="0"/>
                <a:cs typeface="Arial" panose="020B0604020202020204" pitchFamily="34" charset="0"/>
              </a:rPr>
              <a:t>Contents</a:t>
            </a:r>
            <a:endParaRPr kumimoji="1" lang="ja-JP" altLang="en-US" sz="3200" b="1" dirty="0">
              <a:solidFill>
                <a:schemeClr val="tx1"/>
              </a:solidFill>
              <a:latin typeface="Arial" panose="020B0604020202020204" pitchFamily="34" charset="0"/>
              <a:cs typeface="Arial" panose="020B0604020202020204" pitchFamily="34" charset="0"/>
            </a:endParaRPr>
          </a:p>
        </p:txBody>
      </p:sp>
      <p:sp>
        <p:nvSpPr>
          <p:cNvPr id="13" name="テキスト プレースホルダー 12"/>
          <p:cNvSpPr>
            <a:spLocks noGrp="1"/>
          </p:cNvSpPr>
          <p:nvPr>
            <p:ph type="body" sz="quarter" idx="13"/>
          </p:nvPr>
        </p:nvSpPr>
        <p:spPr>
          <a:xfrm>
            <a:off x="1259632" y="2996952"/>
            <a:ext cx="6912768" cy="2664296"/>
          </a:xfr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805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24944"/>
            <a:ext cx="5328592" cy="538609"/>
          </a:xfrm>
        </p:spPr>
        <p:txBody>
          <a:bodyPr wrap="square">
            <a:normAutofit/>
          </a:bodyPr>
          <a:lstStyle>
            <a:lvl1pPr>
              <a:defRPr lang="en-US" sz="2900" dirty="0">
                <a:latin typeface="HGP創英角ｺﾞｼｯｸUB" panose="020B0900000000000000" pitchFamily="50" charset="-128"/>
                <a:ea typeface="HGP創英角ｺﾞｼｯｸUB" panose="020B0900000000000000"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19744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1520" y="297110"/>
            <a:ext cx="8640960" cy="424732"/>
          </a:xfrm>
          <a:ln>
            <a:noFill/>
          </a:ln>
        </p:spPr>
        <p:txBody>
          <a:bodyPr vert="horz" lIns="91440" tIns="45720" rIns="91440" bIns="45720" rtlCol="0" anchor="ctr">
            <a:normAutofit fontScale="70000" lnSpcReduction="20000"/>
          </a:bodyPr>
          <a:lstStyle>
            <a:lvl1pPr>
              <a:defRPr lang="en-US" sz="2400" dirty="0">
                <a:latin typeface="+mn-ea"/>
                <a:ea typeface="+mn-ea"/>
              </a:defRPr>
            </a:lvl1pPr>
          </a:lstStyle>
          <a:p>
            <a:pPr marL="0" lvl="0"/>
            <a:r>
              <a:rPr lang="ja-JP" altLang="en-US" dirty="0"/>
              <a:t>マスター 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Tree>
    <p:extLst>
      <p:ext uri="{BB962C8B-B14F-4D97-AF65-F5344CB8AC3E}">
        <p14:creationId xmlns:p14="http://schemas.microsoft.com/office/powerpoint/2010/main" val="340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58751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23406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r>
              <a:rPr kumimoji="1" lang="en-US" altLang="ja-JP"/>
              <a:t>Copyright</a:t>
            </a:r>
            <a:endParaRPr kumimoji="1" lang="ja-JP" altLang="en-US"/>
          </a:p>
        </p:txBody>
      </p:sp>
      <p:sp>
        <p:nvSpPr>
          <p:cNvPr id="9" name="Slide Number Placeholder 8"/>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12169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r>
              <a:rPr kumimoji="1" lang="en-US" altLang="ja-JP"/>
              <a:t>Copyright</a:t>
            </a:r>
            <a:endParaRPr kumimoji="1" lang="ja-JP" altLang="en-US"/>
          </a:p>
        </p:txBody>
      </p:sp>
      <p:sp>
        <p:nvSpPr>
          <p:cNvPr id="5" name="Slide Number Placeholder 4"/>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94542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r>
              <a:rPr kumimoji="1" lang="en-US" altLang="ja-JP"/>
              <a:t>Copyright</a:t>
            </a:r>
            <a:endParaRPr kumimoji="1" lang="ja-JP" altLang="en-US"/>
          </a:p>
        </p:txBody>
      </p:sp>
      <p:sp>
        <p:nvSpPr>
          <p:cNvPr id="4" name="Slide Number Placeholder 3"/>
          <p:cNvSpPr>
            <a:spLocks noGrp="1"/>
          </p:cNvSpPr>
          <p:nvPr>
            <p:ph type="sldNum" sz="quarter" idx="12"/>
          </p:nvPr>
        </p:nvSpPr>
        <p:spPr>
          <a:xfrm>
            <a:off x="8604448" y="6525344"/>
            <a:ext cx="504056" cy="288032"/>
          </a:xfrm>
        </p:spPr>
        <p:txBody>
          <a:bodyPr vert="horz" lIns="91440" tIns="45720" rIns="91440" bIns="45720" rtlCol="0" anchor="ctr"/>
          <a:lstStyle>
            <a:lvl1pPr>
              <a:defRPr kumimoji="1" lang="ja-JP" altLang="en-US" sz="1400" smtClean="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lang="en-US" altLang="ja-JP" smtClean="0"/>
              <a:pPr/>
              <a:t>‹#›</a:t>
            </a:fld>
            <a:endParaRPr lang="en-US" altLang="ja-JP"/>
          </a:p>
        </p:txBody>
      </p:sp>
    </p:spTree>
    <p:extLst>
      <p:ext uri="{BB962C8B-B14F-4D97-AF65-F5344CB8AC3E}">
        <p14:creationId xmlns:p14="http://schemas.microsoft.com/office/powerpoint/2010/main" val="307390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Copyright</a:t>
            </a:r>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47529283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hyperlink" Target="http://www.city.iruma.saitama.jp/shisei/jyohokoukai/1008616.html"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www.kantei.go.jp/jp/forms/input_od_jichitai_renraku.html"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hyperlink" Target="https://www.data.go.jp/" TargetMode="External"/><Relationship Id="rId4" Type="http://schemas.openxmlformats.org/officeDocument/2006/relationships/hyperlink" Target="https://www.kantei.go.jp/jp/forms/input_dataset_riyo_renraku.html"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hyperlink" Target="http://www.e-stat.go.jp/SG1/hyoujun/initStdAreaCode.do" TargetMode="External"/><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8" Type="http://schemas.openxmlformats.org/officeDocument/2006/relationships/hyperlink" Target="https://www.j-lis.go.jp/data/open/cnt/3/1504/1/guide.pdf" TargetMode="External"/><Relationship Id="rId3" Type="http://schemas.openxmlformats.org/officeDocument/2006/relationships/hyperlink" Target="https://catalog.data.vled.or.jp/dataset/opendata-seminar04/resource/21e7a2cf-fef0-450c-9ba8-cc1f7b2ea5d2" TargetMode="External"/><Relationship Id="rId7" Type="http://schemas.openxmlformats.org/officeDocument/2006/relationships/hyperlink" Target="http://www.vled.or.jp/results/OpenDataGuide_v21_fix.pdf" TargetMode="External"/><Relationship Id="rId2" Type="http://schemas.openxmlformats.org/officeDocument/2006/relationships/notesSlide" Target="../notesSlides/notesSlide91.xml"/><Relationship Id="rId1" Type="http://schemas.openxmlformats.org/officeDocument/2006/relationships/slideLayout" Target="../slideLayouts/slideLayout4.xml"/><Relationship Id="rId6" Type="http://schemas.openxmlformats.org/officeDocument/2006/relationships/hyperlink" Target="https://cio.go.jp/sites/default/files/uploads/documents/opendata_lg_enquete_201612.xlsx" TargetMode="External"/><Relationship Id="rId5" Type="http://schemas.openxmlformats.org/officeDocument/2006/relationships/hyperlink" Target="https://cio.go.jp/sites/default/files/uploads/documents/data_shishin.pdf" TargetMode="External"/><Relationship Id="rId10" Type="http://schemas.openxmlformats.org/officeDocument/2006/relationships/hyperlink" Target="https://creativecommons.jp/od_faq/" TargetMode="External"/><Relationship Id="rId4" Type="http://schemas.openxmlformats.org/officeDocument/2006/relationships/hyperlink" Target="https://cio.go.jp/sites/default/files/uploads/documents/opendata_tebikisyo.pptx" TargetMode="External"/><Relationship Id="rId9" Type="http://schemas.openxmlformats.org/officeDocument/2006/relationships/hyperlink" Target="https://creativecommons.jp/f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kumimoji="1" lang="ja-JP" altLang="en-US" dirty="0"/>
              <a:t>オープンデータ　</a:t>
            </a:r>
            <a:r>
              <a:rPr kumimoji="1" lang="en-US" altLang="ja-JP" dirty="0"/>
              <a:t>e-learning</a:t>
            </a:r>
            <a:r>
              <a:rPr kumimoji="1" lang="ja-JP" altLang="en-US" dirty="0"/>
              <a:t>研修</a:t>
            </a:r>
          </a:p>
        </p:txBody>
      </p:sp>
      <p:sp>
        <p:nvSpPr>
          <p:cNvPr id="4" name="サブタイトル 3"/>
          <p:cNvSpPr>
            <a:spLocks noGrp="1"/>
          </p:cNvSpPr>
          <p:nvPr>
            <p:ph type="subTitle" idx="1"/>
          </p:nvPr>
        </p:nvSpPr>
        <p:spPr>
          <a:xfrm>
            <a:off x="539552" y="4437113"/>
            <a:ext cx="8287742" cy="576064"/>
          </a:xfrm>
        </p:spPr>
        <p:txBody>
          <a:bodyPr/>
          <a:lstStyle/>
          <a:p>
            <a:r>
              <a:rPr lang="ja-JP" altLang="en-US" dirty="0"/>
              <a:t>～ステップ３：オープンデータを公開するための手順を学ぶ～</a:t>
            </a:r>
          </a:p>
        </p:txBody>
      </p:sp>
      <p:sp>
        <p:nvSpPr>
          <p:cNvPr id="5" name="サブタイトル 3"/>
          <p:cNvSpPr txBox="1">
            <a:spLocks/>
          </p:cNvSpPr>
          <p:nvPr/>
        </p:nvSpPr>
        <p:spPr>
          <a:xfrm>
            <a:off x="539552" y="3717033"/>
            <a:ext cx="8287742" cy="504056"/>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ja-JP" altLang="en-US" sz="2800" dirty="0">
                <a:latin typeface="HGP創英角ｺﾞｼｯｸUB" panose="020B0900000000000000" pitchFamily="50" charset="-128"/>
                <a:ea typeface="HGP創英角ｺﾞｼｯｸUB" panose="020B0900000000000000" pitchFamily="50" charset="-128"/>
              </a:rPr>
              <a:t>第２部　オープンデータを公開するための手順</a:t>
            </a:r>
          </a:p>
        </p:txBody>
      </p:sp>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2699792" y="5157192"/>
            <a:ext cx="6120680" cy="432048"/>
          </a:xfrm>
          <a:prstGeom prst="rect">
            <a:avLst/>
          </a:prstGeom>
        </p:spPr>
        <p:txBody>
          <a:bodyPr vert="horz" lIns="91440" tIns="45720" rIns="91440" bIns="45720" rtlCol="0">
            <a:normAutofit/>
          </a:bodyPr>
          <a:lstStyle>
            <a:lvl1pPr indent="0" algn="r" defTabSz="914400">
              <a:lnSpc>
                <a:spcPct val="90000"/>
              </a:lnSpc>
              <a:spcBef>
                <a:spcPts val="1000"/>
              </a:spcBef>
              <a:buFont typeface="Arial" panose="020B0604020202020204" pitchFamily="34" charset="0"/>
              <a:buNone/>
              <a:defRPr kumimoji="1" sz="2400">
                <a:latin typeface="HGP創英角ｺﾞｼｯｸUB" panose="020B0900000000000000" pitchFamily="50" charset="-128"/>
                <a:ea typeface="HGP創英角ｺﾞｼｯｸUB" panose="020B0900000000000000" pitchFamily="50" charset="-128"/>
              </a:defRPr>
            </a:lvl1pPr>
            <a:lvl2pPr indent="0" algn="ctr" defTabSz="914400">
              <a:lnSpc>
                <a:spcPct val="90000"/>
              </a:lnSpc>
              <a:spcBef>
                <a:spcPts val="500"/>
              </a:spcBef>
              <a:buFont typeface="Arial" panose="020B0604020202020204" pitchFamily="34" charset="0"/>
              <a:buNone/>
              <a:defRPr kumimoji="1" sz="2000"/>
            </a:lvl2pPr>
            <a:lvl3pPr indent="0" algn="ctr" defTabSz="914400">
              <a:lnSpc>
                <a:spcPct val="90000"/>
              </a:lnSpc>
              <a:spcBef>
                <a:spcPts val="500"/>
              </a:spcBef>
              <a:buFont typeface="Arial" panose="020B0604020202020204" pitchFamily="34" charset="0"/>
              <a:buNone/>
              <a:defRPr kumimoji="1"/>
            </a:lvl3pPr>
            <a:lvl4pPr indent="0" algn="ctr" defTabSz="914400">
              <a:lnSpc>
                <a:spcPct val="90000"/>
              </a:lnSpc>
              <a:spcBef>
                <a:spcPts val="500"/>
              </a:spcBef>
              <a:buFont typeface="Arial" panose="020B0604020202020204" pitchFamily="34" charset="0"/>
              <a:buNone/>
              <a:defRPr kumimoji="1" sz="1600"/>
            </a:lvl4pPr>
            <a:lvl5pPr indent="0" algn="ctr" defTabSz="914400">
              <a:lnSpc>
                <a:spcPct val="90000"/>
              </a:lnSpc>
              <a:spcBef>
                <a:spcPts val="500"/>
              </a:spcBef>
              <a:buFont typeface="Arial" panose="020B0604020202020204" pitchFamily="34" charset="0"/>
              <a:buNone/>
              <a:defRPr kumimoji="1" sz="1600"/>
            </a:lvl5pPr>
            <a:lvl6pPr indent="0" algn="ctr" defTabSz="914400">
              <a:lnSpc>
                <a:spcPct val="90000"/>
              </a:lnSpc>
              <a:spcBef>
                <a:spcPts val="500"/>
              </a:spcBef>
              <a:buFont typeface="Arial" panose="020B0604020202020204" pitchFamily="34" charset="0"/>
              <a:buNone/>
              <a:defRPr kumimoji="1" sz="1600"/>
            </a:lvl6pPr>
            <a:lvl7pPr indent="0" algn="ctr" defTabSz="914400">
              <a:lnSpc>
                <a:spcPct val="90000"/>
              </a:lnSpc>
              <a:spcBef>
                <a:spcPts val="500"/>
              </a:spcBef>
              <a:buFont typeface="Arial" panose="020B0604020202020204" pitchFamily="34" charset="0"/>
              <a:buNone/>
              <a:defRPr kumimoji="1" sz="1600"/>
            </a:lvl7pPr>
            <a:lvl8pPr indent="0" algn="ctr" defTabSz="914400">
              <a:lnSpc>
                <a:spcPct val="90000"/>
              </a:lnSpc>
              <a:spcBef>
                <a:spcPts val="500"/>
              </a:spcBef>
              <a:buFont typeface="Arial" panose="020B0604020202020204" pitchFamily="34" charset="0"/>
              <a:buNone/>
              <a:defRPr kumimoji="1" sz="1600"/>
            </a:lvl8pPr>
            <a:lvl9pPr indent="0" algn="ctr" defTabSz="914400">
              <a:lnSpc>
                <a:spcPct val="90000"/>
              </a:lnSpc>
              <a:spcBef>
                <a:spcPts val="500"/>
              </a:spcBef>
              <a:buFont typeface="Arial" panose="020B0604020202020204" pitchFamily="34" charset="0"/>
              <a:buNone/>
              <a:defRPr kumimoji="1" sz="1600"/>
            </a:lvl9pPr>
          </a:lstStyle>
          <a:p>
            <a:r>
              <a:rPr lang="ja-JP" altLang="en-US" dirty="0"/>
              <a:t>総務省</a:t>
            </a:r>
          </a:p>
        </p:txBody>
      </p:sp>
      <p:sp>
        <p:nvSpPr>
          <p:cNvPr id="7" name="正方形/長方形 6"/>
          <p:cNvSpPr/>
          <p:nvPr/>
        </p:nvSpPr>
        <p:spPr>
          <a:xfrm>
            <a:off x="1979712" y="5949280"/>
            <a:ext cx="6984776" cy="576064"/>
          </a:xfrm>
          <a:prstGeom prst="rect">
            <a:avLst/>
          </a:prstGeom>
          <a:ln>
            <a:solidFill>
              <a:schemeClr val="accent1"/>
            </a:solidFill>
            <a:prstDash val="sysDash"/>
          </a:ln>
        </p:spPr>
        <p:txBody>
          <a:bodyPr wrap="square">
            <a:no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本書は、クリエイティブ・コモンズ 表示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国際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(CC BY 4.0)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にしたがって利用いただけます。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(http://creativecommons.org/licenses/by/4.0/legalcode.ja)</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3"/>
          <p:cNvPicPr>
            <a:picLocks noChangeAspect="1"/>
          </p:cNvPicPr>
          <p:nvPr/>
        </p:nvPicPr>
        <p:blipFill>
          <a:blip r:embed="rId3"/>
          <a:srcRect/>
          <a:stretch>
            <a:fillRect/>
          </a:stretch>
        </p:blipFill>
        <p:spPr bwMode="auto">
          <a:xfrm>
            <a:off x="179512" y="5949280"/>
            <a:ext cx="1690696" cy="596716"/>
          </a:xfrm>
          <a:prstGeom prst="rect">
            <a:avLst/>
          </a:prstGeom>
          <a:noFill/>
          <a:ln w="9525">
            <a:noFill/>
            <a:miter lim="800000"/>
            <a:headEnd/>
            <a:tailEnd/>
          </a:ln>
        </p:spPr>
      </p:pic>
    </p:spTree>
    <p:extLst>
      <p:ext uri="{BB962C8B-B14F-4D97-AF65-F5344CB8AC3E}">
        <p14:creationId xmlns:p14="http://schemas.microsoft.com/office/powerpoint/2010/main" val="310669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611560" y="3140968"/>
            <a:ext cx="8064896" cy="432048"/>
          </a:xfrm>
          <a:prstGeom prst="rect">
            <a:avLst/>
          </a:prstGeom>
          <a:noFill/>
          <a:ln w="9525">
            <a:noFill/>
            <a:miter lim="800000"/>
            <a:headEnd/>
            <a:tailEnd/>
          </a:ln>
          <a:effectLst/>
        </p:spPr>
        <p:txBody>
          <a:bodyPr wrap="none">
            <a:noAutofit/>
          </a:bodyPr>
          <a:lstStyle/>
          <a:p>
            <a:pPr>
              <a:lnSpc>
                <a:spcPct val="100000"/>
              </a:lnSpc>
            </a:pPr>
            <a:r>
              <a:rPr lang="ja-JP" altLang="en-US" sz="2200" dirty="0">
                <a:latin typeface="+mj-ea"/>
                <a:ea typeface="+mj-ea"/>
              </a:rPr>
              <a:t>２．オープンデータを公開するための基本的な作業</a:t>
            </a:r>
          </a:p>
        </p:txBody>
      </p:sp>
      <p:sp>
        <p:nvSpPr>
          <p:cNvPr id="8"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3645024"/>
            <a:ext cx="7776864" cy="432048"/>
          </a:xfrm>
          <a:prstGeom prst="rect">
            <a:avLst/>
          </a:prstGeom>
          <a:noFill/>
          <a:ln w="9525">
            <a:noFill/>
            <a:miter lim="800000"/>
            <a:headEnd/>
            <a:tailEnd/>
          </a:ln>
          <a:effectLst/>
        </p:spPr>
        <p:txBody>
          <a:bodyPr wrap="none">
            <a:noAutofit/>
          </a:bodyPr>
          <a:lstStyle/>
          <a:p>
            <a:pPr>
              <a:lnSpc>
                <a:spcPct val="100000"/>
              </a:lnSpc>
            </a:pPr>
            <a:r>
              <a:rPr lang="en-US" altLang="ja-JP" sz="2200" dirty="0">
                <a:latin typeface="+mj-ea"/>
              </a:rPr>
              <a:t>(1) </a:t>
            </a:r>
            <a:r>
              <a:rPr lang="ja-JP" altLang="en-US" sz="2200" dirty="0">
                <a:latin typeface="+mj-ea"/>
              </a:rPr>
              <a:t>利用ルールと一緒に公開する</a:t>
            </a:r>
            <a:endParaRPr lang="ja-JP" altLang="en-US" sz="2200" dirty="0">
              <a:latin typeface="+mj-ea"/>
              <a:ea typeface="+mj-ea"/>
            </a:endParaRPr>
          </a:p>
        </p:txBody>
      </p:sp>
      <p:sp>
        <p:nvSpPr>
          <p:cNvPr id="9"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5157192"/>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(4) </a:t>
            </a:r>
            <a:r>
              <a:rPr lang="ja-JP" altLang="en-US" dirty="0"/>
              <a:t>オープンデータにより適したデータにする</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9</a:t>
            </a:fld>
            <a:endParaRPr kumimoji="1" lang="ja-JP" altLang="en-US" dirty="0"/>
          </a:p>
        </p:txBody>
      </p:sp>
      <p:sp>
        <p:nvSpPr>
          <p:cNvPr id="7"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4149080"/>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(2) </a:t>
            </a:r>
            <a:r>
              <a:rPr lang="ja-JP" altLang="en-US" dirty="0"/>
              <a:t>利用ルールを整備する</a:t>
            </a:r>
          </a:p>
        </p:txBody>
      </p:sp>
      <p:sp>
        <p:nvSpPr>
          <p:cNvPr id="10"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4653136"/>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(3) </a:t>
            </a:r>
            <a:r>
              <a:rPr lang="ja-JP" altLang="en-US" dirty="0"/>
              <a:t>公開するデータを選ぶ</a:t>
            </a:r>
          </a:p>
        </p:txBody>
      </p:sp>
    </p:spTree>
    <p:extLst>
      <p:ext uri="{BB962C8B-B14F-4D97-AF65-F5344CB8AC3E}">
        <p14:creationId xmlns:p14="http://schemas.microsoft.com/office/powerpoint/2010/main" val="361521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10</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もうホームページに情報は</a:t>
            </a:r>
            <a:endParaRPr kumimoji="1" lang="en-US" altLang="ja-JP" b="1" dirty="0">
              <a:solidFill>
                <a:schemeClr val="tx1"/>
              </a:solidFill>
              <a:latin typeface="+mn-ea"/>
            </a:endParaRPr>
          </a:p>
          <a:p>
            <a:pPr algn="ctr"/>
            <a:r>
              <a:rPr kumimoji="1" lang="ja-JP" altLang="en-US" b="1" dirty="0">
                <a:solidFill>
                  <a:schemeClr val="tx1"/>
                </a:solidFill>
                <a:latin typeface="+mn-ea"/>
              </a:rPr>
              <a:t>記載しているけど</a:t>
            </a:r>
            <a:endParaRPr kumimoji="1" lang="en-US" altLang="ja-JP" b="1" dirty="0">
              <a:solidFill>
                <a:schemeClr val="tx1"/>
              </a:solidFill>
              <a:latin typeface="+mn-ea"/>
            </a:endParaRPr>
          </a:p>
          <a:p>
            <a:pPr algn="ctr"/>
            <a:r>
              <a:rPr kumimoji="1" lang="ja-JP" altLang="en-US" b="1" dirty="0">
                <a:solidFill>
                  <a:schemeClr val="tx1"/>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n-ea"/>
              </a:rPr>
              <a:t>二次利用を可能とするために</a:t>
            </a:r>
          </a:p>
          <a:p>
            <a:pPr algn="ctr"/>
            <a:r>
              <a:rPr kumimoji="1" lang="ja-JP" altLang="en-US" sz="1600" b="1" dirty="0">
                <a:solidFill>
                  <a:schemeClr val="tx1"/>
                </a:solidFill>
                <a:latin typeface="+mn-ea"/>
              </a:rPr>
              <a:t>利用ルール（利用規約）や</a:t>
            </a:r>
          </a:p>
          <a:p>
            <a:pPr algn="ctr"/>
            <a:r>
              <a:rPr kumimoji="1" lang="ja-JP" altLang="en-US" sz="1600" b="1" dirty="0">
                <a:solidFill>
                  <a:schemeClr val="tx1"/>
                </a:solidFill>
                <a:latin typeface="+mn-ea"/>
              </a:rPr>
              <a:t>ライセンスを</a:t>
            </a:r>
          </a:p>
          <a:p>
            <a:pPr algn="ctr"/>
            <a:r>
              <a:rPr kumimoji="1" lang="ja-JP" altLang="en-US" sz="1600" b="1" dirty="0">
                <a:solidFill>
                  <a:schemeClr val="tx1"/>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公開するなら</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「価値あるデータを」と思うけど、</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価値あるデータって・・・。</a:t>
            </a:r>
          </a:p>
        </p:txBody>
      </p:sp>
      <p:sp>
        <p:nvSpPr>
          <p:cNvPr id="14" name="テキスト ボックス 13"/>
          <p:cNvSpPr txBox="1"/>
          <p:nvPr/>
        </p:nvSpPr>
        <p:spPr>
          <a:xfrm>
            <a:off x="4355976" y="908720"/>
            <a:ext cx="4536504" cy="1728192"/>
          </a:xfrm>
          <a:prstGeom prst="rect">
            <a:avLst/>
          </a:prstGeom>
          <a:noFill/>
          <a:ln>
            <a:noFill/>
          </a:ln>
        </p:spPr>
        <p:txBody>
          <a:bodyPr wrap="square" rtlCol="0" anchor="t">
            <a:noAutofit/>
          </a:bodyPr>
          <a:lstStyle>
            <a:defPPr>
              <a:defRPr lang="en-US"/>
            </a:defPPr>
            <a:lvl1pPr>
              <a:defRPr kumimoji="1" sz="2000">
                <a:latin typeface="+mn-ea"/>
              </a:defRPr>
            </a:lvl1pPr>
          </a:lstStyle>
          <a:p>
            <a:r>
              <a:rPr lang="ja-JP" altLang="en-US" dirty="0"/>
              <a:t>２章では、このような疑問に対して、</a:t>
            </a:r>
            <a:endParaRPr lang="en-US" altLang="ja-JP" dirty="0"/>
          </a:p>
          <a:p>
            <a:r>
              <a:rPr lang="ja-JP" altLang="en-US" dirty="0"/>
              <a:t>実際にどのような作業が必要となるかについてご説明します。</a:t>
            </a:r>
            <a:endParaRPr lang="en-US" altLang="ja-JP" dirty="0"/>
          </a:p>
        </p:txBody>
      </p:sp>
      <p:grpSp>
        <p:nvGrpSpPr>
          <p:cNvPr id="30" name="グループ化 29"/>
          <p:cNvGrpSpPr>
            <a:grpSpLocks noChangeAspect="1"/>
          </p:cNvGrpSpPr>
          <p:nvPr/>
        </p:nvGrpSpPr>
        <p:grpSpPr>
          <a:xfrm>
            <a:off x="323528" y="1628800"/>
            <a:ext cx="879256" cy="1152128"/>
            <a:chOff x="6825208" y="1412776"/>
            <a:chExt cx="2088232" cy="2736304"/>
          </a:xfrm>
        </p:grpSpPr>
        <p:sp>
          <p:nvSpPr>
            <p:cNvPr id="31" name="台形 30"/>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2" name="楕円 31"/>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3" name="フリーフォーム 32"/>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a:grpSpLocks noChangeAspect="1"/>
          </p:cNvGrpSpPr>
          <p:nvPr/>
        </p:nvGrpSpPr>
        <p:grpSpPr>
          <a:xfrm>
            <a:off x="323528" y="3573016"/>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a:grpSpLocks noChangeAspect="1"/>
          </p:cNvGrpSpPr>
          <p:nvPr/>
        </p:nvGrpSpPr>
        <p:grpSpPr>
          <a:xfrm>
            <a:off x="323528" y="5517232"/>
            <a:ext cx="879256" cy="1152128"/>
            <a:chOff x="6825208" y="1412776"/>
            <a:chExt cx="2088232" cy="2736304"/>
          </a:xfrm>
        </p:grpSpPr>
        <p:sp>
          <p:nvSpPr>
            <p:cNvPr id="41" name="台形 40"/>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2" name="楕円 41"/>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3" name="フリーフォーム 42"/>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31612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11</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もうホームページに情報は</a:t>
            </a:r>
            <a:endParaRPr kumimoji="1" lang="en-US" altLang="ja-JP" b="1" dirty="0">
              <a:solidFill>
                <a:schemeClr val="tx1"/>
              </a:solidFill>
              <a:latin typeface="+mn-ea"/>
            </a:endParaRPr>
          </a:p>
          <a:p>
            <a:pPr algn="ctr"/>
            <a:r>
              <a:rPr kumimoji="1" lang="ja-JP" altLang="en-US" b="1" dirty="0">
                <a:solidFill>
                  <a:schemeClr val="tx1"/>
                </a:solidFill>
                <a:latin typeface="+mn-ea"/>
              </a:rPr>
              <a:t>記載しているけど</a:t>
            </a:r>
            <a:endParaRPr kumimoji="1" lang="en-US" altLang="ja-JP" b="1" dirty="0">
              <a:solidFill>
                <a:schemeClr val="tx1"/>
              </a:solidFill>
              <a:latin typeface="+mn-ea"/>
            </a:endParaRPr>
          </a:p>
          <a:p>
            <a:pPr algn="ctr"/>
            <a:r>
              <a:rPr kumimoji="1" lang="ja-JP" altLang="en-US" b="1" dirty="0">
                <a:solidFill>
                  <a:schemeClr val="tx1"/>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75000"/>
                  </a:schemeClr>
                </a:solidFill>
                <a:latin typeface="+mn-ea"/>
              </a:rPr>
              <a:t>二次利用を可能とするために</a:t>
            </a:r>
          </a:p>
          <a:p>
            <a:pPr algn="ctr"/>
            <a:r>
              <a:rPr kumimoji="1" lang="ja-JP" altLang="en-US" sz="1600" b="1" dirty="0">
                <a:solidFill>
                  <a:schemeClr val="bg1">
                    <a:lumMod val="75000"/>
                  </a:schemeClr>
                </a:solidFill>
                <a:latin typeface="+mn-ea"/>
              </a:rPr>
              <a:t>利用ルール（利用規約）や</a:t>
            </a:r>
          </a:p>
          <a:p>
            <a:pPr algn="ctr"/>
            <a:r>
              <a:rPr kumimoji="1" lang="ja-JP" altLang="en-US" sz="1600" b="1" dirty="0">
                <a:solidFill>
                  <a:schemeClr val="bg1">
                    <a:lumMod val="75000"/>
                  </a:schemeClr>
                </a:solidFill>
                <a:latin typeface="+mn-ea"/>
              </a:rPr>
              <a:t>ライセンスを</a:t>
            </a:r>
          </a:p>
          <a:p>
            <a:pPr algn="ctr"/>
            <a:r>
              <a:rPr kumimoji="1" lang="ja-JP" altLang="en-US" sz="1600" b="1" dirty="0">
                <a:solidFill>
                  <a:schemeClr val="bg1">
                    <a:lumMod val="75000"/>
                  </a:schemeClr>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公開するなら</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「価値あるデータを」と思うけど、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価値あるデータって・・・。</a:t>
            </a:r>
          </a:p>
        </p:txBody>
      </p:sp>
      <p:grpSp>
        <p:nvGrpSpPr>
          <p:cNvPr id="35" name="グループ化 34"/>
          <p:cNvGrpSpPr>
            <a:grpSpLocks noChangeAspect="1"/>
          </p:cNvGrpSpPr>
          <p:nvPr/>
        </p:nvGrpSpPr>
        <p:grpSpPr>
          <a:xfrm>
            <a:off x="323528" y="1628800"/>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323528" y="3573016"/>
            <a:ext cx="879256" cy="1152128"/>
            <a:chOff x="2627784" y="4725144"/>
            <a:chExt cx="879256" cy="1152128"/>
          </a:xfrm>
        </p:grpSpPr>
        <p:sp>
          <p:nvSpPr>
            <p:cNvPr id="46" name="台形 45"/>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楕円 46"/>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フリーフォーム 47"/>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323528" y="5517232"/>
            <a:ext cx="879256" cy="1152128"/>
            <a:chOff x="2627784" y="4725144"/>
            <a:chExt cx="879256" cy="1152128"/>
          </a:xfrm>
        </p:grpSpPr>
        <p:sp>
          <p:nvSpPr>
            <p:cNvPr id="51" name="台形 50"/>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リーフォーム 52"/>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右矢印 29"/>
          <p:cNvSpPr/>
          <p:nvPr/>
        </p:nvSpPr>
        <p:spPr>
          <a:xfrm>
            <a:off x="3707904" y="1268760"/>
            <a:ext cx="360040" cy="72008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139952" y="1268760"/>
            <a:ext cx="4752528" cy="108012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利用者がデータの加工や再配布等を行なえないと思われる可能性があるため、二次利用が可能なデータであることを提示する必要があります。</a:t>
            </a:r>
            <a:endParaRPr lang="en-US" altLang="ja-JP" dirty="0">
              <a:solidFill>
                <a:schemeClr val="tx1"/>
              </a:solidFill>
            </a:endParaRPr>
          </a:p>
        </p:txBody>
      </p:sp>
      <p:sp>
        <p:nvSpPr>
          <p:cNvPr id="32" name="額縁 31"/>
          <p:cNvSpPr/>
          <p:nvPr/>
        </p:nvSpPr>
        <p:spPr>
          <a:xfrm>
            <a:off x="5292080" y="2564904"/>
            <a:ext cx="3672408" cy="576064"/>
          </a:xfrm>
          <a:prstGeom prst="bevel">
            <a:avLst>
              <a:gd name="adj" fmla="val 7696"/>
            </a:avLst>
          </a:prstGeom>
          <a:solidFill>
            <a:schemeClr val="accent1">
              <a:lumMod val="40000"/>
              <a:lumOff val="60000"/>
            </a:schemeClr>
          </a:solidFill>
          <a:ln>
            <a:noFill/>
          </a:ln>
          <a:effectLst/>
        </p:spPr>
        <p:txBody>
          <a:bodyPr wrap="none" anchor="ctr"/>
          <a:lstStyle/>
          <a:p>
            <a:r>
              <a:rPr lang="en-US" altLang="ja-JP" dirty="0"/>
              <a:t>(1) </a:t>
            </a:r>
            <a:r>
              <a:rPr lang="ja-JP" altLang="en-US" dirty="0"/>
              <a:t>利用ルールと一緒に公開する</a:t>
            </a:r>
          </a:p>
        </p:txBody>
      </p:sp>
      <p:sp>
        <p:nvSpPr>
          <p:cNvPr id="33" name="Freeform 134"/>
          <p:cNvSpPr>
            <a:spLocks/>
          </p:cNvSpPr>
          <p:nvPr/>
        </p:nvSpPr>
        <p:spPr bwMode="auto">
          <a:xfrm flipV="1">
            <a:off x="4644008" y="2492896"/>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4" name="テキスト ボックス 3">
            <a:extLst>
              <a:ext uri="{FF2B5EF4-FFF2-40B4-BE49-F238E27FC236}">
                <a16:creationId xmlns:a16="http://schemas.microsoft.com/office/drawing/2014/main" id="{A1E2BB65-730A-4558-953C-07FDFB9713D5}"/>
              </a:ext>
            </a:extLst>
          </p:cNvPr>
          <p:cNvSpPr txBox="1"/>
          <p:nvPr/>
        </p:nvSpPr>
        <p:spPr>
          <a:xfrm>
            <a:off x="3995936" y="836712"/>
            <a:ext cx="2808312" cy="369332"/>
          </a:xfrm>
          <a:prstGeom prst="rect">
            <a:avLst/>
          </a:prstGeom>
          <a:noFill/>
        </p:spPr>
        <p:txBody>
          <a:bodyPr wrap="square" rtlCol="0">
            <a:spAutoFit/>
          </a:bodyPr>
          <a:lstStyle/>
          <a:p>
            <a:r>
              <a:rPr kumimoji="1" lang="ja-JP" altLang="en-US" dirty="0"/>
              <a:t>ー伝えたいことー</a:t>
            </a:r>
          </a:p>
        </p:txBody>
      </p:sp>
    </p:spTree>
    <p:extLst>
      <p:ext uri="{BB962C8B-B14F-4D97-AF65-F5344CB8AC3E}">
        <p14:creationId xmlns:p14="http://schemas.microsoft.com/office/powerpoint/2010/main" val="4089401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(1) </a:t>
            </a:r>
            <a:r>
              <a:rPr lang="ja-JP" altLang="en-US" dirty="0"/>
              <a:t>利用ルールと一緒に公開する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12</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noFill/>
          <a:ln>
            <a:noFill/>
          </a:ln>
        </p:spPr>
        <p:txBody>
          <a:bodyPr wrap="square" rtlCol="0">
            <a:noAutofit/>
          </a:bodyPr>
          <a:lstStyle/>
          <a:p>
            <a:r>
              <a:rPr kumimoji="1" lang="ja-JP" altLang="en-US" sz="2200" dirty="0">
                <a:latin typeface="+mn-ea"/>
              </a:rPr>
              <a:t>オープンデータには利用ルール（</a:t>
            </a:r>
            <a:r>
              <a:rPr kumimoji="1" lang="ja-JP" altLang="en-US" sz="2200" dirty="0">
                <a:solidFill>
                  <a:schemeClr val="tx1"/>
                </a:solidFill>
                <a:latin typeface="+mn-ea"/>
                <a:ea typeface="+mn-ea"/>
              </a:rPr>
              <a:t>利用規約）が必要です</a:t>
            </a:r>
            <a:endParaRPr kumimoji="1" lang="en-US" altLang="ja-JP" sz="2200" dirty="0">
              <a:solidFill>
                <a:schemeClr val="tx1"/>
              </a:solidFill>
              <a:latin typeface="+mn-ea"/>
              <a:ea typeface="+mn-ea"/>
            </a:endParaRPr>
          </a:p>
        </p:txBody>
      </p:sp>
      <p:sp>
        <p:nvSpPr>
          <p:cNvPr id="10" name="テキスト ボックス 9"/>
          <p:cNvSpPr txBox="1"/>
          <p:nvPr/>
        </p:nvSpPr>
        <p:spPr>
          <a:xfrm>
            <a:off x="395536" y="1556792"/>
            <a:ext cx="2304256" cy="43204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2200" dirty="0">
                <a:solidFill>
                  <a:schemeClr val="tx1"/>
                </a:solidFill>
                <a:latin typeface="+mn-ea"/>
                <a:ea typeface="+mn-ea"/>
              </a:rPr>
              <a:t>オープンデータ</a:t>
            </a:r>
            <a:endParaRPr kumimoji="1" lang="en-US" altLang="ja-JP" sz="2200" dirty="0">
              <a:solidFill>
                <a:schemeClr val="tx1"/>
              </a:solidFill>
              <a:latin typeface="+mn-ea"/>
              <a:ea typeface="+mn-ea"/>
            </a:endParaRPr>
          </a:p>
        </p:txBody>
      </p:sp>
      <p:sp>
        <p:nvSpPr>
          <p:cNvPr id="11" name="テキスト ボックス 10"/>
          <p:cNvSpPr txBox="1"/>
          <p:nvPr/>
        </p:nvSpPr>
        <p:spPr>
          <a:xfrm>
            <a:off x="3419872" y="1556792"/>
            <a:ext cx="5328592" cy="43204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square" rtlCol="0" anchor="ctr">
            <a:noAutofit/>
          </a:bodyPr>
          <a:lstStyle/>
          <a:p>
            <a:pPr algn="ctr"/>
            <a:r>
              <a:rPr kumimoji="1" lang="ja-JP" altLang="en-US" sz="2200" dirty="0">
                <a:solidFill>
                  <a:schemeClr val="tx1"/>
                </a:solidFill>
                <a:latin typeface="+mn-ea"/>
                <a:ea typeface="+mn-ea"/>
              </a:rPr>
              <a:t>誰もが利用でき、二次利用可能なデータ</a:t>
            </a:r>
            <a:endParaRPr kumimoji="1" lang="en-US" altLang="ja-JP" sz="2200" dirty="0">
              <a:solidFill>
                <a:schemeClr val="tx1"/>
              </a:solidFill>
              <a:latin typeface="+mn-ea"/>
              <a:ea typeface="+mn-ea"/>
            </a:endParaRPr>
          </a:p>
        </p:txBody>
      </p:sp>
      <p:sp>
        <p:nvSpPr>
          <p:cNvPr id="12" name="正方形/長方形 11"/>
          <p:cNvSpPr/>
          <p:nvPr/>
        </p:nvSpPr>
        <p:spPr>
          <a:xfrm>
            <a:off x="2771800" y="1556792"/>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grpSp>
        <p:nvGrpSpPr>
          <p:cNvPr id="16" name="グループ化 15"/>
          <p:cNvGrpSpPr/>
          <p:nvPr/>
        </p:nvGrpSpPr>
        <p:grpSpPr>
          <a:xfrm>
            <a:off x="5724128" y="2060848"/>
            <a:ext cx="1728192" cy="72008"/>
            <a:chOff x="5724128" y="2060848"/>
            <a:chExt cx="1440160" cy="72008"/>
          </a:xfrm>
        </p:grpSpPr>
        <p:cxnSp>
          <p:nvCxnSpPr>
            <p:cNvPr id="6" name="直線コネクタ 5"/>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p:cNvSpPr/>
          <p:nvPr/>
        </p:nvSpPr>
        <p:spPr>
          <a:xfrm>
            <a:off x="4788024" y="2348880"/>
            <a:ext cx="3816424" cy="936104"/>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利用者が</a:t>
            </a:r>
            <a:r>
              <a:rPr lang="zh-TW" altLang="en-US" dirty="0">
                <a:solidFill>
                  <a:schemeClr val="tx1"/>
                </a:solidFill>
                <a:latin typeface="+mn-ea"/>
                <a:cs typeface="Meiryo UI" panose="020B0604030504040204" pitchFamily="50" charset="-128"/>
              </a:rPr>
              <a:t>加工、再配布等</a:t>
            </a:r>
            <a:r>
              <a:rPr lang="ja-JP" altLang="en-US" dirty="0">
                <a:solidFill>
                  <a:schemeClr val="tx1"/>
                </a:solidFill>
                <a:latin typeface="+mn-ea"/>
                <a:cs typeface="Meiryo UI" panose="020B0604030504040204" pitchFamily="50" charset="-128"/>
              </a:rPr>
              <a:t>を行なえること</a:t>
            </a:r>
          </a:p>
        </p:txBody>
      </p:sp>
      <p:sp>
        <p:nvSpPr>
          <p:cNvPr id="25" name="テキスト ボックス 24"/>
          <p:cNvSpPr txBox="1"/>
          <p:nvPr/>
        </p:nvSpPr>
        <p:spPr>
          <a:xfrm>
            <a:off x="179512" y="6165304"/>
            <a:ext cx="8712968" cy="432048"/>
          </a:xfrm>
          <a:prstGeom prst="rect">
            <a:avLst/>
          </a:prstGeom>
          <a:noFill/>
          <a:ln>
            <a:noFill/>
          </a:ln>
        </p:spPr>
        <p:txBody>
          <a:bodyPr wrap="square" rtlCol="0">
            <a:noAutofit/>
          </a:bodyPr>
          <a:lstStyle/>
          <a:p>
            <a:pPr algn="r"/>
            <a:r>
              <a:rPr kumimoji="1" lang="en-US" altLang="ja-JP" sz="1600" dirty="0">
                <a:latin typeface="+mn-ea"/>
              </a:rPr>
              <a:t>※</a:t>
            </a:r>
            <a:r>
              <a:rPr kumimoji="1" lang="ja-JP" altLang="en-US" sz="1600" dirty="0">
                <a:latin typeface="+mn-ea"/>
              </a:rPr>
              <a:t>利用ルール（利用規約）の記載方法等については、「</a:t>
            </a:r>
            <a:r>
              <a:rPr kumimoji="1" lang="en-US" altLang="ja-JP" sz="1600" dirty="0">
                <a:latin typeface="+mn-ea"/>
              </a:rPr>
              <a:t>(2) </a:t>
            </a:r>
            <a:r>
              <a:rPr kumimoji="1" lang="ja-JP" altLang="en-US" sz="1600" dirty="0">
                <a:latin typeface="+mn-ea"/>
              </a:rPr>
              <a:t>利用ルールを整備する」でご説明します。</a:t>
            </a:r>
            <a:endParaRPr kumimoji="1" lang="en-US" altLang="ja-JP" sz="1600" dirty="0">
              <a:solidFill>
                <a:schemeClr val="tx1"/>
              </a:solidFill>
              <a:latin typeface="+mn-ea"/>
            </a:endParaRPr>
          </a:p>
        </p:txBody>
      </p:sp>
      <p:sp>
        <p:nvSpPr>
          <p:cNvPr id="3" name="下矢印 2"/>
          <p:cNvSpPr/>
          <p:nvPr/>
        </p:nvSpPr>
        <p:spPr>
          <a:xfrm>
            <a:off x="6444208" y="2204864"/>
            <a:ext cx="360040" cy="216024"/>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6F108E7-4C63-49DE-B339-BD2374748C0B}"/>
              </a:ext>
            </a:extLst>
          </p:cNvPr>
          <p:cNvSpPr/>
          <p:nvPr/>
        </p:nvSpPr>
        <p:spPr>
          <a:xfrm>
            <a:off x="467544" y="4941168"/>
            <a:ext cx="8352928" cy="7200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データと併せて、営利目的、非営利目的を問わず、二次利用してよい旨などを、</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利用ルール（利用規約）として明確に提示する必要があります。</a:t>
            </a:r>
            <a:endParaRPr lang="en-US" altLang="ja-JP" dirty="0">
              <a:solidFill>
                <a:schemeClr val="tx1"/>
              </a:solidFill>
              <a:latin typeface="+mn-ea"/>
              <a:cs typeface="Meiryo UI" panose="020B0604030504040204" pitchFamily="50" charset="-128"/>
            </a:endParaRPr>
          </a:p>
        </p:txBody>
      </p:sp>
      <p:sp>
        <p:nvSpPr>
          <p:cNvPr id="19" name="正方形/長方形 18">
            <a:extLst>
              <a:ext uri="{FF2B5EF4-FFF2-40B4-BE49-F238E27FC236}">
                <a16:creationId xmlns:a16="http://schemas.microsoft.com/office/drawing/2014/main" id="{E3FE218C-5AB4-4248-BF13-5ABED3BED9F2}"/>
              </a:ext>
            </a:extLst>
          </p:cNvPr>
          <p:cNvSpPr/>
          <p:nvPr/>
        </p:nvSpPr>
        <p:spPr>
          <a:xfrm>
            <a:off x="467544" y="3573017"/>
            <a:ext cx="8352928" cy="12241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spcBef>
                <a:spcPts val="600"/>
              </a:spcBef>
              <a:buClr>
                <a:schemeClr val="accent6">
                  <a:lumMod val="75000"/>
                </a:schemeClr>
              </a:buClr>
            </a:pPr>
            <a:r>
              <a:rPr lang="ja-JP" altLang="en-US" dirty="0">
                <a:solidFill>
                  <a:schemeClr val="tx1"/>
                </a:solidFill>
                <a:latin typeface="+mn-ea"/>
                <a:cs typeface="Meiryo UI" panose="020B0604030504040204" pitchFamily="50" charset="-128"/>
              </a:rPr>
              <a:t>ホームページ等の</a:t>
            </a:r>
            <a:r>
              <a:rPr lang="en-US" altLang="ja-JP" dirty="0">
                <a:solidFill>
                  <a:schemeClr val="tx1"/>
                </a:solidFill>
                <a:latin typeface="+mn-ea"/>
                <a:cs typeface="Meiryo UI" panose="020B0604030504040204" pitchFamily="50" charset="-128"/>
              </a:rPr>
              <a:t>Web</a:t>
            </a:r>
            <a:r>
              <a:rPr lang="ja-JP" altLang="en-US" dirty="0">
                <a:solidFill>
                  <a:schemeClr val="tx1"/>
                </a:solidFill>
                <a:latin typeface="+mn-ea"/>
                <a:cs typeface="Meiryo UI" panose="020B0604030504040204" pitchFamily="50" charset="-128"/>
              </a:rPr>
              <a:t>サイトに公開されたデータを、利用者は利用することができますが、</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データに対する権利等の観点から、「そのデータを二次利用してよいかどうか」を利用者は</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判断することができません。</a:t>
            </a:r>
            <a:endParaRPr lang="en-US" altLang="ja-JP" dirty="0">
              <a:solidFill>
                <a:schemeClr val="tx1"/>
              </a:solidFill>
              <a:latin typeface="+mn-ea"/>
              <a:cs typeface="Meiryo UI" panose="020B0604030504040204" pitchFamily="50" charset="-128"/>
            </a:endParaRPr>
          </a:p>
        </p:txBody>
      </p:sp>
      <p:sp>
        <p:nvSpPr>
          <p:cNvPr id="5" name="二等辺三角形 4">
            <a:extLst>
              <a:ext uri="{FF2B5EF4-FFF2-40B4-BE49-F238E27FC236}">
                <a16:creationId xmlns:a16="http://schemas.microsoft.com/office/drawing/2014/main" id="{37962E98-8E62-4474-ABAF-09EC0B7400AD}"/>
              </a:ext>
            </a:extLst>
          </p:cNvPr>
          <p:cNvSpPr/>
          <p:nvPr/>
        </p:nvSpPr>
        <p:spPr>
          <a:xfrm flipV="1">
            <a:off x="3203848" y="4636974"/>
            <a:ext cx="2592288" cy="23218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640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9EF2BFB5-951F-4578-8B33-72F4B8ED591D}"/>
              </a:ext>
            </a:extLst>
          </p:cNvPr>
          <p:cNvPicPr>
            <a:picLocks noChangeAspect="1"/>
          </p:cNvPicPr>
          <p:nvPr/>
        </p:nvPicPr>
        <p:blipFill>
          <a:blip r:embed="rId3"/>
          <a:stretch>
            <a:fillRect/>
          </a:stretch>
        </p:blipFill>
        <p:spPr>
          <a:xfrm>
            <a:off x="539552" y="2114974"/>
            <a:ext cx="6552728" cy="4347113"/>
          </a:xfrm>
          <a:prstGeom prst="rect">
            <a:avLst/>
          </a:prstGeom>
        </p:spPr>
      </p:pic>
      <p:sp>
        <p:nvSpPr>
          <p:cNvPr id="2" name="タイトル 1"/>
          <p:cNvSpPr>
            <a:spLocks noGrp="1"/>
          </p:cNvSpPr>
          <p:nvPr>
            <p:ph type="title"/>
          </p:nvPr>
        </p:nvSpPr>
        <p:spPr/>
        <p:txBody>
          <a:bodyPr>
            <a:normAutofit/>
          </a:bodyPr>
          <a:lstStyle/>
          <a:p>
            <a:r>
              <a:rPr lang="en-US" altLang="ja-JP" dirty="0"/>
              <a:t>(1) </a:t>
            </a:r>
            <a:r>
              <a:rPr lang="ja-JP" altLang="en-US" dirty="0"/>
              <a:t>利用ルールと一緒に公開する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13</a:t>
            </a:fld>
            <a:endParaRPr kumimoji="1" lang="ja-JP" altLang="en-US"/>
          </a:p>
        </p:txBody>
      </p:sp>
      <p:sp>
        <p:nvSpPr>
          <p:cNvPr id="18" name="縦巻き 17"/>
          <p:cNvSpPr/>
          <p:nvPr/>
        </p:nvSpPr>
        <p:spPr>
          <a:xfrm>
            <a:off x="4860032" y="3600241"/>
            <a:ext cx="1656184" cy="2664296"/>
          </a:xfrm>
          <a:prstGeom prst="verticalScroll">
            <a:avLst>
              <a:gd name="adj" fmla="val 10747"/>
            </a:avLst>
          </a:prstGeom>
          <a:solidFill>
            <a:schemeClr val="bg1">
              <a:lumMod val="85000"/>
            </a:schemeClr>
          </a:solidFill>
          <a:ln w="28575">
            <a:solidFill>
              <a:schemeClr val="bg1">
                <a:lumMod val="50000"/>
              </a:schemeClr>
            </a:solidFill>
          </a:ln>
          <a:effectLst/>
        </p:spPr>
        <p:txBody>
          <a:bodyPr wrap="none" rtlCol="0" anchor="ctr">
            <a:noAutofit/>
          </a:bodyPr>
          <a:lstStyle/>
          <a:p>
            <a:pPr algn="ctr">
              <a:spcBef>
                <a:spcPts val="600"/>
              </a:spcBef>
            </a:pPr>
            <a:r>
              <a:rPr kumimoji="1" lang="ja-JP" altLang="en-US" sz="2000" dirty="0">
                <a:solidFill>
                  <a:schemeClr val="tx1"/>
                </a:solidFill>
                <a:latin typeface="+mn-ea"/>
              </a:rPr>
              <a:t>利用ルール</a:t>
            </a:r>
            <a:endParaRPr kumimoji="1" lang="en-US" altLang="ja-JP" sz="2000" dirty="0">
              <a:solidFill>
                <a:schemeClr val="tx1"/>
              </a:solidFill>
              <a:latin typeface="+mn-ea"/>
            </a:endParaRPr>
          </a:p>
          <a:p>
            <a:pPr algn="ctr">
              <a:spcBef>
                <a:spcPts val="600"/>
              </a:spcBef>
            </a:pPr>
            <a:r>
              <a:rPr kumimoji="1" lang="en-US" altLang="ja-JP" sz="2000" dirty="0">
                <a:latin typeface="+mn-ea"/>
              </a:rPr>
              <a:t>(</a:t>
            </a:r>
            <a:r>
              <a:rPr kumimoji="1" lang="ja-JP" altLang="en-US" sz="2000" dirty="0">
                <a:solidFill>
                  <a:schemeClr val="tx1"/>
                </a:solidFill>
                <a:latin typeface="+mn-ea"/>
              </a:rPr>
              <a:t>利用規約</a:t>
            </a:r>
            <a:r>
              <a:rPr kumimoji="1" lang="en-US" altLang="ja-JP" sz="2000" dirty="0">
                <a:solidFill>
                  <a:schemeClr val="tx1"/>
                </a:solidFill>
                <a:latin typeface="+mn-ea"/>
              </a:rPr>
              <a:t>)</a:t>
            </a:r>
          </a:p>
        </p:txBody>
      </p:sp>
      <p:sp>
        <p:nvSpPr>
          <p:cNvPr id="22" name="角丸四角形 21"/>
          <p:cNvSpPr/>
          <p:nvPr/>
        </p:nvSpPr>
        <p:spPr>
          <a:xfrm>
            <a:off x="2195736" y="4851278"/>
            <a:ext cx="2376264" cy="153005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499992" y="5085184"/>
            <a:ext cx="576064" cy="936104"/>
          </a:xfrm>
          <a:prstGeom prst="rect">
            <a:avLst/>
          </a:prstGeom>
          <a:noFill/>
          <a:ln>
            <a:noFill/>
          </a:ln>
        </p:spPr>
        <p:txBody>
          <a:bodyPr wrap="square" rtlCol="0" anchor="ctr">
            <a:noAutofit/>
          </a:bodyPr>
          <a:lstStyle>
            <a:defPPr>
              <a:defRPr lang="en-US"/>
            </a:defPPr>
            <a:lvl1pPr algn="ctr">
              <a:defRPr kumimoji="1" sz="4000" b="1">
                <a:solidFill>
                  <a:schemeClr val="accent6">
                    <a:lumMod val="75000"/>
                  </a:schemeClr>
                </a:solidFill>
                <a:latin typeface="+mn-ea"/>
              </a:defRPr>
            </a:lvl1pPr>
          </a:lstStyle>
          <a:p>
            <a:r>
              <a:rPr lang="ja-JP" altLang="en-US" dirty="0"/>
              <a:t>＋</a:t>
            </a:r>
            <a:endParaRPr lang="en-US" altLang="ja-JP" dirty="0"/>
          </a:p>
        </p:txBody>
      </p:sp>
      <p:sp>
        <p:nvSpPr>
          <p:cNvPr id="25" name="右矢印 24"/>
          <p:cNvSpPr/>
          <p:nvPr/>
        </p:nvSpPr>
        <p:spPr>
          <a:xfrm>
            <a:off x="6516216" y="4437112"/>
            <a:ext cx="288032" cy="64807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88352BC8-C086-464C-B916-532D872A3F98}"/>
              </a:ext>
            </a:extLst>
          </p:cNvPr>
          <p:cNvSpPr txBox="1"/>
          <p:nvPr/>
        </p:nvSpPr>
        <p:spPr>
          <a:xfrm>
            <a:off x="179512" y="836712"/>
            <a:ext cx="8828482" cy="1008112"/>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自治体のホームページで公開している情報をオープンデータとすることから始めるのも良い方法です。</a:t>
            </a:r>
            <a:endParaRPr lang="en-US" altLang="ja-JP" dirty="0"/>
          </a:p>
          <a:p>
            <a:r>
              <a:rPr lang="ja-JP" altLang="en-US" dirty="0"/>
              <a:t>ホームページで公開している情報は、利用者にとって有益なデータであるものと考えます。オープンデータとすることで、利用者にとって活用しやすいデータになり、データの価値がさらに上がります。</a:t>
            </a:r>
            <a:endParaRPr lang="en-US" altLang="ja-JP" dirty="0"/>
          </a:p>
        </p:txBody>
      </p:sp>
      <p:sp>
        <p:nvSpPr>
          <p:cNvPr id="2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31" name="楕円 30"/>
          <p:cNvSpPr/>
          <p:nvPr/>
        </p:nvSpPr>
        <p:spPr>
          <a:xfrm>
            <a:off x="6876256" y="4320321"/>
            <a:ext cx="1656184" cy="864096"/>
          </a:xfrm>
          <a:prstGeom prst="ellipse">
            <a:avLst/>
          </a:prstGeom>
          <a:solidFill>
            <a:srgbClr val="FFFF66"/>
          </a:solidFill>
          <a:ln>
            <a:noFill/>
          </a:ln>
          <a:effectLst>
            <a:outerShdw blurRad="50800" dist="38100" dir="2700000" algn="tl" rotWithShape="0">
              <a:prstClr val="black">
                <a:alpha val="40000"/>
              </a:prstClr>
            </a:outerShdw>
          </a:effectLst>
        </p:spPr>
        <p:txBody>
          <a:bodyPr wrap="none" rtlCol="0" anchor="ctr">
            <a:noAutofit/>
          </a:bodyPr>
          <a:lstStyle/>
          <a:p>
            <a:pPr algn="ctr"/>
            <a:r>
              <a:rPr kumimoji="1" lang="ja-JP" altLang="en-US" sz="2000" dirty="0">
                <a:effectLst>
                  <a:outerShdw blurRad="38100" dist="38100" dir="2700000" algn="tl">
                    <a:srgbClr val="000000">
                      <a:alpha val="43137"/>
                    </a:srgbClr>
                  </a:outerShdw>
                </a:effectLst>
                <a:latin typeface="+mn-ea"/>
              </a:rPr>
              <a:t>オープンデータ</a:t>
            </a:r>
          </a:p>
        </p:txBody>
      </p:sp>
      <p:sp>
        <p:nvSpPr>
          <p:cNvPr id="21" name="テキスト ボックス 20">
            <a:extLst>
              <a:ext uri="{FF2B5EF4-FFF2-40B4-BE49-F238E27FC236}">
                <a16:creationId xmlns:a16="http://schemas.microsoft.com/office/drawing/2014/main" id="{03B43D6C-F899-4126-9F1E-FB1D7A688368}"/>
              </a:ext>
            </a:extLst>
          </p:cNvPr>
          <p:cNvSpPr txBox="1"/>
          <p:nvPr/>
        </p:nvSpPr>
        <p:spPr>
          <a:xfrm>
            <a:off x="539552" y="6525344"/>
            <a:ext cx="7632848"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出典：那須烏山ホームページ</a:t>
            </a:r>
            <a:r>
              <a:rPr lang="en-US" altLang="ja-JP" dirty="0"/>
              <a:t>&lt;http://www.city.nasukarasuyama.lg.jp/index.cfm/6,22463,13,125,html&gt;</a:t>
            </a:r>
            <a:endParaRPr lang="ja-JP" altLang="en-US" dirty="0"/>
          </a:p>
        </p:txBody>
      </p:sp>
      <p:sp>
        <p:nvSpPr>
          <p:cNvPr id="6" name="テキスト ボックス 5"/>
          <p:cNvSpPr txBox="1"/>
          <p:nvPr/>
        </p:nvSpPr>
        <p:spPr>
          <a:xfrm>
            <a:off x="6444208" y="2708920"/>
            <a:ext cx="2563786" cy="1239773"/>
          </a:xfrm>
          <a:prstGeom prst="wedgeRoundRectCallout">
            <a:avLst>
              <a:gd name="adj1" fmla="val 6524"/>
              <a:gd name="adj2" fmla="val 88827"/>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kumimoji="1">
                <a:solidFill>
                  <a:schemeClr val="tx1"/>
                </a:solidFill>
                <a:latin typeface="+mn-ea"/>
              </a:defRPr>
            </a:lvl1pPr>
          </a:lstStyle>
          <a:p>
            <a:r>
              <a:rPr lang="ja-JP" altLang="en-US" sz="1600" dirty="0"/>
              <a:t>画面に直接表示した情報も、</a:t>
            </a:r>
            <a:r>
              <a:rPr lang="en-US" altLang="ja-JP" sz="1600" dirty="0"/>
              <a:t>PDF</a:t>
            </a:r>
            <a:r>
              <a:rPr lang="ja-JP" altLang="en-US" sz="1600" dirty="0"/>
              <a:t>形式等のファイルも</a:t>
            </a:r>
            <a:br>
              <a:rPr lang="en-US" altLang="ja-JP" sz="1600" dirty="0"/>
            </a:br>
            <a:r>
              <a:rPr lang="ja-JP" altLang="en-US" sz="1600" dirty="0"/>
              <a:t>オープンデータになります</a:t>
            </a:r>
            <a:endParaRPr lang="en-US" altLang="ja-JP" sz="1600" dirty="0"/>
          </a:p>
        </p:txBody>
      </p:sp>
    </p:spTree>
    <p:extLst>
      <p:ext uri="{BB962C8B-B14F-4D97-AF65-F5344CB8AC3E}">
        <p14:creationId xmlns:p14="http://schemas.microsoft.com/office/powerpoint/2010/main" val="1275963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E8C3AD7-23AD-41AC-8F5D-6674E7F78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739889"/>
            <a:ext cx="7074000" cy="4065375"/>
          </a:xfrm>
          <a:prstGeom prst="rect">
            <a:avLst/>
          </a:prstGeom>
        </p:spPr>
      </p:pic>
      <p:pic>
        <p:nvPicPr>
          <p:cNvPr id="14" name="図 13">
            <a:extLst>
              <a:ext uri="{FF2B5EF4-FFF2-40B4-BE49-F238E27FC236}">
                <a16:creationId xmlns:a16="http://schemas.microsoft.com/office/drawing/2014/main" id="{639A95BE-36DE-4E37-A067-EB343B4E6C3C}"/>
              </a:ext>
            </a:extLst>
          </p:cNvPr>
          <p:cNvPicPr>
            <a:picLocks noChangeAspect="1"/>
          </p:cNvPicPr>
          <p:nvPr/>
        </p:nvPicPr>
        <p:blipFill>
          <a:blip r:embed="rId4"/>
          <a:stretch>
            <a:fillRect/>
          </a:stretch>
        </p:blipFill>
        <p:spPr>
          <a:xfrm>
            <a:off x="971600" y="5958815"/>
            <a:ext cx="7074785" cy="509764"/>
          </a:xfrm>
          <a:prstGeom prst="rect">
            <a:avLst/>
          </a:prstGeom>
        </p:spPr>
      </p:pic>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14</a:t>
            </a:fld>
            <a:endParaRPr kumimoji="1" lang="ja-JP" altLang="en-US"/>
          </a:p>
        </p:txBody>
      </p:sp>
      <p:sp>
        <p:nvSpPr>
          <p:cNvPr id="5" name="テキスト ボックス 4"/>
          <p:cNvSpPr txBox="1"/>
          <p:nvPr/>
        </p:nvSpPr>
        <p:spPr>
          <a:xfrm>
            <a:off x="107504" y="836712"/>
            <a:ext cx="8784976" cy="720080"/>
          </a:xfrm>
          <a:prstGeom prst="rect">
            <a:avLst/>
          </a:prstGeom>
          <a:noFill/>
          <a:ln>
            <a:noFill/>
          </a:ln>
        </p:spPr>
        <p:txBody>
          <a:bodyPr wrap="square" rtlCol="0" anchor="t">
            <a:noAutofit/>
          </a:bodyPr>
          <a:lstStyle/>
          <a:p>
            <a:r>
              <a:rPr kumimoji="1" lang="ja-JP" altLang="en-US" dirty="0">
                <a:latin typeface="+mn-ea"/>
              </a:rPr>
              <a:t>自治体が共同で利用できるようなオープンデータのサイトがあれば、そのサイトを利用するのも良い方法です（例：都道府県で準備されている場合）。そのサイトにデータを載せるだけで、オープンデータとすることができます。</a:t>
            </a:r>
            <a:endParaRPr kumimoji="1" lang="en-US" altLang="ja-JP" dirty="0">
              <a:latin typeface="+mn-ea"/>
            </a:endParaRPr>
          </a:p>
          <a:p>
            <a:endParaRPr kumimoji="1" lang="ja-JP" altLang="en-US" dirty="0">
              <a:latin typeface="+mn-ea"/>
            </a:endParaRPr>
          </a:p>
        </p:txBody>
      </p:sp>
      <p:sp>
        <p:nvSpPr>
          <p:cNvPr id="7" name="テキスト ボックス 6">
            <a:extLst>
              <a:ext uri="{FF2B5EF4-FFF2-40B4-BE49-F238E27FC236}">
                <a16:creationId xmlns:a16="http://schemas.microsoft.com/office/drawing/2014/main" id="{BB7576AF-133C-4383-BB07-4F6F3CBDB020}"/>
              </a:ext>
            </a:extLst>
          </p:cNvPr>
          <p:cNvSpPr txBox="1"/>
          <p:nvPr/>
        </p:nvSpPr>
        <p:spPr>
          <a:xfrm>
            <a:off x="35496" y="6488036"/>
            <a:ext cx="8640960"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出典：北海道オープンデータポータル</a:t>
            </a:r>
            <a:r>
              <a:rPr lang="en-US" altLang="ja-JP" dirty="0"/>
              <a:t>&lt;https://www.harp.lg.jp/opendata/&gt;</a:t>
            </a:r>
          </a:p>
        </p:txBody>
      </p:sp>
      <p:sp>
        <p:nvSpPr>
          <p:cNvPr id="4" name="タイトル 3"/>
          <p:cNvSpPr>
            <a:spLocks noGrp="1"/>
          </p:cNvSpPr>
          <p:nvPr>
            <p:ph type="title"/>
          </p:nvPr>
        </p:nvSpPr>
        <p:spPr/>
        <p:txBody>
          <a:bodyPr>
            <a:normAutofit/>
          </a:bodyPr>
          <a:lstStyle/>
          <a:p>
            <a:r>
              <a:rPr lang="en-US" altLang="ja-JP" dirty="0"/>
              <a:t>(1) </a:t>
            </a:r>
            <a:r>
              <a:rPr lang="ja-JP" altLang="en-US" dirty="0"/>
              <a:t>利用ルールと一緒に公開する</a:t>
            </a:r>
            <a:endParaRPr kumimoji="1" lang="ja-JP" altLang="en-US" dirty="0"/>
          </a:p>
        </p:txBody>
      </p:sp>
      <p:sp>
        <p:nvSpPr>
          <p:cNvPr id="10"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1" name="テキスト ボックス 10">
            <a:extLst>
              <a:ext uri="{FF2B5EF4-FFF2-40B4-BE49-F238E27FC236}">
                <a16:creationId xmlns:a16="http://schemas.microsoft.com/office/drawing/2014/main" id="{0F28642C-15CF-472E-AB74-835944524969}"/>
              </a:ext>
            </a:extLst>
          </p:cNvPr>
          <p:cNvSpPr txBox="1"/>
          <p:nvPr/>
        </p:nvSpPr>
        <p:spPr>
          <a:xfrm>
            <a:off x="5652120" y="3713354"/>
            <a:ext cx="2563786" cy="1239773"/>
          </a:xfrm>
          <a:prstGeom prst="wedgeRoundRectCallout">
            <a:avLst>
              <a:gd name="adj1" fmla="val -83675"/>
              <a:gd name="adj2" fmla="val 128771"/>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kumimoji="1" sz="1600">
                <a:solidFill>
                  <a:schemeClr val="tx1"/>
                </a:solidFill>
                <a:latin typeface="+mn-ea"/>
              </a:defRPr>
            </a:lvl1pPr>
          </a:lstStyle>
          <a:p>
            <a:r>
              <a:rPr lang="ja-JP" altLang="en-US" dirty="0"/>
              <a:t>サイトに利用ルールが用意</a:t>
            </a:r>
            <a:endParaRPr lang="en-US" altLang="ja-JP" dirty="0"/>
          </a:p>
          <a:p>
            <a:r>
              <a:rPr lang="ja-JP" altLang="en-US" dirty="0"/>
              <a:t>されているので、自治体で</a:t>
            </a:r>
            <a:endParaRPr lang="en-US" altLang="ja-JP" dirty="0"/>
          </a:p>
          <a:p>
            <a:r>
              <a:rPr lang="ja-JP" altLang="en-US" dirty="0"/>
              <a:t>利用ルールを作成する必要がありません。</a:t>
            </a:r>
            <a:endParaRPr lang="en-US" altLang="ja-JP" dirty="0"/>
          </a:p>
        </p:txBody>
      </p:sp>
      <p:sp>
        <p:nvSpPr>
          <p:cNvPr id="8" name="テキスト ボックス 7">
            <a:extLst>
              <a:ext uri="{FF2B5EF4-FFF2-40B4-BE49-F238E27FC236}">
                <a16:creationId xmlns:a16="http://schemas.microsoft.com/office/drawing/2014/main" id="{65E577D1-F4D9-45BF-80AA-DE6775C552C1}"/>
              </a:ext>
            </a:extLst>
          </p:cNvPr>
          <p:cNvSpPr txBox="1"/>
          <p:nvPr/>
        </p:nvSpPr>
        <p:spPr>
          <a:xfrm>
            <a:off x="3995936" y="5690258"/>
            <a:ext cx="792088" cy="369332"/>
          </a:xfrm>
          <a:prstGeom prst="rect">
            <a:avLst/>
          </a:prstGeom>
          <a:noFill/>
        </p:spPr>
        <p:txBody>
          <a:bodyPr wrap="square" rtlCol="0">
            <a:spAutoFit/>
          </a:bodyPr>
          <a:lstStyle/>
          <a:p>
            <a:pPr algn="ctr"/>
            <a:r>
              <a:rPr kumimoji="1" lang="ja-JP" altLang="en-US" dirty="0"/>
              <a:t>～</a:t>
            </a:r>
          </a:p>
        </p:txBody>
      </p:sp>
      <p:sp>
        <p:nvSpPr>
          <p:cNvPr id="9" name="四角形: 角を丸くする 8">
            <a:extLst>
              <a:ext uri="{FF2B5EF4-FFF2-40B4-BE49-F238E27FC236}">
                <a16:creationId xmlns:a16="http://schemas.microsoft.com/office/drawing/2014/main" id="{8B616DD2-E453-4B9A-9DAF-9CCA77796C32}"/>
              </a:ext>
            </a:extLst>
          </p:cNvPr>
          <p:cNvSpPr/>
          <p:nvPr/>
        </p:nvSpPr>
        <p:spPr>
          <a:xfrm>
            <a:off x="3923928" y="5970382"/>
            <a:ext cx="1224136" cy="366587"/>
          </a:xfrm>
          <a:prstGeom prst="roundRect">
            <a:avLst/>
          </a:prstGeom>
          <a:noFill/>
          <a:ln w="3810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988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15</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もうホームページに情報は</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記載しているけど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n-ea"/>
              </a:rPr>
              <a:t>二次利用を可能とするために</a:t>
            </a:r>
          </a:p>
          <a:p>
            <a:pPr algn="ctr"/>
            <a:r>
              <a:rPr kumimoji="1" lang="ja-JP" altLang="en-US" sz="1600" b="1" dirty="0">
                <a:solidFill>
                  <a:schemeClr val="tx1"/>
                </a:solidFill>
                <a:latin typeface="+mn-ea"/>
              </a:rPr>
              <a:t>利用ルール（利用規約）や</a:t>
            </a:r>
          </a:p>
          <a:p>
            <a:pPr algn="ctr"/>
            <a:r>
              <a:rPr kumimoji="1" lang="ja-JP" altLang="en-US" sz="1600" b="1" dirty="0">
                <a:solidFill>
                  <a:schemeClr val="tx1"/>
                </a:solidFill>
                <a:latin typeface="+mn-ea"/>
              </a:rPr>
              <a:t>ライセンスを</a:t>
            </a:r>
          </a:p>
          <a:p>
            <a:pPr algn="ctr"/>
            <a:r>
              <a:rPr kumimoji="1" lang="ja-JP" altLang="en-US" sz="1600" b="1" dirty="0">
                <a:solidFill>
                  <a:schemeClr val="tx1"/>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公開するなら</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「価値あるデータを」と思うけど、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価値あるデータって・・・。</a:t>
            </a:r>
          </a:p>
        </p:txBody>
      </p:sp>
      <p:grpSp>
        <p:nvGrpSpPr>
          <p:cNvPr id="35" name="グループ化 34"/>
          <p:cNvGrpSpPr>
            <a:grpSpLocks noChangeAspect="1"/>
          </p:cNvGrpSpPr>
          <p:nvPr/>
        </p:nvGrpSpPr>
        <p:grpSpPr>
          <a:xfrm>
            <a:off x="323528" y="3573016"/>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右矢印 25"/>
          <p:cNvSpPr/>
          <p:nvPr/>
        </p:nvSpPr>
        <p:spPr>
          <a:xfrm>
            <a:off x="3779912" y="2996952"/>
            <a:ext cx="360040" cy="72008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211960" y="2996952"/>
            <a:ext cx="4752528" cy="108012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利用ルールには、二次利用可能であることや</a:t>
            </a:r>
            <a:br>
              <a:rPr lang="en-US" altLang="ja-JP" dirty="0">
                <a:solidFill>
                  <a:schemeClr val="tx1"/>
                </a:solidFill>
              </a:rPr>
            </a:br>
            <a:r>
              <a:rPr lang="ja-JP" altLang="en-US" dirty="0">
                <a:solidFill>
                  <a:schemeClr val="tx1"/>
                </a:solidFill>
              </a:rPr>
              <a:t>利用の際の条件の記載が必要です。</a:t>
            </a:r>
            <a:endParaRPr lang="en-US" altLang="ja-JP" dirty="0">
              <a:solidFill>
                <a:schemeClr val="tx1"/>
              </a:solidFill>
            </a:endParaRPr>
          </a:p>
          <a:p>
            <a:r>
              <a:rPr lang="ja-JP" altLang="en-US" dirty="0">
                <a:solidFill>
                  <a:schemeClr val="tx1"/>
                </a:solidFill>
              </a:rPr>
              <a:t>免責事項を表明しておくことが望ましいです。</a:t>
            </a:r>
            <a:endParaRPr lang="en-US" altLang="ja-JP" dirty="0">
              <a:solidFill>
                <a:schemeClr val="tx1"/>
              </a:solidFill>
            </a:endParaRPr>
          </a:p>
        </p:txBody>
      </p:sp>
      <p:sp>
        <p:nvSpPr>
          <p:cNvPr id="28" name="額縁 27"/>
          <p:cNvSpPr/>
          <p:nvPr/>
        </p:nvSpPr>
        <p:spPr>
          <a:xfrm>
            <a:off x="5364088" y="4221088"/>
            <a:ext cx="3672408" cy="576064"/>
          </a:xfrm>
          <a:prstGeom prst="bevel">
            <a:avLst>
              <a:gd name="adj" fmla="val 7696"/>
            </a:avLst>
          </a:prstGeom>
          <a:solidFill>
            <a:schemeClr val="accent1">
              <a:lumMod val="40000"/>
              <a:lumOff val="60000"/>
            </a:schemeClr>
          </a:solidFill>
          <a:ln>
            <a:noFill/>
          </a:ln>
          <a:effectLst/>
        </p:spPr>
        <p:txBody>
          <a:bodyPr wrap="none" anchor="ctr"/>
          <a:lstStyle/>
          <a:p>
            <a:r>
              <a:rPr lang="en-US" altLang="ja-JP" dirty="0"/>
              <a:t>(2) </a:t>
            </a:r>
            <a:r>
              <a:rPr lang="ja-JP" altLang="en-US" dirty="0"/>
              <a:t>利用ルールを整備する</a:t>
            </a:r>
          </a:p>
        </p:txBody>
      </p:sp>
      <p:sp>
        <p:nvSpPr>
          <p:cNvPr id="29" name="Freeform 134"/>
          <p:cNvSpPr>
            <a:spLocks/>
          </p:cNvSpPr>
          <p:nvPr/>
        </p:nvSpPr>
        <p:spPr bwMode="auto">
          <a:xfrm flipV="1">
            <a:off x="4716016" y="4149080"/>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grpSp>
        <p:nvGrpSpPr>
          <p:cNvPr id="45" name="グループ化 44"/>
          <p:cNvGrpSpPr/>
          <p:nvPr/>
        </p:nvGrpSpPr>
        <p:grpSpPr>
          <a:xfrm>
            <a:off x="323528" y="1628800"/>
            <a:ext cx="879256" cy="1152128"/>
            <a:chOff x="2627784" y="4725144"/>
            <a:chExt cx="879256" cy="1152128"/>
          </a:xfrm>
        </p:grpSpPr>
        <p:sp>
          <p:nvSpPr>
            <p:cNvPr id="46" name="台形 45"/>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楕円 46"/>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フリーフォーム 47"/>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251520" y="5517232"/>
            <a:ext cx="879256" cy="1152128"/>
            <a:chOff x="2627784" y="4725144"/>
            <a:chExt cx="879256" cy="1152128"/>
          </a:xfrm>
        </p:grpSpPr>
        <p:sp>
          <p:nvSpPr>
            <p:cNvPr id="51" name="台形 50"/>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リーフォーム 52"/>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B5B91E5F-0484-4D80-B304-4B23442F4CE2}"/>
              </a:ext>
            </a:extLst>
          </p:cNvPr>
          <p:cNvSpPr txBox="1"/>
          <p:nvPr/>
        </p:nvSpPr>
        <p:spPr>
          <a:xfrm>
            <a:off x="3995936" y="2576328"/>
            <a:ext cx="2808312" cy="369332"/>
          </a:xfrm>
          <a:prstGeom prst="rect">
            <a:avLst/>
          </a:prstGeom>
          <a:noFill/>
        </p:spPr>
        <p:txBody>
          <a:bodyPr wrap="square" rtlCol="0">
            <a:spAutoFit/>
          </a:bodyPr>
          <a:lstStyle/>
          <a:p>
            <a:r>
              <a:rPr kumimoji="1" lang="ja-JP" altLang="en-US" dirty="0"/>
              <a:t>ー伝えたいことー</a:t>
            </a:r>
          </a:p>
        </p:txBody>
      </p:sp>
    </p:spTree>
    <p:extLst>
      <p:ext uri="{BB962C8B-B14F-4D97-AF65-F5344CB8AC3E}">
        <p14:creationId xmlns:p14="http://schemas.microsoft.com/office/powerpoint/2010/main" val="4155078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16</a:t>
            </a:fld>
            <a:endParaRPr kumimoji="1" lang="ja-JP" altLang="en-US"/>
          </a:p>
        </p:txBody>
      </p:sp>
      <p:sp>
        <p:nvSpPr>
          <p:cNvPr id="11" name="テキスト ボックス 10"/>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利用ルール（利用規約）の記載について</a:t>
            </a:r>
            <a:endParaRPr lang="en-US" altLang="ja-JP" sz="2000" dirty="0">
              <a:solidFill>
                <a:schemeClr val="tx1"/>
              </a:solidFill>
            </a:endParaRPr>
          </a:p>
        </p:txBody>
      </p:sp>
      <p:sp>
        <p:nvSpPr>
          <p:cNvPr id="12"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3" name="正方形/長方形 12"/>
          <p:cNvSpPr/>
          <p:nvPr/>
        </p:nvSpPr>
        <p:spPr>
          <a:xfrm>
            <a:off x="3707904" y="1484784"/>
            <a:ext cx="5256584" cy="31683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利用ルールは、特に異なるルールで公開するオープンデータがない場合、自治体で</a:t>
            </a:r>
            <a:r>
              <a:rPr lang="en-US" altLang="ja-JP" dirty="0">
                <a:solidFill>
                  <a:schemeClr val="tx1"/>
                </a:solidFill>
                <a:latin typeface="+mn-ea"/>
                <a:cs typeface="Meiryo UI" panose="020B0604030504040204" pitchFamily="50" charset="-128"/>
              </a:rPr>
              <a:t>1</a:t>
            </a:r>
            <a:r>
              <a:rPr lang="ja-JP" altLang="en-US" dirty="0">
                <a:solidFill>
                  <a:schemeClr val="tx1"/>
                </a:solidFill>
                <a:latin typeface="+mn-ea"/>
                <a:cs typeface="Meiryo UI" panose="020B0604030504040204" pitchFamily="50" charset="-128"/>
              </a:rPr>
              <a:t>つ定めるのが一般的</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です。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公開したデータについてどのような利用を認めている</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のか、免責事項、などについて理解しておくことが大切です。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また、利用ルールはオープンデータとりまとめ部署等が</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作成し、各課に確認が求められることがありますので、一般的な利用ルールについての理解も必要となります。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endParaRPr lang="en-US" altLang="ja-JP" dirty="0">
              <a:solidFill>
                <a:schemeClr val="tx1"/>
              </a:solidFill>
              <a:latin typeface="+mn-ea"/>
              <a:cs typeface="Meiryo UI" panose="020B0604030504040204" pitchFamily="50" charset="-128"/>
            </a:endParaRPr>
          </a:p>
        </p:txBody>
      </p:sp>
      <p:sp>
        <p:nvSpPr>
          <p:cNvPr id="14" name="縦巻き 13"/>
          <p:cNvSpPr/>
          <p:nvPr/>
        </p:nvSpPr>
        <p:spPr>
          <a:xfrm>
            <a:off x="179512" y="1556792"/>
            <a:ext cx="3384376" cy="2736304"/>
          </a:xfrm>
          <a:prstGeom prst="verticalScroll">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15" name="吹き出し: 角を丸めた四角形 17">
            <a:extLst>
              <a:ext uri="{FF2B5EF4-FFF2-40B4-BE49-F238E27FC236}">
                <a16:creationId xmlns:a16="http://schemas.microsoft.com/office/drawing/2014/main" id="{B7F0AC38-FC41-41BF-8D5D-7492154CE843}"/>
              </a:ext>
            </a:extLst>
          </p:cNvPr>
          <p:cNvSpPr/>
          <p:nvPr/>
        </p:nvSpPr>
        <p:spPr>
          <a:xfrm>
            <a:off x="683568" y="2204864"/>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ライセンス</a:t>
            </a:r>
          </a:p>
        </p:txBody>
      </p:sp>
      <p:sp>
        <p:nvSpPr>
          <p:cNvPr id="22" name="吹き出し: 角を丸めた四角形 17">
            <a:extLst>
              <a:ext uri="{FF2B5EF4-FFF2-40B4-BE49-F238E27FC236}">
                <a16:creationId xmlns:a16="http://schemas.microsoft.com/office/drawing/2014/main" id="{B7F0AC38-FC41-41BF-8D5D-7492154CE843}"/>
              </a:ext>
            </a:extLst>
          </p:cNvPr>
          <p:cNvSpPr/>
          <p:nvPr/>
        </p:nvSpPr>
        <p:spPr>
          <a:xfrm>
            <a:off x="683568" y="2888940"/>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免責事項</a:t>
            </a:r>
          </a:p>
        </p:txBody>
      </p:sp>
      <p:sp>
        <p:nvSpPr>
          <p:cNvPr id="28" name="テキスト ボックス 27"/>
          <p:cNvSpPr txBox="1"/>
          <p:nvPr/>
        </p:nvSpPr>
        <p:spPr>
          <a:xfrm>
            <a:off x="611560" y="1556792"/>
            <a:ext cx="2880320" cy="432048"/>
          </a:xfrm>
          <a:prstGeom prst="rect">
            <a:avLst/>
          </a:prstGeom>
          <a:noFill/>
          <a:ln>
            <a:noFill/>
          </a:ln>
        </p:spPr>
        <p:txBody>
          <a:bodyPr wrap="square" rtlCol="0">
            <a:noAutofit/>
          </a:bodyPr>
          <a:lstStyle/>
          <a:p>
            <a:pPr algn="ctr"/>
            <a:r>
              <a:rPr kumimoji="1" lang="ja-JP" altLang="en-US" sz="2200" dirty="0">
                <a:solidFill>
                  <a:schemeClr val="tx1">
                    <a:lumMod val="85000"/>
                    <a:lumOff val="15000"/>
                  </a:schemeClr>
                </a:solidFill>
                <a:effectLst>
                  <a:outerShdw blurRad="38100" dist="38100" dir="2700000" algn="tl">
                    <a:srgbClr val="000000">
                      <a:alpha val="43137"/>
                    </a:srgbClr>
                  </a:outerShdw>
                </a:effectLst>
                <a:latin typeface="+mn-ea"/>
              </a:rPr>
              <a:t>利用ルール</a:t>
            </a:r>
            <a:endParaRPr kumimoji="1" lang="en-US" altLang="ja-JP" sz="2200" dirty="0">
              <a:solidFill>
                <a:schemeClr val="tx1">
                  <a:lumMod val="85000"/>
                  <a:lumOff val="15000"/>
                </a:schemeClr>
              </a:solidFill>
              <a:effectLst>
                <a:outerShdw blurRad="38100" dist="38100" dir="2700000" algn="tl">
                  <a:srgbClr val="000000">
                    <a:alpha val="43137"/>
                  </a:srgbClr>
                </a:outerShdw>
              </a:effectLst>
              <a:latin typeface="+mn-ea"/>
            </a:endParaRPr>
          </a:p>
        </p:txBody>
      </p:sp>
      <p:sp>
        <p:nvSpPr>
          <p:cNvPr id="29" name="吹き出し: 角を丸めた四角形 17">
            <a:extLst>
              <a:ext uri="{FF2B5EF4-FFF2-40B4-BE49-F238E27FC236}">
                <a16:creationId xmlns:a16="http://schemas.microsoft.com/office/drawing/2014/main" id="{BBB8BB32-B1BD-4E2F-9D9C-8FBB42742F66}"/>
              </a:ext>
            </a:extLst>
          </p:cNvPr>
          <p:cNvSpPr/>
          <p:nvPr/>
        </p:nvSpPr>
        <p:spPr>
          <a:xfrm>
            <a:off x="683568" y="3573016"/>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a:t>
            </a:r>
          </a:p>
        </p:txBody>
      </p:sp>
    </p:spTree>
    <p:extLst>
      <p:ext uri="{BB962C8B-B14F-4D97-AF65-F5344CB8AC3E}">
        <p14:creationId xmlns:p14="http://schemas.microsoft.com/office/powerpoint/2010/main" val="2710680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利用ルール（利用規約）の記載例</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17</a:t>
            </a:fld>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2" name="テキスト ボックス 21">
            <a:extLst>
              <a:ext uri="{FF2B5EF4-FFF2-40B4-BE49-F238E27FC236}">
                <a16:creationId xmlns:a16="http://schemas.microsoft.com/office/drawing/2014/main" id="{E953C111-A1F8-43C2-8336-29582B33E429}"/>
              </a:ext>
            </a:extLst>
          </p:cNvPr>
          <p:cNvSpPr txBox="1"/>
          <p:nvPr/>
        </p:nvSpPr>
        <p:spPr>
          <a:xfrm>
            <a:off x="35496" y="6488036"/>
            <a:ext cx="8640960"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出典：京都市オープンデータポータルサイト「</a:t>
            </a:r>
            <a:r>
              <a:rPr lang="en-US" altLang="ja-JP" dirty="0"/>
              <a:t>KYOTO OPEN DATA</a:t>
            </a:r>
            <a:r>
              <a:rPr lang="ja-JP" altLang="en-US" dirty="0"/>
              <a:t>」</a:t>
            </a:r>
            <a:r>
              <a:rPr lang="en-US" altLang="ja-JP" dirty="0"/>
              <a:t>&lt;https://data.city.kyoto.lg.jp/kiyaku&gt;</a:t>
            </a:r>
            <a:endParaRPr lang="ja-JP" altLang="en-US" dirty="0"/>
          </a:p>
        </p:txBody>
      </p:sp>
      <p:pic>
        <p:nvPicPr>
          <p:cNvPr id="10" name="図 9"/>
          <p:cNvPicPr>
            <a:picLocks noChangeAspect="1"/>
          </p:cNvPicPr>
          <p:nvPr/>
        </p:nvPicPr>
        <p:blipFill rotWithShape="1">
          <a:blip r:embed="rId3"/>
          <a:srcRect l="12618" t="12045" r="12917" b="3398"/>
          <a:stretch/>
        </p:blipFill>
        <p:spPr>
          <a:xfrm>
            <a:off x="539552" y="1412776"/>
            <a:ext cx="8149998" cy="5040560"/>
          </a:xfrm>
          <a:prstGeom prst="rect">
            <a:avLst/>
          </a:prstGeom>
          <a:ln>
            <a:solidFill>
              <a:schemeClr val="accent1"/>
            </a:solidFill>
          </a:ln>
        </p:spPr>
      </p:pic>
    </p:spTree>
    <p:extLst>
      <p:ext uri="{BB962C8B-B14F-4D97-AF65-F5344CB8AC3E}">
        <p14:creationId xmlns:p14="http://schemas.microsoft.com/office/powerpoint/2010/main" val="284218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利用ルール（利用規約）の記載内容①（ライセンス）</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18</a:t>
            </a:fld>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3" name="縦巻き 22"/>
          <p:cNvSpPr/>
          <p:nvPr/>
        </p:nvSpPr>
        <p:spPr>
          <a:xfrm>
            <a:off x="179512" y="1667212"/>
            <a:ext cx="3384376" cy="3312368"/>
          </a:xfrm>
          <a:prstGeom prst="verticalScroll">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30" name="吹き出し: 角を丸めた四角形 17">
            <a:extLst>
              <a:ext uri="{FF2B5EF4-FFF2-40B4-BE49-F238E27FC236}">
                <a16:creationId xmlns:a16="http://schemas.microsoft.com/office/drawing/2014/main" id="{B7F0AC38-FC41-41BF-8D5D-7492154CE843}"/>
              </a:ext>
            </a:extLst>
          </p:cNvPr>
          <p:cNvSpPr/>
          <p:nvPr/>
        </p:nvSpPr>
        <p:spPr>
          <a:xfrm>
            <a:off x="683568" y="2315284"/>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ライセンス</a:t>
            </a:r>
          </a:p>
        </p:txBody>
      </p:sp>
      <p:sp>
        <p:nvSpPr>
          <p:cNvPr id="31" name="吹き出し: 角を丸めた四角形 17">
            <a:extLst>
              <a:ext uri="{FF2B5EF4-FFF2-40B4-BE49-F238E27FC236}">
                <a16:creationId xmlns:a16="http://schemas.microsoft.com/office/drawing/2014/main" id="{B7F0AC38-FC41-41BF-8D5D-7492154CE843}"/>
              </a:ext>
            </a:extLst>
          </p:cNvPr>
          <p:cNvSpPr/>
          <p:nvPr/>
        </p:nvSpPr>
        <p:spPr>
          <a:xfrm>
            <a:off x="683568" y="3035364"/>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a:t>
            </a:r>
          </a:p>
        </p:txBody>
      </p:sp>
      <p:sp>
        <p:nvSpPr>
          <p:cNvPr id="32" name="吹き出し: 角を丸めた四角形 17">
            <a:extLst>
              <a:ext uri="{FF2B5EF4-FFF2-40B4-BE49-F238E27FC236}">
                <a16:creationId xmlns:a16="http://schemas.microsoft.com/office/drawing/2014/main" id="{B7F0AC38-FC41-41BF-8D5D-7492154CE843}"/>
              </a:ext>
            </a:extLst>
          </p:cNvPr>
          <p:cNvSpPr/>
          <p:nvPr/>
        </p:nvSpPr>
        <p:spPr>
          <a:xfrm>
            <a:off x="683568" y="3755444"/>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免責事項</a:t>
            </a:r>
          </a:p>
        </p:txBody>
      </p:sp>
      <p:sp>
        <p:nvSpPr>
          <p:cNvPr id="33" name="正方形/長方形 32"/>
          <p:cNvSpPr/>
          <p:nvPr/>
        </p:nvSpPr>
        <p:spPr>
          <a:xfrm>
            <a:off x="3851920" y="2171268"/>
            <a:ext cx="5112568" cy="864096"/>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公開データに適用するライセンス（利用者がデータを利用できることを提示するためのツール）を記載</a:t>
            </a:r>
          </a:p>
        </p:txBody>
      </p:sp>
      <p:grpSp>
        <p:nvGrpSpPr>
          <p:cNvPr id="34" name="グループ化 33"/>
          <p:cNvGrpSpPr/>
          <p:nvPr/>
        </p:nvGrpSpPr>
        <p:grpSpPr>
          <a:xfrm>
            <a:off x="1324606" y="2747332"/>
            <a:ext cx="1080120" cy="72008"/>
            <a:chOff x="5724128" y="2060848"/>
            <a:chExt cx="1440160" cy="72008"/>
          </a:xfrm>
        </p:grpSpPr>
        <p:cxnSp>
          <p:nvCxnSpPr>
            <p:cNvPr id="35" name="直線コネクタ 34"/>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37" name="右矢印 36"/>
          <p:cNvSpPr/>
          <p:nvPr/>
        </p:nvSpPr>
        <p:spPr>
          <a:xfrm>
            <a:off x="3347864" y="2315284"/>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563888" y="3755444"/>
            <a:ext cx="5328592" cy="1512168"/>
          </a:xfrm>
          <a:prstGeom prst="rect">
            <a:avLst/>
          </a:prstGeom>
          <a:noFill/>
          <a:ln>
            <a:solidFill>
              <a:schemeClr val="bg1">
                <a:lumMod val="50000"/>
              </a:schemeClr>
            </a:solidFill>
            <a:prstDash val="sysDash"/>
          </a:ln>
        </p:spPr>
        <p:txBody>
          <a:bodyPr wrap="square" rtlCol="0" anchor="ctr">
            <a:noAutofit/>
          </a:bodyPr>
          <a:lstStyle/>
          <a:p>
            <a:pPr defTabSz="914400">
              <a:defRPr/>
            </a:pPr>
            <a:r>
              <a:rPr lang="ja-JP" altLang="en-US" dirty="0">
                <a:latin typeface="+mn-ea"/>
              </a:rPr>
              <a:t>「クリエイティブ・コモンズ・ライセンス（以下、</a:t>
            </a:r>
            <a:r>
              <a:rPr lang="en-US" altLang="ja-JP" dirty="0">
                <a:latin typeface="+mn-ea"/>
                <a:cs typeface="Meiryo UI" pitchFamily="50" charset="-128"/>
              </a:rPr>
              <a:t>CC</a:t>
            </a:r>
            <a:r>
              <a:rPr lang="ja-JP" altLang="en-US" dirty="0">
                <a:latin typeface="+mn-ea"/>
                <a:cs typeface="Meiryo UI" pitchFamily="50" charset="-128"/>
              </a:rPr>
              <a:t>ライセンス）」を適用する。</a:t>
            </a:r>
            <a:r>
              <a:rPr kumimoji="1" lang="ja-JP" altLang="en-US" dirty="0">
                <a:latin typeface="+mn-ea"/>
                <a:cs typeface="Meiryo UI" panose="020B0604030504040204" pitchFamily="50" charset="-128"/>
              </a:rPr>
              <a:t>その中でも、特段の理由がない限り</a:t>
            </a:r>
            <a:r>
              <a:rPr kumimoji="1" lang="ja-JP" altLang="en-US" sz="2800" dirty="0">
                <a:latin typeface="+mn-ea"/>
                <a:cs typeface="Meiryo UI" panose="020B0604030504040204" pitchFamily="50" charset="-128"/>
              </a:rPr>
              <a:t>「</a:t>
            </a:r>
            <a:r>
              <a:rPr kumimoji="1" lang="en-US" altLang="ja-JP" sz="2800" dirty="0">
                <a:latin typeface="+mn-ea"/>
                <a:cs typeface="Meiryo UI" panose="020B0604030504040204" pitchFamily="50" charset="-128"/>
              </a:rPr>
              <a:t>CC BY</a:t>
            </a:r>
            <a:r>
              <a:rPr kumimoji="1" lang="ja-JP" altLang="en-US" sz="2800" dirty="0">
                <a:latin typeface="+mn-ea"/>
                <a:cs typeface="Meiryo UI" panose="020B0604030504040204" pitchFamily="50" charset="-128"/>
              </a:rPr>
              <a:t>」</a:t>
            </a:r>
            <a:r>
              <a:rPr kumimoji="1" lang="ja-JP" altLang="en-US" dirty="0">
                <a:latin typeface="+mn-ea"/>
                <a:cs typeface="Meiryo UI" panose="020B0604030504040204" pitchFamily="50" charset="-128"/>
              </a:rPr>
              <a:t>を推奨</a:t>
            </a:r>
            <a:endParaRPr kumimoji="1" lang="en-US" altLang="ja-JP" dirty="0">
              <a:latin typeface="+mn-ea"/>
              <a:cs typeface="Meiryo UI" panose="020B0604030504040204" pitchFamily="50" charset="-128"/>
            </a:endParaRPr>
          </a:p>
        </p:txBody>
      </p:sp>
      <p:sp>
        <p:nvSpPr>
          <p:cNvPr id="39" name="テキスト ボックス 38"/>
          <p:cNvSpPr txBox="1"/>
          <p:nvPr/>
        </p:nvSpPr>
        <p:spPr>
          <a:xfrm>
            <a:off x="611560" y="1667212"/>
            <a:ext cx="2880320" cy="432048"/>
          </a:xfrm>
          <a:prstGeom prst="rect">
            <a:avLst/>
          </a:prstGeom>
          <a:noFill/>
          <a:ln>
            <a:noFill/>
          </a:ln>
        </p:spPr>
        <p:txBody>
          <a:bodyPr wrap="square" rtlCol="0">
            <a:noAutofit/>
          </a:bodyPr>
          <a:lstStyle/>
          <a:p>
            <a:pPr algn="ctr"/>
            <a:r>
              <a:rPr kumimoji="1" lang="ja-JP" altLang="en-US" sz="2200" dirty="0">
                <a:solidFill>
                  <a:schemeClr val="tx1">
                    <a:lumMod val="85000"/>
                    <a:lumOff val="15000"/>
                  </a:schemeClr>
                </a:solidFill>
                <a:effectLst>
                  <a:outerShdw blurRad="38100" dist="38100" dir="2700000" algn="tl">
                    <a:srgbClr val="000000">
                      <a:alpha val="43137"/>
                    </a:srgbClr>
                  </a:outerShdw>
                </a:effectLst>
                <a:latin typeface="+mn-ea"/>
              </a:rPr>
              <a:t>利用ルール</a:t>
            </a:r>
            <a:endParaRPr kumimoji="1" lang="en-US" altLang="ja-JP" sz="2200" dirty="0">
              <a:solidFill>
                <a:schemeClr val="tx1">
                  <a:lumMod val="85000"/>
                  <a:lumOff val="15000"/>
                </a:schemeClr>
              </a:solidFill>
              <a:effectLst>
                <a:outerShdw blurRad="38100" dist="38100" dir="2700000" algn="tl">
                  <a:srgbClr val="000000">
                    <a:alpha val="43137"/>
                  </a:srgbClr>
                </a:outerShdw>
              </a:effectLst>
              <a:latin typeface="+mn-ea"/>
            </a:endParaRPr>
          </a:p>
        </p:txBody>
      </p:sp>
      <p:sp>
        <p:nvSpPr>
          <p:cNvPr id="40" name="星 16 39"/>
          <p:cNvSpPr/>
          <p:nvPr/>
        </p:nvSpPr>
        <p:spPr>
          <a:xfrm>
            <a:off x="3275856" y="3323396"/>
            <a:ext cx="1224136" cy="648072"/>
          </a:xfrm>
          <a:prstGeom prst="star16">
            <a:avLst/>
          </a:prstGeom>
          <a:solidFill>
            <a:srgbClr val="85A7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t>オススメ</a:t>
            </a:r>
          </a:p>
        </p:txBody>
      </p:sp>
      <p:sp>
        <p:nvSpPr>
          <p:cNvPr id="42" name="吹き出し: 角を丸めた四角形 17">
            <a:extLst>
              <a:ext uri="{FF2B5EF4-FFF2-40B4-BE49-F238E27FC236}">
                <a16:creationId xmlns:a16="http://schemas.microsoft.com/office/drawing/2014/main" id="{BBB8BB32-B1BD-4E2F-9D9C-8FBB42742F66}"/>
              </a:ext>
            </a:extLst>
          </p:cNvPr>
          <p:cNvSpPr/>
          <p:nvPr/>
        </p:nvSpPr>
        <p:spPr>
          <a:xfrm>
            <a:off x="683568" y="4439520"/>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a:t>
            </a:r>
          </a:p>
        </p:txBody>
      </p:sp>
    </p:spTree>
    <p:extLst>
      <p:ext uri="{BB962C8B-B14F-4D97-AF65-F5344CB8AC3E}">
        <p14:creationId xmlns:p14="http://schemas.microsoft.com/office/powerpoint/2010/main" val="76777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212976"/>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１．はじめに</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1</a:t>
            </a:fld>
            <a:endParaRPr kumimoji="1" lang="ja-JP" altLang="en-US" dirty="0"/>
          </a:p>
        </p:txBody>
      </p:sp>
      <p:sp>
        <p:nvSpPr>
          <p:cNvPr id="12"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717032"/>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２．オープンデータを公開するための基本的な作業</a:t>
            </a:r>
          </a:p>
        </p:txBody>
      </p:sp>
      <p:sp>
        <p:nvSpPr>
          <p:cNvPr id="14"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221088"/>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３．より使いやすいオープンデータとするための作業</a:t>
            </a:r>
          </a:p>
        </p:txBody>
      </p:sp>
      <p:sp>
        <p:nvSpPr>
          <p:cNvPr id="15"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725144"/>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４．オープンデータを継続していくための取り組み</a:t>
            </a:r>
          </a:p>
        </p:txBody>
      </p:sp>
    </p:spTree>
    <p:extLst>
      <p:ext uri="{BB962C8B-B14F-4D97-AF65-F5344CB8AC3E}">
        <p14:creationId xmlns:p14="http://schemas.microsoft.com/office/powerpoint/2010/main" val="2267442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19</a:t>
            </a:fld>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3" name="テキスト ボックス 22"/>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　　　　　　</a:t>
            </a:r>
            <a:r>
              <a:rPr lang="en-US" altLang="ja-JP" dirty="0">
                <a:solidFill>
                  <a:schemeClr val="tx1"/>
                </a:solidFill>
              </a:rPr>
              <a:t>CC</a:t>
            </a:r>
            <a:r>
              <a:rPr lang="ja-JP" altLang="en-US" dirty="0">
                <a:solidFill>
                  <a:schemeClr val="tx1"/>
                </a:solidFill>
              </a:rPr>
              <a:t>ライセンスについて</a:t>
            </a:r>
            <a:endParaRPr lang="en-US" altLang="ja-JP" dirty="0">
              <a:solidFill>
                <a:srgbClr val="FF0000"/>
              </a:solidFill>
            </a:endParaRPr>
          </a:p>
        </p:txBody>
      </p:sp>
      <p:sp>
        <p:nvSpPr>
          <p:cNvPr id="30" name="正方形/長方形 29"/>
          <p:cNvSpPr/>
          <p:nvPr/>
        </p:nvSpPr>
        <p:spPr>
          <a:xfrm>
            <a:off x="2195736" y="3501008"/>
            <a:ext cx="6768752" cy="288032"/>
          </a:xfrm>
          <a:prstGeom prst="rect">
            <a:avLst/>
          </a:prstGeom>
          <a:noFill/>
          <a:ln>
            <a:noFill/>
          </a:ln>
        </p:spPr>
        <p:txBody>
          <a:bodyPr wrap="none" rtlCol="0" anchor="ctr">
            <a:noAutofit/>
          </a:bodyPr>
          <a:lstStyle/>
          <a:p>
            <a:pPr algn="r"/>
            <a:r>
              <a:rPr kumimoji="1" lang="ja-JP" altLang="en-US" sz="1200" dirty="0">
                <a:solidFill>
                  <a:schemeClr val="tx1"/>
                </a:solidFill>
                <a:latin typeface="+mn-ea"/>
              </a:rPr>
              <a:t>出典：クリエイティブ・コモンズ・ジャパン　ホームページ（</a:t>
            </a:r>
            <a:r>
              <a:rPr kumimoji="1" lang="en-US" altLang="ja-JP" sz="1200" dirty="0">
                <a:solidFill>
                  <a:schemeClr val="tx1"/>
                </a:solidFill>
                <a:latin typeface="+mn-ea"/>
              </a:rPr>
              <a:t>https://creativecommons.jp/</a:t>
            </a:r>
            <a:r>
              <a:rPr kumimoji="1" lang="ja-JP" altLang="en-US" sz="1200" dirty="0">
                <a:solidFill>
                  <a:schemeClr val="tx1"/>
                </a:solidFill>
                <a:latin typeface="+mn-ea"/>
              </a:rPr>
              <a:t>）</a:t>
            </a:r>
          </a:p>
        </p:txBody>
      </p:sp>
      <p:sp>
        <p:nvSpPr>
          <p:cNvPr id="31" name="正方形/長方形 30"/>
          <p:cNvSpPr/>
          <p:nvPr/>
        </p:nvSpPr>
        <p:spPr>
          <a:xfrm>
            <a:off x="467544" y="1484784"/>
            <a:ext cx="8496944" cy="2016224"/>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CC</a:t>
            </a:r>
            <a:r>
              <a:rPr lang="ja-JP" altLang="en-US" dirty="0">
                <a:solidFill>
                  <a:schemeClr val="tx1"/>
                </a:solidFill>
                <a:latin typeface="+mn-ea"/>
                <a:cs typeface="Meiryo UI" panose="020B0604030504040204" pitchFamily="50" charset="-128"/>
              </a:rPr>
              <a:t>ライセンスとは、データを公開する者が、公開する際に、利用可能である旨を表示する</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ためのツールです。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CC</a:t>
            </a:r>
            <a:r>
              <a:rPr lang="ja-JP" altLang="en-US" dirty="0">
                <a:solidFill>
                  <a:schemeClr val="tx1"/>
                </a:solidFill>
                <a:latin typeface="+mn-ea"/>
                <a:cs typeface="Meiryo UI" panose="020B0604030504040204" pitchFamily="50" charset="-128"/>
              </a:rPr>
              <a:t>ライセンスを使うことで、作品を公開する作者が「この条件を守れば私の作品を自由に使って構いません。」という意思表示を行なえます。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データに著作権が発生している場合は、公表者は著作権を保持したまま作品を自由に流通させることができ、利用者は、ライセンス条件の範囲内でデータを利用することができます。</a:t>
            </a:r>
          </a:p>
        </p:txBody>
      </p:sp>
      <p:sp>
        <p:nvSpPr>
          <p:cNvPr id="32" name="角丸四角形 9">
            <a:extLst>
              <a:ext uri="{FF2B5EF4-FFF2-40B4-BE49-F238E27FC236}">
                <a16:creationId xmlns:a16="http://schemas.microsoft.com/office/drawing/2014/main" id="{69714A66-1DDF-4160-B95C-664B819149DF}"/>
              </a:ext>
            </a:extLst>
          </p:cNvPr>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
        <p:nvSpPr>
          <p:cNvPr id="33" name="テキスト ボックス 32">
            <a:extLst>
              <a:ext uri="{FF2B5EF4-FFF2-40B4-BE49-F238E27FC236}">
                <a16:creationId xmlns:a16="http://schemas.microsoft.com/office/drawing/2014/main" id="{3981E284-6FA5-4D66-8007-31B3E26F2114}"/>
              </a:ext>
            </a:extLst>
          </p:cNvPr>
          <p:cNvSpPr txBox="1"/>
          <p:nvPr/>
        </p:nvSpPr>
        <p:spPr>
          <a:xfrm>
            <a:off x="107504" y="4005064"/>
            <a:ext cx="8856984" cy="720080"/>
          </a:xfrm>
          <a:prstGeom prst="rect">
            <a:avLst/>
          </a:prstGeom>
          <a:noFill/>
          <a:ln>
            <a:noFill/>
          </a:ln>
        </p:spPr>
        <p:txBody>
          <a:bodyPr wrap="square" rtlCol="0" anchor="t">
            <a:noAutofit/>
          </a:bodyPr>
          <a:lstStyle/>
          <a:p>
            <a:r>
              <a:rPr kumimoji="1" lang="en-US" altLang="ja-JP" dirty="0">
                <a:latin typeface="+mn-ea"/>
              </a:rPr>
              <a:t>CC</a:t>
            </a:r>
            <a:r>
              <a:rPr kumimoji="1" lang="ja-JP" altLang="en-US" dirty="0">
                <a:latin typeface="+mn-ea"/>
              </a:rPr>
              <a:t>ライセンス以外に、国が提示している「政府標準利用規約」をひな形として活用することも可能です。「</a:t>
            </a:r>
            <a:r>
              <a:rPr kumimoji="1" lang="zh-TW" altLang="en-US" dirty="0">
                <a:latin typeface="+mn-ea"/>
              </a:rPr>
              <a:t>政府標準利用規約（第</a:t>
            </a:r>
            <a:r>
              <a:rPr kumimoji="1" lang="en-US" altLang="zh-TW" dirty="0">
                <a:latin typeface="+mn-ea"/>
              </a:rPr>
              <a:t>2.0</a:t>
            </a:r>
            <a:r>
              <a:rPr kumimoji="1" lang="zh-TW" altLang="en-US" dirty="0">
                <a:latin typeface="+mn-ea"/>
              </a:rPr>
              <a:t>版）</a:t>
            </a:r>
            <a:r>
              <a:rPr kumimoji="1" lang="ja-JP" altLang="en-US" dirty="0">
                <a:latin typeface="+mn-ea"/>
              </a:rPr>
              <a:t>」は</a:t>
            </a:r>
            <a:r>
              <a:rPr kumimoji="1" lang="en-US" altLang="ja-JP" dirty="0">
                <a:latin typeface="+mn-ea"/>
              </a:rPr>
              <a:t>CC</a:t>
            </a:r>
            <a:r>
              <a:rPr kumimoji="1" lang="ja-JP" altLang="en-US" dirty="0">
                <a:latin typeface="+mn-ea"/>
              </a:rPr>
              <a:t>ライセンス表示</a:t>
            </a:r>
            <a:r>
              <a:rPr kumimoji="1" lang="en-US" altLang="ja-JP" dirty="0">
                <a:latin typeface="+mn-ea"/>
              </a:rPr>
              <a:t>4.0</a:t>
            </a:r>
            <a:r>
              <a:rPr kumimoji="1" lang="ja-JP" altLang="en-US" dirty="0">
                <a:latin typeface="+mn-ea"/>
              </a:rPr>
              <a:t>国際と互換性があります。</a:t>
            </a:r>
            <a:endParaRPr kumimoji="1" lang="en-US" altLang="ja-JP" dirty="0">
              <a:latin typeface="+mn-ea"/>
            </a:endParaRPr>
          </a:p>
        </p:txBody>
      </p:sp>
      <p:sp>
        <p:nvSpPr>
          <p:cNvPr id="34" name="正方形/長方形 33">
            <a:extLst>
              <a:ext uri="{FF2B5EF4-FFF2-40B4-BE49-F238E27FC236}">
                <a16:creationId xmlns:a16="http://schemas.microsoft.com/office/drawing/2014/main" id="{F34FF465-B2AD-4B12-A44E-DF2D45F262E0}"/>
              </a:ext>
            </a:extLst>
          </p:cNvPr>
          <p:cNvSpPr/>
          <p:nvPr/>
        </p:nvSpPr>
        <p:spPr>
          <a:xfrm>
            <a:off x="323528" y="5085184"/>
            <a:ext cx="8640960" cy="1325290"/>
          </a:xfrm>
          <a:prstGeom prst="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txBody>
          <a:bodyPr wrap="square" rtlCol="0" anchor="ctr">
            <a:no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７）　その他</a:t>
            </a:r>
          </a:p>
          <a:p>
            <a:pPr marL="360363" indent="-180975"/>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ウ　本利用ルールは、クリエイティブ・コモンズ・ライセンスの表示</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国際（</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https://creativecommons.org/licenses/by/4.0/legalcode.ja</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に規定される著作権利用許諾条件。以下「</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CC BY</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」といいます。）と互換性があり、本利用ルールが適用されるコンテンツは</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CC BY</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に従うことでも利用することができます。</a:t>
            </a:r>
          </a:p>
        </p:txBody>
      </p:sp>
      <p:sp>
        <p:nvSpPr>
          <p:cNvPr id="35" name="正方形/長方形 34">
            <a:extLst>
              <a:ext uri="{FF2B5EF4-FFF2-40B4-BE49-F238E27FC236}">
                <a16:creationId xmlns:a16="http://schemas.microsoft.com/office/drawing/2014/main" id="{9E497E32-6742-4B99-A5DD-8E94B609E3FF}"/>
              </a:ext>
            </a:extLst>
          </p:cNvPr>
          <p:cNvSpPr/>
          <p:nvPr/>
        </p:nvSpPr>
        <p:spPr>
          <a:xfrm>
            <a:off x="323528" y="6453336"/>
            <a:ext cx="8424936" cy="288032"/>
          </a:xfrm>
          <a:prstGeom prst="rect">
            <a:avLst/>
          </a:prstGeom>
          <a:noFill/>
          <a:ln>
            <a:noFill/>
          </a:ln>
        </p:spPr>
        <p:txBody>
          <a:bodyPr wrap="none" rtlCol="0" anchor="ctr">
            <a:noAutofit/>
          </a:bodyPr>
          <a:lstStyle/>
          <a:p>
            <a:pPr algn="r"/>
            <a:r>
              <a:rPr kumimoji="1" lang="ja-JP" altLang="en-US" sz="1200" dirty="0">
                <a:latin typeface="+mn-ea"/>
              </a:rPr>
              <a:t>出典：政府標準利用規約（第</a:t>
            </a:r>
            <a:r>
              <a:rPr kumimoji="1" lang="en-US" altLang="ja-JP" sz="1200" dirty="0">
                <a:latin typeface="+mn-ea"/>
              </a:rPr>
              <a:t>2.0</a:t>
            </a:r>
            <a:r>
              <a:rPr kumimoji="1" lang="ja-JP" altLang="en-US" sz="1200" dirty="0">
                <a:latin typeface="+mn-ea"/>
              </a:rPr>
              <a:t>版）（</a:t>
            </a:r>
            <a:r>
              <a:rPr kumimoji="1" lang="en-US" altLang="ja-JP" sz="1200" dirty="0">
                <a:latin typeface="+mn-ea"/>
              </a:rPr>
              <a:t>https://creativecommons.org/licenses/by/4.0/legalcode.ja</a:t>
            </a:r>
            <a:r>
              <a:rPr kumimoji="1" lang="ja-JP" altLang="en-US" sz="1200" dirty="0">
                <a:latin typeface="+mn-ea"/>
              </a:rPr>
              <a:t>）</a:t>
            </a:r>
            <a:endParaRPr kumimoji="1" lang="en-US" altLang="ja-JP" sz="1200" dirty="0">
              <a:latin typeface="+mn-ea"/>
            </a:endParaRPr>
          </a:p>
        </p:txBody>
      </p:sp>
      <p:sp>
        <p:nvSpPr>
          <p:cNvPr id="36" name="正方形/長方形 35">
            <a:extLst>
              <a:ext uri="{FF2B5EF4-FFF2-40B4-BE49-F238E27FC236}">
                <a16:creationId xmlns:a16="http://schemas.microsoft.com/office/drawing/2014/main" id="{712F2C77-B653-437C-8083-31CEA548480C}"/>
              </a:ext>
            </a:extLst>
          </p:cNvPr>
          <p:cNvSpPr/>
          <p:nvPr/>
        </p:nvSpPr>
        <p:spPr>
          <a:xfrm>
            <a:off x="323528" y="4725144"/>
            <a:ext cx="8280920" cy="360040"/>
          </a:xfrm>
          <a:prstGeom prst="rect">
            <a:avLst/>
          </a:prstGeom>
          <a:noFill/>
          <a:ln>
            <a:noFill/>
          </a:ln>
        </p:spPr>
        <p:txBody>
          <a:bodyPr wrap="square" rtlCol="0" anchor="ctr">
            <a:noAutofit/>
          </a:bodyPr>
          <a:lstStyle/>
          <a:p>
            <a:pPr marL="285750" indent="-285750" defTabSz="914400">
              <a:buClr>
                <a:schemeClr val="accent6">
                  <a:lumMod val="50000"/>
                </a:schemeClr>
              </a:buClr>
              <a:buFont typeface="Wingdings" panose="05000000000000000000" pitchFamily="2" charset="2"/>
              <a:buChar char="p"/>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政府標準利用規約（第</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版）</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51558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0" descr="CCライセンスの作る中間層">
            <a:extLst>
              <a:ext uri="{FF2B5EF4-FFF2-40B4-BE49-F238E27FC236}">
                <a16:creationId xmlns:a16="http://schemas.microsoft.com/office/drawing/2014/main" id="{F22BE3BC-FB9C-4524-9519-D22B8B868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43" y="2970974"/>
            <a:ext cx="8846845" cy="181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71FD619D-0AED-4199-A246-569038790162}"/>
              </a:ext>
            </a:extLst>
          </p:cNvPr>
          <p:cNvSpPr/>
          <p:nvPr/>
        </p:nvSpPr>
        <p:spPr>
          <a:xfrm>
            <a:off x="179512" y="2276873"/>
            <a:ext cx="8784976" cy="433325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角を丸めた四角形 10">
            <a:extLst>
              <a:ext uri="{FF2B5EF4-FFF2-40B4-BE49-F238E27FC236}">
                <a16:creationId xmlns:a16="http://schemas.microsoft.com/office/drawing/2014/main" id="{F8ACAE09-41A8-4644-AD6E-C6ACF61CFD5A}"/>
              </a:ext>
            </a:extLst>
          </p:cNvPr>
          <p:cNvSpPr/>
          <p:nvPr/>
        </p:nvSpPr>
        <p:spPr>
          <a:xfrm>
            <a:off x="467544" y="2348880"/>
            <a:ext cx="2880000" cy="781391"/>
          </a:xfrm>
          <a:prstGeom prst="wedgeRoundRectCallout">
            <a:avLst>
              <a:gd name="adj1" fmla="val -44931"/>
              <a:gd name="adj2" fmla="val 94259"/>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角を丸めた四角形 32">
            <a:extLst>
              <a:ext uri="{FF2B5EF4-FFF2-40B4-BE49-F238E27FC236}">
                <a16:creationId xmlns:a16="http://schemas.microsoft.com/office/drawing/2014/main" id="{365B16FF-496C-40E5-8F13-6DD70F2481DB}"/>
              </a:ext>
            </a:extLst>
          </p:cNvPr>
          <p:cNvSpPr/>
          <p:nvPr/>
        </p:nvSpPr>
        <p:spPr>
          <a:xfrm>
            <a:off x="5796136" y="2348880"/>
            <a:ext cx="2916000" cy="781391"/>
          </a:xfrm>
          <a:prstGeom prst="wedgeRoundRectCallout">
            <a:avLst>
              <a:gd name="adj1" fmla="val 37519"/>
              <a:gd name="adj2" fmla="val 90950"/>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利用ルール（利用規約）の記載内容①（ライセンス）</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20</a:t>
            </a:fld>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3" name="テキスト ボックス 22">
            <a:extLst>
              <a:ext uri="{FF2B5EF4-FFF2-40B4-BE49-F238E27FC236}">
                <a16:creationId xmlns:a16="http://schemas.microsoft.com/office/drawing/2014/main" id="{3981E284-6FA5-4D66-8007-31B3E26F2114}"/>
              </a:ext>
            </a:extLst>
          </p:cNvPr>
          <p:cNvSpPr txBox="1"/>
          <p:nvPr/>
        </p:nvSpPr>
        <p:spPr>
          <a:xfrm>
            <a:off x="107504" y="1340768"/>
            <a:ext cx="8784976" cy="720080"/>
          </a:xfrm>
          <a:prstGeom prst="rect">
            <a:avLst/>
          </a:prstGeom>
          <a:noFill/>
          <a:ln>
            <a:noFill/>
          </a:ln>
        </p:spPr>
        <p:txBody>
          <a:bodyPr wrap="square" rtlCol="0" anchor="t">
            <a:noAutofit/>
          </a:bodyPr>
          <a:lstStyle/>
          <a:p>
            <a:r>
              <a:rPr kumimoji="1" lang="ja-JP" altLang="en-US" dirty="0">
                <a:latin typeface="+mn-ea"/>
              </a:rPr>
              <a:t>クリエイティブ・コモンズ・ライセンス（</a:t>
            </a:r>
            <a:r>
              <a:rPr kumimoji="1" lang="en-US" altLang="ja-JP" dirty="0">
                <a:latin typeface="+mn-ea"/>
              </a:rPr>
              <a:t>CC</a:t>
            </a:r>
            <a:r>
              <a:rPr kumimoji="1" lang="ja-JP" altLang="en-US" dirty="0">
                <a:latin typeface="+mn-ea"/>
              </a:rPr>
              <a:t>ライセンス）は、利用条件によっていくつか種類があります。</a:t>
            </a:r>
            <a:r>
              <a:rPr kumimoji="1" lang="en-US" altLang="ja-JP" dirty="0">
                <a:latin typeface="+mn-ea"/>
              </a:rPr>
              <a:t>CC</a:t>
            </a:r>
            <a:r>
              <a:rPr kumimoji="1" lang="ja-JP" altLang="en-US" dirty="0">
                <a:latin typeface="+mn-ea"/>
              </a:rPr>
              <a:t>ライセンスの中で、最も自由度の高いライセンスが「</a:t>
            </a:r>
            <a:r>
              <a:rPr kumimoji="1" lang="en-US" altLang="ja-JP" dirty="0">
                <a:latin typeface="+mn-ea"/>
              </a:rPr>
              <a:t>CC</a:t>
            </a:r>
            <a:r>
              <a:rPr kumimoji="1" lang="ja-JP" altLang="en-US" dirty="0">
                <a:latin typeface="+mn-ea"/>
              </a:rPr>
              <a:t> </a:t>
            </a:r>
            <a:r>
              <a:rPr kumimoji="1" lang="en-US" altLang="ja-JP" dirty="0">
                <a:latin typeface="+mn-ea"/>
              </a:rPr>
              <a:t>BY</a:t>
            </a:r>
            <a:r>
              <a:rPr kumimoji="1" lang="ja-JP" altLang="en-US" dirty="0">
                <a:latin typeface="+mn-ea"/>
              </a:rPr>
              <a:t>」です。</a:t>
            </a:r>
            <a:endParaRPr kumimoji="1" lang="en-US" altLang="ja-JP" dirty="0">
              <a:latin typeface="+mn-ea"/>
            </a:endParaRPr>
          </a:p>
          <a:p>
            <a:r>
              <a:rPr kumimoji="1" lang="en-US" altLang="ja-JP" dirty="0">
                <a:latin typeface="+mn-ea"/>
              </a:rPr>
              <a:t>※</a:t>
            </a:r>
            <a:r>
              <a:rPr kumimoji="1" lang="ja-JP" altLang="en-US" dirty="0">
                <a:latin typeface="+mn-ea"/>
              </a:rPr>
              <a:t>クリエイティブ・コモンズ・ライセンス表示</a:t>
            </a:r>
            <a:r>
              <a:rPr kumimoji="1" lang="en-US" altLang="ja-JP" dirty="0">
                <a:latin typeface="+mn-ea"/>
              </a:rPr>
              <a:t>4.0</a:t>
            </a:r>
            <a:r>
              <a:rPr kumimoji="1" lang="ja-JP" altLang="en-US" dirty="0">
                <a:latin typeface="+mn-ea"/>
              </a:rPr>
              <a:t>国際は「</a:t>
            </a:r>
            <a:r>
              <a:rPr kumimoji="1" lang="en-US" altLang="ja-JP" dirty="0">
                <a:latin typeface="+mn-ea"/>
              </a:rPr>
              <a:t>CC BY</a:t>
            </a:r>
            <a:r>
              <a:rPr kumimoji="1" lang="ja-JP" altLang="en-US" dirty="0">
                <a:latin typeface="+mn-ea"/>
              </a:rPr>
              <a:t> </a:t>
            </a:r>
            <a:r>
              <a:rPr kumimoji="1" lang="en-US" altLang="ja-JP" dirty="0">
                <a:latin typeface="+mn-ea"/>
              </a:rPr>
              <a:t>4.0</a:t>
            </a:r>
            <a:r>
              <a:rPr kumimoji="1" lang="ja-JP" altLang="en-US" dirty="0">
                <a:latin typeface="+mn-ea"/>
              </a:rPr>
              <a:t>」と同義です。</a:t>
            </a:r>
          </a:p>
          <a:p>
            <a:endParaRPr kumimoji="1" lang="en-US" altLang="ja-JP" dirty="0">
              <a:latin typeface="+mn-ea"/>
            </a:endParaRPr>
          </a:p>
        </p:txBody>
      </p:sp>
      <p:sp>
        <p:nvSpPr>
          <p:cNvPr id="4" name="正方形/長方形 3">
            <a:extLst>
              <a:ext uri="{FF2B5EF4-FFF2-40B4-BE49-F238E27FC236}">
                <a16:creationId xmlns:a16="http://schemas.microsoft.com/office/drawing/2014/main" id="{81AD02FE-8B2F-4AEE-9F8F-2EF7E102D18C}"/>
              </a:ext>
            </a:extLst>
          </p:cNvPr>
          <p:cNvSpPr/>
          <p:nvPr/>
        </p:nvSpPr>
        <p:spPr>
          <a:xfrm>
            <a:off x="4237536" y="5880688"/>
            <a:ext cx="4697858" cy="738664"/>
          </a:xfrm>
          <a:prstGeom prst="rect">
            <a:avLst/>
          </a:prstGeom>
        </p:spPr>
        <p:txBody>
          <a:bodyPr wrap="square">
            <a:spAutoFit/>
          </a:bodyPr>
          <a:lstStyle/>
          <a:p>
            <a:r>
              <a:rPr lang="ja-JP" altLang="en-US" sz="1400" dirty="0"/>
              <a:t>原作者のクレジット（氏名、作品タイトルなど）を表示することを</a:t>
            </a:r>
            <a:br>
              <a:rPr lang="en-US" altLang="ja-JP" sz="1400" dirty="0"/>
            </a:br>
            <a:r>
              <a:rPr lang="ja-JP" altLang="en-US" sz="1400" dirty="0"/>
              <a:t>主な条件とし、改変はもちろん、営利目的での二次利用も</a:t>
            </a:r>
            <a:br>
              <a:rPr lang="en-US" altLang="ja-JP" sz="1400" dirty="0"/>
            </a:br>
            <a:r>
              <a:rPr lang="ja-JP" altLang="en-US" sz="1400" dirty="0"/>
              <a:t>許可される最も自由度の高い</a:t>
            </a:r>
            <a:r>
              <a:rPr lang="en-US" altLang="ja-JP" sz="1400" dirty="0"/>
              <a:t>CC</a:t>
            </a:r>
            <a:r>
              <a:rPr lang="ja-JP" altLang="en-US" sz="1400" dirty="0"/>
              <a:t>ライセンス。</a:t>
            </a:r>
          </a:p>
        </p:txBody>
      </p:sp>
      <p:sp>
        <p:nvSpPr>
          <p:cNvPr id="6" name="テキスト ボックス 5">
            <a:extLst>
              <a:ext uri="{FF2B5EF4-FFF2-40B4-BE49-F238E27FC236}">
                <a16:creationId xmlns:a16="http://schemas.microsoft.com/office/drawing/2014/main" id="{1286BFF6-A67F-4A11-8E21-22E4BE24A8B8}"/>
              </a:ext>
            </a:extLst>
          </p:cNvPr>
          <p:cNvSpPr txBox="1"/>
          <p:nvPr/>
        </p:nvSpPr>
        <p:spPr>
          <a:xfrm>
            <a:off x="539552" y="2410265"/>
            <a:ext cx="3312368" cy="646331"/>
          </a:xfrm>
          <a:prstGeom prst="rect">
            <a:avLst/>
          </a:prstGeom>
          <a:noFill/>
        </p:spPr>
        <p:txBody>
          <a:bodyPr wrap="square" rtlCol="0">
            <a:spAutoFit/>
          </a:bodyPr>
          <a:lstStyle/>
          <a:p>
            <a:r>
              <a:rPr kumimoji="1" lang="ja-JP" altLang="en-US" dirty="0"/>
              <a:t>全ての権利の主張。</a:t>
            </a:r>
            <a:endParaRPr kumimoji="1" lang="en-US" altLang="ja-JP" dirty="0"/>
          </a:p>
          <a:p>
            <a:r>
              <a:rPr kumimoji="1" lang="ja-JP" altLang="en-US" dirty="0"/>
              <a:t>「</a:t>
            </a:r>
            <a:r>
              <a:rPr kumimoji="1" lang="en-US" altLang="ja-JP" dirty="0"/>
              <a:t>All Rights Reserved</a:t>
            </a:r>
            <a:r>
              <a:rPr kumimoji="1" lang="ja-JP" altLang="en-US" dirty="0"/>
              <a:t>」</a:t>
            </a:r>
          </a:p>
        </p:txBody>
      </p:sp>
      <p:sp>
        <p:nvSpPr>
          <p:cNvPr id="32" name="テキスト ボックス 31">
            <a:extLst>
              <a:ext uri="{FF2B5EF4-FFF2-40B4-BE49-F238E27FC236}">
                <a16:creationId xmlns:a16="http://schemas.microsoft.com/office/drawing/2014/main" id="{6C5E6D8C-ADEB-4D9A-B57D-2CBEC01F42C8}"/>
              </a:ext>
            </a:extLst>
          </p:cNvPr>
          <p:cNvSpPr txBox="1"/>
          <p:nvPr/>
        </p:nvSpPr>
        <p:spPr>
          <a:xfrm>
            <a:off x="5940152" y="2410265"/>
            <a:ext cx="2664296" cy="646331"/>
          </a:xfrm>
          <a:prstGeom prst="rect">
            <a:avLst/>
          </a:prstGeom>
          <a:noFill/>
        </p:spPr>
        <p:txBody>
          <a:bodyPr wrap="square" rtlCol="0">
            <a:spAutoFit/>
          </a:bodyPr>
          <a:lstStyle/>
          <a:p>
            <a:r>
              <a:rPr kumimoji="1" lang="ja-JP" altLang="en-US" dirty="0"/>
              <a:t>全ての権利の放棄。</a:t>
            </a:r>
            <a:endParaRPr kumimoji="1" lang="en-US" altLang="ja-JP" dirty="0"/>
          </a:p>
          <a:p>
            <a:r>
              <a:rPr kumimoji="1" lang="ja-JP" altLang="en-US" dirty="0"/>
              <a:t>「</a:t>
            </a:r>
            <a:r>
              <a:rPr kumimoji="1" lang="en-US" altLang="ja-JP" dirty="0"/>
              <a:t>No Rights Reserved</a:t>
            </a:r>
            <a:r>
              <a:rPr kumimoji="1" lang="ja-JP" altLang="en-US" dirty="0"/>
              <a:t>」</a:t>
            </a:r>
            <a:endParaRPr kumimoji="1" lang="en-US" altLang="ja-JP" dirty="0"/>
          </a:p>
        </p:txBody>
      </p:sp>
      <p:sp>
        <p:nvSpPr>
          <p:cNvPr id="34" name="吹き出し: 角を丸めた四角形 33">
            <a:extLst>
              <a:ext uri="{FF2B5EF4-FFF2-40B4-BE49-F238E27FC236}">
                <a16:creationId xmlns:a16="http://schemas.microsoft.com/office/drawing/2014/main" id="{4B239C1E-49E5-4C79-9EDC-354657A58B6A}"/>
              </a:ext>
            </a:extLst>
          </p:cNvPr>
          <p:cNvSpPr/>
          <p:nvPr/>
        </p:nvSpPr>
        <p:spPr>
          <a:xfrm>
            <a:off x="1115616" y="4762344"/>
            <a:ext cx="2880000" cy="1118343"/>
          </a:xfrm>
          <a:prstGeom prst="wedgeRoundRectCallout">
            <a:avLst>
              <a:gd name="adj1" fmla="val 33318"/>
              <a:gd name="adj2" fmla="val -92882"/>
              <a:gd name="adj3" fmla="val 16667"/>
            </a:avLst>
          </a:prstGeom>
          <a:solidFill>
            <a:schemeClr val="bg1"/>
          </a:solidFill>
          <a:ln w="5715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a:extLst>
              <a:ext uri="{FF2B5EF4-FFF2-40B4-BE49-F238E27FC236}">
                <a16:creationId xmlns:a16="http://schemas.microsoft.com/office/drawing/2014/main" id="{5A013118-95EC-4F44-999D-0BF91FE80E0A}"/>
              </a:ext>
            </a:extLst>
          </p:cNvPr>
          <p:cNvSpPr txBox="1"/>
          <p:nvPr/>
        </p:nvSpPr>
        <p:spPr>
          <a:xfrm>
            <a:off x="1115616" y="4800054"/>
            <a:ext cx="3024336" cy="1015663"/>
          </a:xfrm>
          <a:prstGeom prst="rect">
            <a:avLst/>
          </a:prstGeom>
          <a:noFill/>
        </p:spPr>
        <p:txBody>
          <a:bodyPr wrap="square" rtlCol="0">
            <a:spAutoFit/>
          </a:bodyPr>
          <a:lstStyle/>
          <a:p>
            <a:r>
              <a:rPr kumimoji="1" lang="ja-JP" altLang="en-US" sz="2400" dirty="0"/>
              <a:t>「</a:t>
            </a:r>
            <a:r>
              <a:rPr kumimoji="1" lang="en-US" altLang="ja-JP" sz="2400" dirty="0"/>
              <a:t>CC</a:t>
            </a:r>
            <a:r>
              <a:rPr kumimoji="1" lang="ja-JP" altLang="en-US" sz="2400" dirty="0"/>
              <a:t>ライセンス」</a:t>
            </a:r>
            <a:endParaRPr kumimoji="1" lang="en-US" altLang="ja-JP" sz="2400" dirty="0"/>
          </a:p>
          <a:p>
            <a:r>
              <a:rPr kumimoji="1" lang="ja-JP" altLang="en-US" dirty="0"/>
              <a:t>いくつかの権利の主張。</a:t>
            </a:r>
            <a:endParaRPr kumimoji="1" lang="en-US" altLang="ja-JP" dirty="0"/>
          </a:p>
          <a:p>
            <a:r>
              <a:rPr kumimoji="1" lang="ja-JP" altLang="en-US" dirty="0"/>
              <a:t>「</a:t>
            </a:r>
            <a:r>
              <a:rPr kumimoji="1" lang="en-US" altLang="ja-JP" dirty="0"/>
              <a:t>Some Rights Reserved</a:t>
            </a:r>
            <a:r>
              <a:rPr kumimoji="1" lang="ja-JP" altLang="en-US" dirty="0"/>
              <a:t>」</a:t>
            </a:r>
          </a:p>
        </p:txBody>
      </p:sp>
      <p:sp>
        <p:nvSpPr>
          <p:cNvPr id="37" name="正方形/長方形 36">
            <a:extLst>
              <a:ext uri="{FF2B5EF4-FFF2-40B4-BE49-F238E27FC236}">
                <a16:creationId xmlns:a16="http://schemas.microsoft.com/office/drawing/2014/main" id="{D08B2481-DC0F-4E00-AB09-26539E8840EC}"/>
              </a:ext>
            </a:extLst>
          </p:cNvPr>
          <p:cNvSpPr/>
          <p:nvPr/>
        </p:nvSpPr>
        <p:spPr>
          <a:xfrm>
            <a:off x="2195736" y="6597352"/>
            <a:ext cx="6768752" cy="288032"/>
          </a:xfrm>
          <a:prstGeom prst="rect">
            <a:avLst/>
          </a:prstGeom>
          <a:noFill/>
          <a:ln>
            <a:noFill/>
          </a:ln>
        </p:spPr>
        <p:txBody>
          <a:bodyPr wrap="none" rtlCol="0" anchor="ctr">
            <a:noAutofit/>
          </a:bodyPr>
          <a:lstStyle/>
          <a:p>
            <a:pPr algn="r"/>
            <a:r>
              <a:rPr kumimoji="1" lang="ja-JP" altLang="en-US" sz="1200" dirty="0">
                <a:solidFill>
                  <a:schemeClr val="tx1"/>
                </a:solidFill>
                <a:latin typeface="+mn-ea"/>
              </a:rPr>
              <a:t>出典：クリエイティブ・コモンズ・ジャパン　ホームページ（</a:t>
            </a:r>
            <a:r>
              <a:rPr kumimoji="1" lang="en-US" altLang="ja-JP" sz="1200" dirty="0">
                <a:solidFill>
                  <a:schemeClr val="tx1"/>
                </a:solidFill>
                <a:latin typeface="+mn-ea"/>
              </a:rPr>
              <a:t>https://creativecommons.jp/</a:t>
            </a:r>
            <a:r>
              <a:rPr kumimoji="1" lang="ja-JP" altLang="en-US" sz="1200" dirty="0">
                <a:solidFill>
                  <a:schemeClr val="tx1"/>
                </a:solidFill>
                <a:latin typeface="+mn-ea"/>
              </a:rPr>
              <a:t>）</a:t>
            </a:r>
          </a:p>
        </p:txBody>
      </p:sp>
      <p:sp>
        <p:nvSpPr>
          <p:cNvPr id="7" name="角丸四角形 6"/>
          <p:cNvSpPr/>
          <p:nvPr/>
        </p:nvSpPr>
        <p:spPr>
          <a:xfrm>
            <a:off x="971600" y="3327376"/>
            <a:ext cx="7056784" cy="965720"/>
          </a:xfrm>
          <a:prstGeom prst="roundRect">
            <a:avLst/>
          </a:prstGeom>
          <a:noFill/>
          <a:ln w="5715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角を丸めた四角形 11">
            <a:extLst>
              <a:ext uri="{FF2B5EF4-FFF2-40B4-BE49-F238E27FC236}">
                <a16:creationId xmlns:a16="http://schemas.microsoft.com/office/drawing/2014/main" id="{C3A9D1D0-B313-4A99-975F-BC1DDAB52BB2}"/>
              </a:ext>
            </a:extLst>
          </p:cNvPr>
          <p:cNvSpPr/>
          <p:nvPr/>
        </p:nvSpPr>
        <p:spPr>
          <a:xfrm>
            <a:off x="4458964" y="4684493"/>
            <a:ext cx="3693068" cy="1161443"/>
          </a:xfrm>
          <a:prstGeom prst="wedgeRoundRectCallout">
            <a:avLst>
              <a:gd name="adj1" fmla="val 29030"/>
              <a:gd name="adj2" fmla="val -100497"/>
              <a:gd name="adj3" fmla="val 16667"/>
            </a:avLst>
          </a:prstGeom>
          <a:solidFill>
            <a:schemeClr val="bg1"/>
          </a:solidFill>
          <a:ln w="5715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a:extLst>
              <a:ext uri="{FF2B5EF4-FFF2-40B4-BE49-F238E27FC236}">
                <a16:creationId xmlns:a16="http://schemas.microsoft.com/office/drawing/2014/main" id="{BC429C12-8D17-4E15-AEB8-015D742A186F}"/>
              </a:ext>
            </a:extLst>
          </p:cNvPr>
          <p:cNvPicPr>
            <a:picLocks noChangeAspect="1"/>
          </p:cNvPicPr>
          <p:nvPr/>
        </p:nvPicPr>
        <p:blipFill>
          <a:blip r:embed="rId4"/>
          <a:stretch>
            <a:fillRect/>
          </a:stretch>
        </p:blipFill>
        <p:spPr>
          <a:xfrm>
            <a:off x="5556504" y="5152945"/>
            <a:ext cx="1688958" cy="633870"/>
          </a:xfrm>
          <a:prstGeom prst="rect">
            <a:avLst/>
          </a:prstGeom>
          <a:noFill/>
        </p:spPr>
      </p:pic>
      <p:sp>
        <p:nvSpPr>
          <p:cNvPr id="36" name="星 16 26">
            <a:extLst>
              <a:ext uri="{FF2B5EF4-FFF2-40B4-BE49-F238E27FC236}">
                <a16:creationId xmlns:a16="http://schemas.microsoft.com/office/drawing/2014/main" id="{BA59266B-875A-4ABA-B246-AD382938CA1A}"/>
              </a:ext>
            </a:extLst>
          </p:cNvPr>
          <p:cNvSpPr/>
          <p:nvPr/>
        </p:nvSpPr>
        <p:spPr>
          <a:xfrm>
            <a:off x="7515041" y="5166862"/>
            <a:ext cx="1224136" cy="648072"/>
          </a:xfrm>
          <a:prstGeom prst="star16">
            <a:avLst/>
          </a:prstGeom>
          <a:solidFill>
            <a:srgbClr val="85A7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t>オススメ</a:t>
            </a:r>
          </a:p>
        </p:txBody>
      </p:sp>
      <p:sp>
        <p:nvSpPr>
          <p:cNvPr id="21" name="テキスト ボックス 20">
            <a:extLst>
              <a:ext uri="{FF2B5EF4-FFF2-40B4-BE49-F238E27FC236}">
                <a16:creationId xmlns:a16="http://schemas.microsoft.com/office/drawing/2014/main" id="{BD3FB0D7-C89B-4D8A-84F3-4261E0197391}"/>
              </a:ext>
            </a:extLst>
          </p:cNvPr>
          <p:cNvSpPr txBox="1"/>
          <p:nvPr/>
        </p:nvSpPr>
        <p:spPr>
          <a:xfrm>
            <a:off x="4518753" y="4725144"/>
            <a:ext cx="4193383" cy="461665"/>
          </a:xfrm>
          <a:prstGeom prst="rect">
            <a:avLst/>
          </a:prstGeom>
          <a:noFill/>
        </p:spPr>
        <p:txBody>
          <a:bodyPr wrap="square" rtlCol="0">
            <a:spAutoFit/>
          </a:bodyPr>
          <a:lstStyle/>
          <a:p>
            <a:r>
              <a:rPr kumimoji="1" lang="ja-JP" altLang="en-US" sz="2400" dirty="0"/>
              <a:t>表示</a:t>
            </a:r>
            <a:r>
              <a:rPr kumimoji="1" lang="en-US" altLang="ja-JP" sz="2400" dirty="0"/>
              <a:t>4.0</a:t>
            </a:r>
            <a:r>
              <a:rPr kumimoji="1" lang="ja-JP" altLang="en-US" sz="2400" dirty="0"/>
              <a:t>国際</a:t>
            </a:r>
            <a:r>
              <a:rPr kumimoji="1" lang="en-US" altLang="ja-JP" sz="2400" dirty="0"/>
              <a:t>(CC</a:t>
            </a:r>
            <a:r>
              <a:rPr kumimoji="1" lang="ja-JP" altLang="en-US" sz="2400" dirty="0"/>
              <a:t> </a:t>
            </a:r>
            <a:r>
              <a:rPr kumimoji="1" lang="en-US" altLang="ja-JP" sz="2400" dirty="0"/>
              <a:t>BY</a:t>
            </a:r>
            <a:r>
              <a:rPr kumimoji="1" lang="ja-JP" altLang="en-US" sz="2400" dirty="0"/>
              <a:t> </a:t>
            </a:r>
            <a:r>
              <a:rPr kumimoji="1" lang="en-US" altLang="ja-JP" sz="2400" dirty="0"/>
              <a:t>4.0</a:t>
            </a:r>
            <a:r>
              <a:rPr kumimoji="1" lang="ja-JP" altLang="en-US" sz="2400" dirty="0"/>
              <a:t>）</a:t>
            </a:r>
          </a:p>
        </p:txBody>
      </p:sp>
    </p:spTree>
    <p:extLst>
      <p:ext uri="{BB962C8B-B14F-4D97-AF65-F5344CB8AC3E}">
        <p14:creationId xmlns:p14="http://schemas.microsoft.com/office/powerpoint/2010/main" val="288407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3"/>
          <a:srcRect l="12618" t="12045" r="12917" b="3398"/>
          <a:stretch/>
        </p:blipFill>
        <p:spPr>
          <a:xfrm>
            <a:off x="539552" y="1412776"/>
            <a:ext cx="8149998" cy="5040560"/>
          </a:xfrm>
          <a:prstGeom prst="rect">
            <a:avLst/>
          </a:prstGeom>
          <a:ln>
            <a:solidFill>
              <a:schemeClr val="accent1"/>
            </a:solidFill>
          </a:ln>
        </p:spPr>
      </p:pic>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利用ルール（利用規約）の記載例（ライセンス）</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21</a:t>
            </a:fld>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2" name="テキスト ボックス 21">
            <a:extLst>
              <a:ext uri="{FF2B5EF4-FFF2-40B4-BE49-F238E27FC236}">
                <a16:creationId xmlns:a16="http://schemas.microsoft.com/office/drawing/2014/main" id="{E953C111-A1F8-43C2-8336-29582B33E429}"/>
              </a:ext>
            </a:extLst>
          </p:cNvPr>
          <p:cNvSpPr txBox="1"/>
          <p:nvPr/>
        </p:nvSpPr>
        <p:spPr>
          <a:xfrm>
            <a:off x="35496" y="6488036"/>
            <a:ext cx="8640960"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出典：京都市オープンデータポータルサイト「</a:t>
            </a:r>
            <a:r>
              <a:rPr lang="en-US" altLang="ja-JP" dirty="0"/>
              <a:t>KYOTO OPEN DATA</a:t>
            </a:r>
            <a:r>
              <a:rPr lang="ja-JP" altLang="en-US" dirty="0"/>
              <a:t>」</a:t>
            </a:r>
            <a:r>
              <a:rPr lang="en-US" altLang="ja-JP" dirty="0"/>
              <a:t>&lt;https://data.city.kyoto.lg.jp/kiyaku&gt;</a:t>
            </a:r>
            <a:endParaRPr lang="ja-JP" altLang="en-US" dirty="0"/>
          </a:p>
        </p:txBody>
      </p:sp>
      <p:sp>
        <p:nvSpPr>
          <p:cNvPr id="4" name="四角形: 角を丸くする 3">
            <a:extLst>
              <a:ext uri="{FF2B5EF4-FFF2-40B4-BE49-F238E27FC236}">
                <a16:creationId xmlns:a16="http://schemas.microsoft.com/office/drawing/2014/main" id="{0C05D5BD-BC5A-490D-873D-2A1142AC8E35}"/>
              </a:ext>
            </a:extLst>
          </p:cNvPr>
          <p:cNvSpPr/>
          <p:nvPr/>
        </p:nvSpPr>
        <p:spPr>
          <a:xfrm>
            <a:off x="467544" y="5373216"/>
            <a:ext cx="8352928" cy="1080120"/>
          </a:xfrm>
          <a:prstGeom prst="roundRect">
            <a:avLst/>
          </a:prstGeom>
          <a:noFill/>
          <a:ln w="38100">
            <a:solidFill>
              <a:srgbClr val="D84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8F5EAE8-F1F2-4854-BB6B-2D19B6D42562}"/>
              </a:ext>
            </a:extLst>
          </p:cNvPr>
          <p:cNvSpPr txBox="1"/>
          <p:nvPr/>
        </p:nvSpPr>
        <p:spPr>
          <a:xfrm>
            <a:off x="258067" y="3356992"/>
            <a:ext cx="8712968" cy="1632480"/>
          </a:xfrm>
          <a:prstGeom prst="wedgeRoundRectCallout">
            <a:avLst>
              <a:gd name="adj1" fmla="val -29660"/>
              <a:gd name="adj2" fmla="val 73277"/>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kumimoji="1" sz="1600">
                <a:solidFill>
                  <a:schemeClr val="tx1"/>
                </a:solidFill>
                <a:latin typeface="+mn-ea"/>
              </a:defRPr>
            </a:lvl1pPr>
          </a:lstStyle>
          <a:p>
            <a:r>
              <a:rPr lang="ja-JP" altLang="en-US" dirty="0"/>
              <a:t>本サイトで・・・著作物の利用については、原則として、</a:t>
            </a:r>
            <a:endParaRPr lang="en-US" altLang="ja-JP" dirty="0"/>
          </a:p>
          <a:p>
            <a:r>
              <a:rPr lang="ja-JP" altLang="en-US" sz="2400" u="sng" dirty="0"/>
              <a:t>クリエイティブ・コモンズ・ライセンス表示</a:t>
            </a:r>
            <a:r>
              <a:rPr lang="en-US" altLang="ja-JP" sz="2400" u="sng" dirty="0"/>
              <a:t>4.0</a:t>
            </a:r>
            <a:r>
              <a:rPr lang="ja-JP" altLang="en-US" sz="2400" u="sng" dirty="0"/>
              <a:t>国際</a:t>
            </a:r>
            <a:r>
              <a:rPr lang="ja-JP" altLang="en-US" dirty="0"/>
              <a:t>（以下「ライセンス」といいます。）によるものとします</a:t>
            </a:r>
            <a:endParaRPr lang="en-US" altLang="ja-JP" dirty="0"/>
          </a:p>
        </p:txBody>
      </p:sp>
    </p:spTree>
    <p:extLst>
      <p:ext uri="{BB962C8B-B14F-4D97-AF65-F5344CB8AC3E}">
        <p14:creationId xmlns:p14="http://schemas.microsoft.com/office/powerpoint/2010/main" val="2721672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利用ルール（利用規約）の記載内容②（免責事項）</a:t>
            </a:r>
            <a:endParaRPr lang="en-US" altLang="ja-JP" sz="2000" dirty="0">
              <a:solidFill>
                <a:schemeClr val="tx1"/>
              </a:solidFill>
            </a:endParaRPr>
          </a:p>
        </p:txBody>
      </p:sp>
      <p:sp>
        <p:nvSpPr>
          <p:cNvPr id="2" name="タイトル 1"/>
          <p:cNvSpPr>
            <a:spLocks noGrp="1"/>
          </p:cNvSpPr>
          <p:nvPr>
            <p:ph type="title"/>
          </p:nvPr>
        </p:nvSpPr>
        <p:spPr/>
        <p:txBody>
          <a:bodyPr>
            <a:normAutofit/>
          </a:bodyPr>
          <a:lstStyle/>
          <a:p>
            <a:r>
              <a:rPr lang="en-US" altLang="ja-JP" dirty="0"/>
              <a:t>(2) </a:t>
            </a:r>
            <a:r>
              <a:rPr lang="ja-JP" altLang="en-US" dirty="0"/>
              <a:t>利用ルールを整備する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22</a:t>
            </a:fld>
            <a:endParaRPr kumimoji="1" lang="ja-JP" altLang="en-US"/>
          </a:p>
        </p:txBody>
      </p:sp>
      <p:sp>
        <p:nvSpPr>
          <p:cNvPr id="5" name="縦巻き 4"/>
          <p:cNvSpPr/>
          <p:nvPr/>
        </p:nvSpPr>
        <p:spPr>
          <a:xfrm>
            <a:off x="179512" y="2348880"/>
            <a:ext cx="3384376" cy="2808312"/>
          </a:xfrm>
          <a:prstGeom prst="verticalScroll">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7" name="吹き出し: 角を丸めた四角形 17">
            <a:extLst>
              <a:ext uri="{FF2B5EF4-FFF2-40B4-BE49-F238E27FC236}">
                <a16:creationId xmlns:a16="http://schemas.microsoft.com/office/drawing/2014/main" id="{B7F0AC38-FC41-41BF-8D5D-7492154CE843}"/>
              </a:ext>
            </a:extLst>
          </p:cNvPr>
          <p:cNvSpPr/>
          <p:nvPr/>
        </p:nvSpPr>
        <p:spPr>
          <a:xfrm>
            <a:off x="683568" y="2996952"/>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ライセンス</a:t>
            </a:r>
          </a:p>
        </p:txBody>
      </p:sp>
      <p:sp>
        <p:nvSpPr>
          <p:cNvPr id="9" name="吹き出し: 角を丸めた四角形 17">
            <a:extLst>
              <a:ext uri="{FF2B5EF4-FFF2-40B4-BE49-F238E27FC236}">
                <a16:creationId xmlns:a16="http://schemas.microsoft.com/office/drawing/2014/main" id="{B7F0AC38-FC41-41BF-8D5D-7492154CE843}"/>
              </a:ext>
            </a:extLst>
          </p:cNvPr>
          <p:cNvSpPr/>
          <p:nvPr/>
        </p:nvSpPr>
        <p:spPr>
          <a:xfrm>
            <a:off x="683568" y="3645024"/>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免責事項</a:t>
            </a:r>
          </a:p>
        </p:txBody>
      </p:sp>
      <p:sp>
        <p:nvSpPr>
          <p:cNvPr id="13" name="正方形/長方形 12"/>
          <p:cNvSpPr/>
          <p:nvPr/>
        </p:nvSpPr>
        <p:spPr>
          <a:xfrm>
            <a:off x="3851920" y="3573016"/>
            <a:ext cx="5112568" cy="775324"/>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データ利用に関する無保証、免責を表明</a:t>
            </a:r>
          </a:p>
        </p:txBody>
      </p:sp>
      <p:grpSp>
        <p:nvGrpSpPr>
          <p:cNvPr id="14" name="グループ化 13"/>
          <p:cNvGrpSpPr/>
          <p:nvPr/>
        </p:nvGrpSpPr>
        <p:grpSpPr>
          <a:xfrm>
            <a:off x="1324606" y="4095074"/>
            <a:ext cx="1080120" cy="72008"/>
            <a:chOff x="5724128" y="2060848"/>
            <a:chExt cx="1440160" cy="72008"/>
          </a:xfrm>
        </p:grpSpPr>
        <p:cxnSp>
          <p:nvCxnSpPr>
            <p:cNvPr id="15" name="直線コネクタ 14"/>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20" name="右矢印 19"/>
          <p:cNvSpPr/>
          <p:nvPr/>
        </p:nvSpPr>
        <p:spPr>
          <a:xfrm>
            <a:off x="3347864" y="3717032"/>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6" name="テキスト ボックス 25"/>
          <p:cNvSpPr txBox="1"/>
          <p:nvPr/>
        </p:nvSpPr>
        <p:spPr>
          <a:xfrm>
            <a:off x="611560" y="2348880"/>
            <a:ext cx="2880320" cy="432048"/>
          </a:xfrm>
          <a:prstGeom prst="rect">
            <a:avLst/>
          </a:prstGeom>
          <a:noFill/>
          <a:ln>
            <a:noFill/>
          </a:ln>
        </p:spPr>
        <p:txBody>
          <a:bodyPr wrap="square" rtlCol="0">
            <a:noAutofit/>
          </a:bodyPr>
          <a:lstStyle/>
          <a:p>
            <a:pPr algn="ctr"/>
            <a:r>
              <a:rPr kumimoji="1" lang="ja-JP" altLang="en-US" sz="2200" dirty="0">
                <a:solidFill>
                  <a:schemeClr val="tx1">
                    <a:lumMod val="85000"/>
                    <a:lumOff val="15000"/>
                  </a:schemeClr>
                </a:solidFill>
                <a:effectLst>
                  <a:outerShdw blurRad="38100" dist="38100" dir="2700000" algn="tl">
                    <a:srgbClr val="000000">
                      <a:alpha val="43137"/>
                    </a:srgbClr>
                  </a:outerShdw>
                </a:effectLst>
                <a:latin typeface="+mn-ea"/>
              </a:rPr>
              <a:t>利用ルール</a:t>
            </a:r>
            <a:endParaRPr kumimoji="1" lang="en-US" altLang="ja-JP" sz="2200" dirty="0">
              <a:solidFill>
                <a:schemeClr val="tx1">
                  <a:lumMod val="85000"/>
                  <a:lumOff val="15000"/>
                </a:schemeClr>
              </a:solidFill>
              <a:effectLst>
                <a:outerShdw blurRad="38100" dist="38100" dir="2700000" algn="tl">
                  <a:srgbClr val="000000">
                    <a:alpha val="43137"/>
                  </a:srgbClr>
                </a:outerShdw>
              </a:effectLst>
              <a:latin typeface="+mn-ea"/>
            </a:endParaRPr>
          </a:p>
        </p:txBody>
      </p:sp>
      <p:sp>
        <p:nvSpPr>
          <p:cNvPr id="23" name="テキスト ボックス 22">
            <a:extLst>
              <a:ext uri="{FF2B5EF4-FFF2-40B4-BE49-F238E27FC236}">
                <a16:creationId xmlns:a16="http://schemas.microsoft.com/office/drawing/2014/main" id="{3981E284-6FA5-4D66-8007-31B3E26F2114}"/>
              </a:ext>
            </a:extLst>
          </p:cNvPr>
          <p:cNvSpPr txBox="1"/>
          <p:nvPr/>
        </p:nvSpPr>
        <p:spPr>
          <a:xfrm>
            <a:off x="107504" y="1484784"/>
            <a:ext cx="8784976" cy="720080"/>
          </a:xfrm>
          <a:prstGeom prst="rect">
            <a:avLst/>
          </a:prstGeom>
          <a:noFill/>
          <a:ln>
            <a:noFill/>
          </a:ln>
        </p:spPr>
        <p:txBody>
          <a:bodyPr wrap="square" rtlCol="0" anchor="t">
            <a:noAutofit/>
          </a:bodyPr>
          <a:lstStyle/>
          <a:p>
            <a:r>
              <a:rPr kumimoji="1" lang="ja-JP" altLang="en-US" dirty="0">
                <a:latin typeface="+mn-ea"/>
              </a:rPr>
              <a:t>利用ルールには、</a:t>
            </a:r>
            <a:r>
              <a:rPr kumimoji="1" lang="en-US" altLang="ja-JP" dirty="0">
                <a:latin typeface="+mn-ea"/>
              </a:rPr>
              <a:t>CC</a:t>
            </a:r>
            <a:r>
              <a:rPr kumimoji="1" lang="ja-JP" altLang="en-US" dirty="0">
                <a:latin typeface="+mn-ea"/>
              </a:rPr>
              <a:t>ライセンス以外にも、記載が望ましい事項があります。</a:t>
            </a:r>
          </a:p>
          <a:p>
            <a:r>
              <a:rPr kumimoji="1" lang="ja-JP" altLang="en-US" dirty="0">
                <a:latin typeface="+mn-ea"/>
              </a:rPr>
              <a:t>その中で重要なのが、「免責事項」です。</a:t>
            </a:r>
          </a:p>
        </p:txBody>
      </p:sp>
      <p:sp>
        <p:nvSpPr>
          <p:cNvPr id="29" name="吹き出し: 角を丸めた四角形 17">
            <a:extLst>
              <a:ext uri="{FF2B5EF4-FFF2-40B4-BE49-F238E27FC236}">
                <a16:creationId xmlns:a16="http://schemas.microsoft.com/office/drawing/2014/main" id="{BBB8BB32-B1BD-4E2F-9D9C-8FBB42742F66}"/>
              </a:ext>
            </a:extLst>
          </p:cNvPr>
          <p:cNvSpPr/>
          <p:nvPr/>
        </p:nvSpPr>
        <p:spPr>
          <a:xfrm>
            <a:off x="683568" y="4329100"/>
            <a:ext cx="2304256"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tx1"/>
                </a:solidFill>
                <a:latin typeface="+mn-ea"/>
              </a:rPr>
              <a:t>・・・</a:t>
            </a:r>
          </a:p>
        </p:txBody>
      </p:sp>
      <p:sp>
        <p:nvSpPr>
          <p:cNvPr id="31" name="正方形/長方形 30">
            <a:extLst>
              <a:ext uri="{FF2B5EF4-FFF2-40B4-BE49-F238E27FC236}">
                <a16:creationId xmlns:a16="http://schemas.microsoft.com/office/drawing/2014/main" id="{B02616C0-11AB-48E8-A349-875CACE60AB4}"/>
              </a:ext>
            </a:extLst>
          </p:cNvPr>
          <p:cNvSpPr/>
          <p:nvPr/>
        </p:nvSpPr>
        <p:spPr>
          <a:xfrm>
            <a:off x="3851920" y="5157192"/>
            <a:ext cx="5112568" cy="871757"/>
          </a:xfrm>
          <a:prstGeom prst="rect">
            <a:avLst/>
          </a:prstGeom>
          <a:noFill/>
          <a:ln>
            <a:solidFill>
              <a:schemeClr val="bg1">
                <a:lumMod val="50000"/>
              </a:schemeClr>
            </a:solidFill>
            <a:prstDash val="sysDash"/>
          </a:ln>
        </p:spPr>
        <p:txBody>
          <a:bodyPr wrap="square" rtlCol="0" anchor="ctr">
            <a:noAutofit/>
          </a:bodyPr>
          <a:lstStyle/>
          <a:p>
            <a:pPr defTabSz="914400">
              <a:defRPr/>
            </a:pPr>
            <a:r>
              <a:rPr lang="ja-JP" altLang="en-US" sz="2800" dirty="0">
                <a:latin typeface="+mn-ea"/>
              </a:rPr>
              <a:t>「利用者の目に触れやすい</a:t>
            </a:r>
            <a:r>
              <a:rPr lang="ja-JP" altLang="en-US" sz="2800" dirty="0">
                <a:latin typeface="+mn-ea"/>
                <a:cs typeface="Meiryo UI" pitchFamily="50" charset="-128"/>
              </a:rPr>
              <a:t>」</a:t>
            </a:r>
            <a:r>
              <a:rPr lang="ja-JP" altLang="en-US" dirty="0">
                <a:latin typeface="+mn-ea"/>
                <a:cs typeface="Meiryo UI" pitchFamily="50" charset="-128"/>
              </a:rPr>
              <a:t>ところにも</a:t>
            </a:r>
            <a:br>
              <a:rPr lang="en-US" altLang="ja-JP" dirty="0">
                <a:latin typeface="+mn-ea"/>
                <a:cs typeface="Meiryo UI" pitchFamily="50" charset="-128"/>
              </a:rPr>
            </a:br>
            <a:r>
              <a:rPr lang="ja-JP" altLang="en-US" dirty="0">
                <a:latin typeface="+mn-ea"/>
                <a:cs typeface="Meiryo UI" pitchFamily="50" charset="-128"/>
              </a:rPr>
              <a:t>提示する</a:t>
            </a:r>
            <a:endParaRPr kumimoji="1" lang="en-US" altLang="ja-JP" dirty="0">
              <a:latin typeface="+mn-ea"/>
              <a:cs typeface="Meiryo UI" panose="020B0604030504040204" pitchFamily="50" charset="-128"/>
            </a:endParaRPr>
          </a:p>
        </p:txBody>
      </p:sp>
      <p:sp>
        <p:nvSpPr>
          <p:cNvPr id="30" name="星 16 26">
            <a:extLst>
              <a:ext uri="{FF2B5EF4-FFF2-40B4-BE49-F238E27FC236}">
                <a16:creationId xmlns:a16="http://schemas.microsoft.com/office/drawing/2014/main" id="{8CE9FCC0-A017-4F72-BD4A-57CEF8057E70}"/>
              </a:ext>
            </a:extLst>
          </p:cNvPr>
          <p:cNvSpPr/>
          <p:nvPr/>
        </p:nvSpPr>
        <p:spPr>
          <a:xfrm>
            <a:off x="3275856" y="4695998"/>
            <a:ext cx="1224136" cy="648072"/>
          </a:xfrm>
          <a:prstGeom prst="star16">
            <a:avLst/>
          </a:prstGeom>
          <a:solidFill>
            <a:srgbClr val="85A7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t>オススメ</a:t>
            </a:r>
          </a:p>
        </p:txBody>
      </p:sp>
    </p:spTree>
    <p:extLst>
      <p:ext uri="{BB962C8B-B14F-4D97-AF65-F5344CB8AC3E}">
        <p14:creationId xmlns:p14="http://schemas.microsoft.com/office/powerpoint/2010/main" val="374313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(2) </a:t>
            </a:r>
            <a:r>
              <a:rPr lang="ja-JP" altLang="en-US" dirty="0"/>
              <a:t>利用ルールを整備する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23</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利用ルール（利用規約）の記載内容②（免責事項）</a:t>
            </a:r>
            <a:endParaRPr lang="en-US" altLang="ja-JP" dirty="0">
              <a:solidFill>
                <a:schemeClr val="tx1"/>
              </a:solidFill>
            </a:endParaRPr>
          </a:p>
        </p:txBody>
      </p:sp>
      <p:sp>
        <p:nvSpPr>
          <p:cNvPr id="19" name="正方形/長方形 18"/>
          <p:cNvSpPr/>
          <p:nvPr/>
        </p:nvSpPr>
        <p:spPr>
          <a:xfrm>
            <a:off x="1835696" y="2780928"/>
            <a:ext cx="6840760" cy="1512168"/>
          </a:xfrm>
          <a:prstGeom prst="rect">
            <a:avLst/>
          </a:prstGeom>
          <a:noFill/>
          <a:ln>
            <a:solidFill>
              <a:schemeClr val="bg1">
                <a:lumMod val="65000"/>
              </a:schemeClr>
            </a:solidFill>
          </a:ln>
        </p:spPr>
        <p:txBody>
          <a:bodyPr wrap="square" rtlCol="0" anchor="t">
            <a:noAutofit/>
          </a:bodyPr>
          <a:lstStyle/>
          <a:p>
            <a:pPr defTabSz="914400">
              <a:spcBef>
                <a:spcPts val="600"/>
              </a:spcBef>
            </a:pPr>
            <a:r>
              <a:rPr kumimoji="1" lang="ja-JP" altLang="en-US" dirty="0">
                <a:latin typeface="+mn-ea"/>
                <a:cs typeface="Meiryo UI" panose="020B0604030504040204" pitchFamily="50" charset="-128"/>
              </a:rPr>
              <a:t>自治体がオープンデータとしてデータを公開するにあたっては、</a:t>
            </a:r>
            <a:endParaRPr kumimoji="1" lang="en-US" altLang="ja-JP" dirty="0">
              <a:latin typeface="+mn-ea"/>
              <a:cs typeface="Meiryo UI" panose="020B0604030504040204" pitchFamily="50" charset="-128"/>
            </a:endParaRPr>
          </a:p>
          <a:p>
            <a:pPr marL="628650" indent="-266700">
              <a:spcBef>
                <a:spcPts val="600"/>
              </a:spcBef>
              <a:buClr>
                <a:schemeClr val="accent6">
                  <a:lumMod val="75000"/>
                </a:schemeClr>
              </a:buClr>
              <a:buFont typeface="Wingdings" panose="05000000000000000000" pitchFamily="2" charset="2"/>
              <a:buChar char="l"/>
            </a:pPr>
            <a:r>
              <a:rPr lang="ja-JP" altLang="en-US" dirty="0">
                <a:latin typeface="+mn-ea"/>
                <a:cs typeface="Meiryo UI" panose="020B0604030504040204" pitchFamily="50" charset="-128"/>
              </a:rPr>
              <a:t>コンテンツの正確性等は保証しないこと</a:t>
            </a:r>
            <a:endParaRPr lang="en-US" altLang="ja-JP" dirty="0">
              <a:latin typeface="+mn-ea"/>
              <a:cs typeface="Meiryo UI" panose="020B0604030504040204" pitchFamily="50" charset="-128"/>
            </a:endParaRPr>
          </a:p>
          <a:p>
            <a:pPr marL="628650" indent="-266700">
              <a:spcBef>
                <a:spcPts val="600"/>
              </a:spcBef>
              <a:buClr>
                <a:schemeClr val="accent6">
                  <a:lumMod val="75000"/>
                </a:schemeClr>
              </a:buClr>
              <a:buFont typeface="Wingdings" panose="05000000000000000000" pitchFamily="2" charset="2"/>
              <a:buChar char="l"/>
            </a:pPr>
            <a:r>
              <a:rPr lang="ja-JP" altLang="en-US" dirty="0">
                <a:latin typeface="+mn-ea"/>
                <a:cs typeface="Meiryo UI" panose="020B0604030504040204" pitchFamily="50" charset="-128"/>
              </a:rPr>
              <a:t>コンテンツを用いて行う一切の行為に公表者は責任を負わないこと</a:t>
            </a:r>
            <a:endParaRPr lang="en-US" altLang="ja-JP" dirty="0">
              <a:latin typeface="+mn-ea"/>
              <a:cs typeface="Meiryo UI" panose="020B0604030504040204" pitchFamily="50" charset="-128"/>
            </a:endParaRPr>
          </a:p>
          <a:p>
            <a:pPr defTabSz="914400">
              <a:spcBef>
                <a:spcPts val="600"/>
              </a:spcBef>
            </a:pPr>
            <a:r>
              <a:rPr kumimoji="1" lang="ja-JP" altLang="en-US" dirty="0">
                <a:latin typeface="+mn-ea"/>
                <a:cs typeface="Meiryo UI" panose="020B0604030504040204" pitchFamily="50" charset="-128"/>
              </a:rPr>
              <a:t>を表明することが望ましいです。</a:t>
            </a:r>
            <a:endParaRPr kumimoji="1" lang="en-US" altLang="ja-JP" dirty="0">
              <a:latin typeface="+mn-ea"/>
              <a:cs typeface="Meiryo UI" panose="020B0604030504040204" pitchFamily="50" charset="-128"/>
            </a:endParaRPr>
          </a:p>
        </p:txBody>
      </p:sp>
      <p:sp>
        <p:nvSpPr>
          <p:cNvPr id="3" name="楕円 2"/>
          <p:cNvSpPr/>
          <p:nvPr/>
        </p:nvSpPr>
        <p:spPr>
          <a:xfrm>
            <a:off x="395536" y="1484784"/>
            <a:ext cx="3528392" cy="1224136"/>
          </a:xfrm>
          <a:prstGeom prst="ellipse">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lgn="ctr">
              <a:spcBef>
                <a:spcPts val="600"/>
              </a:spcBef>
              <a:buClr>
                <a:schemeClr val="accent6">
                  <a:lumMod val="75000"/>
                </a:schemeClr>
              </a:buClr>
              <a:buFont typeface="Wingdings" panose="05000000000000000000" pitchFamily="2" charset="2"/>
              <a:buNone/>
            </a:pPr>
            <a:r>
              <a:rPr lang="ja-JP" altLang="en-US" sz="2000" dirty="0">
                <a:solidFill>
                  <a:schemeClr val="tx1"/>
                </a:solidFill>
                <a:latin typeface="+mn-ea"/>
                <a:cs typeface="Meiryo UI" panose="020B0604030504040204" pitchFamily="50" charset="-128"/>
              </a:rPr>
              <a:t>間違ったデータを公開したら、職員の責任になるのでは？</a:t>
            </a:r>
          </a:p>
        </p:txBody>
      </p:sp>
      <p:sp>
        <p:nvSpPr>
          <p:cNvPr id="13" name="曲折矢印 12"/>
          <p:cNvSpPr/>
          <p:nvPr/>
        </p:nvSpPr>
        <p:spPr>
          <a:xfrm flipV="1">
            <a:off x="1043608" y="2708920"/>
            <a:ext cx="720080" cy="576064"/>
          </a:xfrm>
          <a:prstGeom prst="bentArrow">
            <a:avLst>
              <a:gd name="adj1" fmla="val 31614"/>
              <a:gd name="adj2" fmla="val 36023"/>
              <a:gd name="adj3" fmla="val 25000"/>
              <a:gd name="adj4" fmla="val 4375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372200" y="2326511"/>
            <a:ext cx="2304256" cy="43204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kumimoji="1" sz="2200">
                <a:latin typeface="+mn-ea"/>
              </a:defRPr>
            </a:lvl1pPr>
          </a:lstStyle>
          <a:p>
            <a:r>
              <a:rPr lang="ja-JP" altLang="en-US" dirty="0"/>
              <a:t>免責事項</a:t>
            </a:r>
            <a:endParaRPr lang="en-US" altLang="ja-JP" dirty="0"/>
          </a:p>
        </p:txBody>
      </p:sp>
      <p:sp>
        <p:nvSpPr>
          <p:cNvPr id="14" name="正方形/長方形 13">
            <a:extLst>
              <a:ext uri="{FF2B5EF4-FFF2-40B4-BE49-F238E27FC236}">
                <a16:creationId xmlns:a16="http://schemas.microsoft.com/office/drawing/2014/main" id="{B9787860-06FA-4657-80BB-D588AA5D2B0B}"/>
              </a:ext>
            </a:extLst>
          </p:cNvPr>
          <p:cNvSpPr/>
          <p:nvPr/>
        </p:nvSpPr>
        <p:spPr>
          <a:xfrm>
            <a:off x="293121" y="4437112"/>
            <a:ext cx="8527351" cy="17281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Font typeface="Wingdings" panose="05000000000000000000" pitchFamily="2" charset="2"/>
              <a:buChar char="ü"/>
            </a:pPr>
            <a:r>
              <a:rPr lang="en-US" altLang="ja-JP" dirty="0">
                <a:solidFill>
                  <a:schemeClr val="tx1"/>
                </a:solidFill>
                <a:latin typeface="+mn-ea"/>
                <a:cs typeface="Meiryo UI" panose="020B0604030504040204" pitchFamily="50" charset="-128"/>
              </a:rPr>
              <a:t>CC BY</a:t>
            </a:r>
            <a:r>
              <a:rPr lang="ja-JP" altLang="en-US" dirty="0" err="1">
                <a:solidFill>
                  <a:schemeClr val="tx1"/>
                </a:solidFill>
                <a:latin typeface="+mn-ea"/>
                <a:cs typeface="Meiryo UI" panose="020B0604030504040204" pitchFamily="50" charset="-128"/>
              </a:rPr>
              <a:t>には</a:t>
            </a:r>
            <a:r>
              <a:rPr lang="ja-JP" altLang="en-US" dirty="0">
                <a:solidFill>
                  <a:schemeClr val="tx1"/>
                </a:solidFill>
                <a:latin typeface="+mn-ea"/>
                <a:cs typeface="Meiryo UI" panose="020B0604030504040204" pitchFamily="50" charset="-128"/>
              </a:rPr>
              <a:t>無保証および責任制限の条項が含まれていますが、利用者に対して確実に通知すべき事柄であるため、利用者の目に触れやすいところに、無保証、免責について掲示することが望ましいです。</a:t>
            </a:r>
          </a:p>
          <a:p>
            <a:pPr marL="285750" indent="-285750">
              <a:spcBef>
                <a:spcPts val="600"/>
              </a:spcBef>
              <a:buFont typeface="Wingdings" panose="05000000000000000000" pitchFamily="2" charset="2"/>
              <a:buChar char="ü"/>
            </a:pPr>
            <a:r>
              <a:rPr lang="ja-JP" altLang="en-US" dirty="0">
                <a:solidFill>
                  <a:schemeClr val="tx1"/>
                </a:solidFill>
                <a:latin typeface="+mn-ea"/>
                <a:cs typeface="Meiryo UI" panose="020B0604030504040204" pitchFamily="50" charset="-128"/>
              </a:rPr>
              <a:t>ただし、利用ルール（</a:t>
            </a:r>
            <a:r>
              <a:rPr lang="en-US" altLang="ja-JP" dirty="0">
                <a:solidFill>
                  <a:schemeClr val="tx1"/>
                </a:solidFill>
                <a:latin typeface="+mn-ea"/>
                <a:cs typeface="Meiryo UI" panose="020B0604030504040204" pitchFamily="50" charset="-128"/>
              </a:rPr>
              <a:t>CC BY</a:t>
            </a:r>
            <a:r>
              <a:rPr lang="ja-JP" altLang="en-US" dirty="0">
                <a:solidFill>
                  <a:schemeClr val="tx1"/>
                </a:solidFill>
                <a:latin typeface="+mn-ea"/>
                <a:cs typeface="Meiryo UI" panose="020B0604030504040204" pitchFamily="50" charset="-128"/>
              </a:rPr>
              <a:t>の無保証および責任制限条項等）の条件と矛盾する内容にならないよう注意してください。</a:t>
            </a:r>
            <a:endParaRPr lang="en-US" altLang="ja-JP" dirty="0">
              <a:solidFill>
                <a:schemeClr val="tx1"/>
              </a:solidFill>
              <a:latin typeface="+mn-ea"/>
              <a:cs typeface="Meiryo UI" panose="020B0604030504040204" pitchFamily="50" charset="-128"/>
            </a:endParaRPr>
          </a:p>
          <a:p>
            <a:pPr marL="285750" indent="-285750">
              <a:spcBef>
                <a:spcPts val="600"/>
              </a:spcBef>
              <a:buFont typeface="Wingdings" panose="05000000000000000000" pitchFamily="2" charset="2"/>
              <a:buChar char="ü"/>
            </a:pPr>
            <a:r>
              <a:rPr lang="ja-JP" altLang="en-US" dirty="0">
                <a:solidFill>
                  <a:schemeClr val="tx1"/>
                </a:solidFill>
                <a:latin typeface="+mn-ea"/>
                <a:cs typeface="Meiryo UI" panose="020B0604030504040204" pitchFamily="50" charset="-128"/>
              </a:rPr>
              <a:t>正確性を保証しない、という免責事項を記載したとしても、データに間違いがあることを見つけた場合は、データを非公開にしたり、速やかにデータを修正するといった対応が望まれます。</a:t>
            </a:r>
          </a:p>
          <a:p>
            <a:pPr marL="285750" indent="-285750">
              <a:spcBef>
                <a:spcPts val="600"/>
              </a:spcBef>
              <a:buFont typeface="Wingdings" panose="05000000000000000000" pitchFamily="2" charset="2"/>
              <a:buChar char="ü"/>
            </a:pPr>
            <a:endParaRPr lang="en-US" altLang="ja-JP"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888533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(2) </a:t>
            </a:r>
            <a:r>
              <a:rPr lang="ja-JP" altLang="en-US" dirty="0"/>
              <a:t>利用ルールを整備する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24</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1074738">
              <a:defRPr sz="2000">
                <a:solidFill>
                  <a:schemeClr val="tx1"/>
                </a:solidFill>
                <a:latin typeface="+mn-ea"/>
                <a:cs typeface="Meiryo UI" panose="020B0604030504040204" pitchFamily="50" charset="-128"/>
              </a:defRPr>
            </a:lvl1pPr>
          </a:lstStyle>
          <a:p>
            <a:r>
              <a:rPr lang="ja-JP" altLang="en-US" dirty="0"/>
              <a:t>免責事項の記載内容について（免責事項の記載例）</a:t>
            </a:r>
          </a:p>
        </p:txBody>
      </p:sp>
      <p:sp>
        <p:nvSpPr>
          <p:cNvPr id="10" name="角丸四角形 9"/>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
        <p:nvSpPr>
          <p:cNvPr id="12" name="正方形/長方形 11">
            <a:extLst>
              <a:ext uri="{FF2B5EF4-FFF2-40B4-BE49-F238E27FC236}">
                <a16:creationId xmlns:a16="http://schemas.microsoft.com/office/drawing/2014/main" id="{F34FF465-B2AD-4B12-A44E-DF2D45F262E0}"/>
              </a:ext>
            </a:extLst>
          </p:cNvPr>
          <p:cNvSpPr/>
          <p:nvPr/>
        </p:nvSpPr>
        <p:spPr>
          <a:xfrm>
            <a:off x="395535" y="2132856"/>
            <a:ext cx="8511415" cy="1656183"/>
          </a:xfrm>
          <a:prstGeom prst="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txBody>
          <a:bodyPr wrap="square" rtlCol="0" anchor="ctr">
            <a:noAutofit/>
          </a:bodyPr>
          <a:lstStyle/>
          <a:p>
            <a:r>
              <a:rPr kumimoji="1" lang="ja-JP" altLang="en-US" sz="1600" dirty="0">
                <a:latin typeface="+mn-ea"/>
              </a:rPr>
              <a:t>第６条（無保証）</a:t>
            </a:r>
            <a:endParaRPr kumimoji="1" lang="en-US" altLang="ja-JP" sz="1600" dirty="0">
              <a:latin typeface="+mn-ea"/>
            </a:endParaRPr>
          </a:p>
          <a:p>
            <a:pPr marL="174625" indent="188913"/>
            <a:r>
              <a:rPr kumimoji="1" lang="ja-JP" altLang="en-US" sz="1600" dirty="0">
                <a:latin typeface="+mn-ea"/>
              </a:rPr>
              <a:t>公表者は、本サイトで公開しているコンテンツの正確性、網羅性、特定の目的への適合性等について、一切保証しません。公表者は、本サイトで公開しているコンテンツを用いて行う一切の行為（それらを編集・加工等した情報を利用することを含む。）について、何ら責任を負うものではありません。公表者が、コンテンツにおいて、第三者に権利があることを表示・示唆している場合であっても、その表示・示唆は網羅的なものではありません。</a:t>
            </a:r>
          </a:p>
        </p:txBody>
      </p:sp>
      <p:sp>
        <p:nvSpPr>
          <p:cNvPr id="14" name="正方形/長方形 13">
            <a:extLst>
              <a:ext uri="{FF2B5EF4-FFF2-40B4-BE49-F238E27FC236}">
                <a16:creationId xmlns:a16="http://schemas.microsoft.com/office/drawing/2014/main" id="{9E497E32-6742-4B99-A5DD-8E94B609E3FF}"/>
              </a:ext>
            </a:extLst>
          </p:cNvPr>
          <p:cNvSpPr/>
          <p:nvPr/>
        </p:nvSpPr>
        <p:spPr>
          <a:xfrm>
            <a:off x="539552" y="3861048"/>
            <a:ext cx="8424936" cy="288032"/>
          </a:xfrm>
          <a:prstGeom prst="rect">
            <a:avLst/>
          </a:prstGeom>
          <a:noFill/>
          <a:ln>
            <a:noFill/>
          </a:ln>
        </p:spPr>
        <p:txBody>
          <a:bodyPr wrap="none" rtlCol="0" anchor="ctr">
            <a:noAutofit/>
          </a:bodyPr>
          <a:lstStyle/>
          <a:p>
            <a:pPr algn="r"/>
            <a:r>
              <a:rPr kumimoji="1" lang="ja-JP" altLang="en-US" sz="1200" dirty="0">
                <a:latin typeface="+mn-ea"/>
              </a:rPr>
              <a:t>出典：データカタログサイト　</a:t>
            </a:r>
            <a:r>
              <a:rPr kumimoji="1" lang="en-US" altLang="ja-JP" sz="1200" dirty="0">
                <a:latin typeface="+mn-ea"/>
              </a:rPr>
              <a:t>DATA.GO.JP</a:t>
            </a:r>
            <a:r>
              <a:rPr kumimoji="1" lang="ja-JP" altLang="en-US" sz="1200" dirty="0">
                <a:latin typeface="+mn-ea"/>
              </a:rPr>
              <a:t>の利用規約（</a:t>
            </a:r>
            <a:r>
              <a:rPr kumimoji="1" lang="en-US" altLang="ja-JP" sz="1200" dirty="0">
                <a:latin typeface="+mn-ea"/>
              </a:rPr>
              <a:t>https://www.data.go.jp/terms-of-use/terms-of-use/</a:t>
            </a:r>
            <a:r>
              <a:rPr kumimoji="1" lang="ja-JP" altLang="en-US" sz="1200" dirty="0">
                <a:latin typeface="+mn-ea"/>
              </a:rPr>
              <a:t>）</a:t>
            </a:r>
          </a:p>
        </p:txBody>
      </p:sp>
      <p:sp>
        <p:nvSpPr>
          <p:cNvPr id="15" name="正方形/長方形 14">
            <a:extLst>
              <a:ext uri="{FF2B5EF4-FFF2-40B4-BE49-F238E27FC236}">
                <a16:creationId xmlns:a16="http://schemas.microsoft.com/office/drawing/2014/main" id="{712F2C77-B653-437C-8083-31CEA548480C}"/>
              </a:ext>
            </a:extLst>
          </p:cNvPr>
          <p:cNvSpPr/>
          <p:nvPr/>
        </p:nvSpPr>
        <p:spPr>
          <a:xfrm>
            <a:off x="179512" y="1772816"/>
            <a:ext cx="8280920" cy="360040"/>
          </a:xfrm>
          <a:prstGeom prst="rect">
            <a:avLst/>
          </a:prstGeom>
          <a:noFill/>
          <a:ln>
            <a:noFill/>
          </a:ln>
        </p:spPr>
        <p:txBody>
          <a:bodyPr wrap="square" rtlCol="0" anchor="ctr">
            <a:noAutofit/>
          </a:bodyPr>
          <a:lstStyle/>
          <a:p>
            <a:pPr marL="285750" indent="-285750" defTabSz="914400">
              <a:buClr>
                <a:schemeClr val="accent6">
                  <a:lumMod val="50000"/>
                </a:schemeClr>
              </a:buClr>
              <a:buFont typeface="Wingdings" panose="05000000000000000000" pitchFamily="2" charset="2"/>
              <a:buChar char="p"/>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データカタログサイト　</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DATA.GO.JP</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の利用規約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F34FF465-B2AD-4B12-A44E-DF2D45F262E0}"/>
              </a:ext>
            </a:extLst>
          </p:cNvPr>
          <p:cNvSpPr/>
          <p:nvPr/>
        </p:nvSpPr>
        <p:spPr>
          <a:xfrm>
            <a:off x="395536" y="4797152"/>
            <a:ext cx="8530008" cy="1145669"/>
          </a:xfrm>
          <a:prstGeom prst="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txBody>
          <a:bodyPr wrap="square" rtlCol="0" anchor="ctr">
            <a:noAutofit/>
          </a:bodyPr>
          <a:lstStyle/>
          <a:p>
            <a:r>
              <a:rPr kumimoji="1" lang="ja-JP" altLang="en-US" sz="1600" dirty="0">
                <a:latin typeface="+mn-ea"/>
              </a:rPr>
              <a:t>６）　免責について</a:t>
            </a:r>
          </a:p>
          <a:p>
            <a:pPr marL="536575" indent="-173038"/>
            <a:r>
              <a:rPr kumimoji="1" lang="ja-JP" altLang="en-US" sz="1600" dirty="0">
                <a:latin typeface="+mn-ea"/>
              </a:rPr>
              <a:t>ア　国は、利用者がコンテンツを用いて行う一切の行為（コンテンツを編集・加工等した情報を利用することを含む。）について何ら責任を負うものではありません。</a:t>
            </a:r>
          </a:p>
          <a:p>
            <a:pPr marL="536575" indent="-173038"/>
            <a:r>
              <a:rPr kumimoji="1" lang="ja-JP" altLang="en-US" sz="1600" dirty="0">
                <a:latin typeface="+mn-ea"/>
              </a:rPr>
              <a:t>イ　コンテンツは、予告なく変更、移転、削除等が行われることがあります。</a:t>
            </a:r>
          </a:p>
        </p:txBody>
      </p:sp>
      <p:sp>
        <p:nvSpPr>
          <p:cNvPr id="17" name="正方形/長方形 16">
            <a:extLst>
              <a:ext uri="{FF2B5EF4-FFF2-40B4-BE49-F238E27FC236}">
                <a16:creationId xmlns:a16="http://schemas.microsoft.com/office/drawing/2014/main" id="{9E497E32-6742-4B99-A5DD-8E94B609E3FF}"/>
              </a:ext>
            </a:extLst>
          </p:cNvPr>
          <p:cNvSpPr/>
          <p:nvPr/>
        </p:nvSpPr>
        <p:spPr>
          <a:xfrm>
            <a:off x="611560" y="5949280"/>
            <a:ext cx="8424936" cy="288032"/>
          </a:xfrm>
          <a:prstGeom prst="rect">
            <a:avLst/>
          </a:prstGeom>
          <a:noFill/>
          <a:ln>
            <a:noFill/>
          </a:ln>
        </p:spPr>
        <p:txBody>
          <a:bodyPr wrap="none" rtlCol="0" anchor="ctr">
            <a:noAutofit/>
          </a:bodyPr>
          <a:lstStyle/>
          <a:p>
            <a:pPr algn="r"/>
            <a:r>
              <a:rPr kumimoji="1" lang="ja-JP" altLang="en-US" sz="1200" dirty="0">
                <a:latin typeface="+mn-ea"/>
              </a:rPr>
              <a:t>出典：データカタログサイト　</a:t>
            </a:r>
            <a:r>
              <a:rPr kumimoji="1" lang="en-US" altLang="ja-JP" sz="1200" dirty="0">
                <a:latin typeface="+mn-ea"/>
              </a:rPr>
              <a:t>DATA.GO.JP</a:t>
            </a:r>
            <a:r>
              <a:rPr kumimoji="1" lang="ja-JP" altLang="en-US" sz="1200" dirty="0">
                <a:latin typeface="+mn-ea"/>
              </a:rPr>
              <a:t>の利用規約（</a:t>
            </a:r>
            <a:r>
              <a:rPr kumimoji="1" lang="en-US" altLang="ja-JP" sz="1200" dirty="0">
                <a:latin typeface="+mn-ea"/>
              </a:rPr>
              <a:t>https://www.data.go.jp/terms-of-use/terms-of-use/</a:t>
            </a:r>
            <a:r>
              <a:rPr kumimoji="1" lang="ja-JP" altLang="en-US" sz="1200" dirty="0">
                <a:latin typeface="+mn-ea"/>
              </a:rPr>
              <a:t>）</a:t>
            </a:r>
          </a:p>
        </p:txBody>
      </p:sp>
      <p:sp>
        <p:nvSpPr>
          <p:cNvPr id="18" name="正方形/長方形 17">
            <a:extLst>
              <a:ext uri="{FF2B5EF4-FFF2-40B4-BE49-F238E27FC236}">
                <a16:creationId xmlns:a16="http://schemas.microsoft.com/office/drawing/2014/main" id="{712F2C77-B653-437C-8083-31CEA548480C}"/>
              </a:ext>
            </a:extLst>
          </p:cNvPr>
          <p:cNvSpPr/>
          <p:nvPr/>
        </p:nvSpPr>
        <p:spPr>
          <a:xfrm>
            <a:off x="179512" y="4437112"/>
            <a:ext cx="8280920" cy="360040"/>
          </a:xfrm>
          <a:prstGeom prst="rect">
            <a:avLst/>
          </a:prstGeom>
          <a:noFill/>
          <a:ln>
            <a:noFill/>
          </a:ln>
        </p:spPr>
        <p:txBody>
          <a:bodyPr wrap="square" rtlCol="0" anchor="ctr">
            <a:noAutofit/>
          </a:bodyPr>
          <a:lstStyle/>
          <a:p>
            <a:pPr marL="285750" indent="-285750" defTabSz="914400">
              <a:buClr>
                <a:schemeClr val="accent6">
                  <a:lumMod val="50000"/>
                </a:schemeClr>
              </a:buClr>
              <a:buFont typeface="Wingdings" panose="05000000000000000000" pitchFamily="2" charset="2"/>
              <a:buChar char="p"/>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政府標準利用規約（第</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版）</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87755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3923928" y="3789040"/>
            <a:ext cx="5040560" cy="2160240"/>
          </a:xfrm>
          <a:prstGeom prst="rect">
            <a:avLst/>
          </a:prstGeom>
          <a:solidFill>
            <a:schemeClr val="bg1">
              <a:lumMod val="9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23928" y="1340768"/>
            <a:ext cx="5040560" cy="2160240"/>
          </a:xfrm>
          <a:prstGeom prst="rect">
            <a:avLst/>
          </a:prstGeom>
          <a:solidFill>
            <a:schemeClr val="bg1">
              <a:lumMod val="9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25</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もうホームページに情報は</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記載しているけど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75000"/>
                  </a:schemeClr>
                </a:solidFill>
                <a:latin typeface="+mn-ea"/>
              </a:rPr>
              <a:t>二次利用を可能とするために</a:t>
            </a:r>
          </a:p>
          <a:p>
            <a:pPr algn="ctr"/>
            <a:r>
              <a:rPr kumimoji="1" lang="ja-JP" altLang="en-US" sz="1600" b="1" dirty="0">
                <a:solidFill>
                  <a:schemeClr val="bg1">
                    <a:lumMod val="75000"/>
                  </a:schemeClr>
                </a:solidFill>
                <a:latin typeface="+mn-ea"/>
              </a:rPr>
              <a:t>利用ルール（利用規約）や</a:t>
            </a:r>
          </a:p>
          <a:p>
            <a:pPr algn="ctr"/>
            <a:r>
              <a:rPr kumimoji="1" lang="ja-JP" altLang="en-US" sz="1600" b="1" dirty="0">
                <a:solidFill>
                  <a:schemeClr val="bg1">
                    <a:lumMod val="75000"/>
                  </a:schemeClr>
                </a:solidFill>
                <a:latin typeface="+mn-ea"/>
              </a:rPr>
              <a:t>ライセンスを</a:t>
            </a:r>
          </a:p>
          <a:p>
            <a:pPr algn="ctr"/>
            <a:r>
              <a:rPr kumimoji="1" lang="ja-JP" altLang="en-US" sz="1600" b="1" dirty="0">
                <a:solidFill>
                  <a:schemeClr val="bg1">
                    <a:lumMod val="75000"/>
                  </a:schemeClr>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公開するなら</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「価値あるデータを」と思うけど、</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価値あるデータって・・・。</a:t>
            </a:r>
          </a:p>
        </p:txBody>
      </p:sp>
      <p:grpSp>
        <p:nvGrpSpPr>
          <p:cNvPr id="35" name="グループ化 34"/>
          <p:cNvGrpSpPr>
            <a:grpSpLocks noChangeAspect="1"/>
          </p:cNvGrpSpPr>
          <p:nvPr/>
        </p:nvGrpSpPr>
        <p:grpSpPr>
          <a:xfrm>
            <a:off x="323528" y="5517232"/>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323528" y="3573016"/>
            <a:ext cx="879256" cy="1152128"/>
            <a:chOff x="2627784" y="4725144"/>
            <a:chExt cx="879256" cy="1152128"/>
          </a:xfrm>
        </p:grpSpPr>
        <p:sp>
          <p:nvSpPr>
            <p:cNvPr id="46" name="台形 45"/>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楕円 46"/>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フリーフォーム 47"/>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323528" y="1628800"/>
            <a:ext cx="879256" cy="1152128"/>
            <a:chOff x="2627784" y="4725144"/>
            <a:chExt cx="879256" cy="1152128"/>
          </a:xfrm>
        </p:grpSpPr>
        <p:sp>
          <p:nvSpPr>
            <p:cNvPr id="51" name="台形 50"/>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リーフォーム 52"/>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右矢印 28"/>
          <p:cNvSpPr/>
          <p:nvPr/>
        </p:nvSpPr>
        <p:spPr>
          <a:xfrm rot="18903254">
            <a:off x="2476600" y="3596082"/>
            <a:ext cx="1934495" cy="57606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4211960" y="1556792"/>
            <a:ext cx="1584176"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41" name="テキスト ボックス 40"/>
          <p:cNvSpPr txBox="1"/>
          <p:nvPr/>
        </p:nvSpPr>
        <p:spPr>
          <a:xfrm>
            <a:off x="6444208" y="1556792"/>
            <a:ext cx="2376264" cy="792088"/>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広く利用されるデータ</a:t>
            </a:r>
            <a:endParaRPr lang="en-US" altLang="ja-JP" sz="2000" b="1" dirty="0">
              <a:solidFill>
                <a:schemeClr val="bg1"/>
              </a:solidFill>
            </a:endParaRPr>
          </a:p>
        </p:txBody>
      </p:sp>
      <p:sp>
        <p:nvSpPr>
          <p:cNvPr id="42" name="正方形/長方形 41"/>
          <p:cNvSpPr/>
          <p:nvPr/>
        </p:nvSpPr>
        <p:spPr>
          <a:xfrm>
            <a:off x="5868144" y="1700808"/>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43" name="額縁 42"/>
          <p:cNvSpPr/>
          <p:nvPr/>
        </p:nvSpPr>
        <p:spPr>
          <a:xfrm>
            <a:off x="6012160" y="2708920"/>
            <a:ext cx="2808312" cy="576064"/>
          </a:xfrm>
          <a:prstGeom prst="bevel">
            <a:avLst>
              <a:gd name="adj" fmla="val 7696"/>
            </a:avLst>
          </a:prstGeom>
          <a:solidFill>
            <a:schemeClr val="accent1">
              <a:lumMod val="40000"/>
              <a:lumOff val="60000"/>
            </a:schemeClr>
          </a:solidFill>
          <a:ln>
            <a:noFill/>
          </a:ln>
          <a:effectLst/>
        </p:spPr>
        <p:txBody>
          <a:bodyPr wrap="none" anchor="ctr"/>
          <a:lstStyle/>
          <a:p>
            <a:r>
              <a:rPr lang="en-US" altLang="ja-JP" dirty="0"/>
              <a:t>(3) </a:t>
            </a:r>
            <a:r>
              <a:rPr lang="ja-JP" altLang="en-US" dirty="0"/>
              <a:t>公開するデータを選ぶ</a:t>
            </a:r>
          </a:p>
        </p:txBody>
      </p:sp>
      <p:sp>
        <p:nvSpPr>
          <p:cNvPr id="44" name="Freeform 134"/>
          <p:cNvSpPr>
            <a:spLocks/>
          </p:cNvSpPr>
          <p:nvPr/>
        </p:nvSpPr>
        <p:spPr bwMode="auto">
          <a:xfrm flipV="1">
            <a:off x="5364088" y="2636912"/>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57" name="額縁 56"/>
          <p:cNvSpPr/>
          <p:nvPr/>
        </p:nvSpPr>
        <p:spPr>
          <a:xfrm>
            <a:off x="4644008" y="5085184"/>
            <a:ext cx="4176464" cy="576064"/>
          </a:xfrm>
          <a:prstGeom prst="bevel">
            <a:avLst>
              <a:gd name="adj" fmla="val 7696"/>
            </a:avLst>
          </a:prstGeom>
          <a:solidFill>
            <a:schemeClr val="accent1">
              <a:lumMod val="40000"/>
              <a:lumOff val="60000"/>
            </a:schemeClr>
          </a:solidFill>
          <a:ln>
            <a:noFill/>
          </a:ln>
          <a:effectLst/>
        </p:spPr>
        <p:txBody>
          <a:bodyPr wrap="none" anchor="ctr"/>
          <a:lstStyle/>
          <a:p>
            <a:r>
              <a:rPr lang="en-US" altLang="ja-JP" dirty="0"/>
              <a:t>(4) </a:t>
            </a:r>
            <a:r>
              <a:rPr lang="ja-JP" altLang="en-US" dirty="0"/>
              <a:t>オープンデータにより適したデータにする</a:t>
            </a:r>
          </a:p>
        </p:txBody>
      </p:sp>
      <p:sp>
        <p:nvSpPr>
          <p:cNvPr id="58" name="Freeform 134"/>
          <p:cNvSpPr>
            <a:spLocks/>
          </p:cNvSpPr>
          <p:nvPr/>
        </p:nvSpPr>
        <p:spPr bwMode="auto">
          <a:xfrm flipV="1">
            <a:off x="3995936" y="5013176"/>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59" name="テキスト ボックス 58"/>
          <p:cNvSpPr txBox="1"/>
          <p:nvPr/>
        </p:nvSpPr>
        <p:spPr>
          <a:xfrm>
            <a:off x="4211960" y="4005064"/>
            <a:ext cx="1584176"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60" name="テキスト ボックス 59"/>
          <p:cNvSpPr txBox="1"/>
          <p:nvPr/>
        </p:nvSpPr>
        <p:spPr>
          <a:xfrm>
            <a:off x="6444208" y="4005064"/>
            <a:ext cx="2376264" cy="792088"/>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使いやすいデータ</a:t>
            </a:r>
          </a:p>
        </p:txBody>
      </p:sp>
      <p:sp>
        <p:nvSpPr>
          <p:cNvPr id="61" name="正方形/長方形 60"/>
          <p:cNvSpPr/>
          <p:nvPr/>
        </p:nvSpPr>
        <p:spPr>
          <a:xfrm>
            <a:off x="5868144" y="4149080"/>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66" name="正方形/長方形 65"/>
          <p:cNvSpPr/>
          <p:nvPr/>
        </p:nvSpPr>
        <p:spPr>
          <a:xfrm>
            <a:off x="3923928" y="3789040"/>
            <a:ext cx="5040560" cy="216024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rot="19876248">
            <a:off x="3372957" y="4275075"/>
            <a:ext cx="671775" cy="576064"/>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3BE85599-3D09-4513-B3B2-0921154D58D1}"/>
              </a:ext>
            </a:extLst>
          </p:cNvPr>
          <p:cNvSpPr txBox="1"/>
          <p:nvPr/>
        </p:nvSpPr>
        <p:spPr>
          <a:xfrm>
            <a:off x="3995936" y="971436"/>
            <a:ext cx="2808312" cy="369332"/>
          </a:xfrm>
          <a:prstGeom prst="rect">
            <a:avLst/>
          </a:prstGeom>
          <a:noFill/>
        </p:spPr>
        <p:txBody>
          <a:bodyPr wrap="square" rtlCol="0">
            <a:spAutoFit/>
          </a:bodyPr>
          <a:lstStyle/>
          <a:p>
            <a:r>
              <a:rPr kumimoji="1" lang="ja-JP" altLang="en-US" dirty="0"/>
              <a:t>ー伝えたいことー</a:t>
            </a:r>
          </a:p>
        </p:txBody>
      </p:sp>
    </p:spTree>
    <p:extLst>
      <p:ext uri="{BB962C8B-B14F-4D97-AF65-F5344CB8AC3E}">
        <p14:creationId xmlns:p14="http://schemas.microsoft.com/office/powerpoint/2010/main" val="117999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3356992"/>
            <a:ext cx="7992888" cy="3096344"/>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spcBef>
                <a:spcPts val="600"/>
              </a:spcBef>
              <a:buClr>
                <a:schemeClr val="accent6">
                  <a:lumMod val="75000"/>
                </a:schemeClr>
              </a:buClr>
            </a:pPr>
            <a:endParaRPr lang="ja-JP" altLang="en-US">
              <a:solidFill>
                <a:schemeClr val="tx1"/>
              </a:solidFill>
              <a:latin typeface="+mn-ea"/>
              <a:cs typeface="Meiryo UI" panose="020B0604030504040204" pitchFamily="50" charset="-128"/>
            </a:endParaRPr>
          </a:p>
        </p:txBody>
      </p:sp>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26</a:t>
            </a:fld>
            <a:endParaRPr kumimoji="1" lang="ja-JP" altLang="en-US"/>
          </a:p>
        </p:txBody>
      </p:sp>
      <p:sp>
        <p:nvSpPr>
          <p:cNvPr id="11" name="正方形/長方形 10"/>
          <p:cNvSpPr/>
          <p:nvPr/>
        </p:nvSpPr>
        <p:spPr>
          <a:xfrm>
            <a:off x="755576" y="5373216"/>
            <a:ext cx="7452320" cy="432048"/>
          </a:xfrm>
          <a:prstGeom prst="rect">
            <a:avLst/>
          </a:prstGeom>
          <a:noFill/>
          <a:ln>
            <a:noFill/>
          </a:ln>
        </p:spPr>
        <p:txBody>
          <a:bodyPr wrap="square" rtlCol="0" anchor="ctr">
            <a:noAutofit/>
          </a:bodyPr>
          <a:lstStyle/>
          <a:p>
            <a:r>
              <a:rPr kumimoji="1" lang="ja-JP" altLang="en-US" dirty="0">
                <a:latin typeface="+mn-ea"/>
              </a:rPr>
              <a:t>②　地域課題と関係が深い（住民や首長の意識の高いもの）データを選ぶ</a:t>
            </a:r>
          </a:p>
        </p:txBody>
      </p:sp>
      <p:sp>
        <p:nvSpPr>
          <p:cNvPr id="12" name="正方形/長方形 11"/>
          <p:cNvSpPr/>
          <p:nvPr/>
        </p:nvSpPr>
        <p:spPr>
          <a:xfrm>
            <a:off x="755576" y="5877272"/>
            <a:ext cx="7452320" cy="432048"/>
          </a:xfrm>
          <a:prstGeom prst="rect">
            <a:avLst/>
          </a:prstGeom>
          <a:noFill/>
          <a:ln>
            <a:noFill/>
          </a:ln>
        </p:spPr>
        <p:txBody>
          <a:bodyPr wrap="square" rtlCol="0" anchor="ctr">
            <a:noAutofit/>
          </a:bodyPr>
          <a:lstStyle/>
          <a:p>
            <a:r>
              <a:rPr kumimoji="1" lang="ja-JP" altLang="en-US" dirty="0">
                <a:solidFill>
                  <a:schemeClr val="tx1"/>
                </a:solidFill>
                <a:latin typeface="+mn-ea"/>
              </a:rPr>
              <a:t>③　ニーズに関わらず、自治体として積極的に公開すべき</a:t>
            </a:r>
            <a:r>
              <a:rPr kumimoji="1" lang="ja-JP" altLang="en-US" dirty="0">
                <a:latin typeface="+mn-ea"/>
              </a:rPr>
              <a:t>データを選ぶ</a:t>
            </a:r>
            <a:endParaRPr kumimoji="1" lang="ja-JP" altLang="en-US" dirty="0">
              <a:solidFill>
                <a:schemeClr val="tx1"/>
              </a:solidFill>
              <a:latin typeface="+mn-ea"/>
            </a:endParaRPr>
          </a:p>
        </p:txBody>
      </p:sp>
      <p:sp>
        <p:nvSpPr>
          <p:cNvPr id="1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5" name="テキスト ボックス 14"/>
          <p:cNvSpPr txBox="1"/>
          <p:nvPr/>
        </p:nvSpPr>
        <p:spPr>
          <a:xfrm>
            <a:off x="6948264" y="4509120"/>
            <a:ext cx="2448272" cy="747464"/>
          </a:xfrm>
          <a:prstGeom prst="rect">
            <a:avLst/>
          </a:prstGeom>
          <a:noFill/>
          <a:ln>
            <a:noFill/>
          </a:ln>
        </p:spPr>
        <p:txBody>
          <a:bodyPr wrap="square" rtlCol="0">
            <a:noAutofit/>
          </a:bodyPr>
          <a:lstStyle/>
          <a:p>
            <a:r>
              <a:rPr kumimoji="1" lang="ja-JP" altLang="en-US" sz="2000" dirty="0">
                <a:latin typeface="+mn-ea"/>
              </a:rPr>
              <a:t>次ページ以降で</a:t>
            </a:r>
            <a:endParaRPr kumimoji="1" lang="en-US" altLang="ja-JP" sz="2000" dirty="0">
              <a:latin typeface="+mn-ea"/>
            </a:endParaRPr>
          </a:p>
          <a:p>
            <a:r>
              <a:rPr kumimoji="1" lang="ja-JP" altLang="en-US" sz="2000" dirty="0">
                <a:latin typeface="+mn-ea"/>
              </a:rPr>
              <a:t>内容をご説明します</a:t>
            </a:r>
            <a:endParaRPr kumimoji="1" lang="en-US" altLang="ja-JP" sz="2000" dirty="0">
              <a:solidFill>
                <a:schemeClr val="tx1"/>
              </a:solidFill>
              <a:latin typeface="+mn-ea"/>
            </a:endParaRPr>
          </a:p>
        </p:txBody>
      </p:sp>
      <p:sp>
        <p:nvSpPr>
          <p:cNvPr id="19" name="正方形/長方形 18"/>
          <p:cNvSpPr/>
          <p:nvPr/>
        </p:nvSpPr>
        <p:spPr>
          <a:xfrm>
            <a:off x="755576" y="3717032"/>
            <a:ext cx="7452320" cy="432048"/>
          </a:xfrm>
          <a:prstGeom prst="rect">
            <a:avLst/>
          </a:prstGeom>
          <a:noFill/>
          <a:ln>
            <a:noFill/>
          </a:ln>
        </p:spPr>
        <p:txBody>
          <a:bodyPr wrap="square" rtlCol="0" anchor="ctr">
            <a:noAutofit/>
          </a:bodyPr>
          <a:lstStyle/>
          <a:p>
            <a:r>
              <a:rPr kumimoji="1" lang="ja-JP" altLang="en-US" sz="2000" dirty="0">
                <a:solidFill>
                  <a:schemeClr val="tx1"/>
                </a:solidFill>
                <a:effectLst>
                  <a:outerShdw blurRad="38100" dist="38100" dir="2700000" algn="tl">
                    <a:srgbClr val="000000">
                      <a:alpha val="43137"/>
                    </a:srgbClr>
                  </a:outerShdw>
                </a:effectLst>
                <a:latin typeface="+mn-ea"/>
              </a:rPr>
              <a:t>①</a:t>
            </a:r>
            <a:r>
              <a:rPr kumimoji="1" lang="ja-JP" altLang="en-US" sz="2000" dirty="0">
                <a:effectLst>
                  <a:outerShdw blurRad="38100" dist="38100" dir="2700000" algn="tl">
                    <a:srgbClr val="000000">
                      <a:alpha val="43137"/>
                    </a:srgbClr>
                  </a:outerShdw>
                </a:effectLst>
                <a:latin typeface="+mn-ea"/>
              </a:rPr>
              <a:t>　住民やデータ利用者のニーズが高いデータを選ぶ</a:t>
            </a:r>
            <a:endParaRPr kumimoji="1" lang="ja-JP" altLang="en-US" sz="2000" dirty="0">
              <a:solidFill>
                <a:schemeClr val="tx1"/>
              </a:solidFill>
              <a:effectLst>
                <a:outerShdw blurRad="38100" dist="38100" dir="2700000" algn="tl">
                  <a:srgbClr val="000000">
                    <a:alpha val="43137"/>
                  </a:srgbClr>
                </a:outerShdw>
              </a:effectLst>
              <a:latin typeface="+mn-ea"/>
            </a:endParaRPr>
          </a:p>
        </p:txBody>
      </p:sp>
      <p:sp>
        <p:nvSpPr>
          <p:cNvPr id="13" name="正方形/長方形 12"/>
          <p:cNvSpPr/>
          <p:nvPr/>
        </p:nvSpPr>
        <p:spPr>
          <a:xfrm>
            <a:off x="323528" y="3140968"/>
            <a:ext cx="3312368"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公開するデータの選び方の例</a:t>
            </a:r>
          </a:p>
        </p:txBody>
      </p:sp>
      <p:sp>
        <p:nvSpPr>
          <p:cNvPr id="29" name="角丸四角形 28"/>
          <p:cNvSpPr/>
          <p:nvPr/>
        </p:nvSpPr>
        <p:spPr>
          <a:xfrm>
            <a:off x="683568" y="3717032"/>
            <a:ext cx="6192688" cy="1512168"/>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331640" y="4221088"/>
            <a:ext cx="6840760" cy="1008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1600">
                <a:solidFill>
                  <a:schemeClr val="tx1"/>
                </a:solidFill>
                <a:latin typeface="+mn-ea"/>
                <a:cs typeface="Meiryo UI" panose="020B0604030504040204" pitchFamily="50" charset="-128"/>
              </a:defRPr>
            </a:lvl1pPr>
          </a:lstStyle>
          <a:p>
            <a:r>
              <a:rPr lang="ja-JP" altLang="en-US" sz="1800" dirty="0"/>
              <a:t>アンケートなどの調査結果を参考にする</a:t>
            </a:r>
            <a:endParaRPr lang="en-US" altLang="ja-JP" sz="1800" dirty="0"/>
          </a:p>
          <a:p>
            <a:r>
              <a:rPr lang="ja-JP" altLang="en-US" sz="1800" dirty="0"/>
              <a:t>情報公開請求件数が多い情報を参考にする</a:t>
            </a:r>
            <a:endParaRPr lang="en-US" altLang="ja-JP" sz="1800" dirty="0"/>
          </a:p>
          <a:p>
            <a:r>
              <a:rPr lang="ja-JP" altLang="en-US" sz="1800" dirty="0"/>
              <a:t>推奨データセットのデータから選ぶ</a:t>
            </a:r>
          </a:p>
        </p:txBody>
      </p:sp>
      <p:sp>
        <p:nvSpPr>
          <p:cNvPr id="35" name="テキスト ボックス 34">
            <a:extLst>
              <a:ext uri="{FF2B5EF4-FFF2-40B4-BE49-F238E27FC236}">
                <a16:creationId xmlns:a16="http://schemas.microsoft.com/office/drawing/2014/main" id="{88352BC8-C086-464C-B916-532D872A3F98}"/>
              </a:ext>
            </a:extLst>
          </p:cNvPr>
          <p:cNvSpPr txBox="1"/>
          <p:nvPr/>
        </p:nvSpPr>
        <p:spPr>
          <a:xfrm>
            <a:off x="179512" y="836712"/>
            <a:ext cx="8712968" cy="504056"/>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オープンデータでは、</a:t>
            </a:r>
            <a:endParaRPr lang="en-US" altLang="ja-JP" dirty="0"/>
          </a:p>
        </p:txBody>
      </p:sp>
      <p:sp>
        <p:nvSpPr>
          <p:cNvPr id="36" name="テキスト ボックス 35"/>
          <p:cNvSpPr txBox="1"/>
          <p:nvPr/>
        </p:nvSpPr>
        <p:spPr>
          <a:xfrm>
            <a:off x="323528" y="1268760"/>
            <a:ext cx="1584176" cy="576064"/>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37" name="テキスト ボックス 36"/>
          <p:cNvSpPr txBox="1"/>
          <p:nvPr/>
        </p:nvSpPr>
        <p:spPr>
          <a:xfrm>
            <a:off x="2555776" y="1268760"/>
            <a:ext cx="2376264" cy="576064"/>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広く利用されるデータ</a:t>
            </a:r>
            <a:endParaRPr lang="en-US" altLang="ja-JP" sz="2000" b="1" dirty="0">
              <a:solidFill>
                <a:schemeClr val="bg1"/>
              </a:solidFill>
            </a:endParaRPr>
          </a:p>
        </p:txBody>
      </p:sp>
      <p:sp>
        <p:nvSpPr>
          <p:cNvPr id="38" name="正方形/長方形 37"/>
          <p:cNvSpPr/>
          <p:nvPr/>
        </p:nvSpPr>
        <p:spPr>
          <a:xfrm>
            <a:off x="1979712" y="1340768"/>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6" name="右矢印 5"/>
          <p:cNvSpPr/>
          <p:nvPr/>
        </p:nvSpPr>
        <p:spPr>
          <a:xfrm>
            <a:off x="5148064" y="1412776"/>
            <a:ext cx="288032" cy="36004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652120" y="1052736"/>
            <a:ext cx="2880320" cy="1080120"/>
          </a:xfrm>
          <a:prstGeom prst="roundRect">
            <a:avLst/>
          </a:prstGeom>
          <a:solidFill>
            <a:schemeClr val="accent1">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defPPr>
              <a:defRPr lang="en-US"/>
            </a:defPPr>
            <a:lvl1pPr indent="0" algn="ctr">
              <a:spcBef>
                <a:spcPts val="600"/>
              </a:spcBef>
              <a:buClr>
                <a:schemeClr val="accent6">
                  <a:lumMod val="75000"/>
                </a:schemeClr>
              </a:buClr>
              <a:buFont typeface="Wingdings" panose="05000000000000000000" pitchFamily="2" charset="2"/>
              <a:buNone/>
              <a:defRPr sz="2400">
                <a:solidFill>
                  <a:srgbClr val="0000CC"/>
                </a:solidFill>
                <a:effectLst>
                  <a:outerShdw blurRad="38100" dist="38100" dir="2700000" algn="tl">
                    <a:srgbClr val="000000">
                      <a:alpha val="43137"/>
                    </a:srgbClr>
                  </a:outerShdw>
                </a:effectLst>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利用者の</a:t>
            </a:r>
            <a:endParaRPr lang="en-US" altLang="ja-JP" dirty="0"/>
          </a:p>
          <a:p>
            <a:r>
              <a:rPr lang="ja-JP" altLang="en-US" dirty="0"/>
              <a:t>ニーズが高いデータ</a:t>
            </a:r>
            <a:endParaRPr lang="en-US" altLang="ja-JP" dirty="0"/>
          </a:p>
        </p:txBody>
      </p:sp>
    </p:spTree>
    <p:extLst>
      <p:ext uri="{BB962C8B-B14F-4D97-AF65-F5344CB8AC3E}">
        <p14:creationId xmlns:p14="http://schemas.microsoft.com/office/powerpoint/2010/main" val="1051033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27</a:t>
            </a:fld>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1158546864"/>
              </p:ext>
            </p:extLst>
          </p:nvPr>
        </p:nvGraphicFramePr>
        <p:xfrm>
          <a:off x="899594" y="3433544"/>
          <a:ext cx="7776864" cy="2194560"/>
        </p:xfrm>
        <a:graphic>
          <a:graphicData uri="http://schemas.openxmlformats.org/drawingml/2006/table">
            <a:tbl>
              <a:tblPr firstRow="1" bandRow="1">
                <a:tableStyleId>{93296810-A885-4BE3-A3E7-6D5BEEA58F35}</a:tableStyleId>
              </a:tblPr>
              <a:tblGrid>
                <a:gridCol w="712429">
                  <a:extLst>
                    <a:ext uri="{9D8B030D-6E8A-4147-A177-3AD203B41FA5}">
                      <a16:colId xmlns:a16="http://schemas.microsoft.com/office/drawing/2014/main" val="3023564710"/>
                    </a:ext>
                  </a:extLst>
                </a:gridCol>
                <a:gridCol w="4227223">
                  <a:extLst>
                    <a:ext uri="{9D8B030D-6E8A-4147-A177-3AD203B41FA5}">
                      <a16:colId xmlns:a16="http://schemas.microsoft.com/office/drawing/2014/main" val="1448548417"/>
                    </a:ext>
                  </a:extLst>
                </a:gridCol>
                <a:gridCol w="2837212">
                  <a:extLst>
                    <a:ext uri="{9D8B030D-6E8A-4147-A177-3AD203B41FA5}">
                      <a16:colId xmlns:a16="http://schemas.microsoft.com/office/drawing/2014/main" val="2324360652"/>
                    </a:ext>
                  </a:extLst>
                </a:gridCol>
              </a:tblGrid>
              <a:tr h="0">
                <a:tc>
                  <a:txBody>
                    <a:bodyPr/>
                    <a:lstStyle/>
                    <a:p>
                      <a:r>
                        <a:rPr kumimoji="1" lang="ja-JP" altLang="en-US" sz="1800" dirty="0">
                          <a:latin typeface="+mn-ea"/>
                          <a:ea typeface="+mn-ea"/>
                        </a:rPr>
                        <a:t>順位</a:t>
                      </a:r>
                    </a:p>
                  </a:txBody>
                  <a:tcPr/>
                </a:tc>
                <a:tc>
                  <a:txBody>
                    <a:bodyPr/>
                    <a:lstStyle/>
                    <a:p>
                      <a:r>
                        <a:rPr kumimoji="1" lang="ja-JP" altLang="en-US" sz="1800" dirty="0">
                          <a:latin typeface="+mn-ea"/>
                          <a:ea typeface="+mn-ea"/>
                        </a:rPr>
                        <a:t>分野</a:t>
                      </a:r>
                    </a:p>
                  </a:txBody>
                  <a:tcPr/>
                </a:tc>
                <a:tc>
                  <a:txBody>
                    <a:bodyPr/>
                    <a:lstStyle/>
                    <a:p>
                      <a:r>
                        <a:rPr kumimoji="1" lang="ja-JP" altLang="en-US" sz="1800" dirty="0">
                          <a:latin typeface="+mn-ea"/>
                          <a:ea typeface="+mn-ea"/>
                        </a:rPr>
                        <a:t>回答団体数に対する割合</a:t>
                      </a:r>
                    </a:p>
                  </a:txBody>
                  <a:tcPr/>
                </a:tc>
                <a:extLst>
                  <a:ext uri="{0D108BD9-81ED-4DB2-BD59-A6C34878D82A}">
                    <a16:rowId xmlns:a16="http://schemas.microsoft.com/office/drawing/2014/main" val="4283155644"/>
                  </a:ext>
                </a:extLst>
              </a:tr>
              <a:tr h="0">
                <a:tc>
                  <a:txBody>
                    <a:bodyPr/>
                    <a:lstStyle/>
                    <a:p>
                      <a:pPr algn="ctr"/>
                      <a:r>
                        <a:rPr kumimoji="1" lang="en-US" altLang="ja-JP" sz="1800" dirty="0">
                          <a:latin typeface="+mn-ea"/>
                          <a:ea typeface="+mn-ea"/>
                        </a:rPr>
                        <a:t>1</a:t>
                      </a:r>
                      <a:endParaRPr kumimoji="1" lang="ja-JP" altLang="en-US" sz="1800" dirty="0">
                        <a:latin typeface="+mn-ea"/>
                        <a:ea typeface="+mn-ea"/>
                      </a:endParaRPr>
                    </a:p>
                  </a:txBody>
                  <a:tcPr/>
                </a:tc>
                <a:tc>
                  <a:txBody>
                    <a:bodyPr/>
                    <a:lstStyle/>
                    <a:p>
                      <a:r>
                        <a:rPr kumimoji="1" lang="ja-JP" altLang="en-US" sz="1800" dirty="0">
                          <a:latin typeface="+mn-ea"/>
                          <a:ea typeface="+mn-ea"/>
                        </a:rPr>
                        <a:t>防災分野の各種情報</a:t>
                      </a:r>
                    </a:p>
                  </a:txBody>
                  <a:tcPr/>
                </a:tc>
                <a:tc>
                  <a:txBody>
                    <a:bodyPr/>
                    <a:lstStyle/>
                    <a:p>
                      <a:r>
                        <a:rPr kumimoji="1" lang="en-US" altLang="ja-JP" sz="1800" dirty="0">
                          <a:latin typeface="+mn-ea"/>
                          <a:ea typeface="+mn-ea"/>
                        </a:rPr>
                        <a:t>49</a:t>
                      </a:r>
                      <a:r>
                        <a:rPr kumimoji="1" lang="ja-JP" altLang="en-US" sz="1800" dirty="0">
                          <a:latin typeface="+mn-ea"/>
                          <a:ea typeface="+mn-ea"/>
                        </a:rPr>
                        <a:t>％</a:t>
                      </a:r>
                    </a:p>
                  </a:txBody>
                  <a:tcPr/>
                </a:tc>
                <a:extLst>
                  <a:ext uri="{0D108BD9-81ED-4DB2-BD59-A6C34878D82A}">
                    <a16:rowId xmlns:a16="http://schemas.microsoft.com/office/drawing/2014/main" val="3006841755"/>
                  </a:ext>
                </a:extLst>
              </a:tr>
              <a:tr h="141744">
                <a:tc>
                  <a:txBody>
                    <a:bodyPr/>
                    <a:lstStyle/>
                    <a:p>
                      <a:pPr algn="ctr"/>
                      <a:r>
                        <a:rPr kumimoji="1" lang="en-US" altLang="ja-JP" sz="1800" dirty="0">
                          <a:latin typeface="+mn-ea"/>
                          <a:ea typeface="+mn-ea"/>
                        </a:rPr>
                        <a:t>2</a:t>
                      </a:r>
                      <a:endParaRPr kumimoji="1" lang="ja-JP" altLang="en-US" sz="1800" dirty="0">
                        <a:latin typeface="+mn-ea"/>
                        <a:ea typeface="+mn-ea"/>
                      </a:endParaRPr>
                    </a:p>
                  </a:txBody>
                  <a:tcPr/>
                </a:tc>
                <a:tc>
                  <a:txBody>
                    <a:bodyPr/>
                    <a:lstStyle/>
                    <a:p>
                      <a:r>
                        <a:rPr kumimoji="1" lang="ja-JP" altLang="en-US" sz="1800" dirty="0">
                          <a:latin typeface="+mn-ea"/>
                          <a:ea typeface="+mn-ea"/>
                        </a:rPr>
                        <a:t>基礎的な統計情報（人口、産業等）</a:t>
                      </a:r>
                    </a:p>
                  </a:txBody>
                  <a:tcPr/>
                </a:tc>
                <a:tc>
                  <a:txBody>
                    <a:bodyPr/>
                    <a:lstStyle/>
                    <a:p>
                      <a:r>
                        <a:rPr kumimoji="1" lang="en-US" altLang="ja-JP" sz="1800" dirty="0">
                          <a:latin typeface="+mn-ea"/>
                          <a:ea typeface="+mn-ea"/>
                        </a:rPr>
                        <a:t>33</a:t>
                      </a:r>
                      <a:r>
                        <a:rPr kumimoji="1" lang="ja-JP" altLang="en-US" sz="1800" dirty="0">
                          <a:latin typeface="+mn-ea"/>
                          <a:ea typeface="+mn-ea"/>
                        </a:rPr>
                        <a:t>％</a:t>
                      </a:r>
                    </a:p>
                  </a:txBody>
                  <a:tcPr/>
                </a:tc>
                <a:extLst>
                  <a:ext uri="{0D108BD9-81ED-4DB2-BD59-A6C34878D82A}">
                    <a16:rowId xmlns:a16="http://schemas.microsoft.com/office/drawing/2014/main" val="2924240563"/>
                  </a:ext>
                </a:extLst>
              </a:tr>
              <a:tr h="0">
                <a:tc>
                  <a:txBody>
                    <a:bodyPr/>
                    <a:lstStyle/>
                    <a:p>
                      <a:pPr algn="ctr"/>
                      <a:r>
                        <a:rPr kumimoji="1" lang="en-US" altLang="ja-JP" sz="1800" dirty="0">
                          <a:latin typeface="+mn-ea"/>
                          <a:ea typeface="+mn-ea"/>
                        </a:rPr>
                        <a:t>3</a:t>
                      </a:r>
                      <a:endParaRPr kumimoji="1" lang="ja-JP" altLang="en-US" sz="1800" dirty="0">
                        <a:latin typeface="+mn-ea"/>
                        <a:ea typeface="+mn-ea"/>
                      </a:endParaRPr>
                    </a:p>
                  </a:txBody>
                  <a:tcPr/>
                </a:tc>
                <a:tc>
                  <a:txBody>
                    <a:bodyPr/>
                    <a:lstStyle/>
                    <a:p>
                      <a:r>
                        <a:rPr kumimoji="1" lang="ja-JP" altLang="en-US" sz="1800" dirty="0">
                          <a:latin typeface="+mn-ea"/>
                          <a:ea typeface="+mn-ea"/>
                        </a:rPr>
                        <a:t>公共施設の位置やサービスに関する情報</a:t>
                      </a:r>
                    </a:p>
                  </a:txBody>
                  <a:tcPr/>
                </a:tc>
                <a:tc>
                  <a:txBody>
                    <a:bodyPr/>
                    <a:lstStyle/>
                    <a:p>
                      <a:r>
                        <a:rPr kumimoji="1" lang="en-US" altLang="ja-JP" sz="1800" dirty="0">
                          <a:latin typeface="+mn-ea"/>
                          <a:ea typeface="+mn-ea"/>
                        </a:rPr>
                        <a:t>33</a:t>
                      </a:r>
                      <a:r>
                        <a:rPr kumimoji="1" lang="ja-JP" altLang="en-US" sz="1800" dirty="0">
                          <a:latin typeface="+mn-ea"/>
                          <a:ea typeface="+mn-ea"/>
                        </a:rPr>
                        <a:t>％</a:t>
                      </a:r>
                    </a:p>
                  </a:txBody>
                  <a:tcPr/>
                </a:tc>
                <a:extLst>
                  <a:ext uri="{0D108BD9-81ED-4DB2-BD59-A6C34878D82A}">
                    <a16:rowId xmlns:a16="http://schemas.microsoft.com/office/drawing/2014/main" val="296402646"/>
                  </a:ext>
                </a:extLst>
              </a:tr>
              <a:tr h="0">
                <a:tc>
                  <a:txBody>
                    <a:bodyPr/>
                    <a:lstStyle/>
                    <a:p>
                      <a:pPr algn="ctr"/>
                      <a:r>
                        <a:rPr kumimoji="1" lang="en-US" altLang="ja-JP" sz="1800" dirty="0">
                          <a:latin typeface="+mn-ea"/>
                          <a:ea typeface="+mn-ea"/>
                        </a:rPr>
                        <a:t>4</a:t>
                      </a:r>
                      <a:endParaRPr kumimoji="1" lang="ja-JP" altLang="en-US" sz="1800" dirty="0">
                        <a:latin typeface="+mn-ea"/>
                        <a:ea typeface="+mn-ea"/>
                      </a:endParaRPr>
                    </a:p>
                  </a:txBody>
                  <a:tcPr/>
                </a:tc>
                <a:tc>
                  <a:txBody>
                    <a:bodyPr/>
                    <a:lstStyle/>
                    <a:p>
                      <a:r>
                        <a:rPr kumimoji="1" lang="ja-JP" altLang="en-US" sz="1800" dirty="0">
                          <a:latin typeface="+mn-ea"/>
                          <a:ea typeface="+mn-ea"/>
                        </a:rPr>
                        <a:t>観光に関する情報</a:t>
                      </a:r>
                    </a:p>
                  </a:txBody>
                  <a:tcPr/>
                </a:tc>
                <a:tc>
                  <a:txBody>
                    <a:bodyPr/>
                    <a:lstStyle/>
                    <a:p>
                      <a:r>
                        <a:rPr kumimoji="1" lang="en-US" altLang="ja-JP" sz="1800" dirty="0">
                          <a:latin typeface="+mn-ea"/>
                          <a:ea typeface="+mn-ea"/>
                        </a:rPr>
                        <a:t>32</a:t>
                      </a:r>
                      <a:r>
                        <a:rPr kumimoji="1" lang="ja-JP" altLang="en-US" sz="1800" dirty="0">
                          <a:latin typeface="+mn-ea"/>
                          <a:ea typeface="+mn-ea"/>
                        </a:rPr>
                        <a:t>％</a:t>
                      </a:r>
                    </a:p>
                  </a:txBody>
                  <a:tcPr/>
                </a:tc>
                <a:extLst>
                  <a:ext uri="{0D108BD9-81ED-4DB2-BD59-A6C34878D82A}">
                    <a16:rowId xmlns:a16="http://schemas.microsoft.com/office/drawing/2014/main" val="1711882422"/>
                  </a:ext>
                </a:extLst>
              </a:tr>
              <a:tr h="0">
                <a:tc>
                  <a:txBody>
                    <a:bodyPr/>
                    <a:lstStyle/>
                    <a:p>
                      <a:pPr algn="ctr"/>
                      <a:r>
                        <a:rPr kumimoji="1" lang="en-US" altLang="ja-JP" sz="1800" dirty="0">
                          <a:latin typeface="+mn-ea"/>
                          <a:ea typeface="+mn-ea"/>
                        </a:rPr>
                        <a:t>5</a:t>
                      </a:r>
                      <a:endParaRPr kumimoji="1" lang="ja-JP" altLang="en-US" sz="1800" dirty="0">
                        <a:latin typeface="+mn-ea"/>
                        <a:ea typeface="+mn-ea"/>
                      </a:endParaRPr>
                    </a:p>
                  </a:txBody>
                  <a:tcPr/>
                </a:tc>
                <a:tc>
                  <a:txBody>
                    <a:bodyPr/>
                    <a:lstStyle/>
                    <a:p>
                      <a:r>
                        <a:rPr kumimoji="1" lang="ja-JP" altLang="en-US" sz="1800" dirty="0">
                          <a:latin typeface="+mn-ea"/>
                          <a:ea typeface="+mn-ea"/>
                        </a:rPr>
                        <a:t>子育てに関する情報</a:t>
                      </a:r>
                    </a:p>
                  </a:txBody>
                  <a:tcPr/>
                </a:tc>
                <a:tc>
                  <a:txBody>
                    <a:bodyPr/>
                    <a:lstStyle/>
                    <a:p>
                      <a:r>
                        <a:rPr kumimoji="1" lang="en-US" altLang="ja-JP" sz="1800" dirty="0">
                          <a:latin typeface="+mn-ea"/>
                          <a:ea typeface="+mn-ea"/>
                        </a:rPr>
                        <a:t>30</a:t>
                      </a:r>
                      <a:r>
                        <a:rPr kumimoji="1" lang="ja-JP" altLang="en-US" sz="1800" dirty="0">
                          <a:latin typeface="+mn-ea"/>
                          <a:ea typeface="+mn-ea"/>
                        </a:rPr>
                        <a:t>％</a:t>
                      </a:r>
                    </a:p>
                  </a:txBody>
                  <a:tcPr/>
                </a:tc>
                <a:extLst>
                  <a:ext uri="{0D108BD9-81ED-4DB2-BD59-A6C34878D82A}">
                    <a16:rowId xmlns:a16="http://schemas.microsoft.com/office/drawing/2014/main" val="1056535842"/>
                  </a:ext>
                </a:extLst>
              </a:tr>
            </a:tbl>
          </a:graphicData>
        </a:graphic>
      </p:graphicFrame>
      <p:sp>
        <p:nvSpPr>
          <p:cNvPr id="14" name="正方形/長方形 13"/>
          <p:cNvSpPr/>
          <p:nvPr/>
        </p:nvSpPr>
        <p:spPr>
          <a:xfrm>
            <a:off x="827584" y="1916832"/>
            <a:ext cx="8136904" cy="13006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内閣官房が自治体に対して実施した「オープンデータの取組状況に関するアンケート」の結果は以下のとおりです。</a:t>
            </a:r>
            <a:endParaRPr lang="en-US" altLang="ja-JP" dirty="0">
              <a:solidFill>
                <a:schemeClr val="tx1"/>
              </a:solidFill>
              <a:latin typeface="+mn-ea"/>
              <a:cs typeface="Meiryo UI" panose="020B0604030504040204" pitchFamily="50" charset="-128"/>
            </a:endParaRPr>
          </a:p>
          <a:p>
            <a:r>
              <a:rPr lang="ja-JP" altLang="en-US" dirty="0">
                <a:solidFill>
                  <a:schemeClr val="tx1"/>
                </a:solidFill>
                <a:latin typeface="+mn-ea"/>
                <a:cs typeface="Meiryo UI" panose="020B0604030504040204" pitchFamily="50" charset="-128"/>
              </a:rPr>
              <a:t>（自治体の住民への調査によりニーズの高かった分野の上位</a:t>
            </a:r>
            <a:r>
              <a:rPr lang="en-US" altLang="ja-JP" dirty="0">
                <a:solidFill>
                  <a:schemeClr val="tx1"/>
                </a:solidFill>
                <a:latin typeface="+mn-ea"/>
                <a:cs typeface="Meiryo UI" panose="020B0604030504040204" pitchFamily="50" charset="-128"/>
              </a:rPr>
              <a:t>5</a:t>
            </a:r>
            <a:r>
              <a:rPr lang="ja-JP" altLang="en-US" dirty="0" err="1">
                <a:solidFill>
                  <a:schemeClr val="tx1"/>
                </a:solidFill>
                <a:latin typeface="+mn-ea"/>
                <a:cs typeface="Meiryo UI" panose="020B0604030504040204" pitchFamily="50" charset="-128"/>
              </a:rPr>
              <a:t>つを</a:t>
            </a:r>
            <a:r>
              <a:rPr lang="ja-JP" altLang="en-US" dirty="0">
                <a:solidFill>
                  <a:schemeClr val="tx1"/>
                </a:solidFill>
                <a:latin typeface="+mn-ea"/>
                <a:cs typeface="Meiryo UI" panose="020B0604030504040204" pitchFamily="50" charset="-128"/>
              </a:rPr>
              <a:t>抜粋）</a:t>
            </a:r>
          </a:p>
        </p:txBody>
      </p:sp>
      <p:sp>
        <p:nvSpPr>
          <p:cNvPr id="15" name="正方形/長方形 14"/>
          <p:cNvSpPr/>
          <p:nvPr/>
        </p:nvSpPr>
        <p:spPr>
          <a:xfrm>
            <a:off x="1331640" y="5661248"/>
            <a:ext cx="7776864"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ja-JP" altLang="en-US" sz="1200" dirty="0">
                <a:solidFill>
                  <a:schemeClr val="tx1"/>
                </a:solidFill>
                <a:latin typeface="+mn-ea"/>
                <a:cs typeface="Meiryo UI" panose="020B0604030504040204" pitchFamily="50" charset="-128"/>
              </a:rPr>
              <a:t>出典：「オープンデータの取組に関する自治体アンケート結果（内閣官房</a:t>
            </a:r>
            <a:r>
              <a:rPr lang="en-US" altLang="ja-JP" sz="1200" dirty="0">
                <a:solidFill>
                  <a:schemeClr val="tx1"/>
                </a:solidFill>
                <a:latin typeface="+mn-ea"/>
                <a:cs typeface="Meiryo UI" panose="020B0604030504040204" pitchFamily="50" charset="-128"/>
              </a:rPr>
              <a:t>IT</a:t>
            </a:r>
            <a:r>
              <a:rPr lang="ja-JP" altLang="en-US" sz="1200" dirty="0">
                <a:solidFill>
                  <a:schemeClr val="tx1"/>
                </a:solidFill>
                <a:latin typeface="+mn-ea"/>
                <a:cs typeface="Meiryo UI" panose="020B0604030504040204" pitchFamily="50" charset="-128"/>
              </a:rPr>
              <a:t>総合戦略室、平成</a:t>
            </a:r>
            <a:r>
              <a:rPr lang="en-US" altLang="ja-JP" sz="1200" dirty="0">
                <a:solidFill>
                  <a:schemeClr val="tx1"/>
                </a:solidFill>
                <a:latin typeface="+mn-ea"/>
                <a:cs typeface="Meiryo UI" panose="020B0604030504040204" pitchFamily="50" charset="-128"/>
              </a:rPr>
              <a:t>28</a:t>
            </a:r>
            <a:r>
              <a:rPr lang="ja-JP" altLang="en-US" sz="1200" dirty="0">
                <a:solidFill>
                  <a:schemeClr val="tx1"/>
                </a:solidFill>
                <a:latin typeface="+mn-ea"/>
                <a:cs typeface="Meiryo UI" panose="020B0604030504040204" pitchFamily="50" charset="-128"/>
              </a:rPr>
              <a:t>年</a:t>
            </a:r>
            <a:r>
              <a:rPr lang="en-US" altLang="ja-JP" sz="1200" dirty="0">
                <a:solidFill>
                  <a:schemeClr val="tx1"/>
                </a:solidFill>
                <a:latin typeface="+mn-ea"/>
                <a:cs typeface="Meiryo UI" panose="020B0604030504040204" pitchFamily="50" charset="-128"/>
              </a:rPr>
              <a:t>12</a:t>
            </a:r>
            <a:r>
              <a:rPr lang="ja-JP" altLang="en-US" sz="1200" dirty="0">
                <a:solidFill>
                  <a:schemeClr val="tx1"/>
                </a:solidFill>
                <a:latin typeface="+mn-ea"/>
                <a:cs typeface="Meiryo UI" panose="020B0604030504040204" pitchFamily="50" charset="-128"/>
              </a:rPr>
              <a:t>月実施）」</a:t>
            </a:r>
          </a:p>
        </p:txBody>
      </p:sp>
      <p:sp>
        <p:nvSpPr>
          <p:cNvPr id="1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6" name="テキスト ボックス 15"/>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rgbClr val="0000CC"/>
              </a:buClr>
            </a:pPr>
            <a:r>
              <a:rPr lang="ja-JP" altLang="en-US" dirty="0">
                <a:solidFill>
                  <a:schemeClr val="tx1"/>
                </a:solidFill>
              </a:rPr>
              <a:t>アンケートなどの調査結果を参考にする</a:t>
            </a:r>
          </a:p>
        </p:txBody>
      </p:sp>
      <p:sp>
        <p:nvSpPr>
          <p:cNvPr id="9" name="テキスト ボックス 8">
            <a:extLst>
              <a:ext uri="{FF2B5EF4-FFF2-40B4-BE49-F238E27FC236}">
                <a16:creationId xmlns:a16="http://schemas.microsoft.com/office/drawing/2014/main" id="{F0D9C926-CDCA-4A01-947A-5DE886C860DA}"/>
              </a:ext>
            </a:extLst>
          </p:cNvPr>
          <p:cNvSpPr txBox="1"/>
          <p:nvPr/>
        </p:nvSpPr>
        <p:spPr>
          <a:xfrm>
            <a:off x="179512" y="1408232"/>
            <a:ext cx="8784976" cy="4320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Wingdings" panose="05000000000000000000" pitchFamily="2" charset="2"/>
              <a:buChar char="l"/>
            </a:pPr>
            <a:r>
              <a:rPr lang="ja-JP" altLang="en-US" dirty="0">
                <a:solidFill>
                  <a:schemeClr val="tx1"/>
                </a:solidFill>
              </a:rPr>
              <a:t>各団体でアンケートなどを実施したり、国などでまとめている調査結果を活用する</a:t>
            </a:r>
          </a:p>
        </p:txBody>
      </p:sp>
    </p:spTree>
    <p:extLst>
      <p:ext uri="{BB962C8B-B14F-4D97-AF65-F5344CB8AC3E}">
        <p14:creationId xmlns:p14="http://schemas.microsoft.com/office/powerpoint/2010/main" val="2503659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28</a:t>
            </a:fld>
            <a:endParaRPr kumimoji="1" lang="ja-JP" altLang="en-US"/>
          </a:p>
        </p:txBody>
      </p:sp>
      <p:sp>
        <p:nvSpPr>
          <p:cNvPr id="1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6" name="テキスト ボックス 15"/>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rgbClr val="0000CC"/>
              </a:buClr>
            </a:pPr>
            <a:r>
              <a:rPr lang="ja-JP" altLang="en-US" dirty="0">
                <a:solidFill>
                  <a:schemeClr val="tx1"/>
                </a:solidFill>
              </a:rPr>
              <a:t>情報公開請求件数が多い情報を参考にする</a:t>
            </a:r>
          </a:p>
        </p:txBody>
      </p:sp>
      <p:sp>
        <p:nvSpPr>
          <p:cNvPr id="9" name="テキスト ボックス 8">
            <a:extLst>
              <a:ext uri="{FF2B5EF4-FFF2-40B4-BE49-F238E27FC236}">
                <a16:creationId xmlns:a16="http://schemas.microsoft.com/office/drawing/2014/main" id="{F0D9C926-CDCA-4A01-947A-5DE886C860DA}"/>
              </a:ext>
            </a:extLst>
          </p:cNvPr>
          <p:cNvSpPr txBox="1"/>
          <p:nvPr/>
        </p:nvSpPr>
        <p:spPr>
          <a:xfrm>
            <a:off x="179512" y="1368904"/>
            <a:ext cx="8784976" cy="7920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indent="-342900">
              <a:buFont typeface="Wingdings" panose="05000000000000000000" pitchFamily="2" charset="2"/>
              <a:buChar char="l"/>
            </a:pPr>
            <a:r>
              <a:rPr lang="ja-JP" altLang="en-US" dirty="0">
                <a:solidFill>
                  <a:schemeClr val="tx1"/>
                </a:solidFill>
              </a:rPr>
              <a:t>これまで情報公開請求を受け、随時公開していた情報のうち、請求が多いものなどをあらかじめオープンデータとして公開する。</a:t>
            </a:r>
          </a:p>
        </p:txBody>
      </p:sp>
      <p:sp>
        <p:nvSpPr>
          <p:cNvPr id="12" name="正方形/長方形 11">
            <a:extLst>
              <a:ext uri="{FF2B5EF4-FFF2-40B4-BE49-F238E27FC236}">
                <a16:creationId xmlns:a16="http://schemas.microsoft.com/office/drawing/2014/main" id="{CA4ABDC9-4387-41A9-9D88-A2FC58F3A75D}"/>
              </a:ext>
            </a:extLst>
          </p:cNvPr>
          <p:cNvSpPr/>
          <p:nvPr/>
        </p:nvSpPr>
        <p:spPr>
          <a:xfrm>
            <a:off x="827584" y="2200320"/>
            <a:ext cx="8136904" cy="13006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オープンデータとして公開することにより、住民や自治体の負担の軽減につながると考える</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情報の一例を以下に示します。</a:t>
            </a:r>
          </a:p>
        </p:txBody>
      </p:sp>
      <p:sp>
        <p:nvSpPr>
          <p:cNvPr id="17" name="正方形/長方形 16">
            <a:extLst>
              <a:ext uri="{FF2B5EF4-FFF2-40B4-BE49-F238E27FC236}">
                <a16:creationId xmlns:a16="http://schemas.microsoft.com/office/drawing/2014/main" id="{169EBD94-AF7B-4F82-9609-A7AA332458A8}"/>
              </a:ext>
            </a:extLst>
          </p:cNvPr>
          <p:cNvSpPr/>
          <p:nvPr/>
        </p:nvSpPr>
        <p:spPr>
          <a:xfrm>
            <a:off x="1043608" y="3501008"/>
            <a:ext cx="7743082" cy="15841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ü"/>
            </a:pPr>
            <a:r>
              <a:rPr lang="ja-JP" altLang="en-US" dirty="0">
                <a:solidFill>
                  <a:schemeClr val="tx1"/>
                </a:solidFill>
                <a:latin typeface="+mn-ea"/>
                <a:cs typeface="Meiryo UI" panose="020B0604030504040204" pitchFamily="50" charset="-128"/>
              </a:rPr>
              <a:t>食品関係営業者台帳、理美容所施設一覧、旅館業営業施設一覧</a:t>
            </a:r>
          </a:p>
          <a:p>
            <a:pPr marL="285750" indent="-285750">
              <a:spcBef>
                <a:spcPts val="600"/>
              </a:spcBef>
              <a:buClr>
                <a:schemeClr val="accent6">
                  <a:lumMod val="75000"/>
                </a:schemeClr>
              </a:buClr>
              <a:buFont typeface="Wingdings" panose="05000000000000000000" pitchFamily="2" charset="2"/>
              <a:buChar char="ü"/>
            </a:pPr>
            <a:r>
              <a:rPr lang="ja-JP" altLang="en-US" dirty="0">
                <a:solidFill>
                  <a:schemeClr val="tx1"/>
                </a:solidFill>
                <a:latin typeface="+mn-ea"/>
                <a:cs typeface="Meiryo UI" panose="020B0604030504040204" pitchFamily="50" charset="-128"/>
              </a:rPr>
              <a:t>病院・診療所一覧、施術所一覧</a:t>
            </a:r>
            <a:r>
              <a:rPr lang="en-US" altLang="ja-JP" dirty="0">
                <a:solidFill>
                  <a:schemeClr val="tx1"/>
                </a:solidFill>
                <a:latin typeface="+mn-ea"/>
                <a:cs typeface="Meiryo UI" panose="020B0604030504040204" pitchFamily="50" charset="-128"/>
              </a:rPr>
              <a:t>(</a:t>
            </a:r>
            <a:r>
              <a:rPr lang="ja-JP" altLang="en-US" dirty="0">
                <a:solidFill>
                  <a:schemeClr val="tx1"/>
                </a:solidFill>
                <a:latin typeface="+mn-ea"/>
                <a:cs typeface="Meiryo UI" panose="020B0604030504040204" pitchFamily="50" charset="-128"/>
              </a:rPr>
              <a:t>整骨院、はり等</a:t>
            </a:r>
            <a:r>
              <a:rPr lang="en-US" altLang="ja-JP" dirty="0">
                <a:solidFill>
                  <a:schemeClr val="tx1"/>
                </a:solidFill>
                <a:latin typeface="+mn-ea"/>
                <a:cs typeface="Meiryo UI" panose="020B0604030504040204" pitchFamily="50" charset="-128"/>
              </a:rPr>
              <a:t>)</a:t>
            </a:r>
          </a:p>
          <a:p>
            <a:pPr marL="285750" indent="-285750">
              <a:spcBef>
                <a:spcPts val="600"/>
              </a:spcBef>
              <a:buClr>
                <a:schemeClr val="accent6">
                  <a:lumMod val="75000"/>
                </a:schemeClr>
              </a:buClr>
              <a:buFont typeface="Wingdings" panose="05000000000000000000" pitchFamily="2" charset="2"/>
              <a:buChar char="ü"/>
            </a:pPr>
            <a:r>
              <a:rPr lang="ja-JP" altLang="en-US" dirty="0">
                <a:solidFill>
                  <a:schemeClr val="tx1"/>
                </a:solidFill>
                <a:latin typeface="+mn-ea"/>
                <a:cs typeface="Meiryo UI" panose="020B0604030504040204" pitchFamily="50" charset="-128"/>
              </a:rPr>
              <a:t>介護施設一覧、公営住宅空き家一覧</a:t>
            </a:r>
          </a:p>
          <a:p>
            <a:pPr marL="285750" indent="-285750">
              <a:spcBef>
                <a:spcPts val="600"/>
              </a:spcBef>
              <a:buClr>
                <a:schemeClr val="accent6">
                  <a:lumMod val="75000"/>
                </a:schemeClr>
              </a:buClr>
              <a:buFont typeface="Wingdings" panose="05000000000000000000" pitchFamily="2" charset="2"/>
              <a:buChar char="ü"/>
            </a:pPr>
            <a:r>
              <a:rPr lang="ja-JP" altLang="en-US" dirty="0">
                <a:solidFill>
                  <a:schemeClr val="tx1"/>
                </a:solidFill>
                <a:latin typeface="+mn-ea"/>
                <a:cs typeface="Meiryo UI" panose="020B0604030504040204" pitchFamily="50" charset="-128"/>
              </a:rPr>
              <a:t>各種統計データ、住居表示台帳</a:t>
            </a:r>
          </a:p>
        </p:txBody>
      </p:sp>
      <p:sp>
        <p:nvSpPr>
          <p:cNvPr id="18" name="正方形/長方形 17">
            <a:extLst>
              <a:ext uri="{FF2B5EF4-FFF2-40B4-BE49-F238E27FC236}">
                <a16:creationId xmlns:a16="http://schemas.microsoft.com/office/drawing/2014/main" id="{F6E9B9A0-734D-402B-81AF-713E0BA7A263}"/>
              </a:ext>
            </a:extLst>
          </p:cNvPr>
          <p:cNvSpPr/>
          <p:nvPr/>
        </p:nvSpPr>
        <p:spPr>
          <a:xfrm>
            <a:off x="899592" y="3068960"/>
            <a:ext cx="1440160" cy="3600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latin typeface="+mn-ea"/>
              </a:rPr>
              <a:t>情報の例</a:t>
            </a:r>
          </a:p>
        </p:txBody>
      </p:sp>
    </p:spTree>
    <p:extLst>
      <p:ext uri="{BB962C8B-B14F-4D97-AF65-F5344CB8AC3E}">
        <p14:creationId xmlns:p14="http://schemas.microsoft.com/office/powerpoint/2010/main" val="194304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１．はじめに</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2</a:t>
            </a:fld>
            <a:endParaRPr kumimoji="1" lang="ja-JP" altLang="en-US" dirty="0"/>
          </a:p>
        </p:txBody>
      </p:sp>
      <p:grpSp>
        <p:nvGrpSpPr>
          <p:cNvPr id="15" name="グループ化 14"/>
          <p:cNvGrpSpPr/>
          <p:nvPr/>
        </p:nvGrpSpPr>
        <p:grpSpPr>
          <a:xfrm>
            <a:off x="3419872" y="3789040"/>
            <a:ext cx="2088232" cy="2880320"/>
            <a:chOff x="6825208" y="1268760"/>
            <a:chExt cx="2088232" cy="2880320"/>
          </a:xfrm>
        </p:grpSpPr>
        <p:sp>
          <p:nvSpPr>
            <p:cNvPr id="16" name="フリーフォーム 15"/>
            <p:cNvSpPr/>
            <p:nvPr/>
          </p:nvSpPr>
          <p:spPr>
            <a:xfrm>
              <a:off x="8265368" y="1268760"/>
              <a:ext cx="360040" cy="360040"/>
            </a:xfrm>
            <a:custGeom>
              <a:avLst/>
              <a:gdLst>
                <a:gd name="connsiteX0" fmla="*/ 80965 w 276227"/>
                <a:gd name="connsiteY0" fmla="*/ 33337 h 271893"/>
                <a:gd name="connsiteX1" fmla="*/ 114302 w 276227"/>
                <a:gd name="connsiteY1" fmla="*/ 38100 h 271893"/>
                <a:gd name="connsiteX2" fmla="*/ 161927 w 276227"/>
                <a:gd name="connsiteY2" fmla="*/ 57150 h 271893"/>
                <a:gd name="connsiteX3" fmla="*/ 161927 w 276227"/>
                <a:gd name="connsiteY3" fmla="*/ 133350 h 271893"/>
                <a:gd name="connsiteX4" fmla="*/ 147640 w 276227"/>
                <a:gd name="connsiteY4" fmla="*/ 138112 h 271893"/>
                <a:gd name="connsiteX5" fmla="*/ 119065 w 276227"/>
                <a:gd name="connsiteY5" fmla="*/ 133350 h 271893"/>
                <a:gd name="connsiteX6" fmla="*/ 104777 w 276227"/>
                <a:gd name="connsiteY6" fmla="*/ 128587 h 271893"/>
                <a:gd name="connsiteX7" fmla="*/ 109540 w 276227"/>
                <a:gd name="connsiteY7" fmla="*/ 104775 h 271893"/>
                <a:gd name="connsiteX8" fmla="*/ 152402 w 276227"/>
                <a:gd name="connsiteY8" fmla="*/ 80962 h 271893"/>
                <a:gd name="connsiteX9" fmla="*/ 180977 w 276227"/>
                <a:gd name="connsiteY9" fmla="*/ 71437 h 271893"/>
                <a:gd name="connsiteX10" fmla="*/ 195265 w 276227"/>
                <a:gd name="connsiteY10" fmla="*/ 66675 h 271893"/>
                <a:gd name="connsiteX11" fmla="*/ 214315 w 276227"/>
                <a:gd name="connsiteY11" fmla="*/ 71437 h 271893"/>
                <a:gd name="connsiteX12" fmla="*/ 209552 w 276227"/>
                <a:gd name="connsiteY12" fmla="*/ 166687 h 271893"/>
                <a:gd name="connsiteX13" fmla="*/ 161927 w 276227"/>
                <a:gd name="connsiteY13" fmla="*/ 209550 h 271893"/>
                <a:gd name="connsiteX14" fmla="*/ 52390 w 276227"/>
                <a:gd name="connsiteY14" fmla="*/ 180975 h 271893"/>
                <a:gd name="connsiteX15" fmla="*/ 47627 w 276227"/>
                <a:gd name="connsiteY15" fmla="*/ 166687 h 271893"/>
                <a:gd name="connsiteX16" fmla="*/ 57152 w 276227"/>
                <a:gd name="connsiteY16" fmla="*/ 114300 h 271893"/>
                <a:gd name="connsiteX17" fmla="*/ 71440 w 276227"/>
                <a:gd name="connsiteY17" fmla="*/ 95250 h 271893"/>
                <a:gd name="connsiteX18" fmla="*/ 95252 w 276227"/>
                <a:gd name="connsiteY18" fmla="*/ 66675 h 271893"/>
                <a:gd name="connsiteX19" fmla="*/ 114302 w 276227"/>
                <a:gd name="connsiteY19" fmla="*/ 57150 h 271893"/>
                <a:gd name="connsiteX20" fmla="*/ 161927 w 276227"/>
                <a:gd name="connsiteY20" fmla="*/ 61912 h 271893"/>
                <a:gd name="connsiteX21" fmla="*/ 185740 w 276227"/>
                <a:gd name="connsiteY21" fmla="*/ 71437 h 271893"/>
                <a:gd name="connsiteX22" fmla="*/ 228602 w 276227"/>
                <a:gd name="connsiteY22" fmla="*/ 109537 h 271893"/>
                <a:gd name="connsiteX23" fmla="*/ 238127 w 276227"/>
                <a:gd name="connsiteY23" fmla="*/ 123825 h 271893"/>
                <a:gd name="connsiteX24" fmla="*/ 247652 w 276227"/>
                <a:gd name="connsiteY24" fmla="*/ 152400 h 271893"/>
                <a:gd name="connsiteX25" fmla="*/ 242890 w 276227"/>
                <a:gd name="connsiteY25" fmla="*/ 195262 h 271893"/>
                <a:gd name="connsiteX26" fmla="*/ 238127 w 276227"/>
                <a:gd name="connsiteY26" fmla="*/ 209550 h 271893"/>
                <a:gd name="connsiteX27" fmla="*/ 223840 w 276227"/>
                <a:gd name="connsiteY27" fmla="*/ 219075 h 271893"/>
                <a:gd name="connsiteX28" fmla="*/ 171452 w 276227"/>
                <a:gd name="connsiteY28" fmla="*/ 214312 h 271893"/>
                <a:gd name="connsiteX29" fmla="*/ 157165 w 276227"/>
                <a:gd name="connsiteY29" fmla="*/ 204787 h 271893"/>
                <a:gd name="connsiteX30" fmla="*/ 133352 w 276227"/>
                <a:gd name="connsiteY30" fmla="*/ 200025 h 271893"/>
                <a:gd name="connsiteX31" fmla="*/ 119065 w 276227"/>
                <a:gd name="connsiteY31" fmla="*/ 190500 h 271893"/>
                <a:gd name="connsiteX32" fmla="*/ 104777 w 276227"/>
                <a:gd name="connsiteY32" fmla="*/ 185737 h 271893"/>
                <a:gd name="connsiteX33" fmla="*/ 90490 w 276227"/>
                <a:gd name="connsiteY33" fmla="*/ 161925 h 271893"/>
                <a:gd name="connsiteX34" fmla="*/ 100015 w 276227"/>
                <a:gd name="connsiteY34" fmla="*/ 52387 h 271893"/>
                <a:gd name="connsiteX35" fmla="*/ 114302 w 276227"/>
                <a:gd name="connsiteY35" fmla="*/ 33337 h 271893"/>
                <a:gd name="connsiteX36" fmla="*/ 123827 w 276227"/>
                <a:gd name="connsiteY36" fmla="*/ 14287 h 271893"/>
                <a:gd name="connsiteX37" fmla="*/ 152402 w 276227"/>
                <a:gd name="connsiteY37" fmla="*/ 0 h 271893"/>
                <a:gd name="connsiteX38" fmla="*/ 242890 w 276227"/>
                <a:gd name="connsiteY38" fmla="*/ 14287 h 271893"/>
                <a:gd name="connsiteX39" fmla="*/ 276227 w 276227"/>
                <a:gd name="connsiteY39" fmla="*/ 57150 h 271893"/>
                <a:gd name="connsiteX40" fmla="*/ 271465 w 276227"/>
                <a:gd name="connsiteY40" fmla="*/ 114300 h 271893"/>
                <a:gd name="connsiteX41" fmla="*/ 257177 w 276227"/>
                <a:gd name="connsiteY41" fmla="*/ 128587 h 271893"/>
                <a:gd name="connsiteX42" fmla="*/ 223840 w 276227"/>
                <a:gd name="connsiteY42" fmla="*/ 180975 h 271893"/>
                <a:gd name="connsiteX43" fmla="*/ 185740 w 276227"/>
                <a:gd name="connsiteY43" fmla="*/ 204787 h 271893"/>
                <a:gd name="connsiteX44" fmla="*/ 123827 w 276227"/>
                <a:gd name="connsiteY44" fmla="*/ 228600 h 271893"/>
                <a:gd name="connsiteX45" fmla="*/ 76202 w 276227"/>
                <a:gd name="connsiteY45" fmla="*/ 223837 h 271893"/>
                <a:gd name="connsiteX46" fmla="*/ 19052 w 276227"/>
                <a:gd name="connsiteY46" fmla="*/ 180975 h 271893"/>
                <a:gd name="connsiteX47" fmla="*/ 4765 w 276227"/>
                <a:gd name="connsiteY47" fmla="*/ 152400 h 271893"/>
                <a:gd name="connsiteX48" fmla="*/ 2 w 276227"/>
                <a:gd name="connsiteY48" fmla="*/ 133350 h 271893"/>
                <a:gd name="connsiteX49" fmla="*/ 19052 w 276227"/>
                <a:gd name="connsiteY49" fmla="*/ 47625 h 271893"/>
                <a:gd name="connsiteX50" fmla="*/ 52390 w 276227"/>
                <a:gd name="connsiteY50" fmla="*/ 28575 h 271893"/>
                <a:gd name="connsiteX51" fmla="*/ 123827 w 276227"/>
                <a:gd name="connsiteY51" fmla="*/ 38100 h 271893"/>
                <a:gd name="connsiteX52" fmla="*/ 161927 w 276227"/>
                <a:gd name="connsiteY52" fmla="*/ 57150 h 271893"/>
                <a:gd name="connsiteX53" fmla="*/ 200027 w 276227"/>
                <a:gd name="connsiteY53" fmla="*/ 80962 h 271893"/>
                <a:gd name="connsiteX54" fmla="*/ 238127 w 276227"/>
                <a:gd name="connsiteY54" fmla="*/ 123825 h 271893"/>
                <a:gd name="connsiteX55" fmla="*/ 242890 w 276227"/>
                <a:gd name="connsiteY55" fmla="*/ 147637 h 271893"/>
                <a:gd name="connsiteX56" fmla="*/ 247652 w 276227"/>
                <a:gd name="connsiteY56" fmla="*/ 166687 h 271893"/>
                <a:gd name="connsiteX57" fmla="*/ 242890 w 276227"/>
                <a:gd name="connsiteY57" fmla="*/ 233362 h 271893"/>
                <a:gd name="connsiteX58" fmla="*/ 228602 w 276227"/>
                <a:gd name="connsiteY58" fmla="*/ 261937 h 271893"/>
                <a:gd name="connsiteX59" fmla="*/ 166690 w 276227"/>
                <a:gd name="connsiteY59" fmla="*/ 271462 h 27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76227" h="271893">
                  <a:moveTo>
                    <a:pt x="80965" y="33337"/>
                  </a:moveTo>
                  <a:cubicBezTo>
                    <a:pt x="92077" y="34925"/>
                    <a:pt x="103364" y="35576"/>
                    <a:pt x="114302" y="38100"/>
                  </a:cubicBezTo>
                  <a:cubicBezTo>
                    <a:pt x="136161" y="43145"/>
                    <a:pt x="143408" y="47890"/>
                    <a:pt x="161927" y="57150"/>
                  </a:cubicBezTo>
                  <a:cubicBezTo>
                    <a:pt x="177184" y="87664"/>
                    <a:pt x="180522" y="85003"/>
                    <a:pt x="161927" y="133350"/>
                  </a:cubicBezTo>
                  <a:cubicBezTo>
                    <a:pt x="160125" y="138035"/>
                    <a:pt x="152402" y="136525"/>
                    <a:pt x="147640" y="138112"/>
                  </a:cubicBezTo>
                  <a:cubicBezTo>
                    <a:pt x="138115" y="136525"/>
                    <a:pt x="128491" y="135445"/>
                    <a:pt x="119065" y="133350"/>
                  </a:cubicBezTo>
                  <a:cubicBezTo>
                    <a:pt x="114164" y="132261"/>
                    <a:pt x="106365" y="133350"/>
                    <a:pt x="104777" y="128587"/>
                  </a:cubicBezTo>
                  <a:cubicBezTo>
                    <a:pt x="102217" y="120908"/>
                    <a:pt x="105050" y="111510"/>
                    <a:pt x="109540" y="104775"/>
                  </a:cubicBezTo>
                  <a:cubicBezTo>
                    <a:pt x="123462" y="83892"/>
                    <a:pt x="133150" y="86738"/>
                    <a:pt x="152402" y="80962"/>
                  </a:cubicBezTo>
                  <a:cubicBezTo>
                    <a:pt x="162019" y="78077"/>
                    <a:pt x="171452" y="74612"/>
                    <a:pt x="180977" y="71437"/>
                  </a:cubicBezTo>
                  <a:lnTo>
                    <a:pt x="195265" y="66675"/>
                  </a:lnTo>
                  <a:cubicBezTo>
                    <a:pt x="201615" y="68262"/>
                    <a:pt x="210511" y="66111"/>
                    <a:pt x="214315" y="71437"/>
                  </a:cubicBezTo>
                  <a:cubicBezTo>
                    <a:pt x="227328" y="89656"/>
                    <a:pt x="209839" y="166017"/>
                    <a:pt x="209552" y="166687"/>
                  </a:cubicBezTo>
                  <a:cubicBezTo>
                    <a:pt x="202074" y="184135"/>
                    <a:pt x="178398" y="198569"/>
                    <a:pt x="161927" y="209550"/>
                  </a:cubicBezTo>
                  <a:cubicBezTo>
                    <a:pt x="72058" y="200991"/>
                    <a:pt x="73243" y="229630"/>
                    <a:pt x="52390" y="180975"/>
                  </a:cubicBezTo>
                  <a:cubicBezTo>
                    <a:pt x="50412" y="176361"/>
                    <a:pt x="49215" y="171450"/>
                    <a:pt x="47627" y="166687"/>
                  </a:cubicBezTo>
                  <a:cubicBezTo>
                    <a:pt x="50802" y="149225"/>
                    <a:pt x="51539" y="131138"/>
                    <a:pt x="57152" y="114300"/>
                  </a:cubicBezTo>
                  <a:cubicBezTo>
                    <a:pt x="59662" y="106770"/>
                    <a:pt x="66826" y="101709"/>
                    <a:pt x="71440" y="95250"/>
                  </a:cubicBezTo>
                  <a:cubicBezTo>
                    <a:pt x="80143" y="83066"/>
                    <a:pt x="82280" y="75940"/>
                    <a:pt x="95252" y="66675"/>
                  </a:cubicBezTo>
                  <a:cubicBezTo>
                    <a:pt x="101029" y="62549"/>
                    <a:pt x="107952" y="60325"/>
                    <a:pt x="114302" y="57150"/>
                  </a:cubicBezTo>
                  <a:cubicBezTo>
                    <a:pt x="130177" y="58737"/>
                    <a:pt x="146283" y="58783"/>
                    <a:pt x="161927" y="61912"/>
                  </a:cubicBezTo>
                  <a:cubicBezTo>
                    <a:pt x="170310" y="63589"/>
                    <a:pt x="178093" y="67614"/>
                    <a:pt x="185740" y="71437"/>
                  </a:cubicBezTo>
                  <a:cubicBezTo>
                    <a:pt x="200054" y="78594"/>
                    <a:pt x="222293" y="100073"/>
                    <a:pt x="228602" y="109537"/>
                  </a:cubicBezTo>
                  <a:cubicBezTo>
                    <a:pt x="231777" y="114300"/>
                    <a:pt x="235802" y="118594"/>
                    <a:pt x="238127" y="123825"/>
                  </a:cubicBezTo>
                  <a:cubicBezTo>
                    <a:pt x="242205" y="133000"/>
                    <a:pt x="247652" y="152400"/>
                    <a:pt x="247652" y="152400"/>
                  </a:cubicBezTo>
                  <a:cubicBezTo>
                    <a:pt x="246065" y="166687"/>
                    <a:pt x="245253" y="181082"/>
                    <a:pt x="242890" y="195262"/>
                  </a:cubicBezTo>
                  <a:cubicBezTo>
                    <a:pt x="242065" y="200214"/>
                    <a:pt x="241263" y="205630"/>
                    <a:pt x="238127" y="209550"/>
                  </a:cubicBezTo>
                  <a:cubicBezTo>
                    <a:pt x="234551" y="214019"/>
                    <a:pt x="228602" y="215900"/>
                    <a:pt x="223840" y="219075"/>
                  </a:cubicBezTo>
                  <a:cubicBezTo>
                    <a:pt x="206377" y="217487"/>
                    <a:pt x="188597" y="217986"/>
                    <a:pt x="171452" y="214312"/>
                  </a:cubicBezTo>
                  <a:cubicBezTo>
                    <a:pt x="165855" y="213113"/>
                    <a:pt x="162524" y="206797"/>
                    <a:pt x="157165" y="204787"/>
                  </a:cubicBezTo>
                  <a:cubicBezTo>
                    <a:pt x="149586" y="201945"/>
                    <a:pt x="141290" y="201612"/>
                    <a:pt x="133352" y="200025"/>
                  </a:cubicBezTo>
                  <a:cubicBezTo>
                    <a:pt x="128590" y="196850"/>
                    <a:pt x="124184" y="193060"/>
                    <a:pt x="119065" y="190500"/>
                  </a:cubicBezTo>
                  <a:cubicBezTo>
                    <a:pt x="114575" y="188255"/>
                    <a:pt x="108327" y="189287"/>
                    <a:pt x="104777" y="185737"/>
                  </a:cubicBezTo>
                  <a:cubicBezTo>
                    <a:pt x="98232" y="179192"/>
                    <a:pt x="95252" y="169862"/>
                    <a:pt x="90490" y="161925"/>
                  </a:cubicBezTo>
                  <a:cubicBezTo>
                    <a:pt x="83261" y="125784"/>
                    <a:pt x="72888" y="88558"/>
                    <a:pt x="100015" y="52387"/>
                  </a:cubicBezTo>
                  <a:cubicBezTo>
                    <a:pt x="104777" y="46037"/>
                    <a:pt x="110095" y="40068"/>
                    <a:pt x="114302" y="33337"/>
                  </a:cubicBezTo>
                  <a:cubicBezTo>
                    <a:pt x="118065" y="27317"/>
                    <a:pt x="119282" y="19741"/>
                    <a:pt x="123827" y="14287"/>
                  </a:cubicBezTo>
                  <a:cubicBezTo>
                    <a:pt x="130929" y="5765"/>
                    <a:pt x="142650" y="3250"/>
                    <a:pt x="152402" y="0"/>
                  </a:cubicBezTo>
                  <a:cubicBezTo>
                    <a:pt x="156706" y="307"/>
                    <a:pt x="225591" y="-1570"/>
                    <a:pt x="242890" y="14287"/>
                  </a:cubicBezTo>
                  <a:cubicBezTo>
                    <a:pt x="256233" y="26518"/>
                    <a:pt x="276227" y="57150"/>
                    <a:pt x="276227" y="57150"/>
                  </a:cubicBezTo>
                  <a:cubicBezTo>
                    <a:pt x="274640" y="76200"/>
                    <a:pt x="276391" y="95829"/>
                    <a:pt x="271465" y="114300"/>
                  </a:cubicBezTo>
                  <a:cubicBezTo>
                    <a:pt x="269730" y="120808"/>
                    <a:pt x="260747" y="122876"/>
                    <a:pt x="257177" y="128587"/>
                  </a:cubicBezTo>
                  <a:cubicBezTo>
                    <a:pt x="235655" y="163021"/>
                    <a:pt x="263846" y="147124"/>
                    <a:pt x="223840" y="180975"/>
                  </a:cubicBezTo>
                  <a:cubicBezTo>
                    <a:pt x="212407" y="190649"/>
                    <a:pt x="198954" y="197739"/>
                    <a:pt x="185740" y="204787"/>
                  </a:cubicBezTo>
                  <a:cubicBezTo>
                    <a:pt x="165468" y="215599"/>
                    <a:pt x="145358" y="221423"/>
                    <a:pt x="123827" y="228600"/>
                  </a:cubicBezTo>
                  <a:cubicBezTo>
                    <a:pt x="107952" y="227012"/>
                    <a:pt x="91680" y="227706"/>
                    <a:pt x="76202" y="223837"/>
                  </a:cubicBezTo>
                  <a:cubicBezTo>
                    <a:pt x="49119" y="217066"/>
                    <a:pt x="38030" y="199953"/>
                    <a:pt x="19052" y="180975"/>
                  </a:cubicBezTo>
                  <a:cubicBezTo>
                    <a:pt x="14290" y="171450"/>
                    <a:pt x="8720" y="162288"/>
                    <a:pt x="4765" y="152400"/>
                  </a:cubicBezTo>
                  <a:cubicBezTo>
                    <a:pt x="2334" y="146323"/>
                    <a:pt x="2" y="139895"/>
                    <a:pt x="2" y="133350"/>
                  </a:cubicBezTo>
                  <a:cubicBezTo>
                    <a:pt x="2" y="100448"/>
                    <a:pt x="-638" y="73878"/>
                    <a:pt x="19052" y="47625"/>
                  </a:cubicBezTo>
                  <a:cubicBezTo>
                    <a:pt x="23090" y="42240"/>
                    <a:pt x="48260" y="30640"/>
                    <a:pt x="52390" y="28575"/>
                  </a:cubicBezTo>
                  <a:cubicBezTo>
                    <a:pt x="61880" y="29438"/>
                    <a:pt x="106213" y="30761"/>
                    <a:pt x="123827" y="38100"/>
                  </a:cubicBezTo>
                  <a:cubicBezTo>
                    <a:pt x="136934" y="43561"/>
                    <a:pt x="149227" y="50800"/>
                    <a:pt x="161927" y="57150"/>
                  </a:cubicBezTo>
                  <a:cubicBezTo>
                    <a:pt x="180702" y="66538"/>
                    <a:pt x="183542" y="66538"/>
                    <a:pt x="200027" y="80962"/>
                  </a:cubicBezTo>
                  <a:cubicBezTo>
                    <a:pt x="217519" y="96267"/>
                    <a:pt x="223367" y="105375"/>
                    <a:pt x="238127" y="123825"/>
                  </a:cubicBezTo>
                  <a:cubicBezTo>
                    <a:pt x="239715" y="131762"/>
                    <a:pt x="241134" y="139735"/>
                    <a:pt x="242890" y="147637"/>
                  </a:cubicBezTo>
                  <a:cubicBezTo>
                    <a:pt x="244310" y="154027"/>
                    <a:pt x="247652" y="160142"/>
                    <a:pt x="247652" y="166687"/>
                  </a:cubicBezTo>
                  <a:cubicBezTo>
                    <a:pt x="247652" y="188969"/>
                    <a:pt x="245493" y="211233"/>
                    <a:pt x="242890" y="233362"/>
                  </a:cubicBezTo>
                  <a:cubicBezTo>
                    <a:pt x="242107" y="240014"/>
                    <a:pt x="234310" y="258370"/>
                    <a:pt x="228602" y="261937"/>
                  </a:cubicBezTo>
                  <a:cubicBezTo>
                    <a:pt x="207739" y="274976"/>
                    <a:pt x="189864" y="271462"/>
                    <a:pt x="166690" y="27146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825208" y="1412776"/>
              <a:ext cx="2088232" cy="2736304"/>
              <a:chOff x="6825208" y="1412776"/>
              <a:chExt cx="2088232" cy="2736304"/>
            </a:xfrm>
          </p:grpSpPr>
          <p:sp>
            <p:nvSpPr>
              <p:cNvPr id="18" name="台形 17"/>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楕円 18"/>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フリーフォーム 19"/>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2" name="テキスト ボックス 21"/>
          <p:cNvSpPr txBox="1"/>
          <p:nvPr/>
        </p:nvSpPr>
        <p:spPr>
          <a:xfrm>
            <a:off x="107504" y="836712"/>
            <a:ext cx="8784976" cy="424732"/>
          </a:xfrm>
          <a:prstGeom prst="rect">
            <a:avLst/>
          </a:prstGeom>
          <a:noFill/>
          <a:ln>
            <a:noFill/>
          </a:ln>
        </p:spPr>
        <p:txBody>
          <a:bodyPr wrap="square" rtlCol="0" anchor="t">
            <a:noAutofit/>
          </a:bodyPr>
          <a:lstStyle/>
          <a:p>
            <a:r>
              <a:rPr kumimoji="1" lang="ja-JP" altLang="en-US" sz="2000" dirty="0">
                <a:latin typeface="+mn-ea"/>
              </a:rPr>
              <a:t>オープンデータの公開は大変、と思っていませんか？</a:t>
            </a:r>
          </a:p>
        </p:txBody>
      </p:sp>
      <p:sp>
        <p:nvSpPr>
          <p:cNvPr id="23" name="雲形吹き出し 22"/>
          <p:cNvSpPr/>
          <p:nvPr/>
        </p:nvSpPr>
        <p:spPr>
          <a:xfrm>
            <a:off x="4572000" y="1385506"/>
            <a:ext cx="3384376" cy="1930959"/>
          </a:xfrm>
          <a:prstGeom prst="cloudCallout">
            <a:avLst>
              <a:gd name="adj1" fmla="val -37637"/>
              <a:gd name="adj2" fmla="val 625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雲形吹き出し 23"/>
          <p:cNvSpPr/>
          <p:nvPr/>
        </p:nvSpPr>
        <p:spPr>
          <a:xfrm>
            <a:off x="395536" y="2492896"/>
            <a:ext cx="3384376" cy="1930959"/>
          </a:xfrm>
          <a:prstGeom prst="cloudCallout">
            <a:avLst>
              <a:gd name="adj1" fmla="val 36498"/>
              <a:gd name="adj2" fmla="val 6769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雲形吹き出し 24"/>
          <p:cNvSpPr/>
          <p:nvPr/>
        </p:nvSpPr>
        <p:spPr>
          <a:xfrm>
            <a:off x="5333080" y="3979132"/>
            <a:ext cx="3384376" cy="1930959"/>
          </a:xfrm>
          <a:prstGeom prst="cloudCallout">
            <a:avLst>
              <a:gd name="adj1" fmla="val -35990"/>
              <a:gd name="adj2" fmla="val 7000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323528" y="2996952"/>
            <a:ext cx="3744416"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もうホームページに情報は</a:t>
            </a:r>
            <a:endParaRPr kumimoji="1" lang="en-US" altLang="ja-JP" b="1" dirty="0">
              <a:solidFill>
                <a:schemeClr val="tx1"/>
              </a:solidFill>
              <a:latin typeface="+mn-ea"/>
            </a:endParaRPr>
          </a:p>
          <a:p>
            <a:pPr algn="ctr"/>
            <a:r>
              <a:rPr kumimoji="1" lang="ja-JP" altLang="en-US" b="1" dirty="0">
                <a:solidFill>
                  <a:schemeClr val="tx1"/>
                </a:solidFill>
                <a:latin typeface="+mn-ea"/>
              </a:rPr>
              <a:t>記載しているけど</a:t>
            </a:r>
            <a:endParaRPr kumimoji="1" lang="en-US" altLang="ja-JP" b="1" dirty="0">
              <a:solidFill>
                <a:schemeClr val="tx1"/>
              </a:solidFill>
              <a:latin typeface="+mn-ea"/>
            </a:endParaRPr>
          </a:p>
          <a:p>
            <a:pPr algn="ctr"/>
            <a:r>
              <a:rPr kumimoji="1" lang="ja-JP" altLang="en-US" b="1" dirty="0">
                <a:solidFill>
                  <a:schemeClr val="tx1"/>
                </a:solidFill>
                <a:latin typeface="+mn-ea"/>
              </a:rPr>
              <a:t>それじゃダメ？</a:t>
            </a:r>
          </a:p>
        </p:txBody>
      </p:sp>
      <p:sp>
        <p:nvSpPr>
          <p:cNvPr id="34" name="角丸四角形 33"/>
          <p:cNvSpPr/>
          <p:nvPr/>
        </p:nvSpPr>
        <p:spPr>
          <a:xfrm>
            <a:off x="5220072" y="4462830"/>
            <a:ext cx="3744416"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公開するなら</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「価値あるデータを」と思うけど、</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価値あるデータって・・・。</a:t>
            </a:r>
          </a:p>
        </p:txBody>
      </p:sp>
      <p:sp>
        <p:nvSpPr>
          <p:cNvPr id="35" name="角丸四角形 34"/>
          <p:cNvSpPr/>
          <p:nvPr/>
        </p:nvSpPr>
        <p:spPr>
          <a:xfrm>
            <a:off x="4463988" y="1924111"/>
            <a:ext cx="3744416"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二次利用を可能とするために</a:t>
            </a:r>
            <a:endParaRPr kumimoji="1" lang="en-US" altLang="ja-JP" b="1" dirty="0">
              <a:solidFill>
                <a:schemeClr val="tx1"/>
              </a:solidFill>
              <a:latin typeface="+mn-ea"/>
            </a:endParaRPr>
          </a:p>
          <a:p>
            <a:pPr algn="ctr"/>
            <a:r>
              <a:rPr kumimoji="1" lang="ja-JP" altLang="en-US" b="1" dirty="0">
                <a:solidFill>
                  <a:schemeClr val="tx1"/>
                </a:solidFill>
                <a:latin typeface="+mn-ea"/>
              </a:rPr>
              <a:t>利用ルール（利用規約）や</a:t>
            </a:r>
            <a:endParaRPr kumimoji="1" lang="en-US" altLang="ja-JP" b="1" dirty="0">
              <a:solidFill>
                <a:schemeClr val="tx1"/>
              </a:solidFill>
              <a:latin typeface="+mn-ea"/>
            </a:endParaRPr>
          </a:p>
          <a:p>
            <a:pPr algn="ctr"/>
            <a:r>
              <a:rPr kumimoji="1" lang="ja-JP" altLang="en-US" b="1" dirty="0">
                <a:solidFill>
                  <a:schemeClr val="tx1"/>
                </a:solidFill>
                <a:latin typeface="+mn-ea"/>
              </a:rPr>
              <a:t>ライセンスを</a:t>
            </a:r>
            <a:endParaRPr kumimoji="1" lang="en-US" altLang="ja-JP" b="1" dirty="0">
              <a:solidFill>
                <a:schemeClr val="tx1"/>
              </a:solidFill>
              <a:latin typeface="+mn-ea"/>
            </a:endParaRPr>
          </a:p>
          <a:p>
            <a:pPr algn="ctr"/>
            <a:r>
              <a:rPr kumimoji="1" lang="ja-JP" altLang="en-US" b="1" dirty="0">
                <a:solidFill>
                  <a:schemeClr val="tx1"/>
                </a:solidFill>
                <a:latin typeface="+mn-ea"/>
              </a:rPr>
              <a:t>新たに整備しなきゃ。</a:t>
            </a:r>
          </a:p>
        </p:txBody>
      </p:sp>
    </p:spTree>
    <p:extLst>
      <p:ext uri="{BB962C8B-B14F-4D97-AF65-F5344CB8AC3E}">
        <p14:creationId xmlns:p14="http://schemas.microsoft.com/office/powerpoint/2010/main" val="2526857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29</a:t>
            </a:fld>
            <a:endParaRPr kumimoji="1" lang="ja-JP" altLang="en-US"/>
          </a:p>
        </p:txBody>
      </p:sp>
      <p:sp>
        <p:nvSpPr>
          <p:cNvPr id="7" name="タイトル 1"/>
          <p:cNvSpPr txBox="1">
            <a:spLocks/>
          </p:cNvSpPr>
          <p:nvPr/>
        </p:nvSpPr>
        <p:spPr>
          <a:xfrm>
            <a:off x="251520" y="95530"/>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　　　　　　オープンデータと情報公開請求の違い</a:t>
            </a:r>
            <a:endParaRPr lang="en-US" altLang="ja-JP" dirty="0">
              <a:solidFill>
                <a:srgbClr val="FF0000"/>
              </a:solidFill>
            </a:endParaRPr>
          </a:p>
        </p:txBody>
      </p:sp>
      <p:sp>
        <p:nvSpPr>
          <p:cNvPr id="9" name="角丸四角形 9">
            <a:extLst>
              <a:ext uri="{FF2B5EF4-FFF2-40B4-BE49-F238E27FC236}">
                <a16:creationId xmlns:a16="http://schemas.microsoft.com/office/drawing/2014/main" id="{69714A66-1DDF-4160-B95C-664B819149DF}"/>
              </a:ext>
            </a:extLst>
          </p:cNvPr>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graphicFrame>
        <p:nvGraphicFramePr>
          <p:cNvPr id="10" name="表 9">
            <a:extLst>
              <a:ext uri="{FF2B5EF4-FFF2-40B4-BE49-F238E27FC236}">
                <a16:creationId xmlns:a16="http://schemas.microsoft.com/office/drawing/2014/main" id="{E7B551B8-9A29-40CD-9C6B-4517B0AB631B}"/>
              </a:ext>
            </a:extLst>
          </p:cNvPr>
          <p:cNvGraphicFramePr>
            <a:graphicFrameLocks noGrp="1"/>
          </p:cNvGraphicFramePr>
          <p:nvPr>
            <p:extLst>
              <p:ext uri="{D42A27DB-BD31-4B8C-83A1-F6EECF244321}">
                <p14:modId xmlns:p14="http://schemas.microsoft.com/office/powerpoint/2010/main" val="592784706"/>
              </p:ext>
            </p:extLst>
          </p:nvPr>
        </p:nvGraphicFramePr>
        <p:xfrm>
          <a:off x="167101" y="1412776"/>
          <a:ext cx="8797387" cy="5151120"/>
        </p:xfrm>
        <a:graphic>
          <a:graphicData uri="http://schemas.openxmlformats.org/drawingml/2006/table">
            <a:tbl>
              <a:tblPr firstRow="1" bandRow="1">
                <a:tableStyleId>{7DF18680-E054-41AD-8BC1-D1AEF772440D}</a:tableStyleId>
              </a:tblPr>
              <a:tblGrid>
                <a:gridCol w="778230">
                  <a:extLst>
                    <a:ext uri="{9D8B030D-6E8A-4147-A177-3AD203B41FA5}">
                      <a16:colId xmlns:a16="http://schemas.microsoft.com/office/drawing/2014/main" val="20000"/>
                    </a:ext>
                  </a:extLst>
                </a:gridCol>
                <a:gridCol w="3755807">
                  <a:extLst>
                    <a:ext uri="{9D8B030D-6E8A-4147-A177-3AD203B41FA5}">
                      <a16:colId xmlns:a16="http://schemas.microsoft.com/office/drawing/2014/main" val="20001"/>
                    </a:ext>
                  </a:extLst>
                </a:gridCol>
                <a:gridCol w="4263350">
                  <a:extLst>
                    <a:ext uri="{9D8B030D-6E8A-4147-A177-3AD203B41FA5}">
                      <a16:colId xmlns:a16="http://schemas.microsoft.com/office/drawing/2014/main" val="20002"/>
                    </a:ext>
                  </a:extLst>
                </a:gridCol>
              </a:tblGrid>
              <a:tr h="265614">
                <a:tc>
                  <a:txBody>
                    <a:bodyPr/>
                    <a:lstStyle/>
                    <a:p>
                      <a:pPr algn="ct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項目</a:t>
                      </a:r>
                    </a:p>
                  </a:txBody>
                  <a:tcPr anchor="ctr"/>
                </a:tc>
                <a:tc>
                  <a:txBody>
                    <a:bodyPr/>
                    <a:lstStyle/>
                    <a:p>
                      <a:pPr algn="ctr"/>
                      <a:r>
                        <a:rPr kumimoji="1" lang="ja-JP" altLang="en-US"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endParaRPr kumimoji="1" lang="en-US" altLang="ja-JP"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zh-TW" altLang="en-US"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情報公開制度</a:t>
                      </a:r>
                      <a:r>
                        <a:rPr kumimoji="1" lang="ja-JP" altLang="en-US" sz="1400" b="0" i="0" u="none" strike="noStrike" kern="1200" baseline="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（地方公共団体の条例）</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811264">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目的</a:t>
                      </a:r>
                    </a:p>
                  </a:txBody>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公的機関が保有するデータを、機械判読に適した形式でインターネット上で公開し、</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国民参加・官民協働の推進を通じた諸課題の解決、経済の活性化、</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行政の高度化・効率化、</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透明性・信頼性の向上を図る。</a:t>
                      </a:r>
                    </a:p>
                  </a:txBody>
                  <a:tcPr/>
                </a:tc>
                <a:tc>
                  <a:txBody>
                    <a:bodyPr/>
                    <a:lstStyle/>
                    <a:p>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行政の透明化を図るために条例に基づいて住民からの公開請求の手続きにより、行政文書の写しを請求者に提供する。</a:t>
                      </a:r>
                    </a:p>
                  </a:txBody>
                  <a:tcPr/>
                </a:tc>
                <a:extLst>
                  <a:ext uri="{0D108BD9-81ED-4DB2-BD59-A6C34878D82A}">
                    <a16:rowId xmlns:a16="http://schemas.microsoft.com/office/drawing/2014/main" val="10001"/>
                  </a:ext>
                </a:extLst>
              </a:tr>
              <a:tr h="410495">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対象</a:t>
                      </a: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地方公共団体が保有する</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二次利用が認められる情報</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（各地方公共団体の情報公開条例に基づく非</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開示情報を除く）</a:t>
                      </a:r>
                      <a:r>
                        <a:rPr kumimoji="1" lang="ja-JP" altLang="en-US" sz="1200" b="0" u="sng" dirty="0">
                          <a:latin typeface="メイリオ" panose="020B0604030504040204" pitchFamily="50" charset="-128"/>
                          <a:ea typeface="メイリオ" panose="020B0604030504040204" pitchFamily="50" charset="-128"/>
                          <a:cs typeface="メイリオ" panose="020B0604030504040204" pitchFamily="50" charset="-128"/>
                        </a:rPr>
                        <a:t>行政文書</a:t>
                      </a:r>
                    </a:p>
                  </a:txBody>
                  <a:tcPr/>
                </a:tc>
                <a:extLst>
                  <a:ext uri="{0D108BD9-81ED-4DB2-BD59-A6C34878D82A}">
                    <a16:rowId xmlns:a16="http://schemas.microsoft.com/office/drawing/2014/main" val="10002"/>
                  </a:ext>
                </a:extLst>
              </a:tr>
              <a:tr h="368756">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二次</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利用</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CC</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ライセンスなどを採用しており、商用利用を含め二次利用可能。</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地方公共団体により扱いが異なる（商用利用を含め二次利用に制限を設けている場合がある）。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3"/>
                  </a:ext>
                </a:extLst>
              </a:tr>
              <a:tr h="958766">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媒体</a:t>
                      </a:r>
                    </a:p>
                  </a:txBody>
                  <a:tcPr/>
                </a:tc>
                <a:tc>
                  <a:txBody>
                    <a:bodyPr/>
                    <a:lstStyle/>
                    <a:p>
                      <a:pPr algn="l"/>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CSV</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Excel</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機械判読可能なデータで提供</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される。</a:t>
                      </a:r>
                      <a:endPar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API</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を利用することで自動アクセス（アプリ等からの直接アクセス）に対応している場合もある。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通常は行政文書の写しが通常は紙媒体で提供されるが、オンラインや</a:t>
                      </a: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CD-ROM</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等により電子データで提供される場合もある。</a:t>
                      </a:r>
                      <a:endPar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電子データの場合であっても、データ形式は文書専用ソフトで作成されたままのものが多く、</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一般的に機械判読性は低い</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4"/>
                  </a:ext>
                </a:extLst>
              </a:tr>
              <a:tr h="368756">
                <a:tc>
                  <a:txBody>
                    <a:bodyPr/>
                    <a:lstStyle/>
                    <a:p>
                      <a:pPr marL="0" marR="0" lvl="0" indent="0" algn="l" defTabSz="672541" rtl="0" eaLnBrk="1" fontAlgn="auto" latinLnBrk="0" hangingPunct="1">
                        <a:lnSpc>
                          <a:spcPct val="100000"/>
                        </a:lnSpc>
                        <a:spcBef>
                          <a:spcPts val="0"/>
                        </a:spcBef>
                        <a:spcAft>
                          <a:spcPts val="0"/>
                        </a:spcAft>
                        <a:buClrTx/>
                        <a:buSzTx/>
                        <a:buFontTx/>
                        <a:buNone/>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時間</a:t>
                      </a: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ホームページやポータルサイトからダウンロードするため、</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ほとんど時間がかからない</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開示決定は開示請求から一定期間（</a:t>
                      </a:r>
                      <a:r>
                        <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日など）を要するため</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時間を要する</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p>
                  </a:txBody>
                  <a:tcPr/>
                </a:tc>
                <a:extLst>
                  <a:ext uri="{0D108BD9-81ED-4DB2-BD59-A6C34878D82A}">
                    <a16:rowId xmlns:a16="http://schemas.microsoft.com/office/drawing/2014/main" val="10005"/>
                  </a:ext>
                </a:extLst>
              </a:tr>
              <a:tr h="516259">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費用</a:t>
                      </a:r>
                    </a:p>
                  </a:txBody>
                  <a:tcPr/>
                </a:tc>
                <a:tc>
                  <a:txBody>
                    <a:bodyPr/>
                    <a:lstStyle/>
                    <a:p>
                      <a:pPr algn="l"/>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利用者の負担なし</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コピー代等の</a:t>
                      </a:r>
                      <a:r>
                        <a:rPr kumimoji="1" lang="ja-JP" altLang="en-US" sz="1200" b="0" i="0" u="sng"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実費については申請者が負担</a:t>
                      </a: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する地方公共団体が多く、コピー等を伴わない閲覧のみであっても費用を徴収する地方公共団体もある。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6"/>
                  </a:ext>
                </a:extLst>
              </a:tr>
              <a:tr h="516259">
                <a:tc>
                  <a:txBody>
                    <a:bodyPr/>
                    <a:lstStyle/>
                    <a:p>
                      <a:pPr algn="l"/>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手続き</a:t>
                      </a:r>
                    </a:p>
                  </a:txBody>
                  <a:tcPr/>
                </a:tc>
                <a:tc>
                  <a:txBody>
                    <a:bodyPr/>
                    <a:lstStyle/>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ホームページやポータルサイトなどインターネット上に公開されているため、手続きは不要。</a:t>
                      </a:r>
                      <a:endParaRPr kumimoji="1" lang="en-US" altLang="ja-JP"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どこからでも、誰でも自由に利用することが可能。</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開示の請求のほか、開示の方法や条例で定められている事項を申し出るなどの手続きが必要。一部の地方公共団体では、該当地域の住民等に申請を限定しているところがある。</a:t>
                      </a:r>
                      <a:endPar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7"/>
                  </a:ext>
                </a:extLst>
              </a:tr>
            </a:tbl>
          </a:graphicData>
        </a:graphic>
      </p:graphicFrame>
      <p:sp>
        <p:nvSpPr>
          <p:cNvPr id="11" name="正方形/長方形 10">
            <a:extLst>
              <a:ext uri="{FF2B5EF4-FFF2-40B4-BE49-F238E27FC236}">
                <a16:creationId xmlns:a16="http://schemas.microsoft.com/office/drawing/2014/main" id="{653E3630-8888-4281-B182-987DB6A9229B}"/>
              </a:ext>
            </a:extLst>
          </p:cNvPr>
          <p:cNvSpPr/>
          <p:nvPr/>
        </p:nvSpPr>
        <p:spPr>
          <a:xfrm>
            <a:off x="107504" y="6525344"/>
            <a:ext cx="8784976" cy="2284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ja-JP" altLang="en-US" sz="1200" dirty="0">
                <a:solidFill>
                  <a:schemeClr val="tx1"/>
                </a:solidFill>
                <a:latin typeface="+mn-ea"/>
                <a:cs typeface="Meiryo UI" panose="020B0604030504040204" pitchFamily="50" charset="-128"/>
              </a:rPr>
              <a:t>出典：内閣官房「オープンデータをはじめよう～地方公共団体のための最初の手引書～」（</a:t>
            </a:r>
            <a:r>
              <a:rPr lang="en-US" altLang="ja-JP" sz="1200" dirty="0">
                <a:solidFill>
                  <a:schemeClr val="tx1"/>
                </a:solidFill>
                <a:latin typeface="+mn-ea"/>
                <a:cs typeface="Meiryo UI" panose="020B0604030504040204" pitchFamily="50" charset="-128"/>
              </a:rPr>
              <a:t>https://cio.go.jp/policy-opendata</a:t>
            </a:r>
            <a:r>
              <a:rPr lang="ja-JP" altLang="en-US" sz="1200" dirty="0">
                <a:solidFill>
                  <a:schemeClr val="tx1"/>
                </a:solidFill>
                <a:latin typeface="+mn-ea"/>
                <a:cs typeface="Meiryo UI" panose="020B0604030504040204" pitchFamily="50" charset="-128"/>
              </a:rPr>
              <a:t>）</a:t>
            </a:r>
          </a:p>
        </p:txBody>
      </p:sp>
    </p:spTree>
    <p:extLst>
      <p:ext uri="{BB962C8B-B14F-4D97-AF65-F5344CB8AC3E}">
        <p14:creationId xmlns:p14="http://schemas.microsoft.com/office/powerpoint/2010/main" val="2115021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30</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3" name="正方形/長方形 12"/>
          <p:cNvSpPr/>
          <p:nvPr/>
        </p:nvSpPr>
        <p:spPr>
          <a:xfrm>
            <a:off x="539552" y="1916832"/>
            <a:ext cx="8352928"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世界最先端</a:t>
            </a:r>
            <a:r>
              <a:rPr lang="en-US" altLang="ja-JP" sz="1600" dirty="0">
                <a:solidFill>
                  <a:schemeClr val="tx1"/>
                </a:solidFill>
                <a:latin typeface="+mn-ea"/>
                <a:cs typeface="Meiryo UI" panose="020B0604030504040204" pitchFamily="50" charset="-128"/>
              </a:rPr>
              <a:t>IT</a:t>
            </a:r>
            <a:r>
              <a:rPr lang="ja-JP" altLang="en-US" sz="1600" dirty="0">
                <a:solidFill>
                  <a:schemeClr val="tx1"/>
                </a:solidFill>
                <a:latin typeface="+mn-ea"/>
                <a:cs typeface="Meiryo UI" panose="020B0604030504040204" pitchFamily="50" charset="-128"/>
              </a:rPr>
              <a:t>国家創造宣言・官民データ活用推進基本計画における重点分野や「地方公共団体アンケート」（平成</a:t>
            </a:r>
            <a:r>
              <a:rPr lang="en-US" altLang="ja-JP" sz="1600" dirty="0">
                <a:solidFill>
                  <a:schemeClr val="tx1"/>
                </a:solidFill>
                <a:latin typeface="+mn-ea"/>
                <a:cs typeface="Meiryo UI" panose="020B0604030504040204" pitchFamily="50" charset="-128"/>
              </a:rPr>
              <a:t>28</a:t>
            </a:r>
            <a:r>
              <a:rPr lang="ja-JP" altLang="en-US" sz="1600" dirty="0">
                <a:solidFill>
                  <a:schemeClr val="tx1"/>
                </a:solidFill>
                <a:latin typeface="+mn-ea"/>
                <a:cs typeface="Meiryo UI" panose="020B0604030504040204" pitchFamily="50" charset="-128"/>
              </a:rPr>
              <a:t>年</a:t>
            </a:r>
            <a:r>
              <a:rPr lang="en-US" altLang="ja-JP" sz="1600" dirty="0">
                <a:solidFill>
                  <a:schemeClr val="tx1"/>
                </a:solidFill>
                <a:latin typeface="+mn-ea"/>
                <a:cs typeface="Meiryo UI" panose="020B0604030504040204" pitchFamily="50" charset="-128"/>
              </a:rPr>
              <a:t>12</a:t>
            </a:r>
            <a:r>
              <a:rPr lang="ja-JP" altLang="en-US" sz="1600" dirty="0">
                <a:solidFill>
                  <a:schemeClr val="tx1"/>
                </a:solidFill>
                <a:latin typeface="+mn-ea"/>
                <a:cs typeface="Meiryo UI" panose="020B0604030504040204" pitchFamily="50" charset="-128"/>
              </a:rPr>
              <a:t>月実施）における</a:t>
            </a:r>
            <a:r>
              <a:rPr lang="ja-JP" altLang="en-US" sz="1600" b="1" u="sng" dirty="0">
                <a:solidFill>
                  <a:schemeClr val="tx1"/>
                </a:solidFill>
                <a:latin typeface="+mn-ea"/>
                <a:cs typeface="Meiryo UI" panose="020B0604030504040204" pitchFamily="50" charset="-128"/>
              </a:rPr>
              <a:t>ニーズの高い分野を中心に</a:t>
            </a:r>
            <a:r>
              <a:rPr lang="ja-JP" altLang="en-US" sz="1600" dirty="0">
                <a:solidFill>
                  <a:schemeClr val="tx1"/>
                </a:solidFill>
                <a:latin typeface="+mn-ea"/>
                <a:cs typeface="Meiryo UI" panose="020B0604030504040204" pitchFamily="50" charset="-128"/>
              </a:rPr>
              <a:t>先進地方公共団体の公開済データ等を参考にしつつ</a:t>
            </a:r>
            <a:r>
              <a:rPr lang="ja-JP" altLang="en-US" sz="1600" b="1" u="sng" dirty="0">
                <a:solidFill>
                  <a:schemeClr val="tx1"/>
                </a:solidFill>
                <a:latin typeface="+mn-ea"/>
                <a:cs typeface="Meiryo UI" panose="020B0604030504040204" pitchFamily="50" charset="-128"/>
              </a:rPr>
              <a:t>データセットを選定</a:t>
            </a:r>
            <a:r>
              <a:rPr lang="ja-JP" altLang="en-US" sz="1600" dirty="0">
                <a:solidFill>
                  <a:schemeClr val="tx1"/>
                </a:solidFill>
                <a:latin typeface="+mn-ea"/>
                <a:cs typeface="Meiryo UI" panose="020B0604030504040204" pitchFamily="50" charset="-128"/>
              </a:rPr>
              <a:t>。</a:t>
            </a:r>
          </a:p>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「推奨データセット」は、地方公共団体によるオープンデータの公開とその利活用を促進するため、</a:t>
            </a:r>
            <a:r>
              <a:rPr lang="ja-JP" altLang="en-US" sz="1600" b="1" u="sng" dirty="0">
                <a:solidFill>
                  <a:schemeClr val="tx1"/>
                </a:solidFill>
                <a:latin typeface="+mn-ea"/>
                <a:cs typeface="Meiryo UI" panose="020B0604030504040204" pitchFamily="50" charset="-128"/>
              </a:rPr>
              <a:t>オープンデータに取り組み始める地方公共団体の参考となるよう公開することが推奨されるデータセットおよびフォーマット標準例をとりまとめた</a:t>
            </a:r>
            <a:r>
              <a:rPr lang="ja-JP" altLang="en-US" sz="1600" dirty="0">
                <a:solidFill>
                  <a:schemeClr val="tx1"/>
                </a:solidFill>
                <a:latin typeface="+mn-ea"/>
                <a:cs typeface="Meiryo UI" panose="020B0604030504040204" pitchFamily="50" charset="-128"/>
              </a:rPr>
              <a:t>もの。</a:t>
            </a:r>
          </a:p>
        </p:txBody>
      </p:sp>
      <p:sp>
        <p:nvSpPr>
          <p:cNvPr id="14" name="正方形/長方形 13"/>
          <p:cNvSpPr/>
          <p:nvPr/>
        </p:nvSpPr>
        <p:spPr>
          <a:xfrm>
            <a:off x="395536" y="1412776"/>
            <a:ext cx="2664296"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「推奨データセット」とは</a:t>
            </a:r>
          </a:p>
        </p:txBody>
      </p:sp>
      <p:sp>
        <p:nvSpPr>
          <p:cNvPr id="10" name="テキスト ボックス 9"/>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2000">
                <a:solidFill>
                  <a:schemeClr val="tx1"/>
                </a:solidFill>
                <a:latin typeface="+mn-ea"/>
                <a:cs typeface="Meiryo UI" panose="020B0604030504040204" pitchFamily="50" charset="-128"/>
              </a:defRPr>
            </a:lvl1pPr>
          </a:lstStyle>
          <a:p>
            <a:pPr marL="0" indent="0">
              <a:buNone/>
            </a:pPr>
            <a:r>
              <a:rPr lang="ja-JP" altLang="en-US" dirty="0"/>
              <a:t>推奨データセットのデータから選ぶ</a:t>
            </a:r>
          </a:p>
        </p:txBody>
      </p:sp>
      <p:graphicFrame>
        <p:nvGraphicFramePr>
          <p:cNvPr id="11" name="表 10"/>
          <p:cNvGraphicFramePr>
            <a:graphicFrameLocks noGrp="1"/>
          </p:cNvGraphicFramePr>
          <p:nvPr>
            <p:extLst>
              <p:ext uri="{D42A27DB-BD31-4B8C-83A1-F6EECF244321}">
                <p14:modId xmlns:p14="http://schemas.microsoft.com/office/powerpoint/2010/main" val="2848206344"/>
              </p:ext>
            </p:extLst>
          </p:nvPr>
        </p:nvGraphicFramePr>
        <p:xfrm>
          <a:off x="1403648" y="3645024"/>
          <a:ext cx="3424850" cy="2699520"/>
        </p:xfrm>
        <a:graphic>
          <a:graphicData uri="http://schemas.openxmlformats.org/drawingml/2006/table">
            <a:tbl>
              <a:tblPr firstRow="1" bandRow="1">
                <a:tableStyleId>{93296810-A885-4BE3-A3E7-6D5BEEA58F35}</a:tableStyleId>
              </a:tblPr>
              <a:tblGrid>
                <a:gridCol w="3424850">
                  <a:extLst>
                    <a:ext uri="{9D8B030D-6E8A-4147-A177-3AD203B41FA5}">
                      <a16:colId xmlns:a16="http://schemas.microsoft.com/office/drawing/2014/main" val="20000"/>
                    </a:ext>
                  </a:extLst>
                </a:gridCol>
              </a:tblGrid>
              <a:tr h="121257">
                <a:tc>
                  <a:txBody>
                    <a:bodyPr/>
                    <a:lstStyle/>
                    <a:p>
                      <a:pPr algn="l" fontAlgn="ctr"/>
                      <a:r>
                        <a:rPr lang="ja-JP" altLang="en-US" sz="1600" u="none" strike="noStrike" dirty="0">
                          <a:effectLst/>
                        </a:rPr>
                        <a:t>推奨データセット</a:t>
                      </a:r>
                      <a:r>
                        <a:rPr lang="en-US" altLang="ja-JP" sz="1600" u="none" strike="noStrike" dirty="0">
                          <a:effectLst/>
                        </a:rPr>
                        <a:t>(</a:t>
                      </a:r>
                      <a:r>
                        <a:rPr lang="ja-JP" altLang="en-US" sz="1600" u="none" strike="noStrike" dirty="0">
                          <a:effectLst/>
                        </a:rPr>
                        <a:t>基本編</a:t>
                      </a:r>
                      <a:r>
                        <a:rPr lang="en-US" altLang="ja-JP" sz="1600" u="none" strike="noStrike" dirty="0">
                          <a:effectLst/>
                        </a:rPr>
                        <a:t>)</a:t>
                      </a:r>
                      <a:endParaRPr lang="ja-JP" altLang="en-US" sz="1600" b="1" i="0" u="none" strike="noStrike" dirty="0">
                        <a:solidFill>
                          <a:srgbClr val="FFFFFF"/>
                        </a:solidFill>
                        <a:effectLst/>
                        <a:latin typeface="+mn-ea"/>
                        <a:ea typeface="+mn-ea"/>
                      </a:endParaRPr>
                    </a:p>
                  </a:txBody>
                  <a:tcPr marL="90000" marR="90000" marT="46800" marB="46800" anchor="ctr"/>
                </a:tc>
                <a:extLst>
                  <a:ext uri="{0D108BD9-81ED-4DB2-BD59-A6C34878D82A}">
                    <a16:rowId xmlns:a16="http://schemas.microsoft.com/office/drawing/2014/main" val="10000"/>
                  </a:ext>
                </a:extLst>
              </a:tr>
              <a:tr h="122467">
                <a:tc>
                  <a:txBody>
                    <a:bodyPr/>
                    <a:lstStyle/>
                    <a:p>
                      <a:pPr algn="l" fontAlgn="t"/>
                      <a:r>
                        <a:rPr lang="en-US" altLang="zh-TW" sz="1600" u="none" strike="noStrike" dirty="0">
                          <a:effectLst/>
                        </a:rPr>
                        <a:t>01.AED</a:t>
                      </a:r>
                      <a:r>
                        <a:rPr lang="zh-TW" altLang="en-US" sz="1600" u="none" strike="noStrike" dirty="0">
                          <a:effectLst/>
                        </a:rPr>
                        <a:t>設置箇所一覧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0001"/>
                  </a:ext>
                </a:extLst>
              </a:tr>
              <a:tr h="127668">
                <a:tc>
                  <a:txBody>
                    <a:bodyPr/>
                    <a:lstStyle/>
                    <a:p>
                      <a:pPr algn="l" fontAlgn="t"/>
                      <a:r>
                        <a:rPr lang="en-US" altLang="ja-JP" sz="1600" u="none" strike="noStrike" dirty="0">
                          <a:effectLst/>
                        </a:rPr>
                        <a:t>02.</a:t>
                      </a:r>
                      <a:r>
                        <a:rPr lang="ja-JP" altLang="en-US" sz="1600" u="none" strike="noStrike" dirty="0">
                          <a:effectLst/>
                        </a:rPr>
                        <a:t>介護サービス事業所一覧</a:t>
                      </a:r>
                      <a:endParaRPr lang="ja-JP" altLang="en-US" sz="1600" b="0" i="0" u="none" strike="noStrike" dirty="0">
                        <a:solidFill>
                          <a:schemeClr val="tx1"/>
                        </a:solidFill>
                        <a:effectLst/>
                        <a:latin typeface="+mn-ea"/>
                        <a:ea typeface="+mn-ea"/>
                      </a:endParaRPr>
                    </a:p>
                  </a:txBody>
                  <a:tcPr marL="90000" marR="90000" marT="46800" marB="46800"/>
                </a:tc>
                <a:extLst>
                  <a:ext uri="{0D108BD9-81ED-4DB2-BD59-A6C34878D82A}">
                    <a16:rowId xmlns:a16="http://schemas.microsoft.com/office/drawing/2014/main" val="10002"/>
                  </a:ext>
                </a:extLst>
              </a:tr>
              <a:tr h="122467">
                <a:tc>
                  <a:txBody>
                    <a:bodyPr/>
                    <a:lstStyle/>
                    <a:p>
                      <a:pPr algn="l" fontAlgn="t"/>
                      <a:r>
                        <a:rPr lang="en-US" altLang="zh-TW" sz="1600" u="none" strike="noStrike" dirty="0">
                          <a:effectLst/>
                        </a:rPr>
                        <a:t>03.</a:t>
                      </a:r>
                      <a:r>
                        <a:rPr lang="zh-TW" altLang="en-US" sz="1600" u="none" strike="noStrike" dirty="0">
                          <a:effectLst/>
                        </a:rPr>
                        <a:t>医療機関一覧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0003"/>
                  </a:ext>
                </a:extLst>
              </a:tr>
              <a:tr h="0">
                <a:tc>
                  <a:txBody>
                    <a:bodyPr/>
                    <a:lstStyle/>
                    <a:p>
                      <a:pPr algn="l" fontAlgn="t"/>
                      <a:r>
                        <a:rPr lang="en-US" altLang="ja-JP" sz="1600" u="none" strike="noStrike" dirty="0">
                          <a:effectLst/>
                        </a:rPr>
                        <a:t>04.</a:t>
                      </a:r>
                      <a:r>
                        <a:rPr lang="ja-JP" altLang="en-US" sz="1600" u="none" strike="noStrike" dirty="0">
                          <a:effectLst/>
                        </a:rPr>
                        <a:t>文化財一覧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2567157189"/>
                  </a:ext>
                </a:extLst>
              </a:tr>
              <a:tr h="0">
                <a:tc>
                  <a:txBody>
                    <a:bodyPr/>
                    <a:lstStyle/>
                    <a:p>
                      <a:pPr algn="l" fontAlgn="t"/>
                      <a:r>
                        <a:rPr lang="en-US" altLang="zh-TW" sz="1600" u="none" strike="noStrike" dirty="0">
                          <a:effectLst/>
                        </a:rPr>
                        <a:t>05.</a:t>
                      </a:r>
                      <a:r>
                        <a:rPr lang="zh-TW" altLang="en-US" sz="1600" u="none" strike="noStrike" dirty="0">
                          <a:effectLst/>
                        </a:rPr>
                        <a:t>観光施設一覧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450377757"/>
                  </a:ext>
                </a:extLst>
              </a:tr>
              <a:tr h="0">
                <a:tc>
                  <a:txBody>
                    <a:bodyPr/>
                    <a:lstStyle/>
                    <a:p>
                      <a:pPr algn="l" fontAlgn="t"/>
                      <a:r>
                        <a:rPr lang="en-US" altLang="ja-JP" sz="1600" u="none" strike="noStrike" dirty="0">
                          <a:effectLst/>
                        </a:rPr>
                        <a:t>06.</a:t>
                      </a:r>
                      <a:r>
                        <a:rPr lang="ja-JP" altLang="en-US" sz="1600" u="none" strike="noStrike" dirty="0">
                          <a:effectLst/>
                        </a:rPr>
                        <a:t>イベント一覧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975404253"/>
                  </a:ext>
                </a:extLst>
              </a:tr>
              <a:tr h="0">
                <a:tc>
                  <a:txBody>
                    <a:bodyPr/>
                    <a:lstStyle/>
                    <a:p>
                      <a:pPr algn="l" fontAlgn="t"/>
                      <a:r>
                        <a:rPr lang="en-US" altLang="ja-JP" sz="1600" u="none" strike="noStrike" dirty="0">
                          <a:effectLst/>
                        </a:rPr>
                        <a:t>07.</a:t>
                      </a:r>
                      <a:r>
                        <a:rPr lang="ja-JP" altLang="en-US" sz="1600" u="none" strike="noStrike" dirty="0">
                          <a:effectLst/>
                        </a:rPr>
                        <a:t>公衆無線</a:t>
                      </a:r>
                      <a:r>
                        <a:rPr lang="en-US" altLang="ja-JP" sz="1600" u="none" strike="noStrike" dirty="0">
                          <a:effectLst/>
                        </a:rPr>
                        <a:t>LAN</a:t>
                      </a:r>
                      <a:r>
                        <a:rPr lang="ja-JP" altLang="en-US" sz="1600" u="none" strike="noStrike" dirty="0">
                          <a:effectLst/>
                        </a:rPr>
                        <a:t>アクセスポイント一覧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843777280"/>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098435926"/>
              </p:ext>
            </p:extLst>
          </p:nvPr>
        </p:nvGraphicFramePr>
        <p:xfrm>
          <a:off x="4932040" y="3645024"/>
          <a:ext cx="3424850" cy="2699520"/>
        </p:xfrm>
        <a:graphic>
          <a:graphicData uri="http://schemas.openxmlformats.org/drawingml/2006/table">
            <a:tbl>
              <a:tblPr firstRow="1" bandRow="1">
                <a:tableStyleId>{93296810-A885-4BE3-A3E7-6D5BEEA58F35}</a:tableStyleId>
              </a:tblPr>
              <a:tblGrid>
                <a:gridCol w="3424850">
                  <a:extLst>
                    <a:ext uri="{9D8B030D-6E8A-4147-A177-3AD203B41FA5}">
                      <a16:colId xmlns:a16="http://schemas.microsoft.com/office/drawing/2014/main" val="20000"/>
                    </a:ext>
                  </a:extLst>
                </a:gridCol>
              </a:tblGrid>
              <a:tr h="121257">
                <a:tc>
                  <a:txBody>
                    <a:bodyPr/>
                    <a:lstStyle/>
                    <a:p>
                      <a:pPr algn="l" fontAlgn="ctr"/>
                      <a:r>
                        <a:rPr lang="ja-JP" altLang="en-US" sz="1600" u="none" strike="noStrike" dirty="0">
                          <a:effectLst/>
                        </a:rPr>
                        <a:t>推奨データセット</a:t>
                      </a:r>
                      <a:r>
                        <a:rPr lang="en-US" altLang="ja-JP" sz="1600" u="none" strike="noStrike" dirty="0">
                          <a:effectLst/>
                        </a:rPr>
                        <a:t>(</a:t>
                      </a:r>
                      <a:r>
                        <a:rPr lang="ja-JP" altLang="en-US" sz="1600" u="none" strike="noStrike" dirty="0">
                          <a:effectLst/>
                        </a:rPr>
                        <a:t>基本編</a:t>
                      </a:r>
                      <a:r>
                        <a:rPr lang="en-US" altLang="ja-JP" sz="1600" u="none" strike="noStrike" dirty="0">
                          <a:effectLst/>
                        </a:rPr>
                        <a:t>)</a:t>
                      </a:r>
                      <a:endParaRPr lang="ja-JP" altLang="en-US" sz="1600" b="1" i="0" u="none" strike="noStrike" dirty="0">
                        <a:solidFill>
                          <a:srgbClr val="FFFFFF"/>
                        </a:solidFill>
                        <a:effectLst/>
                        <a:latin typeface="+mn-ea"/>
                        <a:ea typeface="+mn-ea"/>
                      </a:endParaRPr>
                    </a:p>
                  </a:txBody>
                  <a:tcPr marL="90000" marR="90000" marT="46800" marB="46800" anchor="ctr"/>
                </a:tc>
                <a:extLst>
                  <a:ext uri="{0D108BD9-81ED-4DB2-BD59-A6C34878D82A}">
                    <a16:rowId xmlns:a16="http://schemas.microsoft.com/office/drawing/2014/main" val="10000"/>
                  </a:ext>
                </a:extLst>
              </a:tr>
              <a:tr h="0">
                <a:tc>
                  <a:txBody>
                    <a:bodyPr/>
                    <a:lstStyle/>
                    <a:p>
                      <a:pPr algn="l" fontAlgn="t"/>
                      <a:r>
                        <a:rPr lang="en-US" altLang="ja-JP" sz="1600" u="none" strike="noStrike" dirty="0">
                          <a:effectLst/>
                        </a:rPr>
                        <a:t>08.</a:t>
                      </a:r>
                      <a:r>
                        <a:rPr lang="ja-JP" altLang="en-US" sz="1600" u="none" strike="noStrike" dirty="0">
                          <a:effectLst/>
                        </a:rPr>
                        <a:t>公衆トイレ一覧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748782370"/>
                  </a:ext>
                </a:extLst>
              </a:tr>
              <a:tr h="0">
                <a:tc>
                  <a:txBody>
                    <a:bodyPr/>
                    <a:lstStyle/>
                    <a:p>
                      <a:pPr algn="l" fontAlgn="t"/>
                      <a:r>
                        <a:rPr lang="en-US" altLang="zh-TW" sz="1600" u="none" strike="noStrike">
                          <a:effectLst/>
                        </a:rPr>
                        <a:t>09.</a:t>
                      </a:r>
                      <a:r>
                        <a:rPr lang="zh-TW" altLang="en-US" sz="1600" u="none" strike="noStrike">
                          <a:effectLst/>
                        </a:rPr>
                        <a:t>消防水利施設一覧</a:t>
                      </a:r>
                      <a:endParaRPr lang="zh-TW" altLang="en-US" sz="1600" b="0" i="0" u="none" strike="noStrike">
                        <a:solidFill>
                          <a:srgbClr val="000000"/>
                        </a:solidFill>
                        <a:effectLst/>
                        <a:latin typeface="+mn-ea"/>
                        <a:ea typeface="+mn-ea"/>
                      </a:endParaRPr>
                    </a:p>
                  </a:txBody>
                  <a:tcPr marL="90000" marR="90000" marT="46800" marB="46800"/>
                </a:tc>
                <a:extLst>
                  <a:ext uri="{0D108BD9-81ED-4DB2-BD59-A6C34878D82A}">
                    <a16:rowId xmlns:a16="http://schemas.microsoft.com/office/drawing/2014/main" val="898831531"/>
                  </a:ext>
                </a:extLst>
              </a:tr>
              <a:tr h="0">
                <a:tc>
                  <a:txBody>
                    <a:bodyPr/>
                    <a:lstStyle/>
                    <a:p>
                      <a:pPr algn="l" fontAlgn="t"/>
                      <a:r>
                        <a:rPr lang="en-US" altLang="zh-TW" sz="1600" u="none" strike="noStrike" dirty="0">
                          <a:effectLst/>
                        </a:rPr>
                        <a:t>10.</a:t>
                      </a:r>
                      <a:r>
                        <a:rPr lang="zh-TW" altLang="en-US" sz="1600" u="none" strike="noStrike" dirty="0">
                          <a:effectLst/>
                        </a:rPr>
                        <a:t>指定緊急避難場所一覧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013323276"/>
                  </a:ext>
                </a:extLst>
              </a:tr>
              <a:tr h="0">
                <a:tc>
                  <a:txBody>
                    <a:bodyPr/>
                    <a:lstStyle/>
                    <a:p>
                      <a:pPr algn="l" fontAlgn="t"/>
                      <a:r>
                        <a:rPr lang="en-US" altLang="ja-JP" sz="1600" u="none" strike="noStrike" dirty="0">
                          <a:effectLst/>
                        </a:rPr>
                        <a:t>11.</a:t>
                      </a:r>
                      <a:r>
                        <a:rPr lang="ja-JP" altLang="en-US" sz="1600" u="none" strike="noStrike" dirty="0">
                          <a:effectLst/>
                        </a:rPr>
                        <a:t>地域・年齢別人口</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645409568"/>
                  </a:ext>
                </a:extLst>
              </a:tr>
              <a:tr h="0">
                <a:tc>
                  <a:txBody>
                    <a:bodyPr/>
                    <a:lstStyle/>
                    <a:p>
                      <a:pPr algn="l" fontAlgn="t"/>
                      <a:r>
                        <a:rPr lang="en-US" altLang="zh-TW" sz="1600" u="none" strike="noStrike" dirty="0">
                          <a:effectLst/>
                        </a:rPr>
                        <a:t>12.</a:t>
                      </a:r>
                      <a:r>
                        <a:rPr lang="zh-TW" altLang="en-US" sz="1600" u="none" strike="noStrike" dirty="0">
                          <a:effectLst/>
                        </a:rPr>
                        <a:t>公共施設一覧</a:t>
                      </a:r>
                      <a:endParaRPr lang="zh-TW"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3603064186"/>
                  </a:ext>
                </a:extLst>
              </a:tr>
              <a:tr h="314840">
                <a:tc>
                  <a:txBody>
                    <a:bodyPr/>
                    <a:lstStyle/>
                    <a:p>
                      <a:pPr algn="l" fontAlgn="t"/>
                      <a:r>
                        <a:rPr lang="en-US" altLang="ja-JP" sz="1600" u="none" strike="noStrike" dirty="0">
                          <a:effectLst/>
                        </a:rPr>
                        <a:t>13.</a:t>
                      </a:r>
                      <a:r>
                        <a:rPr lang="ja-JP" altLang="en-US" sz="1600" u="none" strike="noStrike" dirty="0">
                          <a:effectLst/>
                        </a:rPr>
                        <a:t>子育て施設一覧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2682678917"/>
                  </a:ext>
                </a:extLst>
              </a:tr>
              <a:tr h="0">
                <a:tc>
                  <a:txBody>
                    <a:bodyPr/>
                    <a:lstStyle/>
                    <a:p>
                      <a:pPr algn="l" fontAlgn="t"/>
                      <a:r>
                        <a:rPr lang="en-US" altLang="ja-JP" sz="1600" u="none" strike="noStrike" dirty="0">
                          <a:effectLst/>
                        </a:rPr>
                        <a:t>14.</a:t>
                      </a:r>
                      <a:r>
                        <a:rPr lang="ja-JP" altLang="en-US" sz="1600" u="none" strike="noStrike" dirty="0">
                          <a:effectLst/>
                        </a:rPr>
                        <a:t>オープンデータ一覧</a:t>
                      </a:r>
                      <a:endParaRPr lang="ja-JP" altLang="en-US" sz="1600" b="0" i="0" u="none" strike="noStrike" dirty="0">
                        <a:solidFill>
                          <a:srgbClr val="000000"/>
                        </a:solidFill>
                        <a:effectLst/>
                        <a:latin typeface="+mn-ea"/>
                        <a:ea typeface="+mn-ea"/>
                      </a:endParaRPr>
                    </a:p>
                  </a:txBody>
                  <a:tcPr marL="90000" marR="90000" marT="46800" marB="46800"/>
                </a:tc>
                <a:extLst>
                  <a:ext uri="{0D108BD9-81ED-4DB2-BD59-A6C34878D82A}">
                    <a16:rowId xmlns:a16="http://schemas.microsoft.com/office/drawing/2014/main" val="1614461969"/>
                  </a:ext>
                </a:extLst>
              </a:tr>
            </a:tbl>
          </a:graphicData>
        </a:graphic>
      </p:graphicFrame>
      <p:sp>
        <p:nvSpPr>
          <p:cNvPr id="15" name="正方形/長方形 14"/>
          <p:cNvSpPr/>
          <p:nvPr/>
        </p:nvSpPr>
        <p:spPr>
          <a:xfrm>
            <a:off x="539552" y="6336704"/>
            <a:ext cx="7848872" cy="260648"/>
          </a:xfrm>
          <a:prstGeom prst="rect">
            <a:avLst/>
          </a:prstGeom>
          <a:noFill/>
          <a:ln>
            <a:noFill/>
          </a:ln>
        </p:spPr>
        <p:txBody>
          <a:bodyPr wrap="none" rtlCol="0" anchor="ctr">
            <a:noAutofit/>
          </a:bodyPr>
          <a:lstStyle/>
          <a:p>
            <a:pPr algn="r"/>
            <a:r>
              <a:rPr kumimoji="1" lang="ja-JP" altLang="en-US" sz="1200" dirty="0">
                <a:latin typeface="+mn-ea"/>
              </a:rPr>
              <a:t>出典：</a:t>
            </a:r>
            <a:r>
              <a:rPr kumimoji="1" lang="zh-TW" altLang="en-US" sz="1200" dirty="0">
                <a:latin typeface="+mn-ea"/>
              </a:rPr>
              <a:t>平成</a:t>
            </a:r>
            <a:r>
              <a:rPr kumimoji="1" lang="en-US" altLang="zh-TW" sz="1200" dirty="0">
                <a:latin typeface="+mn-ea"/>
              </a:rPr>
              <a:t>31</a:t>
            </a:r>
            <a:r>
              <a:rPr kumimoji="1" lang="zh-TW" altLang="en-US" sz="1200" dirty="0">
                <a:latin typeface="+mn-ea"/>
              </a:rPr>
              <a:t>年</a:t>
            </a:r>
            <a:r>
              <a:rPr kumimoji="1" lang="en-US" altLang="zh-TW" sz="1200" dirty="0">
                <a:latin typeface="+mn-ea"/>
              </a:rPr>
              <a:t>3</a:t>
            </a:r>
            <a:r>
              <a:rPr kumimoji="1" lang="zh-TW" altLang="en-US" sz="1200" dirty="0">
                <a:latin typeface="+mn-ea"/>
              </a:rPr>
              <a:t>月</a:t>
            </a:r>
            <a:r>
              <a:rPr kumimoji="1" lang="en-US" altLang="zh-TW" sz="1200" dirty="0">
                <a:latin typeface="+mn-ea"/>
              </a:rPr>
              <a:t>26</a:t>
            </a:r>
            <a:r>
              <a:rPr kumimoji="1" lang="zh-TW" altLang="en-US" sz="1200" dirty="0">
                <a:latin typeface="+mn-ea"/>
              </a:rPr>
              <a:t>日</a:t>
            </a:r>
            <a:r>
              <a:rPr kumimoji="1" lang="ja-JP" altLang="en-US" sz="1200" dirty="0">
                <a:latin typeface="+mn-ea"/>
              </a:rPr>
              <a:t>　</a:t>
            </a:r>
            <a:r>
              <a:rPr kumimoji="1" lang="zh-TW" altLang="en-US" sz="1200" dirty="0">
                <a:latin typeface="+mn-ea"/>
              </a:rPr>
              <a:t>内閣官房情報通信技術（</a:t>
            </a:r>
            <a:r>
              <a:rPr kumimoji="1" lang="en-US" altLang="zh-TW" sz="1200" dirty="0">
                <a:latin typeface="+mn-ea"/>
              </a:rPr>
              <a:t>IT</a:t>
            </a:r>
            <a:r>
              <a:rPr kumimoji="1" lang="zh-TW" altLang="en-US" sz="1200" dirty="0">
                <a:latin typeface="+mn-ea"/>
              </a:rPr>
              <a:t>）総合戦略室</a:t>
            </a:r>
            <a:r>
              <a:rPr kumimoji="1" lang="ja-JP" altLang="en-US" sz="1200" dirty="0">
                <a:latin typeface="+mn-ea"/>
              </a:rPr>
              <a:t>　「推奨データセットについて」</a:t>
            </a:r>
          </a:p>
        </p:txBody>
      </p:sp>
    </p:spTree>
    <p:extLst>
      <p:ext uri="{BB962C8B-B14F-4D97-AF65-F5344CB8AC3E}">
        <p14:creationId xmlns:p14="http://schemas.microsoft.com/office/powerpoint/2010/main" val="4120799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31</a:t>
            </a:fld>
            <a:endParaRPr kumimoji="1" lang="ja-JP" altLang="en-US"/>
          </a:p>
        </p:txBody>
      </p:sp>
      <p:sp>
        <p:nvSpPr>
          <p:cNvPr id="8" name="テキスト ボックス 7"/>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　　　　　　推奨データセット一覧</a:t>
            </a:r>
            <a:endParaRPr lang="en-US" altLang="ja-JP" dirty="0">
              <a:solidFill>
                <a:srgbClr val="FF0000"/>
              </a:solidFill>
            </a:endParaRPr>
          </a:p>
        </p:txBody>
      </p:sp>
      <p:sp>
        <p:nvSpPr>
          <p:cNvPr id="9" name="角丸四角形 9">
            <a:extLst>
              <a:ext uri="{FF2B5EF4-FFF2-40B4-BE49-F238E27FC236}">
                <a16:creationId xmlns:a16="http://schemas.microsoft.com/office/drawing/2014/main" id="{69714A66-1DDF-4160-B95C-664B819149DF}"/>
              </a:ext>
            </a:extLst>
          </p:cNvPr>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
        <p:nvSpPr>
          <p:cNvPr id="11" name="正方形/長方形 10">
            <a:extLst>
              <a:ext uri="{FF2B5EF4-FFF2-40B4-BE49-F238E27FC236}">
                <a16:creationId xmlns:a16="http://schemas.microsoft.com/office/drawing/2014/main" id="{653E3630-8888-4281-B182-987DB6A9229B}"/>
              </a:ext>
            </a:extLst>
          </p:cNvPr>
          <p:cNvSpPr/>
          <p:nvPr/>
        </p:nvSpPr>
        <p:spPr>
          <a:xfrm>
            <a:off x="107504" y="6525344"/>
            <a:ext cx="8784976" cy="2284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ja-JP" altLang="en-US" sz="1200" dirty="0">
                <a:solidFill>
                  <a:schemeClr val="tx1"/>
                </a:solidFill>
                <a:latin typeface="+mn-ea"/>
                <a:cs typeface="Meiryo UI" panose="020B0604030504040204" pitchFamily="50" charset="-128"/>
              </a:rPr>
              <a:t>出典：政府</a:t>
            </a:r>
            <a:r>
              <a:rPr lang="en-US" altLang="ja-JP" sz="1200" dirty="0">
                <a:solidFill>
                  <a:schemeClr val="tx1"/>
                </a:solidFill>
                <a:latin typeface="+mn-ea"/>
                <a:cs typeface="Meiryo UI" panose="020B0604030504040204" pitchFamily="50" charset="-128"/>
              </a:rPr>
              <a:t>CIO</a:t>
            </a:r>
            <a:r>
              <a:rPr lang="ja-JP" altLang="en-US" sz="1200" dirty="0">
                <a:solidFill>
                  <a:schemeClr val="tx1"/>
                </a:solidFill>
                <a:latin typeface="+mn-ea"/>
                <a:cs typeface="Meiryo UI" panose="020B0604030504040204" pitchFamily="50" charset="-128"/>
              </a:rPr>
              <a:t>ポータル「オープンデータ</a:t>
            </a:r>
            <a:r>
              <a:rPr lang="en-US" altLang="ja-JP" sz="1200" dirty="0">
                <a:solidFill>
                  <a:schemeClr val="tx1"/>
                </a:solidFill>
                <a:latin typeface="+mn-ea"/>
                <a:cs typeface="Meiryo UI" panose="020B0604030504040204" pitchFamily="50" charset="-128"/>
              </a:rPr>
              <a:t>-</a:t>
            </a:r>
            <a:r>
              <a:rPr lang="ja-JP" altLang="en-US" sz="1200" dirty="0">
                <a:solidFill>
                  <a:schemeClr val="tx1"/>
                </a:solidFill>
                <a:latin typeface="+mn-ea"/>
                <a:cs typeface="Meiryo UI" panose="020B0604030504040204" pitchFamily="50" charset="-128"/>
              </a:rPr>
              <a:t>推奨データセット」（</a:t>
            </a:r>
            <a:r>
              <a:rPr lang="en-US" altLang="ja-JP" sz="1200" dirty="0">
                <a:solidFill>
                  <a:schemeClr val="tx1"/>
                </a:solidFill>
                <a:latin typeface="+mn-ea"/>
                <a:cs typeface="Meiryo UI" panose="020B0604030504040204" pitchFamily="50" charset="-128"/>
              </a:rPr>
              <a:t>https://cio.go.jp/policy-opendata</a:t>
            </a:r>
            <a:r>
              <a:rPr lang="ja-JP" altLang="en-US" sz="1200" dirty="0">
                <a:solidFill>
                  <a:schemeClr val="tx1"/>
                </a:solidFill>
                <a:latin typeface="+mn-ea"/>
                <a:cs typeface="Meiryo UI" panose="020B0604030504040204" pitchFamily="50" charset="-128"/>
              </a:rPr>
              <a:t>）</a:t>
            </a:r>
          </a:p>
        </p:txBody>
      </p:sp>
      <p:pic>
        <p:nvPicPr>
          <p:cNvPr id="3" name="図 2">
            <a:extLst>
              <a:ext uri="{FF2B5EF4-FFF2-40B4-BE49-F238E27FC236}">
                <a16:creationId xmlns:a16="http://schemas.microsoft.com/office/drawing/2014/main" id="{57478D14-7058-4DAF-99C9-C9F413F5A124}"/>
              </a:ext>
            </a:extLst>
          </p:cNvPr>
          <p:cNvPicPr>
            <a:picLocks noChangeAspect="1"/>
          </p:cNvPicPr>
          <p:nvPr/>
        </p:nvPicPr>
        <p:blipFill>
          <a:blip r:embed="rId3"/>
          <a:stretch>
            <a:fillRect/>
          </a:stretch>
        </p:blipFill>
        <p:spPr>
          <a:xfrm>
            <a:off x="899592" y="1741720"/>
            <a:ext cx="7481802" cy="4783624"/>
          </a:xfrm>
          <a:prstGeom prst="rect">
            <a:avLst/>
          </a:prstGeom>
        </p:spPr>
      </p:pic>
      <p:sp>
        <p:nvSpPr>
          <p:cNvPr id="12" name="テキスト ボックス 11">
            <a:extLst>
              <a:ext uri="{FF2B5EF4-FFF2-40B4-BE49-F238E27FC236}">
                <a16:creationId xmlns:a16="http://schemas.microsoft.com/office/drawing/2014/main" id="{D1963AD4-DF1C-41C6-881C-063F0C87F769}"/>
              </a:ext>
            </a:extLst>
          </p:cNvPr>
          <p:cNvSpPr txBox="1"/>
          <p:nvPr/>
        </p:nvSpPr>
        <p:spPr>
          <a:xfrm>
            <a:off x="179512" y="1412776"/>
            <a:ext cx="8712968" cy="504056"/>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作成にあたり準拠すべきルールやフォーマット等は政府</a:t>
            </a:r>
            <a:r>
              <a:rPr lang="en-US" altLang="ja-JP" dirty="0"/>
              <a:t>CIO</a:t>
            </a:r>
            <a:r>
              <a:rPr lang="ja-JP" altLang="en-US" dirty="0"/>
              <a:t>ポータルに公開されています。</a:t>
            </a:r>
            <a:endParaRPr lang="en-US" altLang="ja-JP" dirty="0"/>
          </a:p>
        </p:txBody>
      </p:sp>
      <p:sp>
        <p:nvSpPr>
          <p:cNvPr id="10"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Tree>
    <p:extLst>
      <p:ext uri="{BB962C8B-B14F-4D97-AF65-F5344CB8AC3E}">
        <p14:creationId xmlns:p14="http://schemas.microsoft.com/office/powerpoint/2010/main" val="1397301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32</a:t>
            </a:fld>
            <a:endParaRPr kumimoji="1" lang="ja-JP" altLang="en-US"/>
          </a:p>
        </p:txBody>
      </p:sp>
      <p:sp>
        <p:nvSpPr>
          <p:cNvPr id="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0" name="正方形/長方形 9"/>
          <p:cNvSpPr/>
          <p:nvPr/>
        </p:nvSpPr>
        <p:spPr>
          <a:xfrm>
            <a:off x="611560" y="1872960"/>
            <a:ext cx="8352928" cy="504056"/>
          </a:xfrm>
          <a:prstGeom prst="rect">
            <a:avLst/>
          </a:prstGeom>
          <a:noFill/>
          <a:ln>
            <a:noFill/>
          </a:ln>
        </p:spPr>
        <p:txBody>
          <a:bodyPr wrap="square" rtlCol="0" anchor="ctr">
            <a:noAutofit/>
          </a:bodyPr>
          <a:lstStyle/>
          <a:p>
            <a:pPr defTabSz="914400"/>
            <a:r>
              <a:rPr kumimoji="1" lang="ja-JP" altLang="en-US" dirty="0">
                <a:latin typeface="+mn-ea"/>
                <a:cs typeface="Meiryo UI" panose="020B0604030504040204" pitchFamily="50" charset="-128"/>
              </a:rPr>
              <a:t>推奨データセットごとに、項目を公開する際のデータ形式等がデータ項目定義書に定められています。</a:t>
            </a:r>
            <a:endParaRPr kumimoji="1" lang="en-US" altLang="ja-JP" dirty="0">
              <a:latin typeface="+mn-ea"/>
              <a:cs typeface="Meiryo UI" panose="020B0604030504040204" pitchFamily="50" charset="-128"/>
            </a:endParaRPr>
          </a:p>
        </p:txBody>
      </p:sp>
      <p:pic>
        <p:nvPicPr>
          <p:cNvPr id="9" name="図 8"/>
          <p:cNvPicPr>
            <a:picLocks noChangeAspect="1"/>
          </p:cNvPicPr>
          <p:nvPr/>
        </p:nvPicPr>
        <p:blipFill rotWithShape="1">
          <a:blip r:embed="rId3"/>
          <a:srcRect t="-1" r="6703" b="46186"/>
          <a:stretch/>
        </p:blipFill>
        <p:spPr>
          <a:xfrm>
            <a:off x="452220" y="2924944"/>
            <a:ext cx="8440260" cy="2736304"/>
          </a:xfrm>
          <a:prstGeom prst="rect">
            <a:avLst/>
          </a:prstGeom>
          <a:ln>
            <a:solidFill>
              <a:srgbClr val="0070C0"/>
            </a:solidFill>
          </a:ln>
        </p:spPr>
      </p:pic>
      <p:sp>
        <p:nvSpPr>
          <p:cNvPr id="12" name="正方形/長方形 11"/>
          <p:cNvSpPr/>
          <p:nvPr/>
        </p:nvSpPr>
        <p:spPr>
          <a:xfrm>
            <a:off x="395536" y="1412776"/>
            <a:ext cx="3312368"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solidFill>
                  <a:schemeClr val="tx1"/>
                </a:solidFill>
                <a:latin typeface="+mn-ea"/>
              </a:rPr>
              <a:t>作成にあたり準拠すべきルール</a:t>
            </a:r>
          </a:p>
        </p:txBody>
      </p:sp>
      <p:sp>
        <p:nvSpPr>
          <p:cNvPr id="14" name="テキスト ボックス 13"/>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2000">
                <a:solidFill>
                  <a:schemeClr val="tx1"/>
                </a:solidFill>
                <a:latin typeface="+mn-ea"/>
                <a:cs typeface="Meiryo UI" panose="020B0604030504040204" pitchFamily="50" charset="-128"/>
              </a:defRPr>
            </a:lvl1pPr>
          </a:lstStyle>
          <a:p>
            <a:pPr marL="0" indent="0">
              <a:buNone/>
            </a:pPr>
            <a:r>
              <a:rPr lang="ja-JP" altLang="en-US" dirty="0"/>
              <a:t>推奨データセットのデータから選ぶ</a:t>
            </a:r>
          </a:p>
        </p:txBody>
      </p:sp>
      <p:sp>
        <p:nvSpPr>
          <p:cNvPr id="15" name="テキスト ボックス 14">
            <a:extLst>
              <a:ext uri="{FF2B5EF4-FFF2-40B4-BE49-F238E27FC236}">
                <a16:creationId xmlns:a16="http://schemas.microsoft.com/office/drawing/2014/main" id="{B5475907-A00D-4D25-892F-B1642FD463DF}"/>
              </a:ext>
            </a:extLst>
          </p:cNvPr>
          <p:cNvSpPr txBox="1"/>
          <p:nvPr/>
        </p:nvSpPr>
        <p:spPr>
          <a:xfrm>
            <a:off x="3802792" y="2218508"/>
            <a:ext cx="3937560" cy="672571"/>
          </a:xfrm>
          <a:prstGeom prst="wedgeRoundRectCallout">
            <a:avLst>
              <a:gd name="adj1" fmla="val -82532"/>
              <a:gd name="adj2" fmla="val 80913"/>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kumimoji="1" sz="1600">
                <a:solidFill>
                  <a:schemeClr val="tx1"/>
                </a:solidFill>
                <a:latin typeface="+mn-ea"/>
              </a:defRPr>
            </a:lvl1pPr>
          </a:lstStyle>
          <a:p>
            <a:r>
              <a:rPr lang="ja-JP" altLang="en-US" dirty="0"/>
              <a:t>区分（必須・任意等）を参考に保有している情報から公開を進めることを推奨します。</a:t>
            </a:r>
            <a:endParaRPr lang="en-US" altLang="ja-JP" dirty="0"/>
          </a:p>
        </p:txBody>
      </p:sp>
      <p:sp>
        <p:nvSpPr>
          <p:cNvPr id="5" name="正方形/長方形 4">
            <a:extLst>
              <a:ext uri="{FF2B5EF4-FFF2-40B4-BE49-F238E27FC236}">
                <a16:creationId xmlns:a16="http://schemas.microsoft.com/office/drawing/2014/main" id="{5DAF587C-ECAF-42AB-A444-D325D3D75A65}"/>
              </a:ext>
            </a:extLst>
          </p:cNvPr>
          <p:cNvSpPr/>
          <p:nvPr/>
        </p:nvSpPr>
        <p:spPr>
          <a:xfrm>
            <a:off x="395536" y="5877272"/>
            <a:ext cx="8352928" cy="892552"/>
          </a:xfrm>
          <a:prstGeom prst="rect">
            <a:avLst/>
          </a:prstGeom>
        </p:spPr>
        <p:txBody>
          <a:bodyPr wrap="square">
            <a:spAutoFit/>
          </a:bodyPr>
          <a:lstStyle/>
          <a:p>
            <a:r>
              <a:rPr lang="en-US" altLang="ja-JP" sz="1300" dirty="0"/>
              <a:t>【</a:t>
            </a:r>
            <a:r>
              <a:rPr lang="ja-JP" altLang="en-US" sz="1300" dirty="0"/>
              <a:t>凡例</a:t>
            </a:r>
            <a:r>
              <a:rPr lang="en-US" altLang="ja-JP" sz="1300" dirty="0"/>
              <a:t>】</a:t>
            </a:r>
          </a:p>
          <a:p>
            <a:r>
              <a:rPr lang="ja-JP" altLang="en-US" sz="1300" dirty="0"/>
              <a:t>◎　　：データセットの核となる必須項目</a:t>
            </a:r>
          </a:p>
          <a:p>
            <a:r>
              <a:rPr lang="ja-JP" altLang="en-US" sz="1300" dirty="0"/>
              <a:t>〇　　：該当推奨データセットを活用したアプリの基本機能を簡単に実現するために公開することが望ましい項目</a:t>
            </a:r>
          </a:p>
          <a:p>
            <a:r>
              <a:rPr lang="ja-JP" altLang="en-US" sz="1300" dirty="0"/>
              <a:t>空白 ：該当推奨データセットを活用したアプリの利便性の高い付加価値サービスを実現するために公開することが望ましい項目</a:t>
            </a:r>
          </a:p>
        </p:txBody>
      </p:sp>
      <p:sp>
        <p:nvSpPr>
          <p:cNvPr id="16" name="正方形/長方形 15">
            <a:extLst>
              <a:ext uri="{FF2B5EF4-FFF2-40B4-BE49-F238E27FC236}">
                <a16:creationId xmlns:a16="http://schemas.microsoft.com/office/drawing/2014/main" id="{807FA646-AC24-4CCF-B6DB-B4AB4E01C265}"/>
              </a:ext>
            </a:extLst>
          </p:cNvPr>
          <p:cNvSpPr/>
          <p:nvPr/>
        </p:nvSpPr>
        <p:spPr>
          <a:xfrm>
            <a:off x="611560" y="2420888"/>
            <a:ext cx="8352928" cy="504056"/>
          </a:xfrm>
          <a:prstGeom prst="rect">
            <a:avLst/>
          </a:prstGeom>
          <a:noFill/>
          <a:ln>
            <a:noFill/>
          </a:ln>
        </p:spPr>
        <p:txBody>
          <a:bodyPr wrap="square" rtlCol="0" anchor="ctr">
            <a:noAutofit/>
          </a:bodyPr>
          <a:lstStyle/>
          <a:p>
            <a:pPr defTabSz="914400"/>
            <a:r>
              <a:rPr kumimoji="1" lang="en-US" altLang="ja-JP" dirty="0">
                <a:latin typeface="+mn-ea"/>
                <a:cs typeface="Meiryo UI" panose="020B0604030504040204" pitchFamily="50" charset="-128"/>
              </a:rPr>
              <a:t>10.</a:t>
            </a:r>
            <a:r>
              <a:rPr kumimoji="1" lang="ja-JP" altLang="en-US" dirty="0">
                <a:latin typeface="+mn-ea"/>
                <a:cs typeface="Meiryo UI" panose="020B0604030504040204" pitchFamily="50" charset="-128"/>
              </a:rPr>
              <a:t>指定緊急避難場所一覧</a:t>
            </a:r>
            <a:endParaRPr kumimoji="1" lang="en-US" altLang="ja-JP" dirty="0">
              <a:latin typeface="+mn-ea"/>
              <a:cs typeface="Meiryo UI" panose="020B0604030504040204" pitchFamily="50" charset="-128"/>
            </a:endParaRPr>
          </a:p>
        </p:txBody>
      </p:sp>
      <p:sp>
        <p:nvSpPr>
          <p:cNvPr id="17" name="正方形/長方形 16">
            <a:extLst>
              <a:ext uri="{FF2B5EF4-FFF2-40B4-BE49-F238E27FC236}">
                <a16:creationId xmlns:a16="http://schemas.microsoft.com/office/drawing/2014/main" id="{D483B269-AD0A-47D2-817E-CD8E9F8648B9}"/>
              </a:ext>
            </a:extLst>
          </p:cNvPr>
          <p:cNvSpPr/>
          <p:nvPr/>
        </p:nvSpPr>
        <p:spPr>
          <a:xfrm>
            <a:off x="1187624" y="5678091"/>
            <a:ext cx="7848872" cy="271189"/>
          </a:xfrm>
          <a:prstGeom prst="rect">
            <a:avLst/>
          </a:prstGeom>
          <a:noFill/>
          <a:ln>
            <a:noFill/>
          </a:ln>
        </p:spPr>
        <p:txBody>
          <a:bodyPr wrap="none" rtlCol="0" anchor="ctr">
            <a:noAutofit/>
          </a:bodyPr>
          <a:lstStyle/>
          <a:p>
            <a:pPr algn="r"/>
            <a:r>
              <a:rPr kumimoji="1" lang="ja-JP" altLang="en-US" sz="1200" dirty="0">
                <a:latin typeface="+mn-ea"/>
              </a:rPr>
              <a:t>出典：</a:t>
            </a:r>
            <a:r>
              <a:rPr kumimoji="1" lang="en-US" altLang="ja-JP" sz="1200" dirty="0">
                <a:latin typeface="+mn-ea"/>
              </a:rPr>
              <a:t>2019/3/22</a:t>
            </a:r>
            <a:r>
              <a:rPr kumimoji="1" lang="ja-JP" altLang="en-US" sz="1200" dirty="0">
                <a:latin typeface="+mn-ea"/>
              </a:rPr>
              <a:t>　</a:t>
            </a:r>
            <a:r>
              <a:rPr kumimoji="1" lang="zh-TW" altLang="en-US" sz="1200" dirty="0">
                <a:latin typeface="+mn-ea"/>
              </a:rPr>
              <a:t>内閣官房情報通信技術（</a:t>
            </a:r>
            <a:r>
              <a:rPr kumimoji="1" lang="en-US" altLang="zh-TW" sz="1200" dirty="0">
                <a:latin typeface="+mn-ea"/>
              </a:rPr>
              <a:t>IT</a:t>
            </a:r>
            <a:r>
              <a:rPr kumimoji="1" lang="zh-TW" altLang="en-US" sz="1200" dirty="0">
                <a:latin typeface="+mn-ea"/>
              </a:rPr>
              <a:t>）総合戦略室</a:t>
            </a:r>
            <a:r>
              <a:rPr kumimoji="1" lang="ja-JP" altLang="en-US" sz="1200" dirty="0">
                <a:latin typeface="+mn-ea"/>
              </a:rPr>
              <a:t>「データ項目定義書（第</a:t>
            </a:r>
            <a:r>
              <a:rPr kumimoji="1" lang="en-US" altLang="ja-JP" sz="1200" dirty="0">
                <a:latin typeface="+mn-ea"/>
              </a:rPr>
              <a:t>1.0</a:t>
            </a:r>
            <a:r>
              <a:rPr kumimoji="1" lang="ja-JP" altLang="en-US" sz="1200" dirty="0">
                <a:latin typeface="+mn-ea"/>
              </a:rPr>
              <a:t>版）」</a:t>
            </a:r>
          </a:p>
        </p:txBody>
      </p:sp>
    </p:spTree>
    <p:extLst>
      <p:ext uri="{BB962C8B-B14F-4D97-AF65-F5344CB8AC3E}">
        <p14:creationId xmlns:p14="http://schemas.microsoft.com/office/powerpoint/2010/main" val="3185670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公開するデータを選ぶ</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33</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3" name="正方形/長方形 12"/>
          <p:cNvSpPr/>
          <p:nvPr/>
        </p:nvSpPr>
        <p:spPr>
          <a:xfrm>
            <a:off x="611560" y="1628800"/>
            <a:ext cx="8280920" cy="21602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各地方公共団体においては、必ずしも最初から全てのデータセット公開に取り組まなければならないというものではなく、本データセットを参考に、各団体において公開可能なデータセットから公開を進めていただくことを期待するものです。</a:t>
            </a: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また、既に推奨データセットと同様のデータセットを公開している場合、フォーマットの共通化による利用者の利便性向上の観点から、推奨データセットとデータ項目等を合わせることが望ましいですが、必ずしも対応しなければならないものではありません。</a:t>
            </a:r>
          </a:p>
        </p:txBody>
      </p:sp>
      <p:sp>
        <p:nvSpPr>
          <p:cNvPr id="8" name="正方形/長方形 7"/>
          <p:cNvSpPr/>
          <p:nvPr/>
        </p:nvSpPr>
        <p:spPr>
          <a:xfrm>
            <a:off x="1043608" y="3789040"/>
            <a:ext cx="7848872" cy="288032"/>
          </a:xfrm>
          <a:prstGeom prst="rect">
            <a:avLst/>
          </a:prstGeom>
          <a:noFill/>
          <a:ln>
            <a:noFill/>
          </a:ln>
        </p:spPr>
        <p:txBody>
          <a:bodyPr wrap="none" rtlCol="0" anchor="ctr">
            <a:noAutofit/>
          </a:bodyPr>
          <a:lstStyle/>
          <a:p>
            <a:pPr algn="r"/>
            <a:r>
              <a:rPr kumimoji="1" lang="ja-JP" altLang="en-US" sz="1200" dirty="0">
                <a:solidFill>
                  <a:schemeClr val="tx1"/>
                </a:solidFill>
                <a:latin typeface="+mn-ea"/>
              </a:rPr>
              <a:t>出典</a:t>
            </a:r>
            <a:r>
              <a:rPr kumimoji="1" lang="ja-JP" altLang="en-US" sz="1200" dirty="0">
                <a:latin typeface="+mn-ea"/>
              </a:rPr>
              <a:t>：平成</a:t>
            </a:r>
            <a:r>
              <a:rPr kumimoji="1" lang="en-US" altLang="ja-JP" sz="1200" dirty="0">
                <a:latin typeface="+mn-ea"/>
              </a:rPr>
              <a:t>31</a:t>
            </a:r>
            <a:r>
              <a:rPr kumimoji="1" lang="ja-JP" altLang="en-US" sz="1200" dirty="0">
                <a:latin typeface="+mn-ea"/>
              </a:rPr>
              <a:t>年</a:t>
            </a:r>
            <a:r>
              <a:rPr kumimoji="1" lang="en-US" altLang="ja-JP" sz="1200" dirty="0">
                <a:latin typeface="+mn-ea"/>
              </a:rPr>
              <a:t>3</a:t>
            </a:r>
            <a:r>
              <a:rPr kumimoji="1" lang="ja-JP" altLang="en-US" sz="1200" dirty="0">
                <a:latin typeface="+mn-ea"/>
              </a:rPr>
              <a:t>月</a:t>
            </a:r>
            <a:r>
              <a:rPr kumimoji="1" lang="en-US" altLang="ja-JP" sz="1200" dirty="0">
                <a:latin typeface="+mn-ea"/>
              </a:rPr>
              <a:t>26</a:t>
            </a:r>
            <a:r>
              <a:rPr kumimoji="1" lang="ja-JP" altLang="en-US" sz="1200" dirty="0">
                <a:latin typeface="+mn-ea"/>
              </a:rPr>
              <a:t>日　</a:t>
            </a:r>
            <a:r>
              <a:rPr kumimoji="1" lang="zh-TW" altLang="en-US" sz="1200" dirty="0">
                <a:solidFill>
                  <a:schemeClr val="tx1"/>
                </a:solidFill>
                <a:latin typeface="+mn-ea"/>
              </a:rPr>
              <a:t>内閣官房情報通信技術（</a:t>
            </a:r>
            <a:r>
              <a:rPr kumimoji="1" lang="en-US" altLang="zh-TW" sz="1200" dirty="0">
                <a:solidFill>
                  <a:schemeClr val="tx1"/>
                </a:solidFill>
                <a:latin typeface="+mn-ea"/>
              </a:rPr>
              <a:t>IT</a:t>
            </a:r>
            <a:r>
              <a:rPr kumimoji="1" lang="zh-TW" altLang="en-US" sz="1200" dirty="0">
                <a:solidFill>
                  <a:schemeClr val="tx1"/>
                </a:solidFill>
                <a:latin typeface="+mn-ea"/>
              </a:rPr>
              <a:t>）総合戦略室</a:t>
            </a:r>
            <a:r>
              <a:rPr kumimoji="1" lang="ja-JP" altLang="en-US" sz="1200" dirty="0">
                <a:solidFill>
                  <a:schemeClr val="tx1"/>
                </a:solidFill>
                <a:latin typeface="+mn-ea"/>
              </a:rPr>
              <a:t>　「推奨データセットについて」</a:t>
            </a:r>
          </a:p>
        </p:txBody>
      </p:sp>
      <p:sp>
        <p:nvSpPr>
          <p:cNvPr id="9" name="テキスト ボックス 8"/>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1074738">
              <a:defRPr sz="2000">
                <a:solidFill>
                  <a:schemeClr val="tx1"/>
                </a:solidFill>
                <a:latin typeface="+mn-ea"/>
                <a:cs typeface="Meiryo UI" panose="020B0604030504040204" pitchFamily="50" charset="-128"/>
              </a:defRPr>
            </a:lvl1pPr>
          </a:lstStyle>
          <a:p>
            <a:r>
              <a:rPr lang="ja-JP" altLang="en-US" dirty="0"/>
              <a:t>推奨データセットとは・・・</a:t>
            </a:r>
          </a:p>
        </p:txBody>
      </p:sp>
      <p:sp>
        <p:nvSpPr>
          <p:cNvPr id="10" name="角丸四角形 9"/>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
        <p:nvSpPr>
          <p:cNvPr id="3" name="正方形/長方形 2">
            <a:extLst>
              <a:ext uri="{FF2B5EF4-FFF2-40B4-BE49-F238E27FC236}">
                <a16:creationId xmlns:a16="http://schemas.microsoft.com/office/drawing/2014/main" id="{B63207FF-643D-4F08-8944-A87CF35A4633}"/>
              </a:ext>
            </a:extLst>
          </p:cNvPr>
          <p:cNvSpPr/>
          <p:nvPr/>
        </p:nvSpPr>
        <p:spPr>
          <a:xfrm>
            <a:off x="323528" y="4725144"/>
            <a:ext cx="8496944" cy="1200329"/>
          </a:xfrm>
          <a:prstGeom prst="rect">
            <a:avLst/>
          </a:prstGeom>
          <a:ln>
            <a:solidFill>
              <a:schemeClr val="bg1">
                <a:lumMod val="50000"/>
              </a:schemeClr>
            </a:solidFill>
          </a:ln>
        </p:spPr>
        <p:txBody>
          <a:bodyPr wrap="square">
            <a:spAutoFit/>
          </a:bodyPr>
          <a:lstStyle/>
          <a:p>
            <a:r>
              <a:rPr lang="ja-JP" altLang="en-US" dirty="0"/>
              <a:t>推奨データセットは、各団体が保有するデータについて、公開するものを推奨するものであり、保有していないデータの収集・公開を義務付けるものではありません。</a:t>
            </a:r>
            <a:endParaRPr lang="en-US" altLang="ja-JP" dirty="0"/>
          </a:p>
          <a:p>
            <a:r>
              <a:rPr lang="ja-JP" altLang="en-US" dirty="0"/>
              <a:t>将来的にデータが充実していくとより良いですが、まずは、「データ項目定義書」に記載のデータ公開の「区分」（必須、任意等）を参考に、保有している情報から公開を進めてください。</a:t>
            </a:r>
          </a:p>
        </p:txBody>
      </p:sp>
    </p:spTree>
    <p:extLst>
      <p:ext uri="{BB962C8B-B14F-4D97-AF65-F5344CB8AC3E}">
        <p14:creationId xmlns:p14="http://schemas.microsoft.com/office/powerpoint/2010/main" val="4225647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正方形/長方形 63"/>
          <p:cNvSpPr/>
          <p:nvPr/>
        </p:nvSpPr>
        <p:spPr>
          <a:xfrm>
            <a:off x="3923928" y="4077072"/>
            <a:ext cx="5040560" cy="2160240"/>
          </a:xfrm>
          <a:prstGeom prst="rect">
            <a:avLst/>
          </a:prstGeom>
          <a:solidFill>
            <a:schemeClr val="bg1">
              <a:lumMod val="9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23928" y="1340768"/>
            <a:ext cx="5040560" cy="2160240"/>
          </a:xfrm>
          <a:prstGeom prst="rect">
            <a:avLst/>
          </a:prstGeom>
          <a:solidFill>
            <a:schemeClr val="bg1">
              <a:lumMod val="95000"/>
            </a:schemeClr>
          </a:solidFill>
          <a:ln>
            <a:solidFill>
              <a:schemeClr val="bg1">
                <a:lumMod val="5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a:t>２．オープンデータを公開するための基本的な作業</a:t>
            </a:r>
          </a:p>
        </p:txBody>
      </p:sp>
      <p:sp>
        <p:nvSpPr>
          <p:cNvPr id="3" name="スライド番号プレースホルダー 2"/>
          <p:cNvSpPr>
            <a:spLocks noGrp="1"/>
          </p:cNvSpPr>
          <p:nvPr>
            <p:ph type="sldNum" sz="quarter" idx="12"/>
          </p:nvPr>
        </p:nvSpPr>
        <p:spPr>
          <a:xfrm>
            <a:off x="8604448" y="6574581"/>
            <a:ext cx="504056" cy="288032"/>
          </a:xfrm>
        </p:spPr>
        <p:txBody>
          <a:bodyPr/>
          <a:lstStyle/>
          <a:p>
            <a:fld id="{EEDB8509-CC2C-4EC7-9C2E-996B98B58898}" type="slidenum">
              <a:rPr kumimoji="1" lang="ja-JP" altLang="en-US" smtClean="0"/>
              <a:pPr/>
              <a:t>34</a:t>
            </a:fld>
            <a:endParaRPr kumimoji="1" lang="ja-JP" altLang="en-US"/>
          </a:p>
        </p:txBody>
      </p:sp>
      <p:sp>
        <p:nvSpPr>
          <p:cNvPr id="5" name="雲形吹き出し 4"/>
          <p:cNvSpPr/>
          <p:nvPr/>
        </p:nvSpPr>
        <p:spPr>
          <a:xfrm>
            <a:off x="490862" y="908720"/>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124744"/>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lumMod val="75000"/>
                  </a:schemeClr>
                </a:solidFill>
                <a:latin typeface="+mn-ea"/>
              </a:rPr>
              <a:t>もうホームページに情報は</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記載しているけど</a:t>
            </a:r>
            <a:endParaRPr kumimoji="1" lang="en-US" altLang="ja-JP" b="1" dirty="0">
              <a:solidFill>
                <a:schemeClr val="bg1">
                  <a:lumMod val="75000"/>
                </a:schemeClr>
              </a:solidFill>
              <a:latin typeface="+mn-ea"/>
            </a:endParaRPr>
          </a:p>
          <a:p>
            <a:pPr algn="ctr"/>
            <a:r>
              <a:rPr kumimoji="1" lang="ja-JP" altLang="en-US" b="1" dirty="0">
                <a:solidFill>
                  <a:schemeClr val="bg1">
                    <a:lumMod val="75000"/>
                  </a:schemeClr>
                </a:solidFill>
                <a:latin typeface="+mn-ea"/>
              </a:rPr>
              <a:t>それじゃダメ？</a:t>
            </a:r>
          </a:p>
        </p:txBody>
      </p:sp>
      <p:sp>
        <p:nvSpPr>
          <p:cNvPr id="8" name="雲形吹き出し 7"/>
          <p:cNvSpPr/>
          <p:nvPr/>
        </p:nvSpPr>
        <p:spPr>
          <a:xfrm>
            <a:off x="490862" y="2852936"/>
            <a:ext cx="3384376" cy="1368151"/>
          </a:xfrm>
          <a:prstGeom prst="cloudCallout">
            <a:avLst>
              <a:gd name="adj1" fmla="val -5102"/>
              <a:gd name="adj2" fmla="val 76717"/>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3528" y="3068960"/>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75000"/>
                  </a:schemeClr>
                </a:solidFill>
                <a:latin typeface="+mn-ea"/>
              </a:rPr>
              <a:t>二次利用を可能とするために</a:t>
            </a:r>
          </a:p>
          <a:p>
            <a:pPr algn="ctr"/>
            <a:r>
              <a:rPr kumimoji="1" lang="ja-JP" altLang="en-US" sz="1600" b="1" dirty="0">
                <a:solidFill>
                  <a:schemeClr val="bg1">
                    <a:lumMod val="75000"/>
                  </a:schemeClr>
                </a:solidFill>
                <a:latin typeface="+mn-ea"/>
              </a:rPr>
              <a:t>利用ルール（利用規約）や</a:t>
            </a:r>
          </a:p>
          <a:p>
            <a:pPr algn="ctr"/>
            <a:r>
              <a:rPr kumimoji="1" lang="ja-JP" altLang="en-US" sz="1600" b="1" dirty="0">
                <a:solidFill>
                  <a:schemeClr val="bg1">
                    <a:lumMod val="75000"/>
                  </a:schemeClr>
                </a:solidFill>
                <a:latin typeface="+mn-ea"/>
              </a:rPr>
              <a:t>ライセンスを</a:t>
            </a:r>
          </a:p>
          <a:p>
            <a:pPr algn="ctr"/>
            <a:r>
              <a:rPr kumimoji="1" lang="ja-JP" altLang="en-US" sz="1600" b="1" dirty="0">
                <a:solidFill>
                  <a:schemeClr val="bg1">
                    <a:lumMod val="75000"/>
                  </a:schemeClr>
                </a:solidFill>
                <a:latin typeface="+mn-ea"/>
              </a:rPr>
              <a:t>新たに整備しなきゃ。</a:t>
            </a:r>
          </a:p>
        </p:txBody>
      </p:sp>
      <p:sp>
        <p:nvSpPr>
          <p:cNvPr id="11" name="雲形吹き出し 10"/>
          <p:cNvSpPr/>
          <p:nvPr/>
        </p:nvSpPr>
        <p:spPr>
          <a:xfrm>
            <a:off x="490862" y="4797152"/>
            <a:ext cx="3384376" cy="1368151"/>
          </a:xfrm>
          <a:prstGeom prst="cloudCallout">
            <a:avLst>
              <a:gd name="adj1" fmla="val -5102"/>
              <a:gd name="adj2" fmla="val 7671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3528" y="5013176"/>
            <a:ext cx="3744416" cy="936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公開するなら</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「価値あるデータを」と思うけど、</a:t>
            </a:r>
            <a:endParaRPr kumimoji="1" lang="en-US" altLang="ja-JP" b="1" dirty="0">
              <a:solidFill>
                <a:schemeClr val="tx1"/>
              </a:solidFill>
              <a:latin typeface="+mn-ea"/>
            </a:endParaRPr>
          </a:p>
          <a:p>
            <a:pPr algn="ctr"/>
            <a:r>
              <a:rPr kumimoji="1" lang="ja-JP" altLang="en-US" b="1" dirty="0">
                <a:solidFill>
                  <a:schemeClr val="tx1"/>
                </a:solidFill>
                <a:latin typeface="+mn-ea"/>
              </a:rPr>
              <a:t>価値あるデータって・・・。</a:t>
            </a:r>
          </a:p>
        </p:txBody>
      </p:sp>
      <p:grpSp>
        <p:nvGrpSpPr>
          <p:cNvPr id="35" name="グループ化 34"/>
          <p:cNvGrpSpPr>
            <a:grpSpLocks noChangeAspect="1"/>
          </p:cNvGrpSpPr>
          <p:nvPr/>
        </p:nvGrpSpPr>
        <p:grpSpPr>
          <a:xfrm>
            <a:off x="323528" y="5517232"/>
            <a:ext cx="879256" cy="1152128"/>
            <a:chOff x="6825208" y="1412776"/>
            <a:chExt cx="2088232" cy="2736304"/>
          </a:xfrm>
        </p:grpSpPr>
        <p:sp>
          <p:nvSpPr>
            <p:cNvPr id="36" name="台形 35"/>
            <p:cNvSpPr/>
            <p:nvPr/>
          </p:nvSpPr>
          <p:spPr>
            <a:xfrm>
              <a:off x="6825208" y="2348880"/>
              <a:ext cx="2088232" cy="1800200"/>
            </a:xfrm>
            <a:prstGeom prst="trapezoid">
              <a:avLst>
                <a:gd name="adj" fmla="val 15325"/>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楕円 36"/>
            <p:cNvSpPr/>
            <p:nvPr/>
          </p:nvSpPr>
          <p:spPr>
            <a:xfrm>
              <a:off x="7340761" y="1412776"/>
              <a:ext cx="1080192" cy="103253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37"/>
            <p:cNvSpPr/>
            <p:nvPr/>
          </p:nvSpPr>
          <p:spPr>
            <a:xfrm>
              <a:off x="7213526" y="2432031"/>
              <a:ext cx="615948" cy="1089213"/>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rot="15690132">
              <a:off x="7589241" y="2953501"/>
              <a:ext cx="570753" cy="150899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323528" y="3573016"/>
            <a:ext cx="879256" cy="1152128"/>
            <a:chOff x="2627784" y="4725144"/>
            <a:chExt cx="879256" cy="1152128"/>
          </a:xfrm>
        </p:grpSpPr>
        <p:sp>
          <p:nvSpPr>
            <p:cNvPr id="46" name="台形 45"/>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楕円 46"/>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フリーフォーム 47"/>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a:xfrm>
            <a:off x="323528" y="1628800"/>
            <a:ext cx="879256" cy="1152128"/>
            <a:chOff x="2627784" y="4725144"/>
            <a:chExt cx="879256" cy="1152128"/>
          </a:xfrm>
        </p:grpSpPr>
        <p:sp>
          <p:nvSpPr>
            <p:cNvPr id="51" name="台形 50"/>
            <p:cNvSpPr/>
            <p:nvPr/>
          </p:nvSpPr>
          <p:spPr>
            <a:xfrm>
              <a:off x="2627784" y="5119293"/>
              <a:ext cx="879256" cy="757979"/>
            </a:xfrm>
            <a:prstGeom prst="trapezoid">
              <a:avLst>
                <a:gd name="adj" fmla="val 15325"/>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p:cNvSpPr/>
            <p:nvPr/>
          </p:nvSpPr>
          <p:spPr>
            <a:xfrm>
              <a:off x="2844859" y="4725144"/>
              <a:ext cx="454818" cy="434751"/>
            </a:xfrm>
            <a:prstGeom prst="ellips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リーフォーム 52"/>
            <p:cNvSpPr/>
            <p:nvPr/>
          </p:nvSpPr>
          <p:spPr>
            <a:xfrm>
              <a:off x="2791286" y="5154304"/>
              <a:ext cx="259347" cy="458616"/>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29" h="613533">
                  <a:moveTo>
                    <a:pt x="0" y="413508"/>
                  </a:moveTo>
                  <a:cubicBezTo>
                    <a:pt x="77787" y="187289"/>
                    <a:pt x="106363" y="138870"/>
                    <a:pt x="152400" y="70608"/>
                  </a:cubicBezTo>
                  <a:cubicBezTo>
                    <a:pt x="198437" y="2346"/>
                    <a:pt x="247650" y="-7179"/>
                    <a:pt x="276225" y="3933"/>
                  </a:cubicBezTo>
                  <a:cubicBezTo>
                    <a:pt x="304800" y="15045"/>
                    <a:pt x="336550" y="35683"/>
                    <a:pt x="323850" y="137283"/>
                  </a:cubicBezTo>
                  <a:cubicBezTo>
                    <a:pt x="311150" y="238883"/>
                    <a:pt x="260350" y="516695"/>
                    <a:pt x="200025" y="61353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rot="15690132">
              <a:off x="2949482" y="5373870"/>
              <a:ext cx="240317" cy="635368"/>
            </a:xfrm>
            <a:custGeom>
              <a:avLst/>
              <a:gdLst>
                <a:gd name="connsiteX0" fmla="*/ 0 w 485889"/>
                <a:gd name="connsiteY0" fmla="*/ 590272 h 590272"/>
                <a:gd name="connsiteX1" fmla="*/ 219075 w 485889"/>
                <a:gd name="connsiteY1" fmla="*/ 47347 h 590272"/>
                <a:gd name="connsiteX2" fmla="*/ 381000 w 485889"/>
                <a:gd name="connsiteY2" fmla="*/ 47347 h 590272"/>
                <a:gd name="connsiteX3" fmla="*/ 485775 w 485889"/>
                <a:gd name="connsiteY3" fmla="*/ 218797 h 590272"/>
                <a:gd name="connsiteX4" fmla="*/ 361950 w 485889"/>
                <a:gd name="connsiteY4" fmla="*/ 485497 h 590272"/>
                <a:gd name="connsiteX0" fmla="*/ 0 w 485908"/>
                <a:gd name="connsiteY0" fmla="*/ 545369 h 545369"/>
                <a:gd name="connsiteX1" fmla="*/ 161925 w 485908"/>
                <a:gd name="connsiteY1" fmla="*/ 107219 h 545369"/>
                <a:gd name="connsiteX2" fmla="*/ 381000 w 485908"/>
                <a:gd name="connsiteY2" fmla="*/ 2444 h 545369"/>
                <a:gd name="connsiteX3" fmla="*/ 485775 w 485908"/>
                <a:gd name="connsiteY3" fmla="*/ 173894 h 545369"/>
                <a:gd name="connsiteX4" fmla="*/ 361950 w 485908"/>
                <a:gd name="connsiteY4" fmla="*/ 440594 h 545369"/>
                <a:gd name="connsiteX0" fmla="*/ 0 w 487492"/>
                <a:gd name="connsiteY0" fmla="*/ 573046 h 573046"/>
                <a:gd name="connsiteX1" fmla="*/ 161925 w 487492"/>
                <a:gd name="connsiteY1" fmla="*/ 134896 h 573046"/>
                <a:gd name="connsiteX2" fmla="*/ 276225 w 487492"/>
                <a:gd name="connsiteY2" fmla="*/ 1546 h 573046"/>
                <a:gd name="connsiteX3" fmla="*/ 485775 w 487492"/>
                <a:gd name="connsiteY3" fmla="*/ 201571 h 573046"/>
                <a:gd name="connsiteX4" fmla="*/ 361950 w 487492"/>
                <a:gd name="connsiteY4" fmla="*/ 468271 h 573046"/>
                <a:gd name="connsiteX0" fmla="*/ 0 w 389470"/>
                <a:gd name="connsiteY0" fmla="*/ 572378 h 572378"/>
                <a:gd name="connsiteX1" fmla="*/ 161925 w 389470"/>
                <a:gd name="connsiteY1" fmla="*/ 134228 h 572378"/>
                <a:gd name="connsiteX2" fmla="*/ 276225 w 389470"/>
                <a:gd name="connsiteY2" fmla="*/ 878 h 572378"/>
                <a:gd name="connsiteX3" fmla="*/ 352425 w 389470"/>
                <a:gd name="connsiteY3" fmla="*/ 181853 h 572378"/>
                <a:gd name="connsiteX4" fmla="*/ 361950 w 389470"/>
                <a:gd name="connsiteY4" fmla="*/ 467603 h 572378"/>
                <a:gd name="connsiteX0" fmla="*/ 0 w 352575"/>
                <a:gd name="connsiteY0" fmla="*/ 572378 h 572378"/>
                <a:gd name="connsiteX1" fmla="*/ 161925 w 352575"/>
                <a:gd name="connsiteY1" fmla="*/ 134228 h 572378"/>
                <a:gd name="connsiteX2" fmla="*/ 276225 w 352575"/>
                <a:gd name="connsiteY2" fmla="*/ 878 h 572378"/>
                <a:gd name="connsiteX3" fmla="*/ 352425 w 352575"/>
                <a:gd name="connsiteY3" fmla="*/ 181853 h 572378"/>
                <a:gd name="connsiteX4" fmla="*/ 257175 w 352575"/>
                <a:gd name="connsiteY4" fmla="*/ 505703 h 572378"/>
                <a:gd name="connsiteX0" fmla="*/ 0 w 384967"/>
                <a:gd name="connsiteY0" fmla="*/ 572378 h 572378"/>
                <a:gd name="connsiteX1" fmla="*/ 161925 w 384967"/>
                <a:gd name="connsiteY1" fmla="*/ 134228 h 572378"/>
                <a:gd name="connsiteX2" fmla="*/ 371475 w 384967"/>
                <a:gd name="connsiteY2" fmla="*/ 878 h 572378"/>
                <a:gd name="connsiteX3" fmla="*/ 352425 w 384967"/>
                <a:gd name="connsiteY3" fmla="*/ 181853 h 572378"/>
                <a:gd name="connsiteX4" fmla="*/ 257175 w 384967"/>
                <a:gd name="connsiteY4" fmla="*/ 505703 h 572378"/>
                <a:gd name="connsiteX0" fmla="*/ 0 w 370755"/>
                <a:gd name="connsiteY0" fmla="*/ 572378 h 572378"/>
                <a:gd name="connsiteX1" fmla="*/ 161925 w 370755"/>
                <a:gd name="connsiteY1" fmla="*/ 134228 h 572378"/>
                <a:gd name="connsiteX2" fmla="*/ 352425 w 370755"/>
                <a:gd name="connsiteY2" fmla="*/ 878 h 572378"/>
                <a:gd name="connsiteX3" fmla="*/ 352425 w 370755"/>
                <a:gd name="connsiteY3" fmla="*/ 181853 h 572378"/>
                <a:gd name="connsiteX4" fmla="*/ 257175 w 370755"/>
                <a:gd name="connsiteY4" fmla="*/ 505703 h 572378"/>
                <a:gd name="connsiteX0" fmla="*/ 0 w 357174"/>
                <a:gd name="connsiteY0" fmla="*/ 572378 h 572378"/>
                <a:gd name="connsiteX1" fmla="*/ 161925 w 357174"/>
                <a:gd name="connsiteY1" fmla="*/ 134228 h 572378"/>
                <a:gd name="connsiteX2" fmla="*/ 323850 w 357174"/>
                <a:gd name="connsiteY2" fmla="*/ 878 h 572378"/>
                <a:gd name="connsiteX3" fmla="*/ 352425 w 357174"/>
                <a:gd name="connsiteY3" fmla="*/ 181853 h 572378"/>
                <a:gd name="connsiteX4" fmla="*/ 257175 w 357174"/>
                <a:gd name="connsiteY4" fmla="*/ 505703 h 572378"/>
                <a:gd name="connsiteX0" fmla="*/ 0 w 309549"/>
                <a:gd name="connsiteY0" fmla="*/ 410170 h 505420"/>
                <a:gd name="connsiteX1" fmla="*/ 114300 w 309549"/>
                <a:gd name="connsiteY1" fmla="*/ 133945 h 505420"/>
                <a:gd name="connsiteX2" fmla="*/ 276225 w 309549"/>
                <a:gd name="connsiteY2" fmla="*/ 595 h 505420"/>
                <a:gd name="connsiteX3" fmla="*/ 304800 w 309549"/>
                <a:gd name="connsiteY3" fmla="*/ 181570 h 505420"/>
                <a:gd name="connsiteX4" fmla="*/ 209550 w 309549"/>
                <a:gd name="connsiteY4" fmla="*/ 505420 h 505420"/>
                <a:gd name="connsiteX0" fmla="*/ 0 w 310242"/>
                <a:gd name="connsiteY0" fmla="*/ 410170 h 610195"/>
                <a:gd name="connsiteX1" fmla="*/ 114300 w 310242"/>
                <a:gd name="connsiteY1" fmla="*/ 133945 h 610195"/>
                <a:gd name="connsiteX2" fmla="*/ 276225 w 310242"/>
                <a:gd name="connsiteY2" fmla="*/ 595 h 610195"/>
                <a:gd name="connsiteX3" fmla="*/ 304800 w 310242"/>
                <a:gd name="connsiteY3" fmla="*/ 181570 h 610195"/>
                <a:gd name="connsiteX4" fmla="*/ 200025 w 310242"/>
                <a:gd name="connsiteY4" fmla="*/ 610195 h 610195"/>
                <a:gd name="connsiteX0" fmla="*/ 0 w 309269"/>
                <a:gd name="connsiteY0" fmla="*/ 416793 h 616818"/>
                <a:gd name="connsiteX1" fmla="*/ 152400 w 309269"/>
                <a:gd name="connsiteY1" fmla="*/ 73893 h 616818"/>
                <a:gd name="connsiteX2" fmla="*/ 276225 w 309269"/>
                <a:gd name="connsiteY2" fmla="*/ 7218 h 616818"/>
                <a:gd name="connsiteX3" fmla="*/ 304800 w 309269"/>
                <a:gd name="connsiteY3" fmla="*/ 188193 h 616818"/>
                <a:gd name="connsiteX4" fmla="*/ 200025 w 309269"/>
                <a:gd name="connsiteY4" fmla="*/ 616818 h 616818"/>
                <a:gd name="connsiteX0" fmla="*/ 0 w 326729"/>
                <a:gd name="connsiteY0" fmla="*/ 413508 h 613533"/>
                <a:gd name="connsiteX1" fmla="*/ 152400 w 326729"/>
                <a:gd name="connsiteY1" fmla="*/ 70608 h 613533"/>
                <a:gd name="connsiteX2" fmla="*/ 276225 w 326729"/>
                <a:gd name="connsiteY2" fmla="*/ 3933 h 613533"/>
                <a:gd name="connsiteX3" fmla="*/ 323850 w 326729"/>
                <a:gd name="connsiteY3" fmla="*/ 137283 h 613533"/>
                <a:gd name="connsiteX4" fmla="*/ 200025 w 326729"/>
                <a:gd name="connsiteY4" fmla="*/ 613533 h 613533"/>
                <a:gd name="connsiteX0" fmla="*/ 0 w 263822"/>
                <a:gd name="connsiteY0" fmla="*/ 174060 h 611210"/>
                <a:gd name="connsiteX1" fmla="*/ 89493 w 263822"/>
                <a:gd name="connsiteY1" fmla="*/ 68285 h 611210"/>
                <a:gd name="connsiteX2" fmla="*/ 213318 w 263822"/>
                <a:gd name="connsiteY2" fmla="*/ 1610 h 611210"/>
                <a:gd name="connsiteX3" fmla="*/ 260943 w 263822"/>
                <a:gd name="connsiteY3" fmla="*/ 134960 h 611210"/>
                <a:gd name="connsiteX4" fmla="*/ 137118 w 263822"/>
                <a:gd name="connsiteY4" fmla="*/ 611210 h 611210"/>
                <a:gd name="connsiteX0" fmla="*/ 0 w 263822"/>
                <a:gd name="connsiteY0" fmla="*/ 172450 h 609600"/>
                <a:gd name="connsiteX1" fmla="*/ 213318 w 263822"/>
                <a:gd name="connsiteY1" fmla="*/ 0 h 609600"/>
                <a:gd name="connsiteX2" fmla="*/ 260943 w 263822"/>
                <a:gd name="connsiteY2" fmla="*/ 133350 h 609600"/>
                <a:gd name="connsiteX3" fmla="*/ 137118 w 263822"/>
                <a:gd name="connsiteY3" fmla="*/ 609600 h 609600"/>
                <a:gd name="connsiteX0" fmla="*/ 0 w 267495"/>
                <a:gd name="connsiteY0" fmla="*/ 140218 h 609628"/>
                <a:gd name="connsiteX1" fmla="*/ 215701 w 267495"/>
                <a:gd name="connsiteY1" fmla="*/ 28 h 609628"/>
                <a:gd name="connsiteX2" fmla="*/ 263326 w 267495"/>
                <a:gd name="connsiteY2" fmla="*/ 133378 h 609628"/>
                <a:gd name="connsiteX3" fmla="*/ 139501 w 267495"/>
                <a:gd name="connsiteY3" fmla="*/ 609628 h 609628"/>
                <a:gd name="connsiteX0" fmla="*/ 0 w 238750"/>
                <a:gd name="connsiteY0" fmla="*/ 143053 h 609655"/>
                <a:gd name="connsiteX1" fmla="*/ 187440 w 238750"/>
                <a:gd name="connsiteY1" fmla="*/ 55 h 609655"/>
                <a:gd name="connsiteX2" fmla="*/ 235065 w 238750"/>
                <a:gd name="connsiteY2" fmla="*/ 133405 h 609655"/>
                <a:gd name="connsiteX3" fmla="*/ 111240 w 238750"/>
                <a:gd name="connsiteY3" fmla="*/ 609655 h 609655"/>
                <a:gd name="connsiteX0" fmla="*/ 0 w 213929"/>
                <a:gd name="connsiteY0" fmla="*/ 119856 h 609644"/>
                <a:gd name="connsiteX1" fmla="*/ 162969 w 213929"/>
                <a:gd name="connsiteY1" fmla="*/ 44 h 609644"/>
                <a:gd name="connsiteX2" fmla="*/ 210594 w 213929"/>
                <a:gd name="connsiteY2" fmla="*/ 133394 h 609644"/>
                <a:gd name="connsiteX3" fmla="*/ 86769 w 213929"/>
                <a:gd name="connsiteY3" fmla="*/ 609644 h 609644"/>
                <a:gd name="connsiteX0" fmla="*/ 0 w 210671"/>
                <a:gd name="connsiteY0" fmla="*/ 112947 h 602735"/>
                <a:gd name="connsiteX1" fmla="*/ 103631 w 210671"/>
                <a:gd name="connsiteY1" fmla="*/ 48 h 602735"/>
                <a:gd name="connsiteX2" fmla="*/ 210594 w 210671"/>
                <a:gd name="connsiteY2" fmla="*/ 126485 h 602735"/>
                <a:gd name="connsiteX3" fmla="*/ 86769 w 210671"/>
                <a:gd name="connsiteY3" fmla="*/ 602735 h 602735"/>
                <a:gd name="connsiteX0" fmla="*/ 0 w 211011"/>
                <a:gd name="connsiteY0" fmla="*/ 111076 h 600864"/>
                <a:gd name="connsiteX1" fmla="*/ 122472 w 211011"/>
                <a:gd name="connsiteY1" fmla="*/ 49 h 600864"/>
                <a:gd name="connsiteX2" fmla="*/ 210594 w 211011"/>
                <a:gd name="connsiteY2" fmla="*/ 124614 h 600864"/>
                <a:gd name="connsiteX3" fmla="*/ 86769 w 211011"/>
                <a:gd name="connsiteY3" fmla="*/ 600864 h 600864"/>
                <a:gd name="connsiteX0" fmla="*/ 0 w 210626"/>
                <a:gd name="connsiteY0" fmla="*/ 111076 h 526623"/>
                <a:gd name="connsiteX1" fmla="*/ 122472 w 210626"/>
                <a:gd name="connsiteY1" fmla="*/ 49 h 526623"/>
                <a:gd name="connsiteX2" fmla="*/ 210594 w 210626"/>
                <a:gd name="connsiteY2" fmla="*/ 124614 h 526623"/>
                <a:gd name="connsiteX3" fmla="*/ 113080 w 210626"/>
                <a:gd name="connsiteY3" fmla="*/ 526623 h 526623"/>
                <a:gd name="connsiteX0" fmla="*/ 0 w 210617"/>
                <a:gd name="connsiteY0" fmla="*/ 111076 h 520358"/>
                <a:gd name="connsiteX1" fmla="*/ 122472 w 210617"/>
                <a:gd name="connsiteY1" fmla="*/ 49 h 520358"/>
                <a:gd name="connsiteX2" fmla="*/ 210594 w 210617"/>
                <a:gd name="connsiteY2" fmla="*/ 124614 h 520358"/>
                <a:gd name="connsiteX3" fmla="*/ 114487 w 210617"/>
                <a:gd name="connsiteY3" fmla="*/ 520358 h 520358"/>
                <a:gd name="connsiteX0" fmla="*/ 0 w 211374"/>
                <a:gd name="connsiteY0" fmla="*/ 111076 h 520358"/>
                <a:gd name="connsiteX1" fmla="*/ 122472 w 211374"/>
                <a:gd name="connsiteY1" fmla="*/ 49 h 520358"/>
                <a:gd name="connsiteX2" fmla="*/ 210594 w 211374"/>
                <a:gd name="connsiteY2" fmla="*/ 124614 h 520358"/>
                <a:gd name="connsiteX3" fmla="*/ 162824 w 211374"/>
                <a:gd name="connsiteY3" fmla="*/ 389898 h 520358"/>
                <a:gd name="connsiteX4" fmla="*/ 114487 w 211374"/>
                <a:gd name="connsiteY4" fmla="*/ 520358 h 520358"/>
                <a:gd name="connsiteX0" fmla="*/ 0 w 306967"/>
                <a:gd name="connsiteY0" fmla="*/ 111076 h 565073"/>
                <a:gd name="connsiteX1" fmla="*/ 122472 w 306967"/>
                <a:gd name="connsiteY1" fmla="*/ 49 h 565073"/>
                <a:gd name="connsiteX2" fmla="*/ 210594 w 306967"/>
                <a:gd name="connsiteY2" fmla="*/ 124614 h 565073"/>
                <a:gd name="connsiteX3" fmla="*/ 162824 w 306967"/>
                <a:gd name="connsiteY3" fmla="*/ 389898 h 565073"/>
                <a:gd name="connsiteX4" fmla="*/ 306686 w 306967"/>
                <a:gd name="connsiteY4" fmla="*/ 565073 h 565073"/>
                <a:gd name="connsiteX0" fmla="*/ 0 w 306940"/>
                <a:gd name="connsiteY0" fmla="*/ 111076 h 565073"/>
                <a:gd name="connsiteX1" fmla="*/ 122472 w 306940"/>
                <a:gd name="connsiteY1" fmla="*/ 49 h 565073"/>
                <a:gd name="connsiteX2" fmla="*/ 210594 w 306940"/>
                <a:gd name="connsiteY2" fmla="*/ 124614 h 565073"/>
                <a:gd name="connsiteX3" fmla="*/ 144526 w 306940"/>
                <a:gd name="connsiteY3" fmla="*/ 471341 h 565073"/>
                <a:gd name="connsiteX4" fmla="*/ 306686 w 306940"/>
                <a:gd name="connsiteY4" fmla="*/ 565073 h 565073"/>
                <a:gd name="connsiteX0" fmla="*/ 0 w 306940"/>
                <a:gd name="connsiteY0" fmla="*/ 112607 h 566604"/>
                <a:gd name="connsiteX1" fmla="*/ 44790 w 306940"/>
                <a:gd name="connsiteY1" fmla="*/ 59469 h 566604"/>
                <a:gd name="connsiteX2" fmla="*/ 122472 w 306940"/>
                <a:gd name="connsiteY2" fmla="*/ 1580 h 566604"/>
                <a:gd name="connsiteX3" fmla="*/ 210594 w 306940"/>
                <a:gd name="connsiteY3" fmla="*/ 126145 h 566604"/>
                <a:gd name="connsiteX4" fmla="*/ 144526 w 306940"/>
                <a:gd name="connsiteY4" fmla="*/ 472872 h 566604"/>
                <a:gd name="connsiteX5" fmla="*/ 306686 w 306940"/>
                <a:gd name="connsiteY5" fmla="*/ 566604 h 566604"/>
                <a:gd name="connsiteX0" fmla="*/ 0 w 306940"/>
                <a:gd name="connsiteY0" fmla="*/ 109878 h 563875"/>
                <a:gd name="connsiteX1" fmla="*/ 44790 w 306940"/>
                <a:gd name="connsiteY1" fmla="*/ 56740 h 563875"/>
                <a:gd name="connsiteX2" fmla="*/ 150733 w 306940"/>
                <a:gd name="connsiteY2" fmla="*/ 1659 h 563875"/>
                <a:gd name="connsiteX3" fmla="*/ 210594 w 306940"/>
                <a:gd name="connsiteY3" fmla="*/ 123416 h 563875"/>
                <a:gd name="connsiteX4" fmla="*/ 144526 w 306940"/>
                <a:gd name="connsiteY4" fmla="*/ 470143 h 563875"/>
                <a:gd name="connsiteX5" fmla="*/ 306686 w 306940"/>
                <a:gd name="connsiteY5" fmla="*/ 563875 h 563875"/>
                <a:gd name="connsiteX0" fmla="*/ 0 w 306940"/>
                <a:gd name="connsiteY0" fmla="*/ 112749 h 566746"/>
                <a:gd name="connsiteX1" fmla="*/ 50420 w 306940"/>
                <a:gd name="connsiteY1" fmla="*/ 34552 h 566746"/>
                <a:gd name="connsiteX2" fmla="*/ 150733 w 306940"/>
                <a:gd name="connsiteY2" fmla="*/ 4530 h 566746"/>
                <a:gd name="connsiteX3" fmla="*/ 210594 w 306940"/>
                <a:gd name="connsiteY3" fmla="*/ 126287 h 566746"/>
                <a:gd name="connsiteX4" fmla="*/ 144526 w 306940"/>
                <a:gd name="connsiteY4" fmla="*/ 473014 h 566746"/>
                <a:gd name="connsiteX5" fmla="*/ 306686 w 306940"/>
                <a:gd name="connsiteY5" fmla="*/ 566746 h 566746"/>
                <a:gd name="connsiteX0" fmla="*/ 0 w 306947"/>
                <a:gd name="connsiteY0" fmla="*/ 112749 h 566746"/>
                <a:gd name="connsiteX1" fmla="*/ 50420 w 306947"/>
                <a:gd name="connsiteY1" fmla="*/ 34552 h 566746"/>
                <a:gd name="connsiteX2" fmla="*/ 150733 w 306947"/>
                <a:gd name="connsiteY2" fmla="*/ 4530 h 566746"/>
                <a:gd name="connsiteX3" fmla="*/ 210594 w 306947"/>
                <a:gd name="connsiteY3" fmla="*/ 126287 h 566746"/>
                <a:gd name="connsiteX4" fmla="*/ 150096 w 306947"/>
                <a:gd name="connsiteY4" fmla="*/ 449670 h 566746"/>
                <a:gd name="connsiteX5" fmla="*/ 306686 w 306947"/>
                <a:gd name="connsiteY5" fmla="*/ 566746 h 566746"/>
                <a:gd name="connsiteX0" fmla="*/ 0 w 321495"/>
                <a:gd name="connsiteY0" fmla="*/ 112749 h 532313"/>
                <a:gd name="connsiteX1" fmla="*/ 50420 w 321495"/>
                <a:gd name="connsiteY1" fmla="*/ 34552 h 532313"/>
                <a:gd name="connsiteX2" fmla="*/ 150733 w 321495"/>
                <a:gd name="connsiteY2" fmla="*/ 4530 h 532313"/>
                <a:gd name="connsiteX3" fmla="*/ 210594 w 321495"/>
                <a:gd name="connsiteY3" fmla="*/ 126287 h 532313"/>
                <a:gd name="connsiteX4" fmla="*/ 150096 w 321495"/>
                <a:gd name="connsiteY4" fmla="*/ 449670 h 532313"/>
                <a:gd name="connsiteX5" fmla="*/ 321253 w 321495"/>
                <a:gd name="connsiteY5" fmla="*/ 532313 h 5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495" h="532313">
                  <a:moveTo>
                    <a:pt x="0" y="112749"/>
                  </a:moveTo>
                  <a:cubicBezTo>
                    <a:pt x="7465" y="103893"/>
                    <a:pt x="30008" y="53057"/>
                    <a:pt x="50420" y="34552"/>
                  </a:cubicBezTo>
                  <a:cubicBezTo>
                    <a:pt x="70832" y="16048"/>
                    <a:pt x="124037" y="-10759"/>
                    <a:pt x="150733" y="4530"/>
                  </a:cubicBezTo>
                  <a:cubicBezTo>
                    <a:pt x="177429" y="19819"/>
                    <a:pt x="210700" y="52097"/>
                    <a:pt x="210594" y="126287"/>
                  </a:cubicBezTo>
                  <a:cubicBezTo>
                    <a:pt x="210488" y="200477"/>
                    <a:pt x="166114" y="383713"/>
                    <a:pt x="150096" y="449670"/>
                  </a:cubicBezTo>
                  <a:cubicBezTo>
                    <a:pt x="134078" y="515627"/>
                    <a:pt x="329309" y="510570"/>
                    <a:pt x="321253" y="532313"/>
                  </a:cubicBezTo>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4211960" y="1556792"/>
            <a:ext cx="1584176"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41" name="テキスト ボックス 40"/>
          <p:cNvSpPr txBox="1"/>
          <p:nvPr/>
        </p:nvSpPr>
        <p:spPr>
          <a:xfrm>
            <a:off x="6444208" y="1556792"/>
            <a:ext cx="2376264" cy="792088"/>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広く利用されるデータ</a:t>
            </a:r>
            <a:endParaRPr lang="en-US" altLang="ja-JP" sz="2000" b="1" dirty="0">
              <a:solidFill>
                <a:schemeClr val="bg1"/>
              </a:solidFill>
            </a:endParaRPr>
          </a:p>
        </p:txBody>
      </p:sp>
      <p:sp>
        <p:nvSpPr>
          <p:cNvPr id="42" name="正方形/長方形 41"/>
          <p:cNvSpPr/>
          <p:nvPr/>
        </p:nvSpPr>
        <p:spPr>
          <a:xfrm>
            <a:off x="5868144" y="1700808"/>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43" name="額縁 42"/>
          <p:cNvSpPr/>
          <p:nvPr/>
        </p:nvSpPr>
        <p:spPr>
          <a:xfrm>
            <a:off x="6012160" y="2708920"/>
            <a:ext cx="2808312" cy="576064"/>
          </a:xfrm>
          <a:prstGeom prst="bevel">
            <a:avLst>
              <a:gd name="adj" fmla="val 7696"/>
            </a:avLst>
          </a:prstGeom>
          <a:solidFill>
            <a:schemeClr val="accent1">
              <a:lumMod val="40000"/>
              <a:lumOff val="60000"/>
            </a:schemeClr>
          </a:solidFill>
          <a:ln>
            <a:noFill/>
          </a:ln>
          <a:effectLst/>
        </p:spPr>
        <p:txBody>
          <a:bodyPr wrap="none" anchor="ctr"/>
          <a:lstStyle/>
          <a:p>
            <a:r>
              <a:rPr lang="en-US" altLang="ja-JP" dirty="0"/>
              <a:t>(3) </a:t>
            </a:r>
            <a:r>
              <a:rPr lang="ja-JP" altLang="en-US" dirty="0"/>
              <a:t>公開するデータを選ぶ</a:t>
            </a:r>
          </a:p>
        </p:txBody>
      </p:sp>
      <p:sp>
        <p:nvSpPr>
          <p:cNvPr id="44" name="Freeform 134"/>
          <p:cNvSpPr>
            <a:spLocks/>
          </p:cNvSpPr>
          <p:nvPr/>
        </p:nvSpPr>
        <p:spPr bwMode="auto">
          <a:xfrm flipV="1">
            <a:off x="5364088" y="2636912"/>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57" name="額縁 56"/>
          <p:cNvSpPr/>
          <p:nvPr/>
        </p:nvSpPr>
        <p:spPr>
          <a:xfrm>
            <a:off x="4644008" y="5373216"/>
            <a:ext cx="4176464" cy="576064"/>
          </a:xfrm>
          <a:prstGeom prst="bevel">
            <a:avLst>
              <a:gd name="adj" fmla="val 7696"/>
            </a:avLst>
          </a:prstGeom>
          <a:solidFill>
            <a:schemeClr val="accent1">
              <a:lumMod val="40000"/>
              <a:lumOff val="60000"/>
            </a:schemeClr>
          </a:solidFill>
          <a:ln>
            <a:noFill/>
          </a:ln>
          <a:effectLst/>
        </p:spPr>
        <p:txBody>
          <a:bodyPr wrap="none" anchor="ctr"/>
          <a:lstStyle/>
          <a:p>
            <a:r>
              <a:rPr lang="en-US" altLang="ja-JP" dirty="0"/>
              <a:t>(4) </a:t>
            </a:r>
            <a:r>
              <a:rPr lang="ja-JP" altLang="en-US" dirty="0"/>
              <a:t>オープンデータにより適したデータにする</a:t>
            </a:r>
          </a:p>
        </p:txBody>
      </p:sp>
      <p:sp>
        <p:nvSpPr>
          <p:cNvPr id="58" name="Freeform 134"/>
          <p:cNvSpPr>
            <a:spLocks/>
          </p:cNvSpPr>
          <p:nvPr/>
        </p:nvSpPr>
        <p:spPr bwMode="auto">
          <a:xfrm flipV="1">
            <a:off x="3995936" y="5301208"/>
            <a:ext cx="576064" cy="504056"/>
          </a:xfrm>
          <a:custGeom>
            <a:avLst/>
            <a:gdLst>
              <a:gd name="T0" fmla="*/ 423 w 595"/>
              <a:gd name="T1" fmla="*/ 86 h 486"/>
              <a:gd name="T2" fmla="*/ 157 w 595"/>
              <a:gd name="T3" fmla="*/ 86 h 486"/>
              <a:gd name="T4" fmla="*/ 138 w 595"/>
              <a:gd name="T5" fmla="*/ 87 h 486"/>
              <a:gd name="T6" fmla="*/ 118 w 595"/>
              <a:gd name="T7" fmla="*/ 89 h 486"/>
              <a:gd name="T8" fmla="*/ 100 w 595"/>
              <a:gd name="T9" fmla="*/ 91 h 486"/>
              <a:gd name="T10" fmla="*/ 85 w 595"/>
              <a:gd name="T11" fmla="*/ 97 h 486"/>
              <a:gd name="T12" fmla="*/ 72 w 595"/>
              <a:gd name="T13" fmla="*/ 102 h 486"/>
              <a:gd name="T14" fmla="*/ 61 w 595"/>
              <a:gd name="T15" fmla="*/ 109 h 486"/>
              <a:gd name="T16" fmla="*/ 49 w 595"/>
              <a:gd name="T17" fmla="*/ 117 h 486"/>
              <a:gd name="T18" fmla="*/ 37 w 595"/>
              <a:gd name="T19" fmla="*/ 127 h 486"/>
              <a:gd name="T20" fmla="*/ 27 w 595"/>
              <a:gd name="T21" fmla="*/ 138 h 486"/>
              <a:gd name="T22" fmla="*/ 20 w 595"/>
              <a:gd name="T23" fmla="*/ 150 h 486"/>
              <a:gd name="T24" fmla="*/ 11 w 595"/>
              <a:gd name="T25" fmla="*/ 164 h 486"/>
              <a:gd name="T26" fmla="*/ 5 w 595"/>
              <a:gd name="T27" fmla="*/ 182 h 486"/>
              <a:gd name="T28" fmla="*/ 1 w 595"/>
              <a:gd name="T29" fmla="*/ 201 h 486"/>
              <a:gd name="T30" fmla="*/ 0 w 595"/>
              <a:gd name="T31" fmla="*/ 222 h 486"/>
              <a:gd name="T32" fmla="*/ 0 w 595"/>
              <a:gd name="T33" fmla="*/ 485 h 486"/>
              <a:gd name="T34" fmla="*/ 167 w 595"/>
              <a:gd name="T35" fmla="*/ 485 h 486"/>
              <a:gd name="T36" fmla="*/ 167 w 595"/>
              <a:gd name="T37" fmla="*/ 269 h 486"/>
              <a:gd name="T38" fmla="*/ 170 w 595"/>
              <a:gd name="T39" fmla="*/ 259 h 486"/>
              <a:gd name="T40" fmla="*/ 175 w 595"/>
              <a:gd name="T41" fmla="*/ 250 h 486"/>
              <a:gd name="T42" fmla="*/ 181 w 595"/>
              <a:gd name="T43" fmla="*/ 245 h 486"/>
              <a:gd name="T44" fmla="*/ 186 w 595"/>
              <a:gd name="T45" fmla="*/ 240 h 486"/>
              <a:gd name="T46" fmla="*/ 193 w 595"/>
              <a:gd name="T47" fmla="*/ 236 h 486"/>
              <a:gd name="T48" fmla="*/ 200 w 595"/>
              <a:gd name="T49" fmla="*/ 234 h 486"/>
              <a:gd name="T50" fmla="*/ 202 w 595"/>
              <a:gd name="T51" fmla="*/ 234 h 486"/>
              <a:gd name="T52" fmla="*/ 425 w 595"/>
              <a:gd name="T53" fmla="*/ 234 h 486"/>
              <a:gd name="T54" fmla="*/ 424 w 595"/>
              <a:gd name="T55" fmla="*/ 312 h 486"/>
              <a:gd name="T56" fmla="*/ 594 w 595"/>
              <a:gd name="T57" fmla="*/ 161 h 486"/>
              <a:gd name="T58" fmla="*/ 423 w 595"/>
              <a:gd name="T59" fmla="*/ 0 h 486"/>
              <a:gd name="T60" fmla="*/ 423 w 595"/>
              <a:gd name="T61" fmla="*/ 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5" h="486">
                <a:moveTo>
                  <a:pt x="423" y="86"/>
                </a:moveTo>
                <a:lnTo>
                  <a:pt x="157" y="86"/>
                </a:lnTo>
                <a:lnTo>
                  <a:pt x="138" y="87"/>
                </a:lnTo>
                <a:lnTo>
                  <a:pt x="118" y="89"/>
                </a:lnTo>
                <a:lnTo>
                  <a:pt x="100" y="91"/>
                </a:lnTo>
                <a:lnTo>
                  <a:pt x="85" y="97"/>
                </a:lnTo>
                <a:lnTo>
                  <a:pt x="72" y="102"/>
                </a:lnTo>
                <a:lnTo>
                  <a:pt x="61" y="109"/>
                </a:lnTo>
                <a:lnTo>
                  <a:pt x="49" y="117"/>
                </a:lnTo>
                <a:lnTo>
                  <a:pt x="37" y="127"/>
                </a:lnTo>
                <a:lnTo>
                  <a:pt x="27" y="138"/>
                </a:lnTo>
                <a:lnTo>
                  <a:pt x="20" y="150"/>
                </a:lnTo>
                <a:lnTo>
                  <a:pt x="11" y="164"/>
                </a:lnTo>
                <a:lnTo>
                  <a:pt x="5" y="182"/>
                </a:lnTo>
                <a:lnTo>
                  <a:pt x="1" y="201"/>
                </a:lnTo>
                <a:lnTo>
                  <a:pt x="0" y="222"/>
                </a:lnTo>
                <a:lnTo>
                  <a:pt x="0" y="485"/>
                </a:lnTo>
                <a:lnTo>
                  <a:pt x="167" y="485"/>
                </a:lnTo>
                <a:lnTo>
                  <a:pt x="167" y="269"/>
                </a:lnTo>
                <a:lnTo>
                  <a:pt x="170" y="259"/>
                </a:lnTo>
                <a:lnTo>
                  <a:pt x="175" y="250"/>
                </a:lnTo>
                <a:lnTo>
                  <a:pt x="181" y="245"/>
                </a:lnTo>
                <a:lnTo>
                  <a:pt x="186" y="240"/>
                </a:lnTo>
                <a:lnTo>
                  <a:pt x="193" y="236"/>
                </a:lnTo>
                <a:lnTo>
                  <a:pt x="200" y="234"/>
                </a:lnTo>
                <a:lnTo>
                  <a:pt x="202" y="234"/>
                </a:lnTo>
                <a:lnTo>
                  <a:pt x="425" y="234"/>
                </a:lnTo>
                <a:lnTo>
                  <a:pt x="424" y="312"/>
                </a:lnTo>
                <a:lnTo>
                  <a:pt x="594" y="161"/>
                </a:lnTo>
                <a:lnTo>
                  <a:pt x="423" y="0"/>
                </a:lnTo>
                <a:lnTo>
                  <a:pt x="423" y="86"/>
                </a:lnTo>
              </a:path>
            </a:pathLst>
          </a:custGeom>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p:spPr>
        <p:txBody>
          <a:bodyPr wrap="none" rtlCol="0" anchor="ctr">
            <a:noAutofit/>
          </a:bodyPr>
          <a:lstStyle/>
          <a:p>
            <a:endParaRPr lang="ja-JP" altLang="en-US">
              <a:latin typeface="+mn-ea"/>
            </a:endParaRPr>
          </a:p>
        </p:txBody>
      </p:sp>
      <p:sp>
        <p:nvSpPr>
          <p:cNvPr id="59" name="テキスト ボックス 58"/>
          <p:cNvSpPr txBox="1"/>
          <p:nvPr/>
        </p:nvSpPr>
        <p:spPr>
          <a:xfrm>
            <a:off x="4211960" y="4293096"/>
            <a:ext cx="1584176"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60" name="テキスト ボックス 59"/>
          <p:cNvSpPr txBox="1"/>
          <p:nvPr/>
        </p:nvSpPr>
        <p:spPr>
          <a:xfrm>
            <a:off x="6444208" y="4293096"/>
            <a:ext cx="2376264" cy="792088"/>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使いやすいデータ</a:t>
            </a:r>
          </a:p>
        </p:txBody>
      </p:sp>
      <p:sp>
        <p:nvSpPr>
          <p:cNvPr id="61" name="正方形/長方形 60"/>
          <p:cNvSpPr/>
          <p:nvPr/>
        </p:nvSpPr>
        <p:spPr>
          <a:xfrm>
            <a:off x="5868144" y="4437112"/>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62" name="右矢印 61"/>
          <p:cNvSpPr/>
          <p:nvPr/>
        </p:nvSpPr>
        <p:spPr>
          <a:xfrm rot="19876248">
            <a:off x="3372957" y="4275075"/>
            <a:ext cx="671775" cy="57606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923928" y="1340768"/>
            <a:ext cx="5040560" cy="216024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8903254">
            <a:off x="2476600" y="3596082"/>
            <a:ext cx="1934495" cy="576064"/>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F049E89E-C90E-4D43-8086-5FA7E7847EF7}"/>
              </a:ext>
            </a:extLst>
          </p:cNvPr>
          <p:cNvSpPr txBox="1"/>
          <p:nvPr/>
        </p:nvSpPr>
        <p:spPr>
          <a:xfrm>
            <a:off x="3995936" y="3717032"/>
            <a:ext cx="2808312" cy="369332"/>
          </a:xfrm>
          <a:prstGeom prst="rect">
            <a:avLst/>
          </a:prstGeom>
          <a:noFill/>
        </p:spPr>
        <p:txBody>
          <a:bodyPr wrap="square" rtlCol="0">
            <a:spAutoFit/>
          </a:bodyPr>
          <a:lstStyle/>
          <a:p>
            <a:r>
              <a:rPr kumimoji="1" lang="ja-JP" altLang="en-US" dirty="0"/>
              <a:t>ー伝えたいことー</a:t>
            </a:r>
          </a:p>
        </p:txBody>
      </p:sp>
    </p:spTree>
    <p:extLst>
      <p:ext uri="{BB962C8B-B14F-4D97-AF65-F5344CB8AC3E}">
        <p14:creationId xmlns:p14="http://schemas.microsoft.com/office/powerpoint/2010/main" val="4243831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1" name="テキスト ボックス 40">
            <a:extLst>
              <a:ext uri="{FF2B5EF4-FFF2-40B4-BE49-F238E27FC236}">
                <a16:creationId xmlns:a16="http://schemas.microsoft.com/office/drawing/2014/main" id="{88352BC8-C086-464C-B916-532D872A3F98}"/>
              </a:ext>
            </a:extLst>
          </p:cNvPr>
          <p:cNvSpPr txBox="1"/>
          <p:nvPr/>
        </p:nvSpPr>
        <p:spPr>
          <a:xfrm>
            <a:off x="179512" y="836712"/>
            <a:ext cx="8712968" cy="504056"/>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オープンデータでは、</a:t>
            </a:r>
            <a:endParaRPr lang="en-US" altLang="ja-JP" dirty="0"/>
          </a:p>
        </p:txBody>
      </p:sp>
      <p:sp>
        <p:nvSpPr>
          <p:cNvPr id="16" name="テキスト ボックス 15"/>
          <p:cNvSpPr txBox="1"/>
          <p:nvPr/>
        </p:nvSpPr>
        <p:spPr>
          <a:xfrm>
            <a:off x="323528" y="1268760"/>
            <a:ext cx="1584176" cy="576064"/>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dirty="0"/>
              <a:t>価値あるデータ</a:t>
            </a:r>
            <a:endParaRPr lang="en-US" altLang="ja-JP" dirty="0"/>
          </a:p>
        </p:txBody>
      </p:sp>
      <p:sp>
        <p:nvSpPr>
          <p:cNvPr id="18" name="テキスト ボックス 17"/>
          <p:cNvSpPr txBox="1"/>
          <p:nvPr/>
        </p:nvSpPr>
        <p:spPr>
          <a:xfrm>
            <a:off x="2555776" y="1268760"/>
            <a:ext cx="2376264" cy="576064"/>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txBody>
          <a:bodyPr wrap="none" rtlCol="0" anchor="ctr">
            <a:noAutofit/>
          </a:bodyPr>
          <a:lstStyle>
            <a:defPPr>
              <a:defRPr lang="en-US"/>
            </a:defPPr>
            <a:lvl1pPr algn="ctr">
              <a:defRPr kumimoji="1">
                <a:latin typeface="+mn-ea"/>
              </a:defRPr>
            </a:lvl1pPr>
          </a:lstStyle>
          <a:p>
            <a:r>
              <a:rPr lang="ja-JP" altLang="en-US" sz="2000" b="1" dirty="0">
                <a:solidFill>
                  <a:schemeClr val="bg1"/>
                </a:solidFill>
              </a:rPr>
              <a:t>使いやすいデータ</a:t>
            </a:r>
            <a:endParaRPr lang="en-US" altLang="ja-JP" sz="2000" b="1" dirty="0">
              <a:solidFill>
                <a:schemeClr val="bg1"/>
              </a:solidFill>
            </a:endParaRPr>
          </a:p>
        </p:txBody>
      </p:sp>
      <p:sp>
        <p:nvSpPr>
          <p:cNvPr id="20" name="正方形/長方形 19"/>
          <p:cNvSpPr/>
          <p:nvPr/>
        </p:nvSpPr>
        <p:spPr>
          <a:xfrm>
            <a:off x="1979712" y="1340768"/>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23" name="右矢印 22"/>
          <p:cNvSpPr/>
          <p:nvPr/>
        </p:nvSpPr>
        <p:spPr>
          <a:xfrm>
            <a:off x="5148064" y="1412776"/>
            <a:ext cx="288032" cy="36004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652120" y="1052736"/>
            <a:ext cx="2880320" cy="1080120"/>
          </a:xfrm>
          <a:prstGeom prst="roundRect">
            <a:avLst/>
          </a:prstGeom>
          <a:solidFill>
            <a:schemeClr val="accent1">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defPPr>
              <a:defRPr lang="en-US"/>
            </a:defPPr>
            <a:lvl1pPr indent="0" algn="ctr">
              <a:spcBef>
                <a:spcPts val="600"/>
              </a:spcBef>
              <a:buClr>
                <a:schemeClr val="accent6">
                  <a:lumMod val="75000"/>
                </a:schemeClr>
              </a:buClr>
              <a:buFont typeface="Wingdings" panose="05000000000000000000" pitchFamily="2" charset="2"/>
              <a:buNone/>
              <a:defRPr sz="2400">
                <a:solidFill>
                  <a:srgbClr val="0000CC"/>
                </a:solidFill>
                <a:effectLst>
                  <a:outerShdw blurRad="38100" dist="38100" dir="2700000" algn="tl">
                    <a:srgbClr val="000000">
                      <a:alpha val="43137"/>
                    </a:srgbClr>
                  </a:outerShdw>
                </a:effectLst>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コンピュータで</a:t>
            </a:r>
            <a:endParaRPr lang="en-US" altLang="ja-JP" dirty="0"/>
          </a:p>
          <a:p>
            <a:r>
              <a:rPr lang="ja-JP" altLang="en-US" dirty="0"/>
              <a:t>扱いやすいこと</a:t>
            </a:r>
          </a:p>
        </p:txBody>
      </p:sp>
      <p:sp>
        <p:nvSpPr>
          <p:cNvPr id="12" name="スライド番号プレースホルダー 2">
            <a:extLst>
              <a:ext uri="{FF2B5EF4-FFF2-40B4-BE49-F238E27FC236}">
                <a16:creationId xmlns:a16="http://schemas.microsoft.com/office/drawing/2014/main" id="{A436B0D5-73BA-42DC-A096-C43B3E4A547D}"/>
              </a:ext>
            </a:extLst>
          </p:cNvPr>
          <p:cNvSpPr>
            <a:spLocks noGrp="1"/>
          </p:cNvSpPr>
          <p:nvPr>
            <p:ph type="sldNum" sz="quarter" idx="12"/>
          </p:nvPr>
        </p:nvSpPr>
        <p:spPr>
          <a:xfrm>
            <a:off x="8604448" y="6574581"/>
            <a:ext cx="504056" cy="288032"/>
          </a:xfrm>
        </p:spPr>
        <p:txBody>
          <a:bodyPr/>
          <a:lstStyle/>
          <a:p>
            <a:fld id="{EEDB8509-CC2C-4EC7-9C2E-996B98B58898}" type="slidenum">
              <a:rPr kumimoji="1" lang="ja-JP" altLang="en-US" smtClean="0"/>
              <a:pPr/>
              <a:t>35</a:t>
            </a:fld>
            <a:endParaRPr kumimoji="1" lang="ja-JP" altLang="en-US"/>
          </a:p>
        </p:txBody>
      </p:sp>
      <p:sp>
        <p:nvSpPr>
          <p:cNvPr id="15" name="正方形/長方形 14">
            <a:extLst>
              <a:ext uri="{FF2B5EF4-FFF2-40B4-BE49-F238E27FC236}">
                <a16:creationId xmlns:a16="http://schemas.microsoft.com/office/drawing/2014/main" id="{41F7BB16-19D0-4FAD-8C98-3D55B22013EA}"/>
              </a:ext>
            </a:extLst>
          </p:cNvPr>
          <p:cNvSpPr/>
          <p:nvPr/>
        </p:nvSpPr>
        <p:spPr>
          <a:xfrm>
            <a:off x="611560" y="3861048"/>
            <a:ext cx="8064896" cy="1368152"/>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コンピュータが読み取りやすい形であることを「機械判読に適している」といいます</a:t>
            </a:r>
            <a:endParaRPr lang="en-US" altLang="ja-JP" dirty="0">
              <a:solidFill>
                <a:schemeClr val="tx1"/>
              </a:solidFill>
              <a:latin typeface="+mn-ea"/>
              <a:cs typeface="Meiryo UI" panose="020B0604030504040204" pitchFamily="50" charset="-128"/>
            </a:endParaRPr>
          </a:p>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データの構造（例えばタイトルや図表等）をコンピュータが判別しやすく、構造の中の値（例えば数値やテキスト等）が処理しやすい形式になっていることを表します</a:t>
            </a:r>
            <a:endParaRPr lang="en-US" altLang="ja-JP" dirty="0">
              <a:solidFill>
                <a:schemeClr val="tx1"/>
              </a:solidFill>
              <a:latin typeface="+mn-ea"/>
              <a:cs typeface="Meiryo UI" panose="020B0604030504040204" pitchFamily="50" charset="-128"/>
            </a:endParaRPr>
          </a:p>
        </p:txBody>
      </p:sp>
      <p:grpSp>
        <p:nvGrpSpPr>
          <p:cNvPr id="17" name="グループ化 16">
            <a:extLst>
              <a:ext uri="{FF2B5EF4-FFF2-40B4-BE49-F238E27FC236}">
                <a16:creationId xmlns:a16="http://schemas.microsoft.com/office/drawing/2014/main" id="{19B51219-812B-4E70-B5FB-DFDC5FF9B4F6}"/>
              </a:ext>
            </a:extLst>
          </p:cNvPr>
          <p:cNvGrpSpPr/>
          <p:nvPr/>
        </p:nvGrpSpPr>
        <p:grpSpPr>
          <a:xfrm>
            <a:off x="2483768" y="3284984"/>
            <a:ext cx="3816424" cy="72008"/>
            <a:chOff x="5724128" y="2060848"/>
            <a:chExt cx="1440160" cy="72008"/>
          </a:xfrm>
        </p:grpSpPr>
        <p:cxnSp>
          <p:nvCxnSpPr>
            <p:cNvPr id="19" name="直線コネクタ 18">
              <a:extLst>
                <a:ext uri="{FF2B5EF4-FFF2-40B4-BE49-F238E27FC236}">
                  <a16:creationId xmlns:a16="http://schemas.microsoft.com/office/drawing/2014/main" id="{54FC1B8B-86AE-4745-97B9-AF06B618B278}"/>
                </a:ext>
              </a:extLst>
            </p:cNvPr>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FE52866-164F-4365-9064-2E28F686123F}"/>
                </a:ext>
              </a:extLst>
            </p:cNvPr>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22" name="下矢印 35">
            <a:extLst>
              <a:ext uri="{FF2B5EF4-FFF2-40B4-BE49-F238E27FC236}">
                <a16:creationId xmlns:a16="http://schemas.microsoft.com/office/drawing/2014/main" id="{8DBF5633-C841-4669-A2BE-5AE3AC725288}"/>
              </a:ext>
            </a:extLst>
          </p:cNvPr>
          <p:cNvSpPr/>
          <p:nvPr/>
        </p:nvSpPr>
        <p:spPr>
          <a:xfrm>
            <a:off x="4211960" y="3501008"/>
            <a:ext cx="432048" cy="216024"/>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771E7FF-711E-4FF9-B74C-2B699F07945B}"/>
              </a:ext>
            </a:extLst>
          </p:cNvPr>
          <p:cNvSpPr/>
          <p:nvPr/>
        </p:nvSpPr>
        <p:spPr>
          <a:xfrm>
            <a:off x="683568" y="2780928"/>
            <a:ext cx="8280920" cy="4320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オープンデータは、</a:t>
            </a:r>
            <a:r>
              <a:rPr lang="ja-JP" altLang="en-US" sz="24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コンピュータが読み取りやすい形</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が望ましいです。</a:t>
            </a:r>
          </a:p>
        </p:txBody>
      </p:sp>
    </p:spTree>
    <p:extLst>
      <p:ext uri="{BB962C8B-B14F-4D97-AF65-F5344CB8AC3E}">
        <p14:creationId xmlns:p14="http://schemas.microsoft.com/office/powerpoint/2010/main" val="834435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吹き出し: 角を丸めた四角形 6">
            <a:extLst>
              <a:ext uri="{FF2B5EF4-FFF2-40B4-BE49-F238E27FC236}">
                <a16:creationId xmlns:a16="http://schemas.microsoft.com/office/drawing/2014/main" id="{29B23DFA-4BA6-4853-9E84-6FECE6F03694}"/>
              </a:ext>
            </a:extLst>
          </p:cNvPr>
          <p:cNvSpPr/>
          <p:nvPr/>
        </p:nvSpPr>
        <p:spPr>
          <a:xfrm>
            <a:off x="251520" y="926855"/>
            <a:ext cx="5760640" cy="1227917"/>
          </a:xfrm>
          <a:prstGeom prst="roundRect">
            <a:avLst/>
          </a:prstGeom>
          <a:solidFill>
            <a:schemeClr val="bg1"/>
          </a:solidFill>
          <a:ln w="38100">
            <a:solidFill>
              <a:srgbClr val="D8480E"/>
            </a:solidFill>
          </a:ln>
          <a:effectLst>
            <a:outerShdw blurRad="50800" dist="38100" dir="2700000" algn="tl" rotWithShape="0">
              <a:srgbClr val="D8480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grpSp>
        <p:nvGrpSpPr>
          <p:cNvPr id="48" name="グループ化 47"/>
          <p:cNvGrpSpPr/>
          <p:nvPr/>
        </p:nvGrpSpPr>
        <p:grpSpPr>
          <a:xfrm>
            <a:off x="467544" y="1312632"/>
            <a:ext cx="1152128" cy="648072"/>
            <a:chOff x="1547664" y="1340768"/>
            <a:chExt cx="1152128" cy="648072"/>
          </a:xfrm>
        </p:grpSpPr>
        <p:sp>
          <p:nvSpPr>
            <p:cNvPr id="49" name="メモ 48"/>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sz="1600" dirty="0">
                <a:solidFill>
                  <a:schemeClr val="tx1"/>
                </a:solidFill>
                <a:latin typeface="+mn-ea"/>
                <a:cs typeface="Meiryo UI" panose="020B0604030504040204" pitchFamily="50" charset="-128"/>
              </a:endParaRPr>
            </a:p>
          </p:txBody>
        </p:sp>
        <p:sp>
          <p:nvSpPr>
            <p:cNvPr id="53" name="テキスト ボックス 52"/>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600" dirty="0">
                  <a:cs typeface="Meiryo UI" panose="020B0604030504040204" pitchFamily="50" charset="-128"/>
                </a:rPr>
                <a:t>公開情報</a:t>
              </a:r>
            </a:p>
          </p:txBody>
        </p:sp>
      </p:grpSp>
      <p:sp>
        <p:nvSpPr>
          <p:cNvPr id="39" name="テキスト ボックス 38"/>
          <p:cNvSpPr txBox="1"/>
          <p:nvPr/>
        </p:nvSpPr>
        <p:spPr>
          <a:xfrm>
            <a:off x="1763688" y="1096608"/>
            <a:ext cx="576064" cy="936104"/>
          </a:xfrm>
          <a:prstGeom prst="rect">
            <a:avLst/>
          </a:prstGeom>
          <a:noFill/>
          <a:ln>
            <a:noFill/>
          </a:ln>
        </p:spPr>
        <p:txBody>
          <a:bodyPr wrap="square" rtlCol="0" anchor="ctr">
            <a:noAutofit/>
          </a:bodyPr>
          <a:lstStyle/>
          <a:p>
            <a:pPr algn="ctr"/>
            <a:r>
              <a:rPr kumimoji="1" lang="ja-JP" altLang="en-US" sz="4000" b="1" dirty="0">
                <a:solidFill>
                  <a:schemeClr val="accent6">
                    <a:lumMod val="75000"/>
                  </a:schemeClr>
                </a:solidFill>
                <a:latin typeface="+mn-ea"/>
              </a:rPr>
              <a:t>＋</a:t>
            </a:r>
            <a:endParaRPr kumimoji="1" lang="en-US" altLang="ja-JP" sz="4000" b="1" dirty="0">
              <a:solidFill>
                <a:schemeClr val="accent6">
                  <a:lumMod val="75000"/>
                </a:schemeClr>
              </a:solidFill>
              <a:latin typeface="+mn-ea"/>
            </a:endParaRPr>
          </a:p>
        </p:txBody>
      </p:sp>
      <p:sp>
        <p:nvSpPr>
          <p:cNvPr id="40" name="右矢印 39"/>
          <p:cNvSpPr/>
          <p:nvPr/>
        </p:nvSpPr>
        <p:spPr>
          <a:xfrm>
            <a:off x="3779912" y="1312632"/>
            <a:ext cx="288032" cy="64807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縦巻き 53"/>
          <p:cNvSpPr/>
          <p:nvPr/>
        </p:nvSpPr>
        <p:spPr>
          <a:xfrm>
            <a:off x="2267744" y="1024600"/>
            <a:ext cx="1440160" cy="936104"/>
          </a:xfrm>
          <a:prstGeom prst="verticalScroll">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57" name="テキスト ボックス 56"/>
          <p:cNvSpPr txBox="1"/>
          <p:nvPr/>
        </p:nvSpPr>
        <p:spPr>
          <a:xfrm>
            <a:off x="2339752" y="1240624"/>
            <a:ext cx="1296144" cy="576064"/>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600" dirty="0">
                <a:cs typeface="Meiryo UI" panose="020B0604030504040204" pitchFamily="50" charset="-128"/>
              </a:rPr>
              <a:t>利用ルール</a:t>
            </a:r>
            <a:endParaRPr lang="en-US" altLang="ja-JP" sz="1600" dirty="0">
              <a:cs typeface="Meiryo UI" panose="020B0604030504040204" pitchFamily="50" charset="-128"/>
            </a:endParaRPr>
          </a:p>
          <a:p>
            <a:pPr algn="ctr"/>
            <a:r>
              <a:rPr lang="en-US" altLang="ja-JP" sz="1600" dirty="0">
                <a:cs typeface="Meiryo UI" panose="020B0604030504040204" pitchFamily="50" charset="-128"/>
              </a:rPr>
              <a:t>(</a:t>
            </a:r>
            <a:r>
              <a:rPr lang="ja-JP" altLang="en-US" sz="1600" dirty="0">
                <a:cs typeface="Meiryo UI" panose="020B0604030504040204" pitchFamily="50" charset="-128"/>
              </a:rPr>
              <a:t>利用規約</a:t>
            </a:r>
            <a:r>
              <a:rPr lang="en-US" altLang="ja-JP" sz="1600" dirty="0">
                <a:cs typeface="Meiryo UI" panose="020B0604030504040204" pitchFamily="50" charset="-128"/>
              </a:rPr>
              <a:t>)</a:t>
            </a:r>
            <a:endParaRPr lang="ja-JP" altLang="en-US" sz="1600" dirty="0">
              <a:cs typeface="Meiryo UI" panose="020B0604030504040204" pitchFamily="50" charset="-128"/>
            </a:endParaRPr>
          </a:p>
        </p:txBody>
      </p:sp>
      <p:sp>
        <p:nvSpPr>
          <p:cNvPr id="58" name="楕円 57"/>
          <p:cNvSpPr/>
          <p:nvPr/>
        </p:nvSpPr>
        <p:spPr>
          <a:xfrm>
            <a:off x="4211960" y="1240624"/>
            <a:ext cx="1656184" cy="748263"/>
          </a:xfrm>
          <a:prstGeom prst="ellipse">
            <a:avLst/>
          </a:prstGeom>
          <a:solidFill>
            <a:srgbClr val="FFFF66"/>
          </a:solidFill>
          <a:ln>
            <a:noFill/>
          </a:ln>
          <a:effectLst>
            <a:outerShdw blurRad="50800" dist="38100" dir="2700000" algn="tl" rotWithShape="0">
              <a:prstClr val="black">
                <a:alpha val="40000"/>
              </a:prstClr>
            </a:outerShdw>
          </a:effectLst>
        </p:spPr>
        <p:txBody>
          <a:bodyPr wrap="none" rtlCol="0" anchor="ctr">
            <a:noAutofit/>
          </a:bodyPr>
          <a:lstStyle/>
          <a:p>
            <a:pPr algn="ctr"/>
            <a:r>
              <a:rPr kumimoji="1" lang="ja-JP" altLang="en-US" sz="1600" dirty="0">
                <a:latin typeface="+mn-ea"/>
              </a:rPr>
              <a:t>オープンデータ</a:t>
            </a:r>
          </a:p>
        </p:txBody>
      </p:sp>
      <p:grpSp>
        <p:nvGrpSpPr>
          <p:cNvPr id="59" name="グループ化 58"/>
          <p:cNvGrpSpPr>
            <a:grpSpLocks noChangeAspect="1"/>
          </p:cNvGrpSpPr>
          <p:nvPr/>
        </p:nvGrpSpPr>
        <p:grpSpPr>
          <a:xfrm>
            <a:off x="5124212" y="854444"/>
            <a:ext cx="743932" cy="630340"/>
            <a:chOff x="4688138" y="1286492"/>
            <a:chExt cx="3600400" cy="3050652"/>
          </a:xfrm>
        </p:grpSpPr>
        <p:sp>
          <p:nvSpPr>
            <p:cNvPr id="60" name="楕円 59"/>
            <p:cNvSpPr/>
            <p:nvPr/>
          </p:nvSpPr>
          <p:spPr>
            <a:xfrm>
              <a:off x="6064770" y="1785074"/>
              <a:ext cx="825301" cy="83771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1" name="正方形/長方形 60"/>
            <p:cNvSpPr/>
            <p:nvPr/>
          </p:nvSpPr>
          <p:spPr>
            <a:xfrm>
              <a:off x="5652120" y="2636912"/>
              <a:ext cx="1650603" cy="1700232"/>
            </a:xfrm>
            <a:prstGeom prst="rect">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2" name="正方形/長方形 61"/>
            <p:cNvSpPr>
              <a:spLocks noChangeAspect="1"/>
            </p:cNvSpPr>
            <p:nvPr/>
          </p:nvSpPr>
          <p:spPr>
            <a:xfrm rot="18300000">
              <a:off x="6711834" y="2043486"/>
              <a:ext cx="1764000" cy="360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rot="3300000" flipH="1">
              <a:off x="4511143" y="2059074"/>
              <a:ext cx="1800000" cy="360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p:cNvSpPr/>
            <p:nvPr/>
          </p:nvSpPr>
          <p:spPr>
            <a:xfrm flipH="1">
              <a:off x="4688138" y="1286492"/>
              <a:ext cx="360000" cy="360000"/>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5" name="楕円 64"/>
            <p:cNvSpPr/>
            <p:nvPr/>
          </p:nvSpPr>
          <p:spPr>
            <a:xfrm flipH="1">
              <a:off x="7928538" y="1297643"/>
              <a:ext cx="360000" cy="360000"/>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4" name="四角形吹き出し 3"/>
          <p:cNvSpPr/>
          <p:nvPr/>
        </p:nvSpPr>
        <p:spPr>
          <a:xfrm>
            <a:off x="179512" y="2608776"/>
            <a:ext cx="4752528" cy="3816424"/>
          </a:xfrm>
          <a:prstGeom prst="wedgeRectCallout">
            <a:avLst>
              <a:gd name="adj1" fmla="val -28824"/>
              <a:gd name="adj2" fmla="val -6891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a:solidFill>
                <a:schemeClr val="tx1"/>
              </a:solidFill>
              <a:latin typeface="+mn-ea"/>
              <a:cs typeface="Meiryo UI" panose="020B0604030504040204" pitchFamily="50" charset="-128"/>
            </a:endParaRPr>
          </a:p>
        </p:txBody>
      </p:sp>
      <p:sp>
        <p:nvSpPr>
          <p:cNvPr id="46" name="角丸四角形 45"/>
          <p:cNvSpPr/>
          <p:nvPr/>
        </p:nvSpPr>
        <p:spPr>
          <a:xfrm>
            <a:off x="1547664" y="4048936"/>
            <a:ext cx="3096344" cy="2232248"/>
          </a:xfrm>
          <a:prstGeom prst="roundRect">
            <a:avLst>
              <a:gd name="adj" fmla="val 59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endParaRPr kumimoji="1" lang="ja-JP" altLang="en-US" sz="1600">
              <a:solidFill>
                <a:schemeClr val="tx1"/>
              </a:solidFill>
              <a:latin typeface="+mn-ea"/>
            </a:endParaRPr>
          </a:p>
        </p:txBody>
      </p:sp>
      <p:sp>
        <p:nvSpPr>
          <p:cNvPr id="44" name="角丸四角形 43"/>
          <p:cNvSpPr/>
          <p:nvPr/>
        </p:nvSpPr>
        <p:spPr>
          <a:xfrm>
            <a:off x="1547664" y="2824800"/>
            <a:ext cx="3096344" cy="792088"/>
          </a:xfrm>
          <a:prstGeom prst="roundRect">
            <a:avLst>
              <a:gd name="adj" fmla="val 104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endParaRPr kumimoji="1" lang="ja-JP" altLang="en-US" sz="1600">
              <a:solidFill>
                <a:schemeClr val="tx1"/>
              </a:solidFill>
              <a:latin typeface="+mn-ea"/>
            </a:endParaRPr>
          </a:p>
        </p:txBody>
      </p:sp>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36</a:t>
            </a:fld>
            <a:endParaRPr kumimoji="1" lang="ja-JP" altLang="en-US"/>
          </a:p>
        </p:txBody>
      </p:sp>
      <p:sp>
        <p:nvSpPr>
          <p:cNvPr id="12" name="吹き出し: 角を丸めた四角形 17">
            <a:extLst>
              <a:ext uri="{FF2B5EF4-FFF2-40B4-BE49-F238E27FC236}">
                <a16:creationId xmlns:a16="http://schemas.microsoft.com/office/drawing/2014/main" id="{B7F0AC38-FC41-41BF-8D5D-7492154CE843}"/>
              </a:ext>
            </a:extLst>
          </p:cNvPr>
          <p:cNvSpPr/>
          <p:nvPr/>
        </p:nvSpPr>
        <p:spPr>
          <a:xfrm>
            <a:off x="2627784" y="4552992"/>
            <a:ext cx="180020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en-US" altLang="ja-JP" sz="1600" dirty="0">
                <a:solidFill>
                  <a:schemeClr val="tx1"/>
                </a:solidFill>
                <a:latin typeface="+mn-ea"/>
              </a:rPr>
              <a:t>PDF</a:t>
            </a:r>
            <a:r>
              <a:rPr kumimoji="1" lang="ja-JP" altLang="en-US" sz="1600" dirty="0">
                <a:solidFill>
                  <a:schemeClr val="tx1"/>
                </a:solidFill>
                <a:latin typeface="+mn-ea"/>
              </a:rPr>
              <a:t>形式のファイル</a:t>
            </a:r>
          </a:p>
        </p:txBody>
      </p:sp>
      <p:sp>
        <p:nvSpPr>
          <p:cNvPr id="13" name="吹き出し: 角を丸めた四角形 17">
            <a:extLst>
              <a:ext uri="{FF2B5EF4-FFF2-40B4-BE49-F238E27FC236}">
                <a16:creationId xmlns:a16="http://schemas.microsoft.com/office/drawing/2014/main" id="{B7F0AC38-FC41-41BF-8D5D-7492154CE843}"/>
              </a:ext>
            </a:extLst>
          </p:cNvPr>
          <p:cNvSpPr/>
          <p:nvPr/>
        </p:nvSpPr>
        <p:spPr>
          <a:xfrm>
            <a:off x="2627784" y="5129056"/>
            <a:ext cx="180020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en-US" altLang="ja-JP" sz="1600" dirty="0">
                <a:solidFill>
                  <a:schemeClr val="tx1"/>
                </a:solidFill>
                <a:latin typeface="+mn-ea"/>
              </a:rPr>
              <a:t>Excel</a:t>
            </a:r>
            <a:r>
              <a:rPr kumimoji="1" lang="ja-JP" altLang="en-US" sz="1600" dirty="0">
                <a:solidFill>
                  <a:schemeClr val="tx1"/>
                </a:solidFill>
                <a:latin typeface="+mn-ea"/>
              </a:rPr>
              <a:t>形式のファイル</a:t>
            </a:r>
          </a:p>
        </p:txBody>
      </p:sp>
      <p:sp>
        <p:nvSpPr>
          <p:cNvPr id="14" name="吹き出し: 角を丸めた四角形 17">
            <a:extLst>
              <a:ext uri="{FF2B5EF4-FFF2-40B4-BE49-F238E27FC236}">
                <a16:creationId xmlns:a16="http://schemas.microsoft.com/office/drawing/2014/main" id="{B7F0AC38-FC41-41BF-8D5D-7492154CE843}"/>
              </a:ext>
            </a:extLst>
          </p:cNvPr>
          <p:cNvSpPr/>
          <p:nvPr/>
        </p:nvSpPr>
        <p:spPr>
          <a:xfrm>
            <a:off x="2627784" y="5705120"/>
            <a:ext cx="180020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en-US" altLang="ja-JP" sz="1600" dirty="0">
                <a:solidFill>
                  <a:schemeClr val="tx1"/>
                </a:solidFill>
                <a:latin typeface="+mn-ea"/>
              </a:rPr>
              <a:t>CSV</a:t>
            </a:r>
            <a:r>
              <a:rPr kumimoji="1" lang="ja-JP" altLang="en-US" sz="1600" dirty="0">
                <a:solidFill>
                  <a:schemeClr val="tx1"/>
                </a:solidFill>
                <a:latin typeface="+mn-ea"/>
              </a:rPr>
              <a:t>形式のファイル</a:t>
            </a:r>
          </a:p>
        </p:txBody>
      </p:sp>
      <p:sp>
        <p:nvSpPr>
          <p:cNvPr id="15" name="下矢印 14"/>
          <p:cNvSpPr/>
          <p:nvPr/>
        </p:nvSpPr>
        <p:spPr>
          <a:xfrm>
            <a:off x="755576" y="2797416"/>
            <a:ext cx="792088" cy="3555776"/>
          </a:xfrm>
          <a:prstGeom prst="downArrow">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t>データの利用しやすさ</a:t>
            </a:r>
          </a:p>
        </p:txBody>
      </p:sp>
      <p:sp>
        <p:nvSpPr>
          <p:cNvPr id="16" name="テキスト ボックス 15">
            <a:extLst>
              <a:ext uri="{FF2B5EF4-FFF2-40B4-BE49-F238E27FC236}">
                <a16:creationId xmlns:a16="http://schemas.microsoft.com/office/drawing/2014/main" id="{88352BC8-C086-464C-B916-532D872A3F98}"/>
              </a:ext>
            </a:extLst>
          </p:cNvPr>
          <p:cNvSpPr txBox="1"/>
          <p:nvPr/>
        </p:nvSpPr>
        <p:spPr>
          <a:xfrm>
            <a:off x="323528" y="2797416"/>
            <a:ext cx="828600" cy="432048"/>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低い</a:t>
            </a:r>
            <a:endParaRPr lang="en-US" altLang="ja-JP" dirty="0"/>
          </a:p>
        </p:txBody>
      </p:sp>
      <p:sp>
        <p:nvSpPr>
          <p:cNvPr id="17" name="テキスト ボックス 16">
            <a:extLst>
              <a:ext uri="{FF2B5EF4-FFF2-40B4-BE49-F238E27FC236}">
                <a16:creationId xmlns:a16="http://schemas.microsoft.com/office/drawing/2014/main" id="{88352BC8-C086-464C-B916-532D872A3F98}"/>
              </a:ext>
            </a:extLst>
          </p:cNvPr>
          <p:cNvSpPr txBox="1"/>
          <p:nvPr/>
        </p:nvSpPr>
        <p:spPr>
          <a:xfrm>
            <a:off x="323528" y="5993152"/>
            <a:ext cx="828600" cy="432048"/>
          </a:xfrm>
          <a:prstGeom prst="rect">
            <a:avLst/>
          </a:prstGeom>
          <a:noFill/>
          <a:ln>
            <a:noFill/>
          </a:ln>
        </p:spPr>
        <p:txBody>
          <a:bodyPr wrap="square" rtlCol="0">
            <a:noAutofit/>
          </a:bodyPr>
          <a:lstStyle>
            <a:defPPr>
              <a:defRPr lang="en-US"/>
            </a:defPPr>
            <a:lvl1pPr>
              <a:defRPr kumimoji="1">
                <a:latin typeface="+mn-ea"/>
              </a:defRPr>
            </a:lvl1pPr>
          </a:lstStyle>
          <a:p>
            <a:r>
              <a:rPr lang="ja-JP" altLang="en-US" dirty="0"/>
              <a:t>高い</a:t>
            </a:r>
            <a:endParaRPr lang="en-US" altLang="ja-JP" dirty="0"/>
          </a:p>
        </p:txBody>
      </p:sp>
      <p:sp>
        <p:nvSpPr>
          <p:cNvPr id="18" name="テキスト ボックス 17">
            <a:extLst>
              <a:ext uri="{FF2B5EF4-FFF2-40B4-BE49-F238E27FC236}">
                <a16:creationId xmlns:a16="http://schemas.microsoft.com/office/drawing/2014/main" id="{88352BC8-C086-464C-B916-532D872A3F98}"/>
              </a:ext>
            </a:extLst>
          </p:cNvPr>
          <p:cNvSpPr txBox="1"/>
          <p:nvPr/>
        </p:nvSpPr>
        <p:spPr>
          <a:xfrm>
            <a:off x="5327576" y="2492896"/>
            <a:ext cx="3564904" cy="1008112"/>
          </a:xfrm>
          <a:prstGeom prst="roundRect">
            <a:avLst/>
          </a:prstGeom>
          <a:solidFill>
            <a:schemeClr val="accent1">
              <a:lumMod val="40000"/>
              <a:lumOff val="60000"/>
            </a:schemeClr>
          </a:solidFill>
          <a:ln>
            <a:noFill/>
          </a:ln>
        </p:spPr>
        <p:txBody>
          <a:bodyPr wrap="none" rtlCol="0" anchor="ctr">
            <a:noAutofit/>
          </a:bodyPr>
          <a:lstStyle>
            <a:defPPr>
              <a:defRPr lang="en-US"/>
            </a:defPPr>
            <a:lvl1pPr>
              <a:defRPr kumimoji="1">
                <a:latin typeface="+mn-ea"/>
              </a:defRPr>
            </a:lvl1pPr>
          </a:lstStyle>
          <a:p>
            <a:r>
              <a:rPr lang="ja-JP" altLang="en-US" sz="1600" dirty="0"/>
              <a:t>同じ内容でも、</a:t>
            </a:r>
            <a:endParaRPr lang="en-US" altLang="ja-JP" sz="1600" dirty="0"/>
          </a:p>
          <a:p>
            <a:r>
              <a:rPr lang="ja-JP" altLang="en-US" sz="1600" dirty="0"/>
              <a:t>ダウンロード可能なファイルを追加すると、</a:t>
            </a:r>
            <a:endParaRPr lang="en-US" altLang="ja-JP" sz="1600" dirty="0"/>
          </a:p>
          <a:p>
            <a:r>
              <a:rPr lang="ja-JP" altLang="en-US" sz="1600" dirty="0"/>
              <a:t>より使いやすいデータとなります</a:t>
            </a:r>
            <a:endParaRPr lang="en-US" altLang="ja-JP" sz="1600" dirty="0"/>
          </a:p>
        </p:txBody>
      </p:sp>
      <p:sp>
        <p:nvSpPr>
          <p:cNvPr id="19" name="テキスト ボックス 18">
            <a:extLst>
              <a:ext uri="{FF2B5EF4-FFF2-40B4-BE49-F238E27FC236}">
                <a16:creationId xmlns:a16="http://schemas.microsoft.com/office/drawing/2014/main" id="{88352BC8-C086-464C-B916-532D872A3F98}"/>
              </a:ext>
            </a:extLst>
          </p:cNvPr>
          <p:cNvSpPr txBox="1"/>
          <p:nvPr/>
        </p:nvSpPr>
        <p:spPr>
          <a:xfrm>
            <a:off x="5327576" y="3717032"/>
            <a:ext cx="3564904" cy="720080"/>
          </a:xfrm>
          <a:prstGeom prst="roundRect">
            <a:avLst/>
          </a:prstGeom>
          <a:solidFill>
            <a:schemeClr val="accent1">
              <a:lumMod val="40000"/>
              <a:lumOff val="60000"/>
            </a:schemeClr>
          </a:solidFill>
          <a:ln>
            <a:noFill/>
          </a:ln>
        </p:spPr>
        <p:txBody>
          <a:bodyPr wrap="none" rtlCol="0" anchor="ctr">
            <a:noAutofit/>
          </a:bodyPr>
          <a:lstStyle>
            <a:defPPr>
              <a:defRPr lang="en-US"/>
            </a:defPPr>
            <a:lvl1pPr>
              <a:defRPr kumimoji="1">
                <a:latin typeface="+mn-ea"/>
              </a:defRPr>
            </a:lvl1pPr>
          </a:lstStyle>
          <a:p>
            <a:r>
              <a:rPr lang="ja-JP" altLang="en-US" sz="1600" dirty="0"/>
              <a:t>ファイル形式を変えることで、</a:t>
            </a:r>
            <a:endParaRPr lang="en-US" altLang="ja-JP" sz="1600" dirty="0"/>
          </a:p>
          <a:p>
            <a:r>
              <a:rPr lang="ja-JP" altLang="en-US" sz="1600" dirty="0"/>
              <a:t>より使いやすいファイルとなります</a:t>
            </a:r>
            <a:endParaRPr lang="en-US" altLang="ja-JP" sz="1600" dirty="0"/>
          </a:p>
        </p:txBody>
      </p:sp>
      <p:grpSp>
        <p:nvGrpSpPr>
          <p:cNvPr id="26" name="グループ化 25"/>
          <p:cNvGrpSpPr/>
          <p:nvPr/>
        </p:nvGrpSpPr>
        <p:grpSpPr>
          <a:xfrm>
            <a:off x="1691680" y="2896808"/>
            <a:ext cx="792088" cy="576064"/>
            <a:chOff x="6228184" y="2564904"/>
            <a:chExt cx="792088" cy="576064"/>
          </a:xfrm>
        </p:grpSpPr>
        <p:sp>
          <p:nvSpPr>
            <p:cNvPr id="20" name="正方形/長方形 19"/>
            <p:cNvSpPr/>
            <p:nvPr/>
          </p:nvSpPr>
          <p:spPr>
            <a:xfrm>
              <a:off x="6228184" y="2564904"/>
              <a:ext cx="79208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6300192" y="2708920"/>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24" name="直線コネクタ 23"/>
            <p:cNvCxnSpPr/>
            <p:nvPr/>
          </p:nvCxnSpPr>
          <p:spPr>
            <a:xfrm>
              <a:off x="6300192" y="2852936"/>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25" name="直線コネクタ 24"/>
            <p:cNvCxnSpPr/>
            <p:nvPr/>
          </p:nvCxnSpPr>
          <p:spPr>
            <a:xfrm>
              <a:off x="6300192" y="2996952"/>
              <a:ext cx="648072"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grpSp>
      <p:grpSp>
        <p:nvGrpSpPr>
          <p:cNvPr id="36" name="グループ化 35"/>
          <p:cNvGrpSpPr/>
          <p:nvPr/>
        </p:nvGrpSpPr>
        <p:grpSpPr>
          <a:xfrm>
            <a:off x="1691680" y="4120944"/>
            <a:ext cx="792088" cy="576064"/>
            <a:chOff x="683568" y="3645024"/>
            <a:chExt cx="792088" cy="576064"/>
          </a:xfrm>
        </p:grpSpPr>
        <p:sp>
          <p:nvSpPr>
            <p:cNvPr id="32" name="正方形/長方形 31"/>
            <p:cNvSpPr/>
            <p:nvPr/>
          </p:nvSpPr>
          <p:spPr>
            <a:xfrm>
              <a:off x="683568" y="3645024"/>
              <a:ext cx="79208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メモ 27"/>
            <p:cNvSpPr/>
            <p:nvPr/>
          </p:nvSpPr>
          <p:spPr>
            <a:xfrm flipV="1">
              <a:off x="899592" y="3717032"/>
              <a:ext cx="360040" cy="432048"/>
            </a:xfrm>
            <a:prstGeom prst="foldedCorner">
              <a:avLst>
                <a:gd name="adj" fmla="val 276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テキスト ボックス 44">
            <a:extLst>
              <a:ext uri="{FF2B5EF4-FFF2-40B4-BE49-F238E27FC236}">
                <a16:creationId xmlns:a16="http://schemas.microsoft.com/office/drawing/2014/main" id="{88352BC8-C086-464C-B916-532D872A3F98}"/>
              </a:ext>
            </a:extLst>
          </p:cNvPr>
          <p:cNvSpPr txBox="1"/>
          <p:nvPr/>
        </p:nvSpPr>
        <p:spPr>
          <a:xfrm>
            <a:off x="2555776" y="2896808"/>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画面に直接記載</a:t>
            </a:r>
          </a:p>
        </p:txBody>
      </p:sp>
      <p:sp>
        <p:nvSpPr>
          <p:cNvPr id="47" name="テキスト ボックス 46">
            <a:extLst>
              <a:ext uri="{FF2B5EF4-FFF2-40B4-BE49-F238E27FC236}">
                <a16:creationId xmlns:a16="http://schemas.microsoft.com/office/drawing/2014/main" id="{88352BC8-C086-464C-B916-532D872A3F98}"/>
              </a:ext>
            </a:extLst>
          </p:cNvPr>
          <p:cNvSpPr txBox="1"/>
          <p:nvPr/>
        </p:nvSpPr>
        <p:spPr>
          <a:xfrm>
            <a:off x="2555776" y="4120944"/>
            <a:ext cx="1872208" cy="432048"/>
          </a:xfrm>
          <a:prstGeom prst="rect">
            <a:avLst/>
          </a:prstGeom>
          <a:noFill/>
          <a:ln>
            <a:noFill/>
          </a:ln>
        </p:spPr>
        <p:txBody>
          <a:bodyPr wrap="none" rtlCol="0">
            <a:noAutofit/>
          </a:bodyPr>
          <a:lstStyle>
            <a:defPPr>
              <a:defRPr lang="en-US"/>
            </a:defPPr>
            <a:lvl1pPr>
              <a:defRPr kumimoji="1">
                <a:latin typeface="+mn-ea"/>
              </a:defRPr>
            </a:lvl1pPr>
          </a:lstStyle>
          <a:p>
            <a:r>
              <a:rPr lang="ja-JP" altLang="en-US" sz="1600" dirty="0"/>
              <a:t>画面にファイルを掲載</a:t>
            </a:r>
          </a:p>
        </p:txBody>
      </p:sp>
      <p:sp>
        <p:nvSpPr>
          <p:cNvPr id="3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67" name="テキスト ボックス 66">
            <a:extLst>
              <a:ext uri="{FF2B5EF4-FFF2-40B4-BE49-F238E27FC236}">
                <a16:creationId xmlns:a16="http://schemas.microsoft.com/office/drawing/2014/main" id="{88352BC8-C086-464C-B916-532D872A3F98}"/>
              </a:ext>
            </a:extLst>
          </p:cNvPr>
          <p:cNvSpPr txBox="1"/>
          <p:nvPr/>
        </p:nvSpPr>
        <p:spPr>
          <a:xfrm>
            <a:off x="5075548" y="4575304"/>
            <a:ext cx="3995936" cy="12687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sz="1600">
                <a:solidFill>
                  <a:schemeClr val="tx1"/>
                </a:solidFill>
                <a:latin typeface="+mn-ea"/>
                <a:cs typeface="Meiryo UI" panose="020B0604030504040204" pitchFamily="50" charset="-128"/>
              </a:defRPr>
            </a:lvl1pPr>
          </a:lstStyle>
          <a:p>
            <a:r>
              <a:rPr lang="ja-JP" altLang="en-US" sz="1800" dirty="0"/>
              <a:t>公開するデータの形式などによって、データの利用しやすさは異なります。</a:t>
            </a:r>
            <a:endParaRPr lang="en-US" altLang="ja-JP" sz="1800" dirty="0"/>
          </a:p>
          <a:p>
            <a:r>
              <a:rPr lang="ja-JP" altLang="en-US" sz="1800" dirty="0"/>
              <a:t>利用しやすいデータとすることで、さらに広く利用されることが期待できます。</a:t>
            </a:r>
            <a:endParaRPr lang="en-US" altLang="ja-JP" sz="1800" dirty="0"/>
          </a:p>
          <a:p>
            <a:r>
              <a:rPr lang="ja-JP" altLang="en-US" sz="1800" dirty="0"/>
              <a:t>どんな形式のデータでも、二次利用</a:t>
            </a:r>
            <a:br>
              <a:rPr lang="en-US" altLang="ja-JP" sz="1800" dirty="0"/>
            </a:br>
            <a:r>
              <a:rPr lang="ja-JP" altLang="en-US" sz="1800" dirty="0"/>
              <a:t>可能なかたちで公開したデータはすべてオープンデータとなります。</a:t>
            </a:r>
          </a:p>
        </p:txBody>
      </p:sp>
      <p:sp>
        <p:nvSpPr>
          <p:cNvPr id="11" name="ストライプ矢印 10"/>
          <p:cNvSpPr/>
          <p:nvPr/>
        </p:nvSpPr>
        <p:spPr>
          <a:xfrm rot="5400000">
            <a:off x="4103948" y="3508876"/>
            <a:ext cx="576064" cy="360040"/>
          </a:xfrm>
          <a:prstGeom prst="stripedRightArrow">
            <a:avLst/>
          </a:prstGeom>
          <a:solidFill>
            <a:srgbClr val="779DCB"/>
          </a:solidFill>
          <a:ln>
            <a:noFill/>
          </a:ln>
          <a:effectLst/>
        </p:spPr>
        <p:txBody>
          <a:bodyPr/>
          <a:lstStyle/>
          <a:p>
            <a:endParaRPr lang="ja-JP" altLang="en-US">
              <a:solidFill>
                <a:schemeClr val="tx1"/>
              </a:solidFill>
            </a:endParaRPr>
          </a:p>
        </p:txBody>
      </p:sp>
      <p:sp>
        <p:nvSpPr>
          <p:cNvPr id="69" name="ストライプ矢印 68"/>
          <p:cNvSpPr/>
          <p:nvPr/>
        </p:nvSpPr>
        <p:spPr>
          <a:xfrm rot="5400000">
            <a:off x="3887924" y="5165060"/>
            <a:ext cx="1584176" cy="360040"/>
          </a:xfrm>
          <a:prstGeom prst="stripedRightArrow">
            <a:avLst/>
          </a:prstGeom>
          <a:solidFill>
            <a:srgbClr val="779DCB"/>
          </a:solidFill>
          <a:ln>
            <a:noFill/>
          </a:ln>
          <a:effectLst/>
        </p:spPr>
        <p:txBody>
          <a:bodyPr/>
          <a:lstStyle/>
          <a:p>
            <a:endParaRPr lang="ja-JP" altLang="en-US">
              <a:solidFill>
                <a:schemeClr val="tx1"/>
              </a:solidFill>
            </a:endParaRPr>
          </a:p>
        </p:txBody>
      </p:sp>
      <p:cxnSp>
        <p:nvCxnSpPr>
          <p:cNvPr id="23" name="直線矢印コネクタ 22"/>
          <p:cNvCxnSpPr>
            <a:cxnSpLocks/>
            <a:endCxn id="18" idx="1"/>
          </p:cNvCxnSpPr>
          <p:nvPr/>
        </p:nvCxnSpPr>
        <p:spPr>
          <a:xfrm flipV="1">
            <a:off x="4527897" y="2996952"/>
            <a:ext cx="799679" cy="547928"/>
          </a:xfrm>
          <a:prstGeom prst="straightConnector1">
            <a:avLst/>
          </a:prstGeom>
          <a:ln w="38100">
            <a:solidFill>
              <a:srgbClr val="779DCB"/>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cxnSpLocks/>
            <a:endCxn id="19" idx="1"/>
          </p:cNvCxnSpPr>
          <p:nvPr/>
        </p:nvCxnSpPr>
        <p:spPr>
          <a:xfrm flipV="1">
            <a:off x="4823520" y="4077072"/>
            <a:ext cx="504056" cy="647320"/>
          </a:xfrm>
          <a:prstGeom prst="straightConnector1">
            <a:avLst/>
          </a:prstGeom>
          <a:ln w="38100">
            <a:solidFill>
              <a:srgbClr val="779DCB"/>
            </a:solidFill>
            <a:headEnd type="none"/>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291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37</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27" name="正方形/長方形 26"/>
          <p:cNvSpPr/>
          <p:nvPr/>
        </p:nvSpPr>
        <p:spPr>
          <a:xfrm>
            <a:off x="683568" y="1484784"/>
            <a:ext cx="8315313" cy="4320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情報の種類によって、適したファイル形式も異なります。</a:t>
            </a:r>
          </a:p>
        </p:txBody>
      </p:sp>
      <p:graphicFrame>
        <p:nvGraphicFramePr>
          <p:cNvPr id="28" name="表 27"/>
          <p:cNvGraphicFramePr>
            <a:graphicFrameLocks noGrp="1"/>
          </p:cNvGraphicFramePr>
          <p:nvPr>
            <p:extLst>
              <p:ext uri="{D42A27DB-BD31-4B8C-83A1-F6EECF244321}">
                <p14:modId xmlns:p14="http://schemas.microsoft.com/office/powerpoint/2010/main" val="2421367196"/>
              </p:ext>
            </p:extLst>
          </p:nvPr>
        </p:nvGraphicFramePr>
        <p:xfrm>
          <a:off x="971600" y="1988840"/>
          <a:ext cx="7713052" cy="2812800"/>
        </p:xfrm>
        <a:graphic>
          <a:graphicData uri="http://schemas.openxmlformats.org/drawingml/2006/table">
            <a:tbl>
              <a:tblPr firstRow="1" bandRow="1">
                <a:tableStyleId>{93296810-A885-4BE3-A3E7-6D5BEEA58F35}</a:tableStyleId>
              </a:tblPr>
              <a:tblGrid>
                <a:gridCol w="4176464">
                  <a:extLst>
                    <a:ext uri="{9D8B030D-6E8A-4147-A177-3AD203B41FA5}">
                      <a16:colId xmlns:a16="http://schemas.microsoft.com/office/drawing/2014/main" val="20000"/>
                    </a:ext>
                  </a:extLst>
                </a:gridCol>
                <a:gridCol w="1875450">
                  <a:extLst>
                    <a:ext uri="{9D8B030D-6E8A-4147-A177-3AD203B41FA5}">
                      <a16:colId xmlns:a16="http://schemas.microsoft.com/office/drawing/2014/main" val="20002"/>
                    </a:ext>
                  </a:extLst>
                </a:gridCol>
                <a:gridCol w="1661138">
                  <a:extLst>
                    <a:ext uri="{9D8B030D-6E8A-4147-A177-3AD203B41FA5}">
                      <a16:colId xmlns:a16="http://schemas.microsoft.com/office/drawing/2014/main" val="20003"/>
                    </a:ext>
                  </a:extLst>
                </a:gridCol>
              </a:tblGrid>
              <a:tr h="253218">
                <a:tc>
                  <a:txBody>
                    <a:bodyPr/>
                    <a:lstStyle/>
                    <a:p>
                      <a:pPr algn="ctr"/>
                      <a:r>
                        <a:rPr kumimoji="1" lang="ja-JP" altLang="en-US" sz="1600" baseline="0" dirty="0">
                          <a:latin typeface="+mn-ea"/>
                          <a:ea typeface="+mn-ea"/>
                          <a:cs typeface="Calibri" panose="020F0502020204030204" pitchFamily="34" charset="0"/>
                        </a:rPr>
                        <a:t>情報の種類</a:t>
                      </a:r>
                    </a:p>
                  </a:txBody>
                  <a:tcPr marL="90000" marR="90000" marT="46800" marB="46800" anchor="ctr"/>
                </a:tc>
                <a:tc gridSpan="2">
                  <a:txBody>
                    <a:bodyPr/>
                    <a:lstStyle/>
                    <a:p>
                      <a:pPr algn="ctr"/>
                      <a:r>
                        <a:rPr kumimoji="1" lang="ja-JP" altLang="en-US" sz="1600" baseline="0" dirty="0">
                          <a:latin typeface="+mn-ea"/>
                          <a:ea typeface="+mn-ea"/>
                          <a:cs typeface="Calibri" panose="020F0502020204030204" pitchFamily="34" charset="0"/>
                        </a:rPr>
                        <a:t>ファイル形式</a:t>
                      </a:r>
                    </a:p>
                  </a:txBody>
                  <a:tcPr marL="90000" marR="90000" marT="46800" marB="46800" anchor="ctr"/>
                </a:tc>
                <a:tc hMerge="1">
                  <a:txBody>
                    <a:bodyPr/>
                    <a:lstStyle/>
                    <a:p>
                      <a:pPr algn="ctr"/>
                      <a:endParaRPr kumimoji="1" lang="ja-JP" altLang="en-US" sz="1600" baseline="0" dirty="0">
                        <a:latin typeface="+mn-ea"/>
                        <a:ea typeface="+mn-ea"/>
                        <a:cs typeface="Calibri" panose="020F0502020204030204" pitchFamily="34" charset="0"/>
                      </a:endParaRPr>
                    </a:p>
                  </a:txBody>
                  <a:tcPr marL="90000" marR="90000" marT="46800" marB="46800" anchor="ctr"/>
                </a:tc>
                <a:extLst>
                  <a:ext uri="{0D108BD9-81ED-4DB2-BD59-A6C34878D82A}">
                    <a16:rowId xmlns:a16="http://schemas.microsoft.com/office/drawing/2014/main" val="10000"/>
                  </a:ext>
                </a:extLst>
              </a:tr>
              <a:tr h="253218">
                <a:tc>
                  <a:txBody>
                    <a:bodyPr/>
                    <a:lstStyle/>
                    <a:p>
                      <a:r>
                        <a:rPr kumimoji="1" lang="ja-JP" altLang="en-US" sz="1600" baseline="0" dirty="0">
                          <a:latin typeface="+mn-ea"/>
                          <a:ea typeface="+mn-ea"/>
                          <a:cs typeface="Calibri" panose="020F0502020204030204" pitchFamily="34" charset="0"/>
                        </a:rPr>
                        <a:t>統計情報、施設の一覧など一覧形式となっている情報、予算・決算情報</a:t>
                      </a:r>
                    </a:p>
                  </a:txBody>
                  <a:tcPr marL="90000" marR="90000" marT="46800" marB="46800"/>
                </a:tc>
                <a:tc>
                  <a:txBody>
                    <a:bodyPr/>
                    <a:lstStyle/>
                    <a:p>
                      <a:r>
                        <a:rPr kumimoji="1" lang="ja-JP" altLang="en-US" sz="1600" baseline="0" dirty="0">
                          <a:latin typeface="+mn-ea"/>
                          <a:ea typeface="+mn-ea"/>
                          <a:cs typeface="Calibri" panose="020F0502020204030204" pitchFamily="34" charset="0"/>
                        </a:rPr>
                        <a:t>表形式</a:t>
                      </a:r>
                    </a:p>
                  </a:txBody>
                  <a:tcPr marL="90000" marR="90000" marT="46800" marB="46800"/>
                </a:tc>
                <a:tc>
                  <a:txBody>
                    <a:bodyPr/>
                    <a:lstStyle/>
                    <a:p>
                      <a:r>
                        <a:rPr kumimoji="1" lang="en-US" altLang="ja-JP" sz="1600" baseline="0" dirty="0">
                          <a:latin typeface="+mn-ea"/>
                          <a:ea typeface="+mn-ea"/>
                          <a:cs typeface="Calibri" panose="020F0502020204030204" pitchFamily="34" charset="0"/>
                        </a:rPr>
                        <a:t>Excel</a:t>
                      </a:r>
                      <a:r>
                        <a:rPr kumimoji="1" lang="ja-JP" altLang="en-US" sz="1600" baseline="0" dirty="0">
                          <a:latin typeface="+mn-ea"/>
                          <a:ea typeface="+mn-ea"/>
                          <a:cs typeface="Calibri" panose="020F0502020204030204" pitchFamily="34" charset="0"/>
                        </a:rPr>
                        <a:t>形式</a:t>
                      </a:r>
                      <a:endParaRPr kumimoji="1" lang="en-US" altLang="ja-JP" sz="1600" baseline="0" dirty="0">
                        <a:latin typeface="+mn-ea"/>
                        <a:ea typeface="+mn-ea"/>
                        <a:cs typeface="Calibri" panose="020F0502020204030204" pitchFamily="34" charset="0"/>
                      </a:endParaRPr>
                    </a:p>
                    <a:p>
                      <a:r>
                        <a:rPr kumimoji="1" lang="en-US" altLang="ja-JP" sz="1600" baseline="0" dirty="0">
                          <a:latin typeface="+mn-ea"/>
                          <a:ea typeface="+mn-ea"/>
                          <a:cs typeface="Calibri" panose="020F0502020204030204" pitchFamily="34" charset="0"/>
                        </a:rPr>
                        <a:t>CSV</a:t>
                      </a:r>
                      <a:r>
                        <a:rPr kumimoji="1" lang="ja-JP" altLang="en-US" sz="1600" baseline="0" dirty="0">
                          <a:latin typeface="+mn-ea"/>
                          <a:ea typeface="+mn-ea"/>
                          <a:cs typeface="Calibri" panose="020F0502020204030204" pitchFamily="34" charset="0"/>
                        </a:rPr>
                        <a:t>形式　など</a:t>
                      </a:r>
                      <a:endParaRPr kumimoji="1" lang="en-US" altLang="ja-JP" sz="1600" baseline="0" dirty="0">
                        <a:latin typeface="+mn-ea"/>
                        <a:ea typeface="+mn-ea"/>
                        <a:cs typeface="Calibri" panose="020F0502020204030204" pitchFamily="34" charset="0"/>
                      </a:endParaRPr>
                    </a:p>
                    <a:p>
                      <a:endParaRPr kumimoji="1" lang="ja-JP" altLang="en-US" sz="1600" baseline="0" dirty="0">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1"/>
                  </a:ext>
                </a:extLst>
              </a:tr>
              <a:tr h="253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aseline="0" dirty="0">
                          <a:latin typeface="+mn-ea"/>
                          <a:ea typeface="+mn-ea"/>
                          <a:cs typeface="Calibri" panose="020F0502020204030204" pitchFamily="34" charset="0"/>
                        </a:rPr>
                        <a:t>報告書など、文章による情報や、図形、画像等が混在している情報</a:t>
                      </a:r>
                    </a:p>
                  </a:txBody>
                  <a:tcPr marL="90000" marR="90000" marT="46800" marB="46800"/>
                </a:tc>
                <a:tc>
                  <a:txBody>
                    <a:bodyPr/>
                    <a:lstStyle/>
                    <a:p>
                      <a:r>
                        <a:rPr kumimoji="1" lang="ja-JP" altLang="en-US" sz="1600" baseline="0" dirty="0">
                          <a:latin typeface="+mn-ea"/>
                          <a:ea typeface="+mn-ea"/>
                          <a:cs typeface="Calibri" panose="020F0502020204030204" pitchFamily="34" charset="0"/>
                        </a:rPr>
                        <a:t>文書形式</a:t>
                      </a:r>
                    </a:p>
                  </a:txBody>
                  <a:tcPr marL="90000" marR="90000" marT="46800" marB="46800"/>
                </a:tc>
                <a:tc>
                  <a:txBody>
                    <a:bodyPr/>
                    <a:lstStyle/>
                    <a:p>
                      <a:r>
                        <a:rPr kumimoji="1" lang="en-US" altLang="ja-JP" sz="1600" baseline="0" dirty="0">
                          <a:latin typeface="+mn-ea"/>
                          <a:ea typeface="+mn-ea"/>
                          <a:cs typeface="Calibri" panose="020F0502020204030204" pitchFamily="34" charset="0"/>
                        </a:rPr>
                        <a:t>PDF</a:t>
                      </a:r>
                      <a:r>
                        <a:rPr kumimoji="1" lang="ja-JP" altLang="en-US" sz="1600" baseline="0" dirty="0">
                          <a:latin typeface="+mn-ea"/>
                          <a:ea typeface="+mn-ea"/>
                          <a:cs typeface="Calibri" panose="020F0502020204030204" pitchFamily="34" charset="0"/>
                        </a:rPr>
                        <a:t>形式</a:t>
                      </a:r>
                      <a:endParaRPr kumimoji="1" lang="en-US" altLang="ja-JP" sz="1600" baseline="0" dirty="0">
                        <a:latin typeface="+mn-ea"/>
                        <a:ea typeface="+mn-ea"/>
                        <a:cs typeface="Calibri" panose="020F0502020204030204" pitchFamily="34" charset="0"/>
                      </a:endParaRPr>
                    </a:p>
                    <a:p>
                      <a:r>
                        <a:rPr kumimoji="1" lang="en-US" altLang="ja-JP" sz="1600" baseline="0" dirty="0">
                          <a:latin typeface="+mn-ea"/>
                          <a:ea typeface="+mn-ea"/>
                          <a:cs typeface="Calibri" panose="020F0502020204030204" pitchFamily="34" charset="0"/>
                        </a:rPr>
                        <a:t>Word</a:t>
                      </a:r>
                      <a:r>
                        <a:rPr kumimoji="1" lang="ja-JP" altLang="en-US" sz="1600" baseline="0" dirty="0">
                          <a:latin typeface="+mn-ea"/>
                          <a:ea typeface="+mn-ea"/>
                          <a:cs typeface="Calibri" panose="020F0502020204030204" pitchFamily="34" charset="0"/>
                        </a:rPr>
                        <a:t>形式　など</a:t>
                      </a:r>
                      <a:endParaRPr kumimoji="1" lang="en-US" altLang="ja-JP" sz="1600" baseline="0" dirty="0">
                        <a:latin typeface="+mn-ea"/>
                        <a:ea typeface="+mn-ea"/>
                        <a:cs typeface="Calibri" panose="020F0502020204030204" pitchFamily="34" charset="0"/>
                      </a:endParaRPr>
                    </a:p>
                    <a:p>
                      <a:endParaRPr kumimoji="1" lang="en-US" altLang="ja-JP" sz="1600" baseline="0" dirty="0">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2"/>
                  </a:ext>
                </a:extLst>
              </a:tr>
              <a:tr h="253218">
                <a:tc>
                  <a:txBody>
                    <a:bodyPr/>
                    <a:lstStyle/>
                    <a:p>
                      <a:r>
                        <a:rPr kumimoji="1" lang="ja-JP" altLang="en-US" sz="1600" baseline="0" dirty="0">
                          <a:latin typeface="+mn-ea"/>
                          <a:ea typeface="+mn-ea"/>
                          <a:cs typeface="Calibri" panose="020F0502020204030204" pitchFamily="34" charset="0"/>
                        </a:rPr>
                        <a:t>主に地図と組合せて利用する情報で、線や面などのデータを含むもの</a:t>
                      </a:r>
                    </a:p>
                  </a:txBody>
                  <a:tcPr marL="90000" marR="90000" marT="46800" marB="46800"/>
                </a:tc>
                <a:tc>
                  <a:txBody>
                    <a:bodyPr/>
                    <a:lstStyle/>
                    <a:p>
                      <a:r>
                        <a:rPr kumimoji="1" lang="ja-JP" altLang="en-US" sz="1600" baseline="0" dirty="0">
                          <a:latin typeface="+mn-ea"/>
                          <a:ea typeface="+mn-ea"/>
                          <a:cs typeface="Calibri" panose="020F0502020204030204" pitchFamily="34" charset="0"/>
                        </a:rPr>
                        <a:t>地理空間情報形式</a:t>
                      </a:r>
                    </a:p>
                  </a:txBody>
                  <a:tcPr marL="90000" marR="90000" marT="46800" marB="46800"/>
                </a:tc>
                <a:tc>
                  <a:txBody>
                    <a:bodyPr/>
                    <a:lstStyle/>
                    <a:p>
                      <a:r>
                        <a:rPr kumimoji="1" lang="en-US" altLang="ja-JP" sz="1600" baseline="0" dirty="0" err="1">
                          <a:latin typeface="+mn-ea"/>
                          <a:ea typeface="+mn-ea"/>
                          <a:cs typeface="Calibri" panose="020F0502020204030204" pitchFamily="34" charset="0"/>
                        </a:rPr>
                        <a:t>shp</a:t>
                      </a:r>
                      <a:r>
                        <a:rPr kumimoji="1" lang="ja-JP" altLang="en-US" sz="1600" baseline="0" dirty="0">
                          <a:latin typeface="+mn-ea"/>
                          <a:ea typeface="+mn-ea"/>
                          <a:cs typeface="Calibri" panose="020F0502020204030204" pitchFamily="34" charset="0"/>
                        </a:rPr>
                        <a:t>形式など</a:t>
                      </a:r>
                      <a:endParaRPr kumimoji="1" lang="en-US" altLang="ja-JP" sz="1600" baseline="0" dirty="0">
                        <a:latin typeface="+mn-ea"/>
                        <a:ea typeface="+mn-ea"/>
                        <a:cs typeface="Calibri" panose="020F0502020204030204" pitchFamily="34" charset="0"/>
                      </a:endParaRPr>
                    </a:p>
                    <a:p>
                      <a:endParaRPr kumimoji="1" lang="en-US" altLang="ja-JP" sz="1600" baseline="0" dirty="0">
                        <a:latin typeface="+mn-ea"/>
                        <a:ea typeface="+mn-ea"/>
                        <a:cs typeface="Calibri" panose="020F0502020204030204" pitchFamily="34" charset="0"/>
                      </a:endParaRPr>
                    </a:p>
                    <a:p>
                      <a:endParaRPr kumimoji="1" lang="en-US" altLang="ja-JP" sz="1600" baseline="0" dirty="0">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3"/>
                  </a:ext>
                </a:extLst>
              </a:tr>
            </a:tbl>
          </a:graphicData>
        </a:graphic>
      </p:graphicFrame>
      <p:sp>
        <p:nvSpPr>
          <p:cNvPr id="9" name="正方形/長方形 8">
            <a:extLst>
              <a:ext uri="{FF2B5EF4-FFF2-40B4-BE49-F238E27FC236}">
                <a16:creationId xmlns:a16="http://schemas.microsoft.com/office/drawing/2014/main" id="{441107EF-BAFC-46CC-BE4E-5367DA4D8273}"/>
              </a:ext>
            </a:extLst>
          </p:cNvPr>
          <p:cNvSpPr/>
          <p:nvPr/>
        </p:nvSpPr>
        <p:spPr>
          <a:xfrm>
            <a:off x="1259632" y="5589240"/>
            <a:ext cx="7425020" cy="864096"/>
          </a:xfrm>
          <a:prstGeom prst="rect">
            <a:avLst/>
          </a:prstGeom>
          <a:noFill/>
          <a:ln>
            <a:solidFill>
              <a:schemeClr val="bg1">
                <a:lumMod val="50000"/>
              </a:schemeClr>
            </a:solidFill>
            <a:prstDash val="sysDash"/>
          </a:ln>
        </p:spPr>
        <p:txBody>
          <a:bodyPr wrap="square" rtlCol="0" anchor="ctr">
            <a:noAutofit/>
          </a:bodyPr>
          <a:lstStyle/>
          <a:p>
            <a:pPr defTabSz="914400">
              <a:defRPr/>
            </a:pPr>
            <a:r>
              <a:rPr lang="ja-JP" altLang="en-US" dirty="0">
                <a:latin typeface="+mn-ea"/>
              </a:rPr>
              <a:t>オープンデータとして公開する際は、利用者が加工しやすく、コンピュータプログラムが処理しやすい</a:t>
            </a:r>
            <a:r>
              <a:rPr kumimoji="1" lang="ja-JP" altLang="en-US" sz="2800" dirty="0">
                <a:effectLst>
                  <a:outerShdw blurRad="38100" dist="38100" dir="2700000" algn="tl">
                    <a:srgbClr val="000000">
                      <a:alpha val="43137"/>
                    </a:srgbClr>
                  </a:outerShdw>
                </a:effectLst>
                <a:latin typeface="+mn-ea"/>
                <a:cs typeface="Meiryo UI" panose="020B0604030504040204" pitchFamily="50" charset="-128"/>
              </a:rPr>
              <a:t>「</a:t>
            </a:r>
            <a:r>
              <a:rPr kumimoji="1" lang="en-US" altLang="ja-JP" sz="2800" dirty="0">
                <a:effectLst>
                  <a:outerShdw blurRad="38100" dist="38100" dir="2700000" algn="tl">
                    <a:srgbClr val="000000">
                      <a:alpha val="43137"/>
                    </a:srgbClr>
                  </a:outerShdw>
                </a:effectLst>
                <a:latin typeface="+mn-ea"/>
                <a:cs typeface="Meiryo UI" panose="020B0604030504040204" pitchFamily="50" charset="-128"/>
              </a:rPr>
              <a:t>CSV</a:t>
            </a:r>
            <a:r>
              <a:rPr kumimoji="1" lang="ja-JP" altLang="en-US" sz="2800" dirty="0">
                <a:effectLst>
                  <a:outerShdw blurRad="38100" dist="38100" dir="2700000" algn="tl">
                    <a:srgbClr val="000000">
                      <a:alpha val="43137"/>
                    </a:srgbClr>
                  </a:outerShdw>
                </a:effectLst>
                <a:latin typeface="+mn-ea"/>
                <a:cs typeface="Meiryo UI" panose="020B0604030504040204" pitchFamily="50" charset="-128"/>
              </a:rPr>
              <a:t>形式」</a:t>
            </a:r>
            <a:r>
              <a:rPr lang="ja-JP" altLang="en-US" dirty="0">
                <a:latin typeface="+mn-ea"/>
              </a:rPr>
              <a:t>とする。</a:t>
            </a:r>
            <a:endParaRPr kumimoji="1" lang="en-US" altLang="ja-JP" dirty="0">
              <a:latin typeface="+mn-ea"/>
              <a:cs typeface="Meiryo UI" panose="020B0604030504040204" pitchFamily="50" charset="-128"/>
            </a:endParaRPr>
          </a:p>
        </p:txBody>
      </p:sp>
      <p:sp>
        <p:nvSpPr>
          <p:cNvPr id="10" name="星 16 27">
            <a:extLst>
              <a:ext uri="{FF2B5EF4-FFF2-40B4-BE49-F238E27FC236}">
                <a16:creationId xmlns:a16="http://schemas.microsoft.com/office/drawing/2014/main" id="{11BECEF3-5FE9-4A47-8F3A-FC6E2C4DF69C}"/>
              </a:ext>
            </a:extLst>
          </p:cNvPr>
          <p:cNvSpPr/>
          <p:nvPr/>
        </p:nvSpPr>
        <p:spPr>
          <a:xfrm>
            <a:off x="899592" y="5085184"/>
            <a:ext cx="1224136" cy="648072"/>
          </a:xfrm>
          <a:prstGeom prst="star16">
            <a:avLst/>
          </a:prstGeom>
          <a:solidFill>
            <a:srgbClr val="85A7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t>オススメ</a:t>
            </a:r>
          </a:p>
        </p:txBody>
      </p:sp>
      <p:sp>
        <p:nvSpPr>
          <p:cNvPr id="11" name="テキスト ボックス 10">
            <a:extLst>
              <a:ext uri="{FF2B5EF4-FFF2-40B4-BE49-F238E27FC236}">
                <a16:creationId xmlns:a16="http://schemas.microsoft.com/office/drawing/2014/main" id="{43FF390D-FEA9-476D-A07D-AD0C605C141C}"/>
              </a:ext>
            </a:extLst>
          </p:cNvPr>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2000">
                <a:solidFill>
                  <a:schemeClr val="tx1"/>
                </a:solidFill>
                <a:latin typeface="+mn-ea"/>
                <a:cs typeface="Meiryo UI" panose="020B0604030504040204" pitchFamily="50" charset="-128"/>
              </a:defRPr>
            </a:lvl1pPr>
          </a:lstStyle>
          <a:p>
            <a:pPr marL="0" indent="0">
              <a:buNone/>
            </a:pPr>
            <a:r>
              <a:rPr lang="ja-JP" altLang="en-US" dirty="0"/>
              <a:t>情報の種類に適したファイル形式の例</a:t>
            </a:r>
          </a:p>
        </p:txBody>
      </p:sp>
    </p:spTree>
    <p:extLst>
      <p:ext uri="{BB962C8B-B14F-4D97-AF65-F5344CB8AC3E}">
        <p14:creationId xmlns:p14="http://schemas.microsoft.com/office/powerpoint/2010/main" val="2878775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38</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9" name="テキスト ボックス 18"/>
          <p:cNvSpPr txBox="1"/>
          <p:nvPr/>
        </p:nvSpPr>
        <p:spPr>
          <a:xfrm>
            <a:off x="179512" y="908720"/>
            <a:ext cx="8784976" cy="432048"/>
          </a:xfrm>
          <a:prstGeom prst="rect">
            <a:avLst/>
          </a:prstGeom>
          <a:noFill/>
          <a:ln>
            <a:noFill/>
          </a:ln>
        </p:spPr>
        <p:txBody>
          <a:bodyPr wrap="square" rtlCol="0">
            <a:noAutofit/>
          </a:bodyPr>
          <a:lstStyle/>
          <a:p>
            <a:r>
              <a:rPr kumimoji="1" lang="ja-JP" altLang="en-US" sz="2400" dirty="0">
                <a:solidFill>
                  <a:schemeClr val="tx1"/>
                </a:solidFill>
                <a:latin typeface="+mn-ea"/>
              </a:rPr>
              <a:t>なぜ</a:t>
            </a:r>
            <a:r>
              <a:rPr kumimoji="1" lang="en-US" altLang="ja-JP" sz="2400" dirty="0">
                <a:latin typeface="+mn-ea"/>
              </a:rPr>
              <a:t>CSV</a:t>
            </a:r>
            <a:r>
              <a:rPr kumimoji="1" lang="ja-JP" altLang="en-US" sz="2400" dirty="0">
                <a:latin typeface="+mn-ea"/>
              </a:rPr>
              <a:t>形式のデータがオープンデータに適しているのか？</a:t>
            </a:r>
            <a:endParaRPr kumimoji="1" lang="en-US" altLang="ja-JP" sz="2400" dirty="0">
              <a:solidFill>
                <a:schemeClr val="tx1"/>
              </a:solidFill>
              <a:latin typeface="+mn-ea"/>
            </a:endParaRPr>
          </a:p>
        </p:txBody>
      </p:sp>
      <p:sp>
        <p:nvSpPr>
          <p:cNvPr id="27" name="正方形/長方形 26"/>
          <p:cNvSpPr/>
          <p:nvPr/>
        </p:nvSpPr>
        <p:spPr>
          <a:xfrm>
            <a:off x="467544" y="1988840"/>
            <a:ext cx="8531337" cy="15121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自治体が持っているデータのうち、利用者のニーズが高いデータには、</a:t>
            </a:r>
            <a:r>
              <a:rPr lang="zh-TW" altLang="en-US" dirty="0">
                <a:solidFill>
                  <a:schemeClr val="tx1"/>
                </a:solidFill>
                <a:latin typeface="+mn-ea"/>
                <a:cs typeface="Meiryo UI" panose="020B0604030504040204" pitchFamily="50" charset="-128"/>
              </a:rPr>
              <a:t>避難場所一覧</a:t>
            </a:r>
            <a:r>
              <a:rPr lang="ja-JP" altLang="en-US" dirty="0" err="1">
                <a:solidFill>
                  <a:schemeClr val="tx1"/>
                </a:solidFill>
                <a:latin typeface="+mn-ea"/>
                <a:cs typeface="Meiryo UI" panose="020B0604030504040204" pitchFamily="50" charset="-128"/>
              </a:rPr>
              <a:t>、</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子育て施設一覧といった情報や、地域別人口のような統計情報が多く含まれています。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このようなデータは、</a:t>
            </a: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表形式</a:t>
            </a:r>
            <a:r>
              <a:rPr lang="ja-JP" altLang="en-US" dirty="0">
                <a:solidFill>
                  <a:schemeClr val="tx1"/>
                </a:solidFill>
                <a:latin typeface="+mn-ea"/>
                <a:cs typeface="Meiryo UI" panose="020B0604030504040204" pitchFamily="50" charset="-128"/>
              </a:rPr>
              <a:t>が用いられています。</a:t>
            </a:r>
          </a:p>
          <a:p>
            <a:pPr marL="285750" indent="-285750">
              <a:spcBef>
                <a:spcPts val="600"/>
              </a:spcBef>
              <a:buClr>
                <a:schemeClr val="accent6">
                  <a:lumMod val="75000"/>
                </a:schemeClr>
              </a:buClr>
              <a:buFont typeface="Wingdings" panose="05000000000000000000" pitchFamily="2" charset="2"/>
              <a:buChar char="l"/>
            </a:pPr>
            <a:endParaRPr lang="ja-JP" altLang="en-US"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endParaRPr lang="ja-JP" altLang="en-US" dirty="0">
              <a:solidFill>
                <a:schemeClr val="tx1"/>
              </a:solidFill>
              <a:latin typeface="+mn-ea"/>
              <a:cs typeface="Meiryo UI" panose="020B0604030504040204" pitchFamily="50" charset="-128"/>
            </a:endParaRPr>
          </a:p>
        </p:txBody>
      </p:sp>
      <p:sp>
        <p:nvSpPr>
          <p:cNvPr id="35" name="正方形/長方形 34"/>
          <p:cNvSpPr/>
          <p:nvPr/>
        </p:nvSpPr>
        <p:spPr>
          <a:xfrm>
            <a:off x="1619672" y="3501008"/>
            <a:ext cx="2808312" cy="792088"/>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261938" indent="-261938">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「表形式」とは、⾏と列を縦横に表すデータ</a:t>
            </a:r>
          </a:p>
        </p:txBody>
      </p:sp>
      <p:grpSp>
        <p:nvGrpSpPr>
          <p:cNvPr id="36" name="グループ化 35"/>
          <p:cNvGrpSpPr/>
          <p:nvPr/>
        </p:nvGrpSpPr>
        <p:grpSpPr>
          <a:xfrm>
            <a:off x="2483768" y="3068960"/>
            <a:ext cx="1080120" cy="72008"/>
            <a:chOff x="5724128" y="2060848"/>
            <a:chExt cx="1440160" cy="72008"/>
          </a:xfrm>
        </p:grpSpPr>
        <p:cxnSp>
          <p:nvCxnSpPr>
            <p:cNvPr id="37" name="直線コネクタ 36"/>
            <p:cNvCxnSpPr/>
            <p:nvPr/>
          </p:nvCxnSpPr>
          <p:spPr>
            <a:xfrm>
              <a:off x="5724128" y="2060848"/>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724128" y="2132856"/>
              <a:ext cx="144016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grpSp>
      <p:sp>
        <p:nvSpPr>
          <p:cNvPr id="39" name="下矢印 38"/>
          <p:cNvSpPr/>
          <p:nvPr/>
        </p:nvSpPr>
        <p:spPr>
          <a:xfrm>
            <a:off x="2771800" y="3212976"/>
            <a:ext cx="432048" cy="216024"/>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0" name="表 39"/>
          <p:cNvGraphicFramePr>
            <a:graphicFrameLocks noGrp="1"/>
          </p:cNvGraphicFramePr>
          <p:nvPr>
            <p:extLst>
              <p:ext uri="{D42A27DB-BD31-4B8C-83A1-F6EECF244321}">
                <p14:modId xmlns:p14="http://schemas.microsoft.com/office/powerpoint/2010/main" val="1928867090"/>
              </p:ext>
            </p:extLst>
          </p:nvPr>
        </p:nvGraphicFramePr>
        <p:xfrm>
          <a:off x="5076056" y="3717032"/>
          <a:ext cx="1872207" cy="731520"/>
        </p:xfrm>
        <a:graphic>
          <a:graphicData uri="http://schemas.openxmlformats.org/drawingml/2006/table">
            <a:tbl>
              <a:tblPr firstRow="1" bandRow="1">
                <a:tableStyleId>{93296810-A885-4BE3-A3E7-6D5BEEA58F35}</a:tableStyleId>
              </a:tblPr>
              <a:tblGrid>
                <a:gridCol w="624069">
                  <a:extLst>
                    <a:ext uri="{9D8B030D-6E8A-4147-A177-3AD203B41FA5}">
                      <a16:colId xmlns:a16="http://schemas.microsoft.com/office/drawing/2014/main" val="3317246381"/>
                    </a:ext>
                  </a:extLst>
                </a:gridCol>
                <a:gridCol w="624069">
                  <a:extLst>
                    <a:ext uri="{9D8B030D-6E8A-4147-A177-3AD203B41FA5}">
                      <a16:colId xmlns:a16="http://schemas.microsoft.com/office/drawing/2014/main" val="2572215898"/>
                    </a:ext>
                  </a:extLst>
                </a:gridCol>
                <a:gridCol w="624069">
                  <a:extLst>
                    <a:ext uri="{9D8B030D-6E8A-4147-A177-3AD203B41FA5}">
                      <a16:colId xmlns:a16="http://schemas.microsoft.com/office/drawing/2014/main" val="2771622990"/>
                    </a:ext>
                  </a:extLst>
                </a:gridCol>
              </a:tblGrid>
              <a:tr h="120013">
                <a:tc>
                  <a:txBody>
                    <a:bodyPr/>
                    <a:lstStyle/>
                    <a:p>
                      <a:endParaRPr kumimoji="1" lang="ja-JP" altLang="en-US" sz="1000" dirty="0"/>
                    </a:p>
                  </a:txBody>
                  <a:tcPr/>
                </a:tc>
                <a:tc>
                  <a:txBody>
                    <a:bodyPr/>
                    <a:lstStyle/>
                    <a:p>
                      <a:endParaRPr kumimoji="1" lang="ja-JP" altLang="en-US" sz="1000"/>
                    </a:p>
                  </a:txBody>
                  <a:tcPr/>
                </a:tc>
                <a:tc>
                  <a:txBody>
                    <a:bodyPr/>
                    <a:lstStyle/>
                    <a:p>
                      <a:endParaRPr kumimoji="1" lang="ja-JP" altLang="en-US" sz="1000"/>
                    </a:p>
                  </a:txBody>
                  <a:tcPr/>
                </a:tc>
                <a:extLst>
                  <a:ext uri="{0D108BD9-81ED-4DB2-BD59-A6C34878D82A}">
                    <a16:rowId xmlns:a16="http://schemas.microsoft.com/office/drawing/2014/main" val="3814031847"/>
                  </a:ext>
                </a:extLst>
              </a:tr>
              <a:tr h="120013">
                <a:tc>
                  <a:txBody>
                    <a:bodyPr/>
                    <a:lstStyle/>
                    <a:p>
                      <a:endParaRPr kumimoji="1" lang="ja-JP" altLang="en-US" sz="1000"/>
                    </a:p>
                  </a:txBody>
                  <a:tcPr/>
                </a:tc>
                <a:tc>
                  <a:txBody>
                    <a:bodyPr/>
                    <a:lstStyle/>
                    <a:p>
                      <a:endParaRPr kumimoji="1" lang="ja-JP" altLang="en-US" sz="1000"/>
                    </a:p>
                  </a:txBody>
                  <a:tcPr/>
                </a:tc>
                <a:tc>
                  <a:txBody>
                    <a:bodyPr/>
                    <a:lstStyle/>
                    <a:p>
                      <a:endParaRPr kumimoji="1" lang="ja-JP" altLang="en-US" sz="1000"/>
                    </a:p>
                  </a:txBody>
                  <a:tcPr/>
                </a:tc>
                <a:extLst>
                  <a:ext uri="{0D108BD9-81ED-4DB2-BD59-A6C34878D82A}">
                    <a16:rowId xmlns:a16="http://schemas.microsoft.com/office/drawing/2014/main" val="2630110964"/>
                  </a:ext>
                </a:extLst>
              </a:tr>
              <a:tr h="120013">
                <a:tc>
                  <a:txBody>
                    <a:bodyPr/>
                    <a:lstStyle/>
                    <a:p>
                      <a:endParaRPr kumimoji="1" lang="ja-JP" altLang="en-US" sz="1000"/>
                    </a:p>
                  </a:txBody>
                  <a:tcPr/>
                </a:tc>
                <a:tc>
                  <a:txBody>
                    <a:bodyPr/>
                    <a:lstStyle/>
                    <a:p>
                      <a:endParaRPr kumimoji="1" lang="ja-JP" altLang="en-US" sz="1000"/>
                    </a:p>
                  </a:txBody>
                  <a:tcPr/>
                </a:tc>
                <a:tc>
                  <a:txBody>
                    <a:bodyPr/>
                    <a:lstStyle/>
                    <a:p>
                      <a:endParaRPr kumimoji="1" lang="ja-JP" altLang="en-US" sz="1000" dirty="0"/>
                    </a:p>
                  </a:txBody>
                  <a:tcPr/>
                </a:tc>
                <a:extLst>
                  <a:ext uri="{0D108BD9-81ED-4DB2-BD59-A6C34878D82A}">
                    <a16:rowId xmlns:a16="http://schemas.microsoft.com/office/drawing/2014/main" val="12390954"/>
                  </a:ext>
                </a:extLst>
              </a:tr>
            </a:tbl>
          </a:graphicData>
        </a:graphic>
      </p:graphicFrame>
      <p:cxnSp>
        <p:nvCxnSpPr>
          <p:cNvPr id="41" name="直線矢印コネクタ 40"/>
          <p:cNvCxnSpPr/>
          <p:nvPr/>
        </p:nvCxnSpPr>
        <p:spPr>
          <a:xfrm>
            <a:off x="4932040" y="3717032"/>
            <a:ext cx="0" cy="720080"/>
          </a:xfrm>
          <a:prstGeom prst="straightConnector1">
            <a:avLst/>
          </a:prstGeom>
          <a:ln w="1905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4572000" y="3861048"/>
            <a:ext cx="3600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a:t>
            </a:r>
          </a:p>
        </p:txBody>
      </p:sp>
      <p:cxnSp>
        <p:nvCxnSpPr>
          <p:cNvPr id="43" name="直線矢印コネクタ 42"/>
          <p:cNvCxnSpPr/>
          <p:nvPr/>
        </p:nvCxnSpPr>
        <p:spPr>
          <a:xfrm>
            <a:off x="5076056" y="3573016"/>
            <a:ext cx="1872208" cy="0"/>
          </a:xfrm>
          <a:prstGeom prst="straightConnector1">
            <a:avLst/>
          </a:prstGeom>
          <a:ln w="19050">
            <a:solidFill>
              <a:srgbClr val="FF33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5796136" y="3212976"/>
            <a:ext cx="3600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列</a:t>
            </a:r>
          </a:p>
        </p:txBody>
      </p:sp>
      <p:sp>
        <p:nvSpPr>
          <p:cNvPr id="45" name="正方形/長方形 44"/>
          <p:cNvSpPr/>
          <p:nvPr/>
        </p:nvSpPr>
        <p:spPr>
          <a:xfrm>
            <a:off x="5148064" y="3789040"/>
            <a:ext cx="1728192"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表形式のデータ</a:t>
            </a:r>
          </a:p>
        </p:txBody>
      </p:sp>
      <p:sp>
        <p:nvSpPr>
          <p:cNvPr id="46" name="正方形/長方形 45"/>
          <p:cNvSpPr/>
          <p:nvPr/>
        </p:nvSpPr>
        <p:spPr>
          <a:xfrm>
            <a:off x="323529" y="1484784"/>
            <a:ext cx="8496944" cy="360040"/>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400"/>
            <a:r>
              <a:rPr lang="ja-JP" altLang="en-US" sz="2000" dirty="0">
                <a:solidFill>
                  <a:schemeClr val="tx1"/>
                </a:solidFill>
                <a:latin typeface="+mn-ea"/>
                <a:cs typeface="Meiryo UI" panose="020B0604030504040204" pitchFamily="50" charset="-128"/>
              </a:rPr>
              <a:t>統計や一覧など、表形式を用いた多くのデータを表現するのに適しています</a:t>
            </a:r>
          </a:p>
        </p:txBody>
      </p:sp>
      <p:sp>
        <p:nvSpPr>
          <p:cNvPr id="22" name="正方形/長方形 21"/>
          <p:cNvSpPr/>
          <p:nvPr/>
        </p:nvSpPr>
        <p:spPr>
          <a:xfrm>
            <a:off x="467544" y="5085184"/>
            <a:ext cx="8531337" cy="7200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表形式</a:t>
            </a:r>
            <a:r>
              <a:rPr lang="ja-JP" altLang="en-US" dirty="0">
                <a:solidFill>
                  <a:schemeClr val="tx1"/>
                </a:solidFill>
                <a:latin typeface="+mn-ea"/>
                <a:cs typeface="Meiryo UI" panose="020B0604030504040204" pitchFamily="50" charset="-128"/>
              </a:rPr>
              <a:t>のデータには、</a:t>
            </a:r>
            <a:r>
              <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Excel</a:t>
            </a: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形式</a:t>
            </a:r>
            <a:r>
              <a:rPr lang="ja-JP" altLang="en-US" dirty="0">
                <a:solidFill>
                  <a:schemeClr val="tx1"/>
                </a:solidFill>
                <a:latin typeface="+mn-ea"/>
                <a:cs typeface="Meiryo UI" panose="020B0604030504040204" pitchFamily="50" charset="-128"/>
              </a:rPr>
              <a:t>や、</a:t>
            </a:r>
            <a:r>
              <a:rPr lang="en-US" altLang="ja-JP"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CSV</a:t>
            </a:r>
            <a:r>
              <a:rPr lang="ja-JP" altLang="en-US" sz="2400" dirty="0">
                <a:solidFill>
                  <a:schemeClr val="tx1"/>
                </a:solidFill>
                <a:effectLst>
                  <a:outerShdw blurRad="38100" dist="38100" dir="2700000" algn="tl">
                    <a:srgbClr val="000000">
                      <a:alpha val="43137"/>
                    </a:srgbClr>
                  </a:outerShdw>
                </a:effectLst>
                <a:latin typeface="+mn-ea"/>
                <a:cs typeface="Meiryo UI" panose="020B0604030504040204" pitchFamily="50" charset="-128"/>
              </a:rPr>
              <a:t>形式</a:t>
            </a:r>
            <a:r>
              <a:rPr lang="ja-JP" altLang="en-US" dirty="0">
                <a:solidFill>
                  <a:schemeClr val="tx1"/>
                </a:solidFill>
                <a:latin typeface="+mn-ea"/>
                <a:cs typeface="Meiryo UI" panose="020B0604030504040204" pitchFamily="50" charset="-128"/>
              </a:rPr>
              <a:t>のファイルが適しています。</a:t>
            </a:r>
          </a:p>
        </p:txBody>
      </p:sp>
      <p:sp>
        <p:nvSpPr>
          <p:cNvPr id="24" name="楕円 23"/>
          <p:cNvSpPr/>
          <p:nvPr/>
        </p:nvSpPr>
        <p:spPr>
          <a:xfrm>
            <a:off x="251520" y="1412776"/>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１</a:t>
            </a:r>
          </a:p>
        </p:txBody>
      </p:sp>
    </p:spTree>
    <p:extLst>
      <p:ext uri="{BB962C8B-B14F-4D97-AF65-F5344CB8AC3E}">
        <p14:creationId xmlns:p14="http://schemas.microsoft.com/office/powerpoint/2010/main" val="20304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１．はじめに</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3</a:t>
            </a:fld>
            <a:endParaRPr kumimoji="1" lang="ja-JP" altLang="en-US" dirty="0"/>
          </a:p>
        </p:txBody>
      </p:sp>
      <p:sp>
        <p:nvSpPr>
          <p:cNvPr id="8" name="Freeform 15"/>
          <p:cNvSpPr>
            <a:spLocks/>
          </p:cNvSpPr>
          <p:nvPr/>
        </p:nvSpPr>
        <p:spPr bwMode="auto">
          <a:xfrm>
            <a:off x="-38099" y="2611942"/>
            <a:ext cx="9220198" cy="1378012"/>
          </a:xfrm>
          <a:custGeom>
            <a:avLst/>
            <a:gdLst>
              <a:gd name="T0" fmla="*/ 0 w 2878"/>
              <a:gd name="T1" fmla="*/ 0 h 430"/>
              <a:gd name="T2" fmla="*/ 1377 w 2878"/>
              <a:gd name="T3" fmla="*/ 323 h 430"/>
              <a:gd name="T4" fmla="*/ 1439 w 2878"/>
              <a:gd name="T5" fmla="*/ 430 h 430"/>
              <a:gd name="T6" fmla="*/ 1501 w 2878"/>
              <a:gd name="T7" fmla="*/ 323 h 430"/>
              <a:gd name="T8" fmla="*/ 2878 w 2878"/>
              <a:gd name="T9" fmla="*/ 0 h 430"/>
            </a:gdLst>
            <a:ahLst/>
            <a:cxnLst>
              <a:cxn ang="0">
                <a:pos x="T0" y="T1"/>
              </a:cxn>
              <a:cxn ang="0">
                <a:pos x="T2" y="T3"/>
              </a:cxn>
              <a:cxn ang="0">
                <a:pos x="T4" y="T5"/>
              </a:cxn>
              <a:cxn ang="0">
                <a:pos x="T6" y="T7"/>
              </a:cxn>
              <a:cxn ang="0">
                <a:pos x="T8" y="T9"/>
              </a:cxn>
            </a:cxnLst>
            <a:rect l="0" t="0" r="r" b="b"/>
            <a:pathLst>
              <a:path w="2878" h="430">
                <a:moveTo>
                  <a:pt x="0" y="0"/>
                </a:moveTo>
                <a:cubicBezTo>
                  <a:pt x="308" y="189"/>
                  <a:pt x="808" y="315"/>
                  <a:pt x="1377" y="323"/>
                </a:cubicBezTo>
                <a:cubicBezTo>
                  <a:pt x="1439" y="430"/>
                  <a:pt x="1439" y="430"/>
                  <a:pt x="1439" y="430"/>
                </a:cubicBezTo>
                <a:cubicBezTo>
                  <a:pt x="1501" y="323"/>
                  <a:pt x="1501" y="323"/>
                  <a:pt x="1501" y="323"/>
                </a:cubicBezTo>
                <a:cubicBezTo>
                  <a:pt x="2069" y="315"/>
                  <a:pt x="2570" y="189"/>
                  <a:pt x="2878" y="0"/>
                </a:cubicBezTo>
              </a:path>
            </a:pathLst>
          </a:custGeom>
          <a:noFill/>
          <a:ln w="381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タイトル 1"/>
          <p:cNvSpPr txBox="1">
            <a:spLocks/>
          </p:cNvSpPr>
          <p:nvPr/>
        </p:nvSpPr>
        <p:spPr>
          <a:xfrm>
            <a:off x="404038" y="1844824"/>
            <a:ext cx="8335936" cy="701731"/>
          </a:xfrm>
          <a:prstGeom prst="rect">
            <a:avLst/>
          </a:prstGeom>
        </p:spPr>
        <p:txBody>
          <a:bodyPr wrap="none">
            <a:spAutoFit/>
          </a:bodyPr>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ctr"/>
            <a:r>
              <a:rPr lang="ja-JP" altLang="en-US" sz="4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私もオープンデータ、公開できそう！</a:t>
            </a:r>
          </a:p>
        </p:txBody>
      </p:sp>
      <p:sp>
        <p:nvSpPr>
          <p:cNvPr id="10" name="タイトル 1"/>
          <p:cNvSpPr txBox="1">
            <a:spLocks/>
          </p:cNvSpPr>
          <p:nvPr/>
        </p:nvSpPr>
        <p:spPr>
          <a:xfrm>
            <a:off x="2487139" y="2745318"/>
            <a:ext cx="4169731" cy="480131"/>
          </a:xfrm>
          <a:prstGeom prst="rect">
            <a:avLst/>
          </a:prstGeom>
        </p:spPr>
        <p:txBody>
          <a:bodyPr wrap="none">
            <a:spAutoFit/>
          </a:bodyPr>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ctr"/>
            <a:r>
              <a:rPr lang="ja-JP" altLang="en-US" sz="28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と実感していただく研修です</a:t>
            </a:r>
          </a:p>
        </p:txBody>
      </p:sp>
      <p:sp>
        <p:nvSpPr>
          <p:cNvPr id="11" name="テキスト ボックス 10"/>
          <p:cNvSpPr txBox="1"/>
          <p:nvPr/>
        </p:nvSpPr>
        <p:spPr>
          <a:xfrm>
            <a:off x="107504" y="836712"/>
            <a:ext cx="8784976" cy="424732"/>
          </a:xfrm>
          <a:prstGeom prst="rect">
            <a:avLst/>
          </a:prstGeom>
          <a:noFill/>
          <a:ln>
            <a:noFill/>
          </a:ln>
        </p:spPr>
        <p:txBody>
          <a:bodyPr wrap="square" rtlCol="0" anchor="t">
            <a:noAutofit/>
          </a:bodyPr>
          <a:lstStyle/>
          <a:p>
            <a:r>
              <a:rPr kumimoji="1" lang="ja-JP" altLang="en-US" sz="2000" dirty="0">
                <a:latin typeface="+mn-ea"/>
              </a:rPr>
              <a:t>実は、オープンデータ公開の「最初の一歩」は、すぐにでもできるんです！この研修は、</a:t>
            </a:r>
          </a:p>
        </p:txBody>
      </p:sp>
      <p:grpSp>
        <p:nvGrpSpPr>
          <p:cNvPr id="26" name="グループ化 25"/>
          <p:cNvGrpSpPr>
            <a:grpSpLocks noChangeAspect="1"/>
          </p:cNvGrpSpPr>
          <p:nvPr/>
        </p:nvGrpSpPr>
        <p:grpSpPr>
          <a:xfrm>
            <a:off x="2771800" y="3645024"/>
            <a:ext cx="3600400" cy="3050652"/>
            <a:chOff x="5933234" y="998460"/>
            <a:chExt cx="3600400" cy="3050652"/>
          </a:xfrm>
          <a:solidFill>
            <a:schemeClr val="tx1">
              <a:lumMod val="85000"/>
              <a:lumOff val="15000"/>
            </a:schemeClr>
          </a:solidFill>
        </p:grpSpPr>
        <p:sp>
          <p:nvSpPr>
            <p:cNvPr id="27" name="楕円 26"/>
            <p:cNvSpPr/>
            <p:nvPr/>
          </p:nvSpPr>
          <p:spPr>
            <a:xfrm>
              <a:off x="7309866" y="1497042"/>
              <a:ext cx="825301" cy="837714"/>
            </a:xfrm>
            <a:prstGeom prst="ellipse">
              <a:avLst/>
            </a:prstGeom>
            <a:grp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正方形/長方形 27"/>
            <p:cNvSpPr/>
            <p:nvPr/>
          </p:nvSpPr>
          <p:spPr>
            <a:xfrm>
              <a:off x="6897216" y="2348880"/>
              <a:ext cx="1650603" cy="1700232"/>
            </a:xfrm>
            <a:prstGeom prst="rect">
              <a:avLst/>
            </a:prstGeom>
            <a:grp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9" name="正方形/長方形 28"/>
            <p:cNvSpPr/>
            <p:nvPr/>
          </p:nvSpPr>
          <p:spPr>
            <a:xfrm rot="18300000">
              <a:off x="7956930" y="1755454"/>
              <a:ext cx="1764000" cy="3600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rot="3300000" flipH="1">
              <a:off x="5756239" y="1771042"/>
              <a:ext cx="1800000" cy="3600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flipH="1">
              <a:off x="5933234" y="998460"/>
              <a:ext cx="360000" cy="360000"/>
            </a:xfrm>
            <a:prstGeom prst="ellipse">
              <a:avLst/>
            </a:prstGeom>
            <a:grp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2" name="楕円 31"/>
            <p:cNvSpPr/>
            <p:nvPr/>
          </p:nvSpPr>
          <p:spPr>
            <a:xfrm flipH="1">
              <a:off x="9173634" y="1009611"/>
              <a:ext cx="360000" cy="360000"/>
            </a:xfrm>
            <a:prstGeom prst="ellipse">
              <a:avLst/>
            </a:prstGeom>
            <a:grp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87152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39</a:t>
            </a:fld>
            <a:endParaRPr kumimoji="1" lang="ja-JP" altLang="en-US"/>
          </a:p>
        </p:txBody>
      </p:sp>
      <p:sp>
        <p:nvSpPr>
          <p:cNvPr id="3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0" name="正方形/長方形 39"/>
          <p:cNvSpPr/>
          <p:nvPr/>
        </p:nvSpPr>
        <p:spPr>
          <a:xfrm>
            <a:off x="107504" y="5589240"/>
            <a:ext cx="8856984" cy="11521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コンピュータで扱いやすい情報は、</a:t>
            </a:r>
            <a:r>
              <a:rPr lang="en-US" altLang="ja-JP" dirty="0">
                <a:solidFill>
                  <a:schemeClr val="tx1"/>
                </a:solidFill>
                <a:latin typeface="+mn-ea"/>
                <a:cs typeface="Meiryo UI" panose="020B0604030504040204" pitchFamily="50" charset="-128"/>
              </a:rPr>
              <a:t> Excel</a:t>
            </a:r>
            <a:r>
              <a:rPr lang="ja-JP" altLang="en-US" dirty="0">
                <a:solidFill>
                  <a:schemeClr val="tx1"/>
                </a:solidFill>
                <a:latin typeface="+mn-ea"/>
                <a:cs typeface="Meiryo UI" panose="020B0604030504040204" pitchFamily="50" charset="-128"/>
              </a:rPr>
              <a:t>形式のデータではなく、</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形式のデータとなります。利用者（人間）にとって見やすい情報が、必ずしもコンピュータで扱いやすいとは限りません。</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オープンデータは、二次利用によって民間でのサービス創出など、さらに価値を生むことを目指しているため、コンピュータで扱いやすい情報であることに重点をおきます。</a:t>
            </a:r>
          </a:p>
        </p:txBody>
      </p:sp>
      <p:sp>
        <p:nvSpPr>
          <p:cNvPr id="26" name="テキスト ボックス 25"/>
          <p:cNvSpPr txBox="1"/>
          <p:nvPr/>
        </p:nvSpPr>
        <p:spPr>
          <a:xfrm>
            <a:off x="179512" y="908720"/>
            <a:ext cx="8784976" cy="432048"/>
          </a:xfrm>
          <a:prstGeom prst="rect">
            <a:avLst/>
          </a:prstGeom>
          <a:noFill/>
          <a:ln>
            <a:noFill/>
          </a:ln>
        </p:spPr>
        <p:txBody>
          <a:bodyPr wrap="square" rtlCol="0">
            <a:noAutofit/>
          </a:bodyPr>
          <a:lstStyle/>
          <a:p>
            <a:r>
              <a:rPr kumimoji="1" lang="ja-JP" altLang="en-US" sz="2400" dirty="0">
                <a:solidFill>
                  <a:schemeClr val="tx1"/>
                </a:solidFill>
                <a:latin typeface="+mn-ea"/>
              </a:rPr>
              <a:t>なぜ</a:t>
            </a:r>
            <a:r>
              <a:rPr kumimoji="1" lang="en-US" altLang="ja-JP" sz="2400" dirty="0">
                <a:latin typeface="+mn-ea"/>
              </a:rPr>
              <a:t>CSV</a:t>
            </a:r>
            <a:r>
              <a:rPr kumimoji="1" lang="ja-JP" altLang="en-US" sz="2400" dirty="0">
                <a:latin typeface="+mn-ea"/>
              </a:rPr>
              <a:t>形式のデータがオープンデータに適しているのか？</a:t>
            </a:r>
            <a:endParaRPr kumimoji="1" lang="en-US" altLang="ja-JP" sz="2400" dirty="0">
              <a:solidFill>
                <a:schemeClr val="tx1"/>
              </a:solidFill>
              <a:latin typeface="+mn-ea"/>
            </a:endParaRPr>
          </a:p>
        </p:txBody>
      </p:sp>
      <p:sp>
        <p:nvSpPr>
          <p:cNvPr id="27" name="正方形/長方形 26"/>
          <p:cNvSpPr/>
          <p:nvPr/>
        </p:nvSpPr>
        <p:spPr>
          <a:xfrm>
            <a:off x="323529" y="1484784"/>
            <a:ext cx="8496944" cy="360040"/>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33400"/>
            <a:r>
              <a:rPr lang="ja-JP" altLang="en-US" sz="2000" dirty="0">
                <a:solidFill>
                  <a:schemeClr val="tx1"/>
                </a:solidFill>
                <a:latin typeface="+mn-ea"/>
                <a:cs typeface="Meiryo UI" panose="020B0604030504040204" pitchFamily="50" charset="-128"/>
              </a:rPr>
              <a:t>コンピュータが処理するのに適しています</a:t>
            </a:r>
          </a:p>
        </p:txBody>
      </p:sp>
      <p:sp>
        <p:nvSpPr>
          <p:cNvPr id="28" name="楕円 27"/>
          <p:cNvSpPr/>
          <p:nvPr/>
        </p:nvSpPr>
        <p:spPr>
          <a:xfrm>
            <a:off x="251520" y="1412776"/>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２</a:t>
            </a:r>
          </a:p>
        </p:txBody>
      </p:sp>
      <p:pic>
        <p:nvPicPr>
          <p:cNvPr id="4" name="図 3"/>
          <p:cNvPicPr>
            <a:picLocks noChangeAspect="1"/>
          </p:cNvPicPr>
          <p:nvPr/>
        </p:nvPicPr>
        <p:blipFill rotWithShape="1">
          <a:blip r:embed="rId3"/>
          <a:srcRect t="35090" r="38234" b="10430"/>
          <a:stretch/>
        </p:blipFill>
        <p:spPr>
          <a:xfrm>
            <a:off x="179512" y="2132856"/>
            <a:ext cx="5832648" cy="3271458"/>
          </a:xfrm>
          <a:prstGeom prst="rect">
            <a:avLst/>
          </a:prstGeom>
          <a:ln w="28575">
            <a:solidFill>
              <a:srgbClr val="0070C0"/>
            </a:solidFill>
          </a:ln>
          <a:effectLst>
            <a:outerShdw blurRad="50800" dist="38100" dir="2700000" algn="tl" rotWithShape="0">
              <a:prstClr val="black">
                <a:alpha val="40000"/>
              </a:prstClr>
            </a:outerShdw>
          </a:effectLst>
        </p:spPr>
      </p:pic>
      <p:pic>
        <p:nvPicPr>
          <p:cNvPr id="6" name="図 5"/>
          <p:cNvPicPr>
            <a:picLocks noChangeAspect="1"/>
          </p:cNvPicPr>
          <p:nvPr/>
        </p:nvPicPr>
        <p:blipFill>
          <a:blip r:embed="rId4"/>
          <a:stretch>
            <a:fillRect/>
          </a:stretch>
        </p:blipFill>
        <p:spPr>
          <a:xfrm>
            <a:off x="3779912" y="3393157"/>
            <a:ext cx="5248275" cy="2124075"/>
          </a:xfrm>
          <a:prstGeom prst="rect">
            <a:avLst/>
          </a:prstGeom>
          <a:ln w="28575">
            <a:solidFill>
              <a:srgbClr val="0070C0"/>
            </a:solidFill>
          </a:ln>
          <a:effectLst>
            <a:outerShdw blurRad="50800" dist="38100" dir="2700000" algn="tl" rotWithShape="0">
              <a:prstClr val="black">
                <a:alpha val="40000"/>
              </a:prstClr>
            </a:outerShdw>
          </a:effectLst>
        </p:spPr>
      </p:pic>
      <p:sp>
        <p:nvSpPr>
          <p:cNvPr id="17" name="正方形/長方形 16"/>
          <p:cNvSpPr/>
          <p:nvPr/>
        </p:nvSpPr>
        <p:spPr>
          <a:xfrm>
            <a:off x="2051720" y="1988840"/>
            <a:ext cx="2664296"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latin typeface="+mn-ea"/>
              </a:rPr>
              <a:t>Excel</a:t>
            </a:r>
            <a:r>
              <a:rPr kumimoji="1" lang="ja-JP" altLang="en-US" sz="2000" dirty="0">
                <a:latin typeface="+mn-ea"/>
              </a:rPr>
              <a:t>形式のデータの例</a:t>
            </a:r>
          </a:p>
        </p:txBody>
      </p:sp>
      <p:sp>
        <p:nvSpPr>
          <p:cNvPr id="22" name="楕円 21"/>
          <p:cNvSpPr/>
          <p:nvPr/>
        </p:nvSpPr>
        <p:spPr>
          <a:xfrm>
            <a:off x="1619672" y="184482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A</a:t>
            </a:r>
            <a:endParaRPr kumimoji="1" lang="ja-JP" altLang="en-US" sz="2400" b="1" dirty="0"/>
          </a:p>
        </p:txBody>
      </p:sp>
      <p:sp>
        <p:nvSpPr>
          <p:cNvPr id="19" name="正方形/長方形 18"/>
          <p:cNvSpPr/>
          <p:nvPr/>
        </p:nvSpPr>
        <p:spPr>
          <a:xfrm>
            <a:off x="5940152" y="3573016"/>
            <a:ext cx="2664296"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latin typeface="+mn-ea"/>
              </a:rPr>
              <a:t>CSV</a:t>
            </a:r>
            <a:r>
              <a:rPr kumimoji="1" lang="ja-JP" altLang="en-US" sz="2000" dirty="0">
                <a:latin typeface="+mn-ea"/>
              </a:rPr>
              <a:t>形式のデータの例</a:t>
            </a:r>
          </a:p>
        </p:txBody>
      </p:sp>
      <p:sp>
        <p:nvSpPr>
          <p:cNvPr id="21" name="楕円 20"/>
          <p:cNvSpPr/>
          <p:nvPr/>
        </p:nvSpPr>
        <p:spPr>
          <a:xfrm>
            <a:off x="5580112" y="328498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B</a:t>
            </a:r>
            <a:endParaRPr kumimoji="1" lang="ja-JP" altLang="en-US" sz="2400" b="1" dirty="0"/>
          </a:p>
        </p:txBody>
      </p:sp>
      <p:sp>
        <p:nvSpPr>
          <p:cNvPr id="20" name="角丸四角形吹き出し 19"/>
          <p:cNvSpPr/>
          <p:nvPr/>
        </p:nvSpPr>
        <p:spPr>
          <a:xfrm>
            <a:off x="6228184" y="2385045"/>
            <a:ext cx="2376264" cy="720080"/>
          </a:xfrm>
          <a:prstGeom prst="wedgeRoundRectCallout">
            <a:avLst>
              <a:gd name="adj1" fmla="val -24746"/>
              <a:gd name="adj2" fmla="val 101153"/>
              <a:gd name="adj3" fmla="val 16667"/>
            </a:avLst>
          </a:prstGeom>
          <a:solidFill>
            <a:schemeClr val="accent1">
              <a:lumMod val="20000"/>
              <a:lumOff val="80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sz="1600" dirty="0">
                <a:solidFill>
                  <a:schemeClr val="tx1"/>
                </a:solidFill>
                <a:latin typeface="+mn-ea"/>
              </a:rPr>
              <a:t>コンピュータで扱いやすい</a:t>
            </a:r>
          </a:p>
        </p:txBody>
      </p:sp>
    </p:spTree>
    <p:extLst>
      <p:ext uri="{BB962C8B-B14F-4D97-AF65-F5344CB8AC3E}">
        <p14:creationId xmlns:p14="http://schemas.microsoft.com/office/powerpoint/2010/main" val="3356846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rotWithShape="1">
          <a:blip r:embed="rId3"/>
          <a:srcRect t="35090" r="38234" b="10430"/>
          <a:stretch/>
        </p:blipFill>
        <p:spPr>
          <a:xfrm>
            <a:off x="971600" y="2708919"/>
            <a:ext cx="5688632" cy="3190681"/>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40</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1" name="正方形/長方形 10"/>
          <p:cNvSpPr/>
          <p:nvPr/>
        </p:nvSpPr>
        <p:spPr>
          <a:xfrm>
            <a:off x="323528" y="1556792"/>
            <a:ext cx="1008112" cy="648072"/>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lang="en-US" altLang="ja-JP"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Excel</a:t>
            </a:r>
          </a:p>
          <a:p>
            <a:pPr algn="ctr"/>
            <a:r>
              <a:rPr lang="ja-JP" altLang="en-US"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形式</a:t>
            </a:r>
          </a:p>
        </p:txBody>
      </p:sp>
      <p:sp>
        <p:nvSpPr>
          <p:cNvPr id="14" name="正方形/長方形 13"/>
          <p:cNvSpPr/>
          <p:nvPr/>
        </p:nvSpPr>
        <p:spPr>
          <a:xfrm>
            <a:off x="4427984" y="6122640"/>
            <a:ext cx="3312368"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ja-JP" altLang="en-US" sz="2400" b="1" dirty="0">
                <a:solidFill>
                  <a:srgbClr val="CC6600"/>
                </a:solidFill>
                <a:latin typeface="+mn-ea"/>
                <a:cs typeface="Meiryo UI" panose="020B0604030504040204" pitchFamily="50" charset="-128"/>
              </a:rPr>
              <a:t>機械判読にあまり適していません</a:t>
            </a:r>
          </a:p>
        </p:txBody>
      </p:sp>
      <p:sp>
        <p:nvSpPr>
          <p:cNvPr id="13" name="正方形/長方形 12"/>
          <p:cNvSpPr/>
          <p:nvPr/>
        </p:nvSpPr>
        <p:spPr>
          <a:xfrm>
            <a:off x="1403648" y="1484784"/>
            <a:ext cx="7488832" cy="1008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ファイルの中身を読むには、専用のアプリ（</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ソフト）が必要となります。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人が見やすい表にするために、各種編集を行なっている場合、コンピュータが、各セルに何が入力されているか判断するためには、手間がかかります。</a:t>
            </a:r>
          </a:p>
        </p:txBody>
      </p:sp>
      <p:sp>
        <p:nvSpPr>
          <p:cNvPr id="20" name="右矢印 19"/>
          <p:cNvSpPr/>
          <p:nvPr/>
        </p:nvSpPr>
        <p:spPr>
          <a:xfrm>
            <a:off x="3419872" y="6093296"/>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3923928" y="6093296"/>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a:t>
            </a:r>
          </a:p>
        </p:txBody>
      </p:sp>
      <p:sp>
        <p:nvSpPr>
          <p:cNvPr id="17" name="角丸四角形吹き出し 16"/>
          <p:cNvSpPr/>
          <p:nvPr/>
        </p:nvSpPr>
        <p:spPr>
          <a:xfrm>
            <a:off x="3491880" y="3861048"/>
            <a:ext cx="5472608" cy="1224136"/>
          </a:xfrm>
          <a:prstGeom prst="wedgeRoundRectCallout">
            <a:avLst>
              <a:gd name="adj1" fmla="val 6637"/>
              <a:gd name="adj2" fmla="val -75501"/>
              <a:gd name="adj3" fmla="val 16667"/>
            </a:avLst>
          </a:prstGeom>
          <a:solidFill>
            <a:schemeClr val="accent1">
              <a:lumMod val="20000"/>
              <a:lumOff val="80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en-US" altLang="ja-JP" sz="1600" dirty="0">
                <a:solidFill>
                  <a:schemeClr val="tx1"/>
                </a:solidFill>
                <a:latin typeface="+mn-ea"/>
              </a:rPr>
              <a:t>(</a:t>
            </a:r>
            <a:r>
              <a:rPr kumimoji="1" lang="ja-JP" altLang="en-US" sz="1600" dirty="0">
                <a:solidFill>
                  <a:schemeClr val="tx1"/>
                </a:solidFill>
                <a:latin typeface="+mn-ea"/>
              </a:rPr>
              <a:t>例</a:t>
            </a:r>
            <a:r>
              <a:rPr kumimoji="1" lang="en-US" altLang="ja-JP" sz="1600" dirty="0">
                <a:solidFill>
                  <a:schemeClr val="tx1"/>
                </a:solidFill>
                <a:latin typeface="+mn-ea"/>
              </a:rPr>
              <a:t>)</a:t>
            </a:r>
          </a:p>
          <a:p>
            <a:r>
              <a:rPr kumimoji="1" lang="ja-JP" altLang="en-US" sz="1600" dirty="0">
                <a:solidFill>
                  <a:schemeClr val="tx1"/>
                </a:solidFill>
                <a:latin typeface="+mn-ea"/>
              </a:rPr>
              <a:t>・表の欄外に情報を付ける（表のタイトルや日付など）</a:t>
            </a:r>
            <a:endParaRPr kumimoji="1" lang="en-US" altLang="ja-JP" sz="1600" dirty="0">
              <a:solidFill>
                <a:schemeClr val="tx1"/>
              </a:solidFill>
              <a:latin typeface="+mn-ea"/>
            </a:endParaRPr>
          </a:p>
          <a:p>
            <a:r>
              <a:rPr kumimoji="1" lang="ja-JP" altLang="en-US" sz="1600" dirty="0">
                <a:solidFill>
                  <a:schemeClr val="tx1"/>
                </a:solidFill>
                <a:latin typeface="+mn-ea"/>
              </a:rPr>
              <a:t>・複数の行や列で共通する情報をあらわすためにセルを結合する</a:t>
            </a:r>
            <a:endParaRPr kumimoji="1" lang="en-US" altLang="ja-JP" sz="1600" dirty="0">
              <a:solidFill>
                <a:schemeClr val="tx1"/>
              </a:solidFill>
              <a:latin typeface="+mn-ea"/>
            </a:endParaRPr>
          </a:p>
          <a:p>
            <a:r>
              <a:rPr kumimoji="1" lang="ja-JP" altLang="en-US" sz="1600" dirty="0">
                <a:solidFill>
                  <a:schemeClr val="tx1"/>
                </a:solidFill>
                <a:latin typeface="+mn-ea"/>
              </a:rPr>
              <a:t>・各項目の見出しを</a:t>
            </a:r>
            <a:r>
              <a:rPr kumimoji="1" lang="en-US" altLang="ja-JP" sz="1600" dirty="0">
                <a:solidFill>
                  <a:schemeClr val="tx1"/>
                </a:solidFill>
                <a:latin typeface="+mn-ea"/>
              </a:rPr>
              <a:t>2</a:t>
            </a:r>
            <a:r>
              <a:rPr kumimoji="1" lang="ja-JP" altLang="en-US" sz="1600" dirty="0">
                <a:solidFill>
                  <a:schemeClr val="tx1"/>
                </a:solidFill>
                <a:latin typeface="+mn-ea"/>
              </a:rPr>
              <a:t>行にしてグループ化する（セルを結合する）</a:t>
            </a:r>
          </a:p>
        </p:txBody>
      </p:sp>
      <p:sp>
        <p:nvSpPr>
          <p:cNvPr id="19" name="正方形/長方形 18"/>
          <p:cNvSpPr/>
          <p:nvPr/>
        </p:nvSpPr>
        <p:spPr>
          <a:xfrm>
            <a:off x="539552" y="2492896"/>
            <a:ext cx="1728192" cy="64807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latin typeface="+mn-ea"/>
              </a:rPr>
              <a:t>Excel</a:t>
            </a:r>
            <a:r>
              <a:rPr kumimoji="1" lang="ja-JP" altLang="en-US" sz="2000" dirty="0">
                <a:latin typeface="+mn-ea"/>
              </a:rPr>
              <a:t>形式の</a:t>
            </a:r>
            <a:endParaRPr kumimoji="1" lang="en-US" altLang="ja-JP" sz="2000" dirty="0">
              <a:latin typeface="+mn-ea"/>
            </a:endParaRPr>
          </a:p>
          <a:p>
            <a:pPr algn="ctr"/>
            <a:r>
              <a:rPr kumimoji="1" lang="ja-JP" altLang="en-US" sz="2000" dirty="0">
                <a:latin typeface="+mn-ea"/>
              </a:rPr>
              <a:t>データの例</a:t>
            </a:r>
          </a:p>
        </p:txBody>
      </p:sp>
      <p:sp>
        <p:nvSpPr>
          <p:cNvPr id="25" name="テキスト ボックス 2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074738"/>
            <a:r>
              <a:rPr lang="en-US" altLang="ja-JP" sz="2000" dirty="0">
                <a:solidFill>
                  <a:schemeClr val="tx1"/>
                </a:solidFill>
              </a:rPr>
              <a:t>Excel</a:t>
            </a:r>
            <a:r>
              <a:rPr lang="ja-JP" altLang="en-US" sz="2000" dirty="0">
                <a:solidFill>
                  <a:schemeClr val="tx1"/>
                </a:solidFill>
              </a:rPr>
              <a:t>形式と</a:t>
            </a:r>
            <a:r>
              <a:rPr lang="en-US" altLang="ja-JP" sz="2000" dirty="0">
                <a:solidFill>
                  <a:schemeClr val="tx1"/>
                </a:solidFill>
              </a:rPr>
              <a:t>CSV</a:t>
            </a:r>
            <a:r>
              <a:rPr lang="ja-JP" altLang="en-US" sz="2000" dirty="0">
                <a:solidFill>
                  <a:schemeClr val="tx1"/>
                </a:solidFill>
              </a:rPr>
              <a:t>形式の違い　</a:t>
            </a:r>
            <a:endParaRPr lang="en-US" altLang="ja-JP" sz="2000" dirty="0">
              <a:solidFill>
                <a:schemeClr val="tx1"/>
              </a:solidFill>
            </a:endParaRPr>
          </a:p>
        </p:txBody>
      </p:sp>
      <p:sp>
        <p:nvSpPr>
          <p:cNvPr id="26" name="角丸四角形 25"/>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Tree>
    <p:extLst>
      <p:ext uri="{BB962C8B-B14F-4D97-AF65-F5344CB8AC3E}">
        <p14:creationId xmlns:p14="http://schemas.microsoft.com/office/powerpoint/2010/main" val="4281724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475656" y="3789040"/>
            <a:ext cx="5760640" cy="216024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zh-TW" altLang="en-US" sz="1600" dirty="0">
                <a:solidFill>
                  <a:schemeClr val="tx1"/>
                </a:solidFill>
                <a:latin typeface="ＭＳ ゴシック" panose="020B0609070205080204" pitchFamily="49" charset="-128"/>
                <a:ea typeface="ＭＳ ゴシック" panose="020B0609070205080204" pitchFamily="49" charset="-128"/>
              </a:rPr>
              <a:t>大字名</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男女別</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常住人口</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出生</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死亡</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転入</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転出</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転居</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北一丁目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男女計</a:t>
            </a:r>
            <a:r>
              <a:rPr kumimoji="1" lang="en-US" altLang="zh-TW" sz="1600" dirty="0">
                <a:solidFill>
                  <a:schemeClr val="tx1"/>
                </a:solidFill>
                <a:latin typeface="ＭＳ ゴシック" panose="020B0609070205080204" pitchFamily="49" charset="-128"/>
                <a:ea typeface="ＭＳ ゴシック" panose="020B0609070205080204" pitchFamily="49" charset="-128"/>
              </a:rPr>
              <a:t>,5197,13,32,86,166,-4</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北一丁目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a:t>
            </a:r>
            <a:r>
              <a:rPr kumimoji="1" lang="en-US" altLang="zh-TW" sz="1600" dirty="0">
                <a:solidFill>
                  <a:schemeClr val="tx1"/>
                </a:solidFill>
                <a:latin typeface="ＭＳ ゴシック" panose="020B0609070205080204" pitchFamily="49" charset="-128"/>
                <a:ea typeface="ＭＳ ゴシック" panose="020B0609070205080204" pitchFamily="49" charset="-128"/>
              </a:rPr>
              <a:t>,2437,8,22,56,101,-5</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北一丁目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女</a:t>
            </a:r>
            <a:r>
              <a:rPr kumimoji="1" lang="en-US" altLang="zh-TW" sz="1600" dirty="0">
                <a:solidFill>
                  <a:schemeClr val="tx1"/>
                </a:solidFill>
                <a:latin typeface="ＭＳ ゴシック" panose="020B0609070205080204" pitchFamily="49" charset="-128"/>
                <a:ea typeface="ＭＳ ゴシック" panose="020B0609070205080204" pitchFamily="49" charset="-128"/>
              </a:rPr>
              <a:t>,2760,5,10,30,65,1</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南二丁目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男女計</a:t>
            </a:r>
            <a:r>
              <a:rPr kumimoji="1" lang="en-US" altLang="zh-TW" sz="1600" dirty="0">
                <a:solidFill>
                  <a:schemeClr val="tx1"/>
                </a:solidFill>
                <a:latin typeface="ＭＳ ゴシック" panose="020B0609070205080204" pitchFamily="49" charset="-128"/>
                <a:ea typeface="ＭＳ ゴシック" panose="020B0609070205080204" pitchFamily="49" charset="-128"/>
              </a:rPr>
              <a:t>,5698,7,23,29,145,-3</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南二丁目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a:t>
            </a:r>
            <a:r>
              <a:rPr kumimoji="1" lang="en-US" altLang="zh-TW" sz="1600" dirty="0">
                <a:solidFill>
                  <a:schemeClr val="tx1"/>
                </a:solidFill>
                <a:latin typeface="ＭＳ ゴシック" panose="020B0609070205080204" pitchFamily="49" charset="-128"/>
                <a:ea typeface="ＭＳ ゴシック" panose="020B0609070205080204" pitchFamily="49" charset="-128"/>
              </a:rPr>
              <a:t>,2637,3,15,9,90,-5</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南二丁目</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女</a:t>
            </a:r>
            <a:r>
              <a:rPr kumimoji="1" lang="en-US" altLang="zh-TW" sz="1600" dirty="0">
                <a:solidFill>
                  <a:schemeClr val="tx1"/>
                </a:solidFill>
                <a:latin typeface="ＭＳ ゴシック" panose="020B0609070205080204" pitchFamily="49" charset="-128"/>
                <a:ea typeface="ＭＳ ゴシック" panose="020B0609070205080204" pitchFamily="49" charset="-128"/>
              </a:rPr>
              <a:t>,3061,4,8,20,55,2</a:t>
            </a:r>
          </a:p>
          <a:p>
            <a:r>
              <a:rPr kumimoji="1" lang="zh-TW" altLang="en-US" sz="1600" dirty="0">
                <a:solidFill>
                  <a:schemeClr val="tx1"/>
                </a:solidFill>
                <a:latin typeface="ＭＳ ゴシック" panose="020B0609070205080204" pitchFamily="49" charset="-128"/>
                <a:ea typeface="ＭＳ ゴシック" panose="020B0609070205080204" pitchFamily="49" charset="-128"/>
              </a:rPr>
              <a:t>合計</a:t>
            </a:r>
            <a:r>
              <a:rPr kumimoji="1" lang="en-US" altLang="zh-TW" sz="1600" dirty="0">
                <a:solidFill>
                  <a:schemeClr val="tx1"/>
                </a:solidFill>
                <a:latin typeface="ＭＳ ゴシック" panose="020B0609070205080204" pitchFamily="49" charset="-128"/>
                <a:ea typeface="ＭＳ ゴシック" panose="020B0609070205080204" pitchFamily="49" charset="-128"/>
              </a:rPr>
              <a:t>,</a:t>
            </a:r>
            <a:r>
              <a:rPr kumimoji="1" lang="zh-TW" altLang="en-US" sz="1600" dirty="0">
                <a:solidFill>
                  <a:schemeClr val="tx1"/>
                </a:solidFill>
                <a:latin typeface="ＭＳ ゴシック" panose="020B0609070205080204" pitchFamily="49" charset="-128"/>
                <a:ea typeface="ＭＳ ゴシック" panose="020B0609070205080204" pitchFamily="49" charset="-128"/>
              </a:rPr>
              <a:t>男女計</a:t>
            </a:r>
            <a:r>
              <a:rPr kumimoji="1" lang="en-US" altLang="zh-TW" sz="1600" dirty="0">
                <a:solidFill>
                  <a:schemeClr val="tx1"/>
                </a:solidFill>
                <a:latin typeface="ＭＳ ゴシック" panose="020B0609070205080204" pitchFamily="49" charset="-128"/>
                <a:ea typeface="ＭＳ ゴシック" panose="020B0609070205080204" pitchFamily="49" charset="-128"/>
              </a:rPr>
              <a:t>,10895,20,55,115,311,-7</a:t>
            </a:r>
          </a:p>
        </p:txBody>
      </p:sp>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41</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1" name="正方形/長方形 10"/>
          <p:cNvSpPr/>
          <p:nvPr/>
        </p:nvSpPr>
        <p:spPr>
          <a:xfrm>
            <a:off x="323528" y="1484784"/>
            <a:ext cx="1008112" cy="504056"/>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lang="en-US" altLang="ja-JP"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CSV</a:t>
            </a:r>
            <a:r>
              <a:rPr lang="ja-JP" altLang="en-US"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形式</a:t>
            </a:r>
          </a:p>
        </p:txBody>
      </p:sp>
      <p:sp>
        <p:nvSpPr>
          <p:cNvPr id="13" name="正方形/長方形 12"/>
          <p:cNvSpPr/>
          <p:nvPr/>
        </p:nvSpPr>
        <p:spPr>
          <a:xfrm>
            <a:off x="1547664" y="1988840"/>
            <a:ext cx="7344816" cy="13681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各列にどのような情報が入っているかが明確で、</a:t>
            </a:r>
            <a:r>
              <a:rPr lang="en-US" altLang="ja-JP" dirty="0">
                <a:solidFill>
                  <a:schemeClr val="tx1"/>
                </a:solidFill>
                <a:latin typeface="+mn-ea"/>
                <a:cs typeface="Meiryo UI" panose="020B0604030504040204" pitchFamily="50" charset="-128"/>
              </a:rPr>
              <a:t>1</a:t>
            </a:r>
            <a:r>
              <a:rPr lang="ja-JP" altLang="en-US" dirty="0">
                <a:solidFill>
                  <a:schemeClr val="tx1"/>
                </a:solidFill>
                <a:latin typeface="+mn-ea"/>
                <a:cs typeface="Meiryo UI" panose="020B0604030504040204" pitchFamily="50" charset="-128"/>
              </a:rPr>
              <a:t>行</a:t>
            </a:r>
            <a:r>
              <a:rPr lang="en-US" altLang="ja-JP" dirty="0">
                <a:solidFill>
                  <a:schemeClr val="tx1"/>
                </a:solidFill>
                <a:latin typeface="+mn-ea"/>
                <a:cs typeface="Meiryo UI" panose="020B0604030504040204" pitchFamily="50" charset="-128"/>
              </a:rPr>
              <a:t>1</a:t>
            </a:r>
            <a:r>
              <a:rPr lang="ja-JP" altLang="en-US" dirty="0">
                <a:solidFill>
                  <a:schemeClr val="tx1"/>
                </a:solidFill>
                <a:latin typeface="+mn-ea"/>
                <a:cs typeface="Meiryo UI" panose="020B0604030504040204" pitchFamily="50" charset="-128"/>
              </a:rPr>
              <a:t>データという構造のため、コンピュータが、どの列に何が入力されているかを判断しやすくなっています。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項目の見出しと内容が異なる行に入力されていることから、コンピュータが内容のみを読み取ることが容易になっています。</a:t>
            </a:r>
          </a:p>
        </p:txBody>
      </p:sp>
      <p:sp>
        <p:nvSpPr>
          <p:cNvPr id="23" name="正方形/長方形 22"/>
          <p:cNvSpPr/>
          <p:nvPr/>
        </p:nvSpPr>
        <p:spPr>
          <a:xfrm>
            <a:off x="1403648" y="1484784"/>
            <a:ext cx="7560840" cy="43204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CSV</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形式のファイルは、各領域（セル）をカンマ「</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」で区切ったテキストファイルです。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259632" y="3284984"/>
            <a:ext cx="2664296"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dirty="0">
                <a:latin typeface="+mn-ea"/>
              </a:rPr>
              <a:t>CSV</a:t>
            </a:r>
            <a:r>
              <a:rPr kumimoji="1" lang="ja-JP" altLang="en-US" sz="2000" dirty="0">
                <a:latin typeface="+mn-ea"/>
              </a:rPr>
              <a:t>形式のデータの例</a:t>
            </a:r>
          </a:p>
        </p:txBody>
      </p:sp>
      <p:sp>
        <p:nvSpPr>
          <p:cNvPr id="18" name="正方形/長方形 17"/>
          <p:cNvSpPr/>
          <p:nvPr/>
        </p:nvSpPr>
        <p:spPr>
          <a:xfrm>
            <a:off x="5292080" y="6021288"/>
            <a:ext cx="2520280"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ja-JP" altLang="en-US" sz="2400" b="1" dirty="0">
                <a:solidFill>
                  <a:srgbClr val="CC6600"/>
                </a:solidFill>
                <a:latin typeface="+mn-ea"/>
                <a:cs typeface="Meiryo UI" panose="020B0604030504040204" pitchFamily="50" charset="-128"/>
              </a:rPr>
              <a:t>機械判読に適しています</a:t>
            </a:r>
          </a:p>
        </p:txBody>
      </p:sp>
      <p:sp>
        <p:nvSpPr>
          <p:cNvPr id="14" name="右矢印 13"/>
          <p:cNvSpPr/>
          <p:nvPr/>
        </p:nvSpPr>
        <p:spPr>
          <a:xfrm>
            <a:off x="4283968" y="6021288"/>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4788024" y="6021288"/>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a:t>
            </a:r>
          </a:p>
        </p:txBody>
      </p:sp>
      <p:sp>
        <p:nvSpPr>
          <p:cNvPr id="17" name="テキスト ボックス 16"/>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074738"/>
            <a:r>
              <a:rPr lang="en-US" altLang="ja-JP" sz="2000" dirty="0">
                <a:solidFill>
                  <a:schemeClr val="tx1"/>
                </a:solidFill>
              </a:rPr>
              <a:t>Excel</a:t>
            </a:r>
            <a:r>
              <a:rPr lang="ja-JP" altLang="en-US" sz="2000" dirty="0">
                <a:solidFill>
                  <a:schemeClr val="tx1"/>
                </a:solidFill>
              </a:rPr>
              <a:t>形式と</a:t>
            </a:r>
            <a:r>
              <a:rPr lang="en-US" altLang="ja-JP" sz="2000" dirty="0">
                <a:solidFill>
                  <a:schemeClr val="tx1"/>
                </a:solidFill>
              </a:rPr>
              <a:t>CSV</a:t>
            </a:r>
            <a:r>
              <a:rPr lang="ja-JP" altLang="en-US" sz="2000" dirty="0">
                <a:solidFill>
                  <a:schemeClr val="tx1"/>
                </a:solidFill>
              </a:rPr>
              <a:t>形式の違い</a:t>
            </a:r>
            <a:endParaRPr lang="en-US" altLang="ja-JP" sz="2000" dirty="0">
              <a:solidFill>
                <a:schemeClr val="tx1"/>
              </a:solidFill>
            </a:endParaRPr>
          </a:p>
        </p:txBody>
      </p:sp>
      <p:sp>
        <p:nvSpPr>
          <p:cNvPr id="20" name="角丸四角形 19"/>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Tree>
    <p:extLst>
      <p:ext uri="{BB962C8B-B14F-4D97-AF65-F5344CB8AC3E}">
        <p14:creationId xmlns:p14="http://schemas.microsoft.com/office/powerpoint/2010/main" val="3139036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(4) </a:t>
            </a:r>
            <a:r>
              <a:rPr lang="ja-JP" altLang="en-US" dirty="0"/>
              <a:t>オープンデータにより適したデータにする</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42</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2" name="正方形/長方形 11"/>
          <p:cNvSpPr/>
          <p:nvPr/>
        </p:nvSpPr>
        <p:spPr>
          <a:xfrm>
            <a:off x="323528" y="1700808"/>
            <a:ext cx="1008112" cy="504056"/>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kumimoji="1" lang="ja-JP" altLang="en-US"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紙</a:t>
            </a:r>
          </a:p>
        </p:txBody>
      </p:sp>
      <p:sp>
        <p:nvSpPr>
          <p:cNvPr id="13" name="正方形/長方形 12"/>
          <p:cNvSpPr/>
          <p:nvPr/>
        </p:nvSpPr>
        <p:spPr>
          <a:xfrm>
            <a:off x="1403648" y="1700808"/>
            <a:ext cx="3672408"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紙のままでは、コンピュータは読み取るのが難しいです。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156176" y="1700808"/>
            <a:ext cx="2808312"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ja-JP" altLang="en-US" b="1" dirty="0">
                <a:solidFill>
                  <a:srgbClr val="CC6600"/>
                </a:solidFill>
                <a:latin typeface="+mn-ea"/>
                <a:cs typeface="Meiryo UI" panose="020B0604030504040204" pitchFamily="50" charset="-128"/>
              </a:rPr>
              <a:t>機械判読に適していません</a:t>
            </a:r>
            <a:endParaRPr lang="en-US" altLang="ja-JP" b="1" dirty="0">
              <a:solidFill>
                <a:srgbClr val="CC6600"/>
              </a:solidFill>
              <a:latin typeface="+mn-ea"/>
              <a:cs typeface="Meiryo UI" panose="020B0604030504040204" pitchFamily="50" charset="-128"/>
            </a:endParaRPr>
          </a:p>
        </p:txBody>
      </p:sp>
      <p:sp>
        <p:nvSpPr>
          <p:cNvPr id="5" name="右矢印 4"/>
          <p:cNvSpPr/>
          <p:nvPr/>
        </p:nvSpPr>
        <p:spPr>
          <a:xfrm>
            <a:off x="5220072" y="1700808"/>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23528" y="2492896"/>
            <a:ext cx="1008112" cy="504056"/>
          </a:xfrm>
          <a:prstGeom prst="rect">
            <a:avLst/>
          </a:prstGeom>
          <a:solidFill>
            <a:schemeClr val="accent6">
              <a:lumMod val="20000"/>
              <a:lumOff val="80000"/>
            </a:schemeClr>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lstStyle/>
          <a:p>
            <a:pPr algn="ctr"/>
            <a:r>
              <a:rPr lang="en-US" altLang="ja-JP"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PDF</a:t>
            </a:r>
            <a:endParaRPr lang="ja-JP" altLang="en-US"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3" name="正方形/長方形 22"/>
          <p:cNvSpPr/>
          <p:nvPr/>
        </p:nvSpPr>
        <p:spPr>
          <a:xfrm>
            <a:off x="1403648" y="2492896"/>
            <a:ext cx="3672408"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コンピュータで読み込めますが、データの構造や構造の中の値の判別は難しいです。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156176" y="2492896"/>
            <a:ext cx="2808312" cy="5040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ja-JP" altLang="en-US" b="1" dirty="0">
                <a:solidFill>
                  <a:srgbClr val="CC6600"/>
                </a:solidFill>
                <a:latin typeface="+mn-ea"/>
                <a:cs typeface="Meiryo UI" panose="020B0604030504040204" pitchFamily="50" charset="-128"/>
              </a:rPr>
              <a:t>機械判読に適していません</a:t>
            </a:r>
            <a:endParaRPr lang="en-US" altLang="ja-JP" b="1" dirty="0">
              <a:solidFill>
                <a:srgbClr val="CC6600"/>
              </a:solidFill>
              <a:latin typeface="+mn-ea"/>
              <a:cs typeface="Meiryo UI" panose="020B0604030504040204" pitchFamily="50" charset="-128"/>
            </a:endParaRPr>
          </a:p>
        </p:txBody>
      </p:sp>
      <p:sp>
        <p:nvSpPr>
          <p:cNvPr id="25" name="右矢印 24"/>
          <p:cNvSpPr/>
          <p:nvPr/>
        </p:nvSpPr>
        <p:spPr>
          <a:xfrm>
            <a:off x="5220072" y="2492896"/>
            <a:ext cx="360040" cy="50405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5724128" y="1700808"/>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a:t>
            </a:r>
            <a:endParaRPr kumimoji="1" lang="ja-JP" altLang="en-US" sz="2400" b="1" dirty="0"/>
          </a:p>
        </p:txBody>
      </p:sp>
      <p:sp>
        <p:nvSpPr>
          <p:cNvPr id="18" name="楕円 17"/>
          <p:cNvSpPr/>
          <p:nvPr/>
        </p:nvSpPr>
        <p:spPr>
          <a:xfrm>
            <a:off x="5724128" y="2492896"/>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a:t>
            </a:r>
            <a:endParaRPr kumimoji="1" lang="ja-JP" altLang="en-US" sz="2400" b="1" dirty="0"/>
          </a:p>
        </p:txBody>
      </p:sp>
      <p:sp>
        <p:nvSpPr>
          <p:cNvPr id="19" name="テキスト ボックス 18"/>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074738"/>
            <a:r>
              <a:rPr lang="ja-JP" altLang="en-US" sz="2000" dirty="0">
                <a:solidFill>
                  <a:schemeClr val="tx1"/>
                </a:solidFill>
              </a:rPr>
              <a:t>紙、</a:t>
            </a:r>
            <a:r>
              <a:rPr lang="en-US" altLang="ja-JP" sz="2000" dirty="0">
                <a:solidFill>
                  <a:schemeClr val="tx1"/>
                </a:solidFill>
              </a:rPr>
              <a:t>PDF</a:t>
            </a:r>
            <a:r>
              <a:rPr lang="ja-JP" altLang="en-US" sz="2000" dirty="0">
                <a:solidFill>
                  <a:schemeClr val="tx1"/>
                </a:solidFill>
              </a:rPr>
              <a:t>の場合</a:t>
            </a:r>
            <a:endParaRPr lang="en-US" altLang="ja-JP" sz="2000" dirty="0">
              <a:solidFill>
                <a:schemeClr val="tx1"/>
              </a:solidFill>
            </a:endParaRPr>
          </a:p>
        </p:txBody>
      </p:sp>
      <p:sp>
        <p:nvSpPr>
          <p:cNvPr id="20" name="角丸四角形 19"/>
          <p:cNvSpPr/>
          <p:nvPr/>
        </p:nvSpPr>
        <p:spPr>
          <a:xfrm>
            <a:off x="35496" y="836712"/>
            <a:ext cx="1152128" cy="576064"/>
          </a:xfrm>
          <a:prstGeom prst="roundRect">
            <a:avLst>
              <a:gd name="adj" fmla="val 50000"/>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dirty="0">
                <a:solidFill>
                  <a:schemeClr val="bg1"/>
                </a:solidFill>
                <a:latin typeface="+mn-ea"/>
                <a:cs typeface="Meiryo UI" panose="020B0604030504040204" pitchFamily="50" charset="-128"/>
              </a:rPr>
              <a:t>補足</a:t>
            </a:r>
          </a:p>
        </p:txBody>
      </p:sp>
    </p:spTree>
    <p:extLst>
      <p:ext uri="{BB962C8B-B14F-4D97-AF65-F5344CB8AC3E}">
        <p14:creationId xmlns:p14="http://schemas.microsoft.com/office/powerpoint/2010/main" val="3029698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43</a:t>
            </a:fld>
            <a:endParaRPr kumimoji="1" lang="ja-JP" altLang="en-US"/>
          </a:p>
        </p:txBody>
      </p:sp>
      <p:sp>
        <p:nvSpPr>
          <p:cNvPr id="1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34" name="正方形/長方形 33"/>
          <p:cNvSpPr/>
          <p:nvPr/>
        </p:nvSpPr>
        <p:spPr>
          <a:xfrm>
            <a:off x="179512"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CSV</a:t>
            </a:r>
            <a:r>
              <a:rPr lang="ja-JP" altLang="en-US" sz="2000" dirty="0">
                <a:solidFill>
                  <a:schemeClr val="tx1"/>
                </a:solidFill>
                <a:latin typeface="+mn-ea"/>
                <a:cs typeface="Meiryo UI" panose="020B0604030504040204" pitchFamily="50" charset="-128"/>
              </a:rPr>
              <a:t>形式のデータの作成</a:t>
            </a:r>
          </a:p>
        </p:txBody>
      </p:sp>
      <p:pic>
        <p:nvPicPr>
          <p:cNvPr id="35" name="図 34">
            <a:extLst>
              <a:ext uri="{FF2B5EF4-FFF2-40B4-BE49-F238E27FC236}">
                <a16:creationId xmlns:a16="http://schemas.microsoft.com/office/drawing/2014/main" id="{00FC82B1-B1D2-4357-A09C-F7661ADEABE4}"/>
              </a:ext>
            </a:extLst>
          </p:cNvPr>
          <p:cNvPicPr>
            <a:picLocks noChangeAspect="1"/>
          </p:cNvPicPr>
          <p:nvPr/>
        </p:nvPicPr>
        <p:blipFill>
          <a:blip r:embed="rId3"/>
          <a:stretch>
            <a:fillRect/>
          </a:stretch>
        </p:blipFill>
        <p:spPr>
          <a:xfrm>
            <a:off x="2557983" y="2060848"/>
            <a:ext cx="5686425" cy="4532387"/>
          </a:xfrm>
          <a:prstGeom prst="rect">
            <a:avLst/>
          </a:prstGeom>
        </p:spPr>
      </p:pic>
      <p:sp>
        <p:nvSpPr>
          <p:cNvPr id="37" name="角丸四角形吹き出し 15">
            <a:extLst>
              <a:ext uri="{FF2B5EF4-FFF2-40B4-BE49-F238E27FC236}">
                <a16:creationId xmlns:a16="http://schemas.microsoft.com/office/drawing/2014/main" id="{BEB22803-F5F2-4A2F-9EF3-7C6B73F823CE}"/>
              </a:ext>
            </a:extLst>
          </p:cNvPr>
          <p:cNvSpPr/>
          <p:nvPr/>
        </p:nvSpPr>
        <p:spPr>
          <a:xfrm>
            <a:off x="469751" y="4797152"/>
            <a:ext cx="2662090" cy="1224136"/>
          </a:xfrm>
          <a:prstGeom prst="wedgeRoundRectCallout">
            <a:avLst>
              <a:gd name="adj1" fmla="val 77955"/>
              <a:gd name="adj2" fmla="val 1080"/>
              <a:gd name="adj3" fmla="val 16667"/>
            </a:avLst>
          </a:prstGeom>
          <a:solidFill>
            <a:schemeClr val="accent1">
              <a:lumMod val="20000"/>
              <a:lumOff val="80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dirty="0">
                <a:solidFill>
                  <a:schemeClr val="tx1"/>
                </a:solidFill>
                <a:latin typeface="+mn-ea"/>
              </a:rPr>
              <a:t>ファイルの種類で</a:t>
            </a:r>
            <a:endParaRPr kumimoji="1" lang="en-US" altLang="ja-JP" dirty="0">
              <a:solidFill>
                <a:schemeClr val="tx1"/>
              </a:solidFill>
              <a:latin typeface="+mn-ea"/>
            </a:endParaRPr>
          </a:p>
          <a:p>
            <a:r>
              <a:rPr kumimoji="1" lang="ja-JP" altLang="en-US" dirty="0">
                <a:solidFill>
                  <a:schemeClr val="tx1"/>
                </a:solidFill>
                <a:latin typeface="+mn-ea"/>
              </a:rPr>
              <a:t>「</a:t>
            </a:r>
            <a:r>
              <a:rPr kumimoji="1" lang="en-US" altLang="ja-JP" dirty="0">
                <a:solidFill>
                  <a:schemeClr val="tx1"/>
                </a:solidFill>
                <a:latin typeface="+mn-ea"/>
              </a:rPr>
              <a:t>CSV</a:t>
            </a:r>
            <a:r>
              <a:rPr kumimoji="1" lang="ja-JP" altLang="en-US" dirty="0">
                <a:solidFill>
                  <a:schemeClr val="tx1"/>
                </a:solidFill>
                <a:latin typeface="+mn-ea"/>
              </a:rPr>
              <a:t>（カンマ区切り）」</a:t>
            </a:r>
            <a:endParaRPr kumimoji="1" lang="en-US" altLang="ja-JP" dirty="0">
              <a:solidFill>
                <a:schemeClr val="tx1"/>
              </a:solidFill>
              <a:latin typeface="+mn-ea"/>
            </a:endParaRPr>
          </a:p>
          <a:p>
            <a:r>
              <a:rPr kumimoji="1" lang="ja-JP" altLang="en-US" dirty="0">
                <a:solidFill>
                  <a:schemeClr val="tx1"/>
                </a:solidFill>
                <a:latin typeface="+mn-ea"/>
              </a:rPr>
              <a:t>を選択します</a:t>
            </a:r>
          </a:p>
        </p:txBody>
      </p:sp>
      <p:sp>
        <p:nvSpPr>
          <p:cNvPr id="38" name="正方形/長方形 37">
            <a:extLst>
              <a:ext uri="{FF2B5EF4-FFF2-40B4-BE49-F238E27FC236}">
                <a16:creationId xmlns:a16="http://schemas.microsoft.com/office/drawing/2014/main" id="{9E32F064-CD88-4C3D-9163-842657086B6A}"/>
              </a:ext>
            </a:extLst>
          </p:cNvPr>
          <p:cNvSpPr/>
          <p:nvPr/>
        </p:nvSpPr>
        <p:spPr>
          <a:xfrm>
            <a:off x="179512" y="6515294"/>
            <a:ext cx="3491880" cy="298082"/>
          </a:xfrm>
          <a:prstGeom prst="rect">
            <a:avLst/>
          </a:prstGeom>
          <a:noFill/>
          <a:ln>
            <a:noFill/>
          </a:ln>
        </p:spPr>
        <p:txBody>
          <a:bodyPr wrap="square" rtlCol="0" anchor="t">
            <a:noAutofit/>
          </a:bodyPr>
          <a:lstStyle/>
          <a:p>
            <a:pPr defTabSz="914400"/>
            <a:r>
              <a:rPr kumimoji="1" lang="en-US" altLang="ja-JP" sz="1400" dirty="0">
                <a:latin typeface="+mn-ea"/>
                <a:cs typeface="Meiryo UI" panose="020B0604030504040204" pitchFamily="50" charset="-128"/>
              </a:rPr>
              <a:t>※</a:t>
            </a:r>
            <a:r>
              <a:rPr kumimoji="1" lang="ja-JP" altLang="en-US" sz="1400" dirty="0">
                <a:latin typeface="+mn-ea"/>
                <a:cs typeface="Meiryo UI" panose="020B0604030504040204" pitchFamily="50" charset="-128"/>
              </a:rPr>
              <a:t>上記画面は、</a:t>
            </a:r>
            <a:r>
              <a:rPr kumimoji="1" lang="en-US" altLang="ja-JP" sz="1400" dirty="0">
                <a:latin typeface="+mn-ea"/>
                <a:cs typeface="Meiryo UI" panose="020B0604030504040204" pitchFamily="50" charset="-128"/>
              </a:rPr>
              <a:t>Excel2016</a:t>
            </a:r>
            <a:r>
              <a:rPr kumimoji="1" lang="ja-JP" altLang="en-US" sz="1400" dirty="0">
                <a:latin typeface="+mn-ea"/>
                <a:cs typeface="Meiryo UI" panose="020B0604030504040204" pitchFamily="50" charset="-128"/>
              </a:rPr>
              <a:t>の場合です。</a:t>
            </a:r>
          </a:p>
        </p:txBody>
      </p:sp>
      <p:sp>
        <p:nvSpPr>
          <p:cNvPr id="39" name="正方形/長方形 38">
            <a:extLst>
              <a:ext uri="{FF2B5EF4-FFF2-40B4-BE49-F238E27FC236}">
                <a16:creationId xmlns:a16="http://schemas.microsoft.com/office/drawing/2014/main" id="{69D17E6E-F242-4826-8A65-76E57B5A306D}"/>
              </a:ext>
            </a:extLst>
          </p:cNvPr>
          <p:cNvSpPr/>
          <p:nvPr/>
        </p:nvSpPr>
        <p:spPr>
          <a:xfrm>
            <a:off x="323528" y="1412776"/>
            <a:ext cx="8640960" cy="7920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a:spcBef>
                <a:spcPts val="600"/>
              </a:spcBef>
              <a:buClr>
                <a:schemeClr val="accent6">
                  <a:lumMod val="75000"/>
                </a:schemeClr>
              </a:buClr>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形式のファイルは、</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でデータを入力し、「名前を付けて保存」機能で、</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ファイルを選択、保存することで作成できます。</a:t>
            </a:r>
          </a:p>
        </p:txBody>
      </p:sp>
    </p:spTree>
    <p:extLst>
      <p:ext uri="{BB962C8B-B14F-4D97-AF65-F5344CB8AC3E}">
        <p14:creationId xmlns:p14="http://schemas.microsoft.com/office/powerpoint/2010/main" val="1926879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t="29111" r="68088" b="32179"/>
          <a:stretch/>
        </p:blipFill>
        <p:spPr>
          <a:xfrm>
            <a:off x="107504" y="2132856"/>
            <a:ext cx="5776553" cy="3816424"/>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44</a:t>
            </a:fld>
            <a:endParaRPr kumimoji="1" lang="ja-JP" altLang="en-US" dirty="0"/>
          </a:p>
        </p:txBody>
      </p:sp>
      <p:sp>
        <p:nvSpPr>
          <p:cNvPr id="4" name="正方形/長方形 3"/>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形式のファイルにすることを前提に、</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形式ファイルを作成する場合、以下のような点に気をつける必要があります。</a:t>
            </a:r>
            <a:endParaRPr lang="en-US" altLang="ja-JP" dirty="0">
              <a:solidFill>
                <a:schemeClr val="tx1"/>
              </a:solidFill>
              <a:latin typeface="+mn-ea"/>
              <a:cs typeface="Meiryo UI" panose="020B0604030504040204" pitchFamily="50" charset="-128"/>
            </a:endParaRPr>
          </a:p>
        </p:txBody>
      </p:sp>
      <p:sp>
        <p:nvSpPr>
          <p:cNvPr id="35" name="テキスト ボックス 3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機械判読に適したファイルの作成①</a:t>
            </a:r>
          </a:p>
        </p:txBody>
      </p:sp>
      <p:sp>
        <p:nvSpPr>
          <p:cNvPr id="3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1" name="角丸四角形 40"/>
          <p:cNvSpPr/>
          <p:nvPr/>
        </p:nvSpPr>
        <p:spPr>
          <a:xfrm>
            <a:off x="3275856" y="2492896"/>
            <a:ext cx="2520280" cy="36004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角丸四角形吹き出し 81"/>
          <p:cNvSpPr/>
          <p:nvPr/>
        </p:nvSpPr>
        <p:spPr>
          <a:xfrm>
            <a:off x="6012160" y="2276872"/>
            <a:ext cx="3024336" cy="936104"/>
          </a:xfrm>
          <a:prstGeom prst="wedgeRoundRectCallout">
            <a:avLst>
              <a:gd name="adj1" fmla="val -59772"/>
              <a:gd name="adj2" fmla="val -1092"/>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表の「欄外」にタイトルや日付などを入れている。</a:t>
            </a:r>
          </a:p>
        </p:txBody>
      </p:sp>
      <p:sp>
        <p:nvSpPr>
          <p:cNvPr id="80" name="楕円 79"/>
          <p:cNvSpPr/>
          <p:nvPr/>
        </p:nvSpPr>
        <p:spPr>
          <a:xfrm>
            <a:off x="5868144" y="1844824"/>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１</a:t>
            </a:r>
          </a:p>
        </p:txBody>
      </p:sp>
      <p:sp>
        <p:nvSpPr>
          <p:cNvPr id="83" name="角丸四角形 82"/>
          <p:cNvSpPr/>
          <p:nvPr/>
        </p:nvSpPr>
        <p:spPr>
          <a:xfrm>
            <a:off x="395536" y="3717032"/>
            <a:ext cx="1152128" cy="2016224"/>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吹き出し 84"/>
          <p:cNvSpPr/>
          <p:nvPr/>
        </p:nvSpPr>
        <p:spPr>
          <a:xfrm>
            <a:off x="6012160" y="5301208"/>
            <a:ext cx="3024336" cy="936104"/>
          </a:xfrm>
          <a:prstGeom prst="wedgeRoundRectCallout">
            <a:avLst>
              <a:gd name="adj1" fmla="val -198638"/>
              <a:gd name="adj2" fmla="val -98408"/>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行や列で内容が同じ場合に、</a:t>
            </a:r>
            <a:endParaRPr lang="en-US" altLang="ja-JP" dirty="0">
              <a:solidFill>
                <a:schemeClr val="tx1"/>
              </a:solidFill>
              <a:latin typeface="+mn-ea"/>
              <a:cs typeface="Meiryo UI" panose="020B0604030504040204" pitchFamily="50" charset="-128"/>
            </a:endParaRPr>
          </a:p>
          <a:p>
            <a:pPr>
              <a:buClr>
                <a:schemeClr val="accent6">
                  <a:lumMod val="75000"/>
                </a:schemeClr>
              </a:buClr>
            </a:pPr>
            <a:r>
              <a:rPr lang="ja-JP" altLang="en-US" dirty="0">
                <a:solidFill>
                  <a:schemeClr val="tx1"/>
                </a:solidFill>
                <a:latin typeface="+mn-ea"/>
                <a:cs typeface="Meiryo UI" panose="020B0604030504040204" pitchFamily="50" charset="-128"/>
              </a:rPr>
              <a:t>セルを「結合」している。</a:t>
            </a:r>
          </a:p>
        </p:txBody>
      </p:sp>
      <p:sp>
        <p:nvSpPr>
          <p:cNvPr id="105" name="楕円 104"/>
          <p:cNvSpPr/>
          <p:nvPr/>
        </p:nvSpPr>
        <p:spPr>
          <a:xfrm>
            <a:off x="5940152" y="4869160"/>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３</a:t>
            </a:r>
          </a:p>
        </p:txBody>
      </p:sp>
      <p:sp>
        <p:nvSpPr>
          <p:cNvPr id="106" name="角丸四角形吹き出し 105"/>
          <p:cNvSpPr/>
          <p:nvPr/>
        </p:nvSpPr>
        <p:spPr>
          <a:xfrm>
            <a:off x="6012160" y="3789040"/>
            <a:ext cx="3024336" cy="936104"/>
          </a:xfrm>
          <a:prstGeom prst="wedgeRoundRectCallout">
            <a:avLst>
              <a:gd name="adj1" fmla="val -66888"/>
              <a:gd name="adj2" fmla="val -61627"/>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見出しを「複数行」にしている。</a:t>
            </a:r>
          </a:p>
        </p:txBody>
      </p:sp>
      <p:sp>
        <p:nvSpPr>
          <p:cNvPr id="107" name="角丸四角形 106"/>
          <p:cNvSpPr/>
          <p:nvPr/>
        </p:nvSpPr>
        <p:spPr>
          <a:xfrm>
            <a:off x="539552" y="2996952"/>
            <a:ext cx="5256584" cy="576064"/>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59"/>
          <p:cNvGrpSpPr/>
          <p:nvPr/>
        </p:nvGrpSpPr>
        <p:grpSpPr>
          <a:xfrm>
            <a:off x="8316416" y="2924944"/>
            <a:ext cx="648072" cy="813044"/>
            <a:chOff x="4932040" y="1628800"/>
            <a:chExt cx="648072" cy="813044"/>
          </a:xfrm>
        </p:grpSpPr>
        <p:grpSp>
          <p:nvGrpSpPr>
            <p:cNvPr id="61" name="グループ化 60"/>
            <p:cNvGrpSpPr>
              <a:grpSpLocks noChangeAspect="1"/>
            </p:cNvGrpSpPr>
            <p:nvPr/>
          </p:nvGrpSpPr>
          <p:grpSpPr>
            <a:xfrm>
              <a:off x="4932040" y="1628800"/>
              <a:ext cx="648071" cy="813044"/>
              <a:chOff x="1164685" y="1988840"/>
              <a:chExt cx="1607113" cy="2016224"/>
            </a:xfrm>
            <a:solidFill>
              <a:srgbClr val="85A7D1"/>
            </a:solidFill>
          </p:grpSpPr>
          <p:sp>
            <p:nvSpPr>
              <p:cNvPr id="65" name="角丸四角形 64"/>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テキスト ボックス 61"/>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grpSp>
        <p:nvGrpSpPr>
          <p:cNvPr id="86" name="グループ化 85"/>
          <p:cNvGrpSpPr/>
          <p:nvPr/>
        </p:nvGrpSpPr>
        <p:grpSpPr>
          <a:xfrm>
            <a:off x="8316416" y="4149080"/>
            <a:ext cx="648072" cy="813044"/>
            <a:chOff x="4932040" y="1628800"/>
            <a:chExt cx="648072" cy="813044"/>
          </a:xfrm>
        </p:grpSpPr>
        <p:grpSp>
          <p:nvGrpSpPr>
            <p:cNvPr id="87" name="グループ化 86"/>
            <p:cNvGrpSpPr>
              <a:grpSpLocks noChangeAspect="1"/>
            </p:cNvGrpSpPr>
            <p:nvPr/>
          </p:nvGrpSpPr>
          <p:grpSpPr>
            <a:xfrm>
              <a:off x="4932040" y="1628800"/>
              <a:ext cx="648071" cy="813044"/>
              <a:chOff x="1164685" y="1988840"/>
              <a:chExt cx="1607113" cy="2016224"/>
            </a:xfrm>
            <a:solidFill>
              <a:srgbClr val="85A7D1"/>
            </a:solidFill>
          </p:grpSpPr>
          <p:sp>
            <p:nvSpPr>
              <p:cNvPr id="89" name="角丸四角形 88"/>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角丸四角形 91"/>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 92"/>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 93"/>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8" name="テキスト ボックス 87"/>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grpSp>
        <p:nvGrpSpPr>
          <p:cNvPr id="95" name="グループ化 94"/>
          <p:cNvGrpSpPr/>
          <p:nvPr/>
        </p:nvGrpSpPr>
        <p:grpSpPr>
          <a:xfrm>
            <a:off x="8316416" y="5877272"/>
            <a:ext cx="648072" cy="813044"/>
            <a:chOff x="4932040" y="1628800"/>
            <a:chExt cx="648072" cy="813044"/>
          </a:xfrm>
        </p:grpSpPr>
        <p:grpSp>
          <p:nvGrpSpPr>
            <p:cNvPr id="96" name="グループ化 95"/>
            <p:cNvGrpSpPr>
              <a:grpSpLocks noChangeAspect="1"/>
            </p:cNvGrpSpPr>
            <p:nvPr/>
          </p:nvGrpSpPr>
          <p:grpSpPr>
            <a:xfrm>
              <a:off x="4932040" y="1628800"/>
              <a:ext cx="648071" cy="813044"/>
              <a:chOff x="1164685" y="1988840"/>
              <a:chExt cx="1607113" cy="2016224"/>
            </a:xfrm>
            <a:solidFill>
              <a:srgbClr val="85A7D1"/>
            </a:solidFill>
          </p:grpSpPr>
          <p:sp>
            <p:nvSpPr>
              <p:cNvPr id="98" name="角丸四角形 97"/>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楕円 98"/>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角丸四角形 99"/>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角丸四角形 100"/>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角丸四角形 101"/>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 102"/>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テキスト ボックス 96"/>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sp>
        <p:nvSpPr>
          <p:cNvPr id="104" name="楕円 103"/>
          <p:cNvSpPr/>
          <p:nvPr/>
        </p:nvSpPr>
        <p:spPr>
          <a:xfrm>
            <a:off x="5940152" y="33569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２</a:t>
            </a:r>
          </a:p>
        </p:txBody>
      </p:sp>
    </p:spTree>
    <p:extLst>
      <p:ext uri="{BB962C8B-B14F-4D97-AF65-F5344CB8AC3E}">
        <p14:creationId xmlns:p14="http://schemas.microsoft.com/office/powerpoint/2010/main" val="3537598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t="28495" r="39605" b="38709"/>
          <a:stretch/>
        </p:blipFill>
        <p:spPr>
          <a:xfrm>
            <a:off x="323528" y="2996952"/>
            <a:ext cx="8521439" cy="2520280"/>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45</a:t>
            </a:fld>
            <a:endParaRPr kumimoji="1" lang="ja-JP" altLang="en-US" dirty="0"/>
          </a:p>
        </p:txBody>
      </p:sp>
      <p:sp>
        <p:nvSpPr>
          <p:cNvPr id="4" name="正方形/長方形 3"/>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「欄外の記載をしない」「見出しは一行にする」「セルの結合は行なわない」といったことに意識して、</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形式のデータを作成しておくと、</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形式ファイルにした場合に、機械判読に適したデータを作成することができます。</a:t>
            </a:r>
            <a:endParaRPr lang="en-US" altLang="ja-JP" dirty="0">
              <a:solidFill>
                <a:schemeClr val="tx1"/>
              </a:solidFill>
              <a:latin typeface="+mn-ea"/>
              <a:cs typeface="Meiryo UI" panose="020B0604030504040204" pitchFamily="50" charset="-128"/>
            </a:endParaRPr>
          </a:p>
        </p:txBody>
      </p:sp>
      <p:sp>
        <p:nvSpPr>
          <p:cNvPr id="35" name="テキスト ボックス 3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機械判読に適したファイルの作成①</a:t>
            </a:r>
          </a:p>
        </p:txBody>
      </p:sp>
      <p:sp>
        <p:nvSpPr>
          <p:cNvPr id="3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09" name="角丸四角形 108"/>
          <p:cNvSpPr/>
          <p:nvPr/>
        </p:nvSpPr>
        <p:spPr>
          <a:xfrm>
            <a:off x="1331640" y="3645024"/>
            <a:ext cx="1008112" cy="172819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角丸四角形吹き出し 130"/>
          <p:cNvSpPr/>
          <p:nvPr/>
        </p:nvSpPr>
        <p:spPr>
          <a:xfrm>
            <a:off x="5940152" y="4077072"/>
            <a:ext cx="2556792" cy="576064"/>
          </a:xfrm>
          <a:prstGeom prst="wedgeRoundRectCallout">
            <a:avLst>
              <a:gd name="adj1" fmla="val -37597"/>
              <a:gd name="adj2" fmla="val -11435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見出しは</a:t>
            </a:r>
            <a:r>
              <a:rPr lang="en-US" altLang="ja-JP" dirty="0">
                <a:solidFill>
                  <a:schemeClr val="tx1"/>
                </a:solidFill>
                <a:latin typeface="+mn-ea"/>
                <a:cs typeface="Meiryo UI" panose="020B0604030504040204" pitchFamily="50" charset="-128"/>
              </a:rPr>
              <a:t>1</a:t>
            </a:r>
            <a:r>
              <a:rPr lang="ja-JP" altLang="en-US" dirty="0">
                <a:solidFill>
                  <a:schemeClr val="tx1"/>
                </a:solidFill>
                <a:latin typeface="+mn-ea"/>
                <a:cs typeface="Meiryo UI" panose="020B0604030504040204" pitchFamily="50" charset="-128"/>
              </a:rPr>
              <a:t>行にします。</a:t>
            </a:r>
          </a:p>
        </p:txBody>
      </p:sp>
      <p:sp>
        <p:nvSpPr>
          <p:cNvPr id="132" name="角丸四角形吹き出し 131"/>
          <p:cNvSpPr/>
          <p:nvPr/>
        </p:nvSpPr>
        <p:spPr>
          <a:xfrm>
            <a:off x="1259632" y="5805264"/>
            <a:ext cx="3168352" cy="936104"/>
          </a:xfrm>
          <a:prstGeom prst="wedgeRoundRectCallout">
            <a:avLst>
              <a:gd name="adj1" fmla="val -56577"/>
              <a:gd name="adj2" fmla="val -92936"/>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行や列で内容が同じ場合でも、全てのセルに情報を記載します。</a:t>
            </a:r>
          </a:p>
        </p:txBody>
      </p:sp>
      <p:sp>
        <p:nvSpPr>
          <p:cNvPr id="134" name="角丸四角形 133"/>
          <p:cNvSpPr/>
          <p:nvPr/>
        </p:nvSpPr>
        <p:spPr>
          <a:xfrm>
            <a:off x="467544" y="3645024"/>
            <a:ext cx="936104" cy="172819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角丸四角形 135"/>
          <p:cNvSpPr/>
          <p:nvPr/>
        </p:nvSpPr>
        <p:spPr>
          <a:xfrm>
            <a:off x="467544" y="3284984"/>
            <a:ext cx="8208912" cy="36004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角丸四角形吹き出し 129"/>
          <p:cNvSpPr/>
          <p:nvPr/>
        </p:nvSpPr>
        <p:spPr>
          <a:xfrm>
            <a:off x="1547664" y="2348880"/>
            <a:ext cx="4536504" cy="792088"/>
          </a:xfrm>
          <a:prstGeom prst="wedgeRoundRectCallout">
            <a:avLst>
              <a:gd name="adj1" fmla="val -35474"/>
              <a:gd name="adj2" fmla="val 112586"/>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全項目で共通する内容でも、欄外に記載せず、</a:t>
            </a:r>
            <a:r>
              <a:rPr lang="en-US" altLang="ja-JP" dirty="0">
                <a:solidFill>
                  <a:schemeClr val="tx1"/>
                </a:solidFill>
                <a:latin typeface="+mn-ea"/>
                <a:cs typeface="Meiryo UI" panose="020B0604030504040204" pitchFamily="50" charset="-128"/>
              </a:rPr>
              <a:t>1</a:t>
            </a:r>
            <a:r>
              <a:rPr lang="ja-JP" altLang="en-US" dirty="0">
                <a:solidFill>
                  <a:schemeClr val="tx1"/>
                </a:solidFill>
                <a:latin typeface="+mn-ea"/>
                <a:cs typeface="Meiryo UI" panose="020B0604030504040204" pitchFamily="50" charset="-128"/>
              </a:rPr>
              <a:t>項目として記載します。</a:t>
            </a:r>
          </a:p>
        </p:txBody>
      </p:sp>
      <p:sp>
        <p:nvSpPr>
          <p:cNvPr id="81" name="楕円 80"/>
          <p:cNvSpPr/>
          <p:nvPr/>
        </p:nvSpPr>
        <p:spPr>
          <a:xfrm>
            <a:off x="1043608" y="2420888"/>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１</a:t>
            </a:r>
          </a:p>
        </p:txBody>
      </p:sp>
      <p:sp>
        <p:nvSpPr>
          <p:cNvPr id="137" name="楕円 136"/>
          <p:cNvSpPr/>
          <p:nvPr/>
        </p:nvSpPr>
        <p:spPr>
          <a:xfrm>
            <a:off x="5580112" y="436510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２</a:t>
            </a:r>
          </a:p>
        </p:txBody>
      </p:sp>
      <p:sp>
        <p:nvSpPr>
          <p:cNvPr id="138" name="楕円 137"/>
          <p:cNvSpPr/>
          <p:nvPr/>
        </p:nvSpPr>
        <p:spPr>
          <a:xfrm>
            <a:off x="827584" y="5661248"/>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３</a:t>
            </a:r>
          </a:p>
        </p:txBody>
      </p:sp>
      <p:sp>
        <p:nvSpPr>
          <p:cNvPr id="139" name="ドーナツ 138"/>
          <p:cNvSpPr/>
          <p:nvPr/>
        </p:nvSpPr>
        <p:spPr>
          <a:xfrm>
            <a:off x="5724128" y="2708920"/>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0" name="ドーナツ 139"/>
          <p:cNvSpPr/>
          <p:nvPr/>
        </p:nvSpPr>
        <p:spPr>
          <a:xfrm>
            <a:off x="8028384" y="4293096"/>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1" name="ドーナツ 140"/>
          <p:cNvSpPr/>
          <p:nvPr/>
        </p:nvSpPr>
        <p:spPr>
          <a:xfrm>
            <a:off x="4139952" y="6381328"/>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548337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t="29746" r="42050" b="33237"/>
          <a:stretch/>
        </p:blipFill>
        <p:spPr>
          <a:xfrm>
            <a:off x="179512" y="2132856"/>
            <a:ext cx="7539896" cy="2623278"/>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46</a:t>
            </a:fld>
            <a:endParaRPr kumimoji="1" lang="ja-JP" altLang="en-US" dirty="0"/>
          </a:p>
        </p:txBody>
      </p:sp>
      <p:sp>
        <p:nvSpPr>
          <p:cNvPr id="4" name="正方形/長方形 3"/>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形式のファイルにすることを前提に、</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形式ファイルを作成する場合、以下のような点に気をつける必要があります。</a:t>
            </a:r>
            <a:endParaRPr lang="en-US" altLang="ja-JP" dirty="0">
              <a:solidFill>
                <a:schemeClr val="tx1"/>
              </a:solidFill>
              <a:latin typeface="+mn-ea"/>
              <a:cs typeface="Meiryo UI" panose="020B0604030504040204" pitchFamily="50" charset="-128"/>
            </a:endParaRPr>
          </a:p>
        </p:txBody>
      </p:sp>
      <p:sp>
        <p:nvSpPr>
          <p:cNvPr id="35" name="テキスト ボックス 3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機械判読に適したファイルの作成②</a:t>
            </a:r>
          </a:p>
        </p:txBody>
      </p:sp>
      <p:sp>
        <p:nvSpPr>
          <p:cNvPr id="3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07" name="角丸四角形 106"/>
          <p:cNvSpPr/>
          <p:nvPr/>
        </p:nvSpPr>
        <p:spPr>
          <a:xfrm>
            <a:off x="683568" y="3212976"/>
            <a:ext cx="5400600" cy="432048"/>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角丸四角形 109"/>
          <p:cNvSpPr/>
          <p:nvPr/>
        </p:nvSpPr>
        <p:spPr>
          <a:xfrm>
            <a:off x="539552" y="3717032"/>
            <a:ext cx="6912768" cy="792088"/>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角丸四角形吹き出し 81"/>
          <p:cNvSpPr/>
          <p:nvPr/>
        </p:nvSpPr>
        <p:spPr>
          <a:xfrm>
            <a:off x="2843808" y="5373216"/>
            <a:ext cx="3384376" cy="864096"/>
          </a:xfrm>
          <a:prstGeom prst="wedgeRoundRectCallout">
            <a:avLst>
              <a:gd name="adj1" fmla="val -58781"/>
              <a:gd name="adj2" fmla="val -146813"/>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「罫線だけの行」を残している。</a:t>
            </a:r>
          </a:p>
        </p:txBody>
      </p:sp>
      <p:sp>
        <p:nvSpPr>
          <p:cNvPr id="108" name="角丸四角形吹き出し 107"/>
          <p:cNvSpPr/>
          <p:nvPr/>
        </p:nvSpPr>
        <p:spPr>
          <a:xfrm>
            <a:off x="4644008" y="3933056"/>
            <a:ext cx="3168352" cy="720080"/>
          </a:xfrm>
          <a:prstGeom prst="wedgeRoundRectCallout">
            <a:avLst>
              <a:gd name="adj1" fmla="val -41625"/>
              <a:gd name="adj2" fmla="val -101603"/>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セルの中で「改行」している。</a:t>
            </a:r>
          </a:p>
        </p:txBody>
      </p:sp>
      <p:sp>
        <p:nvSpPr>
          <p:cNvPr id="80" name="楕円 79"/>
          <p:cNvSpPr/>
          <p:nvPr/>
        </p:nvSpPr>
        <p:spPr>
          <a:xfrm>
            <a:off x="4355976" y="4293096"/>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４</a:t>
            </a:r>
          </a:p>
        </p:txBody>
      </p:sp>
      <p:sp>
        <p:nvSpPr>
          <p:cNvPr id="104" name="楕円 103"/>
          <p:cNvSpPr/>
          <p:nvPr/>
        </p:nvSpPr>
        <p:spPr>
          <a:xfrm>
            <a:off x="2627784" y="5805264"/>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５</a:t>
            </a:r>
          </a:p>
        </p:txBody>
      </p:sp>
      <p:grpSp>
        <p:nvGrpSpPr>
          <p:cNvPr id="60" name="グループ化 59"/>
          <p:cNvGrpSpPr/>
          <p:nvPr/>
        </p:nvGrpSpPr>
        <p:grpSpPr>
          <a:xfrm>
            <a:off x="7236296" y="4293096"/>
            <a:ext cx="648072" cy="813044"/>
            <a:chOff x="4932040" y="1628800"/>
            <a:chExt cx="648072" cy="813044"/>
          </a:xfrm>
        </p:grpSpPr>
        <p:grpSp>
          <p:nvGrpSpPr>
            <p:cNvPr id="61" name="グループ化 60"/>
            <p:cNvGrpSpPr>
              <a:grpSpLocks noChangeAspect="1"/>
            </p:cNvGrpSpPr>
            <p:nvPr/>
          </p:nvGrpSpPr>
          <p:grpSpPr>
            <a:xfrm>
              <a:off x="4932040" y="1628800"/>
              <a:ext cx="648071" cy="813044"/>
              <a:chOff x="1164685" y="1988840"/>
              <a:chExt cx="1607113" cy="2016224"/>
            </a:xfrm>
            <a:solidFill>
              <a:srgbClr val="85A7D1"/>
            </a:solidFill>
          </p:grpSpPr>
          <p:sp>
            <p:nvSpPr>
              <p:cNvPr id="65" name="角丸四角形 64"/>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テキスト ボックス 61"/>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grpSp>
        <p:nvGrpSpPr>
          <p:cNvPr id="86" name="グループ化 85"/>
          <p:cNvGrpSpPr/>
          <p:nvPr/>
        </p:nvGrpSpPr>
        <p:grpSpPr>
          <a:xfrm>
            <a:off x="5724128" y="5805264"/>
            <a:ext cx="648072" cy="813044"/>
            <a:chOff x="4932040" y="1628800"/>
            <a:chExt cx="648072" cy="813044"/>
          </a:xfrm>
        </p:grpSpPr>
        <p:grpSp>
          <p:nvGrpSpPr>
            <p:cNvPr id="87" name="グループ化 86"/>
            <p:cNvGrpSpPr>
              <a:grpSpLocks noChangeAspect="1"/>
            </p:cNvGrpSpPr>
            <p:nvPr/>
          </p:nvGrpSpPr>
          <p:grpSpPr>
            <a:xfrm>
              <a:off x="4932040" y="1628800"/>
              <a:ext cx="648071" cy="813044"/>
              <a:chOff x="1164685" y="1988840"/>
              <a:chExt cx="1607113" cy="2016224"/>
            </a:xfrm>
            <a:solidFill>
              <a:srgbClr val="85A7D1"/>
            </a:solidFill>
          </p:grpSpPr>
          <p:sp>
            <p:nvSpPr>
              <p:cNvPr id="89" name="角丸四角形 88"/>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角丸四角形 91"/>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角丸四角形 92"/>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 93"/>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8" name="テキスト ボックス 87"/>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spTree>
    <p:extLst>
      <p:ext uri="{BB962C8B-B14F-4D97-AF65-F5344CB8AC3E}">
        <p14:creationId xmlns:p14="http://schemas.microsoft.com/office/powerpoint/2010/main" val="1968282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t="29535" r="41705" b="32602"/>
          <a:stretch/>
        </p:blipFill>
        <p:spPr>
          <a:xfrm>
            <a:off x="179512" y="2348880"/>
            <a:ext cx="8549066" cy="3024336"/>
          </a:xfrm>
          <a:prstGeom prst="rect">
            <a:avLst/>
          </a:prstGeom>
          <a:ln w="28575">
            <a:solidFill>
              <a:srgbClr val="0070C0"/>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47</a:t>
            </a:fld>
            <a:endParaRPr kumimoji="1" lang="ja-JP" altLang="en-US" dirty="0"/>
          </a:p>
        </p:txBody>
      </p:sp>
      <p:sp>
        <p:nvSpPr>
          <p:cNvPr id="4" name="正方形/長方形 3"/>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「セル内改行をしない」「無駄な行を残さない」 といったことに意識して、</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形式のデータを</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作成しておくと、</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形式ファイルにした場合に、機械判読に適したデータを作成することが</a:t>
            </a:r>
            <a:br>
              <a:rPr lang="en-US" altLang="ja-JP" dirty="0">
                <a:solidFill>
                  <a:schemeClr val="tx1"/>
                </a:solidFill>
                <a:latin typeface="+mn-ea"/>
                <a:cs typeface="Meiryo UI" panose="020B0604030504040204" pitchFamily="50" charset="-128"/>
              </a:rPr>
            </a:br>
            <a:r>
              <a:rPr lang="ja-JP" altLang="en-US" dirty="0">
                <a:solidFill>
                  <a:schemeClr val="tx1"/>
                </a:solidFill>
                <a:latin typeface="+mn-ea"/>
                <a:cs typeface="Meiryo UI" panose="020B0604030504040204" pitchFamily="50" charset="-128"/>
              </a:rPr>
              <a:t>できます。</a:t>
            </a:r>
            <a:endParaRPr lang="en-US" altLang="ja-JP" dirty="0">
              <a:solidFill>
                <a:schemeClr val="tx1"/>
              </a:solidFill>
              <a:latin typeface="+mn-ea"/>
              <a:cs typeface="Meiryo UI" panose="020B0604030504040204" pitchFamily="50" charset="-128"/>
            </a:endParaRPr>
          </a:p>
        </p:txBody>
      </p:sp>
      <p:sp>
        <p:nvSpPr>
          <p:cNvPr id="35" name="テキスト ボックス 3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機械判読に適したファイルの作成②</a:t>
            </a:r>
          </a:p>
        </p:txBody>
      </p:sp>
      <p:sp>
        <p:nvSpPr>
          <p:cNvPr id="3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131" name="角丸四角形吹き出し 130"/>
          <p:cNvSpPr/>
          <p:nvPr/>
        </p:nvSpPr>
        <p:spPr>
          <a:xfrm>
            <a:off x="1547664" y="5661248"/>
            <a:ext cx="4104456" cy="1008112"/>
          </a:xfrm>
          <a:prstGeom prst="wedgeRoundRectCallout">
            <a:avLst>
              <a:gd name="adj1" fmla="val -37597"/>
              <a:gd name="adj2" fmla="val -11435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データが無い行は、罫線も記載しません。</a:t>
            </a:r>
            <a:endParaRPr lang="en-US" altLang="ja-JP" dirty="0">
              <a:solidFill>
                <a:schemeClr val="tx1"/>
              </a:solidFill>
              <a:latin typeface="+mn-ea"/>
              <a:cs typeface="Meiryo UI" panose="020B0604030504040204" pitchFamily="50" charset="-128"/>
            </a:endParaRPr>
          </a:p>
          <a:p>
            <a:pPr>
              <a:buClr>
                <a:schemeClr val="accent6">
                  <a:lumMod val="75000"/>
                </a:schemeClr>
              </a:buClr>
            </a:pPr>
            <a:r>
              <a:rPr lang="ja-JP" altLang="en-US" dirty="0">
                <a:solidFill>
                  <a:schemeClr val="tx1"/>
                </a:solidFill>
                <a:latin typeface="+mn-ea"/>
                <a:cs typeface="Meiryo UI" panose="020B0604030504040204" pitchFamily="50" charset="-128"/>
              </a:rPr>
              <a:t>（</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に無駄な空白行が作られる場合があるためです）</a:t>
            </a:r>
          </a:p>
        </p:txBody>
      </p:sp>
      <p:sp>
        <p:nvSpPr>
          <p:cNvPr id="136" name="角丸四角形 135"/>
          <p:cNvSpPr/>
          <p:nvPr/>
        </p:nvSpPr>
        <p:spPr>
          <a:xfrm>
            <a:off x="683568" y="3573016"/>
            <a:ext cx="6840760" cy="36004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角丸四角形吹き出し 129"/>
          <p:cNvSpPr/>
          <p:nvPr/>
        </p:nvSpPr>
        <p:spPr>
          <a:xfrm>
            <a:off x="4355976" y="4221088"/>
            <a:ext cx="3384376" cy="792088"/>
          </a:xfrm>
          <a:prstGeom prst="wedgeRoundRectCallout">
            <a:avLst>
              <a:gd name="adj1" fmla="val -32043"/>
              <a:gd name="adj2" fmla="val -8531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一つのセルの中に改行は入れません。</a:t>
            </a:r>
            <a:endParaRPr lang="en-US" altLang="ja-JP" dirty="0">
              <a:solidFill>
                <a:schemeClr val="tx1"/>
              </a:solidFill>
              <a:latin typeface="+mn-ea"/>
              <a:cs typeface="Meiryo UI" panose="020B0604030504040204" pitchFamily="50" charset="-128"/>
            </a:endParaRPr>
          </a:p>
          <a:p>
            <a:pPr>
              <a:buClr>
                <a:schemeClr val="accent6">
                  <a:lumMod val="75000"/>
                </a:schemeClr>
              </a:buClr>
            </a:pPr>
            <a:r>
              <a:rPr lang="ja-JP" altLang="en-US" dirty="0">
                <a:solidFill>
                  <a:schemeClr val="tx1"/>
                </a:solidFill>
                <a:latin typeface="+mn-ea"/>
                <a:cs typeface="Meiryo UI" panose="020B0604030504040204" pitchFamily="50" charset="-128"/>
              </a:rPr>
              <a:t>（見出しの場合も同様です）</a:t>
            </a:r>
          </a:p>
        </p:txBody>
      </p:sp>
      <p:sp>
        <p:nvSpPr>
          <p:cNvPr id="81" name="楕円 80"/>
          <p:cNvSpPr/>
          <p:nvPr/>
        </p:nvSpPr>
        <p:spPr>
          <a:xfrm>
            <a:off x="4067944" y="472514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４</a:t>
            </a:r>
          </a:p>
        </p:txBody>
      </p:sp>
      <p:sp>
        <p:nvSpPr>
          <p:cNvPr id="137" name="楕円 136"/>
          <p:cNvSpPr/>
          <p:nvPr/>
        </p:nvSpPr>
        <p:spPr>
          <a:xfrm>
            <a:off x="1115616" y="5445224"/>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５</a:t>
            </a:r>
          </a:p>
        </p:txBody>
      </p:sp>
      <p:sp>
        <p:nvSpPr>
          <p:cNvPr id="139" name="ドーナツ 138"/>
          <p:cNvSpPr/>
          <p:nvPr/>
        </p:nvSpPr>
        <p:spPr>
          <a:xfrm>
            <a:off x="7308304" y="4725144"/>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0" name="ドーナツ 139"/>
          <p:cNvSpPr/>
          <p:nvPr/>
        </p:nvSpPr>
        <p:spPr>
          <a:xfrm>
            <a:off x="5292080" y="6309320"/>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36608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43608" y="2759972"/>
            <a:ext cx="5760640" cy="115212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spcBef>
                <a:spcPts val="600"/>
              </a:spcBef>
            </a:pPr>
            <a:r>
              <a:rPr kumimoji="1" lang="ja-JP" altLang="en-US" sz="2800" dirty="0">
                <a:solidFill>
                  <a:schemeClr val="tx1"/>
                </a:solidFill>
                <a:latin typeface="ＭＳ ゴシック" panose="020B0609070205080204" pitchFamily="49" charset="-128"/>
                <a:ea typeface="ＭＳ ゴシック" panose="020B0609070205080204" pitchFamily="49" charset="-128"/>
              </a:rPr>
              <a:t>北海道</a:t>
            </a:r>
            <a:r>
              <a:rPr kumimoji="1" lang="en-US" altLang="ja-JP" sz="2800" dirty="0">
                <a:solidFill>
                  <a:schemeClr val="tx1"/>
                </a:solidFill>
                <a:latin typeface="ＭＳ ゴシック" panose="020B0609070205080204" pitchFamily="49" charset="-128"/>
                <a:ea typeface="ＭＳ ゴシック" panose="020B0609070205080204" pitchFamily="49" charset="-128"/>
              </a:rPr>
              <a:t>, 1000,</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r>
              <a:rPr kumimoji="1" lang="en-US" altLang="ja-JP" sz="2800" dirty="0">
                <a:solidFill>
                  <a:schemeClr val="tx1"/>
                </a:solidFill>
                <a:latin typeface="ＭＳ ゴシック" panose="020B0609070205080204" pitchFamily="49" charset="-128"/>
                <a:ea typeface="ＭＳ ゴシック" panose="020B0609070205080204" pitchFamily="49" charset="-128"/>
              </a:rPr>
              <a:t>  3,</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endParaRPr kumimoji="1" lang="en-US" altLang="ja-JP" sz="2800" dirty="0">
              <a:solidFill>
                <a:schemeClr val="tx1"/>
              </a:solidFill>
              <a:latin typeface="ＭＳ ゴシック" panose="020B0609070205080204" pitchFamily="49" charset="-128"/>
              <a:ea typeface="ＭＳ ゴシック" panose="020B0609070205080204" pitchFamily="49" charset="-128"/>
            </a:endParaRPr>
          </a:p>
          <a:p>
            <a:pPr>
              <a:spcBef>
                <a:spcPts val="600"/>
              </a:spcBef>
            </a:pPr>
            <a:r>
              <a:rPr kumimoji="1" lang="ja-JP" altLang="en-US" sz="2800" dirty="0">
                <a:solidFill>
                  <a:schemeClr val="tx1"/>
                </a:solidFill>
                <a:latin typeface="ＭＳ ゴシック" panose="020B0609070205080204" pitchFamily="49" charset="-128"/>
                <a:ea typeface="ＭＳ ゴシック" panose="020B0609070205080204" pitchFamily="49" charset="-128"/>
              </a:rPr>
              <a:t>青　森</a:t>
            </a:r>
            <a:r>
              <a:rPr kumimoji="1" lang="en-US" altLang="ja-JP" sz="2800" dirty="0">
                <a:solidFill>
                  <a:schemeClr val="tx1"/>
                </a:solidFill>
                <a:latin typeface="ＭＳ ゴシック" panose="020B0609070205080204" pitchFamily="49" charset="-128"/>
                <a:ea typeface="ＭＳ ゴシック" panose="020B0609070205080204" pitchFamily="49" charset="-128"/>
              </a:rPr>
              <a:t>,  900, ***,</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p>
        </p:txBody>
      </p:sp>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48</a:t>
            </a:fld>
            <a:endParaRPr kumimoji="1" lang="ja-JP" altLang="en-US"/>
          </a:p>
        </p:txBody>
      </p:sp>
      <p:sp>
        <p:nvSpPr>
          <p:cNvPr id="6" name="楕円 5"/>
          <p:cNvSpPr/>
          <p:nvPr/>
        </p:nvSpPr>
        <p:spPr>
          <a:xfrm>
            <a:off x="971600" y="3284984"/>
            <a:ext cx="1512168"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491880" y="3192020"/>
            <a:ext cx="792088"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395536" y="4395200"/>
            <a:ext cx="3240360" cy="885052"/>
          </a:xfrm>
          <a:prstGeom prst="wedgeRoundRectCallout">
            <a:avLst>
              <a:gd name="adj1" fmla="val -10530"/>
              <a:gd name="adj2" fmla="val -11415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0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見やすくするために、間に空白を入れる。</a:t>
            </a:r>
          </a:p>
        </p:txBody>
      </p:sp>
      <p:sp>
        <p:nvSpPr>
          <p:cNvPr id="13" name="角丸四角形吹き出し 12"/>
          <p:cNvSpPr/>
          <p:nvPr/>
        </p:nvSpPr>
        <p:spPr>
          <a:xfrm>
            <a:off x="4355976" y="4365104"/>
            <a:ext cx="4032448" cy="885052"/>
          </a:xfrm>
          <a:prstGeom prst="wedgeRoundRectCallout">
            <a:avLst>
              <a:gd name="adj1" fmla="val -54322"/>
              <a:gd name="adj2" fmla="val -126036"/>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0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例えば数値が取得されていない場合に、代わりの文字を入れる。</a:t>
            </a:r>
          </a:p>
        </p:txBody>
      </p:sp>
      <p:sp>
        <p:nvSpPr>
          <p:cNvPr id="1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6" name="正方形/長方形 45"/>
          <p:cNvSpPr/>
          <p:nvPr/>
        </p:nvSpPr>
        <p:spPr>
          <a:xfrm>
            <a:off x="827584" y="2204864"/>
            <a:ext cx="2416768" cy="43204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a:latin typeface="+mn-ea"/>
              </a:rPr>
              <a:t>CSV</a:t>
            </a:r>
            <a:r>
              <a:rPr kumimoji="1" lang="ja-JP" altLang="en-US" dirty="0">
                <a:latin typeface="+mn-ea"/>
              </a:rPr>
              <a:t>形式のデータの例</a:t>
            </a:r>
          </a:p>
        </p:txBody>
      </p:sp>
      <p:grpSp>
        <p:nvGrpSpPr>
          <p:cNvPr id="56" name="グループ化 55"/>
          <p:cNvGrpSpPr/>
          <p:nvPr/>
        </p:nvGrpSpPr>
        <p:grpSpPr>
          <a:xfrm>
            <a:off x="3347864" y="4632180"/>
            <a:ext cx="648072" cy="813044"/>
            <a:chOff x="4932040" y="1628800"/>
            <a:chExt cx="648072" cy="813044"/>
          </a:xfrm>
        </p:grpSpPr>
        <p:grpSp>
          <p:nvGrpSpPr>
            <p:cNvPr id="57" name="グループ化 56"/>
            <p:cNvGrpSpPr>
              <a:grpSpLocks noChangeAspect="1"/>
            </p:cNvGrpSpPr>
            <p:nvPr/>
          </p:nvGrpSpPr>
          <p:grpSpPr>
            <a:xfrm>
              <a:off x="4932040" y="1628800"/>
              <a:ext cx="648071" cy="813044"/>
              <a:chOff x="1164685" y="1988840"/>
              <a:chExt cx="1607113" cy="2016224"/>
            </a:xfrm>
            <a:solidFill>
              <a:srgbClr val="85A7D1"/>
            </a:solidFill>
          </p:grpSpPr>
          <p:sp>
            <p:nvSpPr>
              <p:cNvPr id="59" name="角丸四角形 58"/>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テキスト ボックス 57"/>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grpSp>
        <p:nvGrpSpPr>
          <p:cNvPr id="65" name="グループ化 64"/>
          <p:cNvGrpSpPr/>
          <p:nvPr/>
        </p:nvGrpSpPr>
        <p:grpSpPr>
          <a:xfrm>
            <a:off x="8172400" y="4602084"/>
            <a:ext cx="648072" cy="813044"/>
            <a:chOff x="4932040" y="1628800"/>
            <a:chExt cx="648072" cy="813044"/>
          </a:xfrm>
        </p:grpSpPr>
        <p:grpSp>
          <p:nvGrpSpPr>
            <p:cNvPr id="66" name="グループ化 65"/>
            <p:cNvGrpSpPr>
              <a:grpSpLocks noChangeAspect="1"/>
            </p:cNvGrpSpPr>
            <p:nvPr/>
          </p:nvGrpSpPr>
          <p:grpSpPr>
            <a:xfrm>
              <a:off x="4932040" y="1628800"/>
              <a:ext cx="648071" cy="813044"/>
              <a:chOff x="1164685" y="1988840"/>
              <a:chExt cx="1607113" cy="2016224"/>
            </a:xfrm>
            <a:solidFill>
              <a:srgbClr val="85A7D1"/>
            </a:solidFill>
          </p:grpSpPr>
          <p:sp>
            <p:nvSpPr>
              <p:cNvPr id="68" name="角丸四角形 67"/>
              <p:cNvSpPr/>
              <p:nvPr/>
            </p:nvSpPr>
            <p:spPr>
              <a:xfrm>
                <a:off x="1403647" y="2132856"/>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p:cNvSpPr/>
              <p:nvPr/>
            </p:nvSpPr>
            <p:spPr>
              <a:xfrm>
                <a:off x="1259631" y="2780928"/>
                <a:ext cx="1512167" cy="12241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176368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2123727" y="1988840"/>
                <a:ext cx="288032"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p:nvPr/>
            </p:nvSpPr>
            <p:spPr>
              <a:xfrm>
                <a:off x="2483766" y="2132855"/>
                <a:ext cx="288032"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rot="19328135">
                <a:off x="1164685" y="2728409"/>
                <a:ext cx="344123"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テキスト ボックス 66"/>
            <p:cNvSpPr txBox="1"/>
            <p:nvPr/>
          </p:nvSpPr>
          <p:spPr>
            <a:xfrm>
              <a:off x="5004048" y="1988840"/>
              <a:ext cx="576064" cy="288032"/>
            </a:xfrm>
            <a:prstGeom prst="rect">
              <a:avLst/>
            </a:prstGeom>
            <a:noFill/>
            <a:ln>
              <a:noFill/>
            </a:ln>
          </p:spPr>
          <p:txBody>
            <a:bodyPr wrap="none" rtlCol="0" anchor="ctr">
              <a:noAutofit/>
            </a:bodyPr>
            <a:lstStyle/>
            <a:p>
              <a:pPr algn="ctr"/>
              <a:r>
                <a:rPr kumimoji="1" lang="en-US" altLang="ja-JP" sz="1400" b="1" dirty="0">
                  <a:solidFill>
                    <a:schemeClr val="bg1"/>
                  </a:solidFill>
                </a:rPr>
                <a:t>STOP!</a:t>
              </a:r>
              <a:endParaRPr kumimoji="1" lang="ja-JP" altLang="en-US" sz="1400" b="1" dirty="0">
                <a:solidFill>
                  <a:schemeClr val="bg1"/>
                </a:solidFill>
              </a:endParaRPr>
            </a:p>
          </p:txBody>
        </p:sp>
      </p:grpSp>
      <p:sp>
        <p:nvSpPr>
          <p:cNvPr id="34" name="正方形/長方形 33"/>
          <p:cNvSpPr/>
          <p:nvPr/>
        </p:nvSpPr>
        <p:spPr>
          <a:xfrm>
            <a:off x="179512"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機械判読に適したファイルの作成③</a:t>
            </a:r>
          </a:p>
        </p:txBody>
      </p:sp>
      <p:sp>
        <p:nvSpPr>
          <p:cNvPr id="41" name="楕円 40"/>
          <p:cNvSpPr/>
          <p:nvPr/>
        </p:nvSpPr>
        <p:spPr>
          <a:xfrm>
            <a:off x="179512" y="407707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６</a:t>
            </a:r>
          </a:p>
        </p:txBody>
      </p:sp>
      <p:sp>
        <p:nvSpPr>
          <p:cNvPr id="42" name="楕円 41"/>
          <p:cNvSpPr/>
          <p:nvPr/>
        </p:nvSpPr>
        <p:spPr>
          <a:xfrm>
            <a:off x="4067944" y="407707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７</a:t>
            </a:r>
          </a:p>
        </p:txBody>
      </p:sp>
      <p:sp>
        <p:nvSpPr>
          <p:cNvPr id="35" name="正方形/長方形 34"/>
          <p:cNvSpPr/>
          <p:nvPr/>
        </p:nvSpPr>
        <p:spPr>
          <a:xfrm>
            <a:off x="179512" y="1412776"/>
            <a:ext cx="8712968"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形式でも、情報の記載方法によって、機械判読に適さなくなってしまう場合があるため、以下のような点に気をつける必要があります。</a:t>
            </a:r>
          </a:p>
        </p:txBody>
      </p:sp>
    </p:spTree>
    <p:extLst>
      <p:ext uri="{BB962C8B-B14F-4D97-AF65-F5344CB8AC3E}">
        <p14:creationId xmlns:p14="http://schemas.microsoft.com/office/powerpoint/2010/main" val="319081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50BBF3C-BB56-4424-84B5-FB58663D7637}"/>
              </a:ext>
            </a:extLst>
          </p:cNvPr>
          <p:cNvPicPr>
            <a:picLocks noChangeAspect="1"/>
          </p:cNvPicPr>
          <p:nvPr/>
        </p:nvPicPr>
        <p:blipFill>
          <a:blip r:embed="rId3"/>
          <a:stretch>
            <a:fillRect/>
          </a:stretch>
        </p:blipFill>
        <p:spPr>
          <a:xfrm>
            <a:off x="611560" y="1398418"/>
            <a:ext cx="7632848" cy="5063670"/>
          </a:xfrm>
          <a:prstGeom prst="rect">
            <a:avLst/>
          </a:prstGeom>
        </p:spPr>
      </p:pic>
      <p:sp>
        <p:nvSpPr>
          <p:cNvPr id="2" name="タイトル 1"/>
          <p:cNvSpPr>
            <a:spLocks noGrp="1"/>
          </p:cNvSpPr>
          <p:nvPr>
            <p:ph type="title"/>
          </p:nvPr>
        </p:nvSpPr>
        <p:spPr/>
        <p:txBody>
          <a:bodyPr>
            <a:normAutofit/>
          </a:bodyPr>
          <a:lstStyle/>
          <a:p>
            <a:r>
              <a:rPr lang="ja-JP" altLang="en-US" dirty="0"/>
              <a:t>１．はじめに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a:t>
            </a:fld>
            <a:endParaRPr kumimoji="1" lang="ja-JP" altLang="en-US"/>
          </a:p>
        </p:txBody>
      </p:sp>
      <p:sp>
        <p:nvSpPr>
          <p:cNvPr id="4" name="テキスト ボックス 3"/>
          <p:cNvSpPr txBox="1"/>
          <p:nvPr/>
        </p:nvSpPr>
        <p:spPr>
          <a:xfrm>
            <a:off x="107504" y="836712"/>
            <a:ext cx="8784976" cy="424732"/>
          </a:xfrm>
          <a:prstGeom prst="rect">
            <a:avLst/>
          </a:prstGeom>
          <a:noFill/>
          <a:ln>
            <a:noFill/>
          </a:ln>
        </p:spPr>
        <p:txBody>
          <a:bodyPr wrap="square" rtlCol="0" anchor="t">
            <a:noAutofit/>
          </a:bodyPr>
          <a:lstStyle/>
          <a:p>
            <a:r>
              <a:rPr kumimoji="1" lang="ja-JP" altLang="en-US" sz="2000" dirty="0">
                <a:latin typeface="+mn-ea"/>
              </a:rPr>
              <a:t>すでに、ほとんどの自治体では、ホームページ上で様々な情報を公開しています。</a:t>
            </a:r>
            <a:endParaRPr kumimoji="1" lang="en-US" altLang="ja-JP" sz="2000" dirty="0">
              <a:latin typeface="+mn-ea"/>
            </a:endParaRPr>
          </a:p>
          <a:p>
            <a:endParaRPr kumimoji="1" lang="ja-JP" altLang="en-US" sz="2000" dirty="0">
              <a:latin typeface="+mn-ea"/>
            </a:endParaRPr>
          </a:p>
        </p:txBody>
      </p:sp>
      <p:sp>
        <p:nvSpPr>
          <p:cNvPr id="6" name="テキスト ボックス 5">
            <a:extLst>
              <a:ext uri="{FF2B5EF4-FFF2-40B4-BE49-F238E27FC236}">
                <a16:creationId xmlns:a16="http://schemas.microsoft.com/office/drawing/2014/main" id="{BB7576AF-133C-4383-BB07-4F6F3CBDB020}"/>
              </a:ext>
            </a:extLst>
          </p:cNvPr>
          <p:cNvSpPr txBox="1"/>
          <p:nvPr/>
        </p:nvSpPr>
        <p:spPr>
          <a:xfrm>
            <a:off x="611560" y="6525344"/>
            <a:ext cx="7632848"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出典：那須烏山ホームページ</a:t>
            </a:r>
            <a:r>
              <a:rPr lang="en-US" altLang="ja-JP" dirty="0"/>
              <a:t>&lt;http://www.city.nasukarasuyama.lg.jp/index.cfm/6,22463,13,125,html&gt;</a:t>
            </a:r>
            <a:endParaRPr lang="ja-JP" altLang="en-US" dirty="0"/>
          </a:p>
        </p:txBody>
      </p:sp>
      <p:sp>
        <p:nvSpPr>
          <p:cNvPr id="7" name="吹き出し: 角を丸めた四角形 6">
            <a:extLst>
              <a:ext uri="{FF2B5EF4-FFF2-40B4-BE49-F238E27FC236}">
                <a16:creationId xmlns:a16="http://schemas.microsoft.com/office/drawing/2014/main" id="{29B23DFA-4BA6-4853-9E84-6FECE6F03694}"/>
              </a:ext>
            </a:extLst>
          </p:cNvPr>
          <p:cNvSpPr/>
          <p:nvPr/>
        </p:nvSpPr>
        <p:spPr>
          <a:xfrm>
            <a:off x="6444208" y="3933056"/>
            <a:ext cx="1944216" cy="792088"/>
          </a:xfrm>
          <a:prstGeom prst="wedgeRoundRectCallout">
            <a:avLst>
              <a:gd name="adj1" fmla="val -98431"/>
              <a:gd name="adj2" fmla="val 647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n-ea"/>
              </a:rPr>
              <a:t>画面に直接表示</a:t>
            </a:r>
          </a:p>
        </p:txBody>
      </p:sp>
      <p:sp>
        <p:nvSpPr>
          <p:cNvPr id="8" name="吹き出し: 角を丸めた四角形 17">
            <a:extLst>
              <a:ext uri="{FF2B5EF4-FFF2-40B4-BE49-F238E27FC236}">
                <a16:creationId xmlns:a16="http://schemas.microsoft.com/office/drawing/2014/main" id="{B7F0AC38-FC41-41BF-8D5D-7492154CE843}"/>
              </a:ext>
            </a:extLst>
          </p:cNvPr>
          <p:cNvSpPr/>
          <p:nvPr/>
        </p:nvSpPr>
        <p:spPr>
          <a:xfrm>
            <a:off x="5940152" y="5157192"/>
            <a:ext cx="3096344" cy="792088"/>
          </a:xfrm>
          <a:prstGeom prst="wedgeRoundRectCallout">
            <a:avLst>
              <a:gd name="adj1" fmla="val -58948"/>
              <a:gd name="adj2" fmla="val 3517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n-ea"/>
              </a:rPr>
              <a:t>PDF</a:t>
            </a:r>
            <a:r>
              <a:rPr kumimoji="1" lang="ja-JP" altLang="en-US" dirty="0">
                <a:solidFill>
                  <a:schemeClr val="tx1"/>
                </a:solidFill>
                <a:latin typeface="+mn-ea"/>
              </a:rPr>
              <a:t>形式のファイルを掲載</a:t>
            </a:r>
          </a:p>
        </p:txBody>
      </p:sp>
      <p:sp>
        <p:nvSpPr>
          <p:cNvPr id="9" name="吹き出し: 角を丸めた四角形 19">
            <a:extLst>
              <a:ext uri="{FF2B5EF4-FFF2-40B4-BE49-F238E27FC236}">
                <a16:creationId xmlns:a16="http://schemas.microsoft.com/office/drawing/2014/main" id="{74CBCA64-3690-409E-9293-12C2AC346DF3}"/>
              </a:ext>
            </a:extLst>
          </p:cNvPr>
          <p:cNvSpPr/>
          <p:nvPr/>
        </p:nvSpPr>
        <p:spPr>
          <a:xfrm>
            <a:off x="6372200" y="1268760"/>
            <a:ext cx="2591780" cy="792088"/>
          </a:xfrm>
          <a:prstGeom prst="ellips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n-ea"/>
              </a:rPr>
              <a:t>人口を</a:t>
            </a:r>
            <a:endParaRPr kumimoji="1" lang="en-US" altLang="ja-JP" dirty="0">
              <a:solidFill>
                <a:schemeClr val="tx1"/>
              </a:solidFill>
              <a:latin typeface="+mn-ea"/>
            </a:endParaRPr>
          </a:p>
          <a:p>
            <a:pPr algn="ctr"/>
            <a:r>
              <a:rPr kumimoji="1" lang="ja-JP" altLang="en-US" dirty="0">
                <a:solidFill>
                  <a:schemeClr val="tx1"/>
                </a:solidFill>
                <a:latin typeface="+mn-ea"/>
              </a:rPr>
              <a:t>公開している例</a:t>
            </a:r>
          </a:p>
        </p:txBody>
      </p:sp>
    </p:spTree>
    <p:extLst>
      <p:ext uri="{BB962C8B-B14F-4D97-AF65-F5344CB8AC3E}">
        <p14:creationId xmlns:p14="http://schemas.microsoft.com/office/powerpoint/2010/main" val="932123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43608" y="2759972"/>
            <a:ext cx="5760640" cy="115212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spcBef>
                <a:spcPts val="600"/>
              </a:spcBef>
            </a:pPr>
            <a:r>
              <a:rPr kumimoji="1" lang="ja-JP" altLang="en-US" sz="2800" dirty="0">
                <a:solidFill>
                  <a:schemeClr val="tx1"/>
                </a:solidFill>
                <a:latin typeface="ＭＳ ゴシック" panose="020B0609070205080204" pitchFamily="49" charset="-128"/>
                <a:ea typeface="ＭＳ ゴシック" panose="020B0609070205080204" pitchFamily="49" charset="-128"/>
              </a:rPr>
              <a:t>北海道</a:t>
            </a:r>
            <a:r>
              <a:rPr kumimoji="1" lang="en-US" altLang="ja-JP" sz="2800" dirty="0">
                <a:solidFill>
                  <a:schemeClr val="tx1"/>
                </a:solidFill>
                <a:latin typeface="ＭＳ ゴシック" panose="020B0609070205080204" pitchFamily="49" charset="-128"/>
                <a:ea typeface="ＭＳ ゴシック" panose="020B0609070205080204" pitchFamily="49" charset="-128"/>
              </a:rPr>
              <a:t>, 1000,</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r>
              <a:rPr kumimoji="1" lang="en-US" altLang="ja-JP" sz="2800" dirty="0">
                <a:solidFill>
                  <a:schemeClr val="tx1"/>
                </a:solidFill>
                <a:latin typeface="ＭＳ ゴシック" panose="020B0609070205080204" pitchFamily="49" charset="-128"/>
                <a:ea typeface="ＭＳ ゴシック" panose="020B0609070205080204" pitchFamily="49" charset="-128"/>
              </a:rPr>
              <a:t>  3,</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endParaRPr kumimoji="1" lang="en-US" altLang="ja-JP" sz="2800" dirty="0">
              <a:solidFill>
                <a:schemeClr val="tx1"/>
              </a:solidFill>
              <a:latin typeface="ＭＳ ゴシック" panose="020B0609070205080204" pitchFamily="49" charset="-128"/>
              <a:ea typeface="ＭＳ ゴシック" panose="020B0609070205080204" pitchFamily="49" charset="-128"/>
            </a:endParaRPr>
          </a:p>
          <a:p>
            <a:pPr>
              <a:spcBef>
                <a:spcPts val="600"/>
              </a:spcBef>
            </a:pPr>
            <a:r>
              <a:rPr kumimoji="1" lang="ja-JP" altLang="en-US" sz="2800" dirty="0">
                <a:solidFill>
                  <a:schemeClr val="tx1"/>
                </a:solidFill>
                <a:latin typeface="ＭＳ ゴシック" panose="020B0609070205080204" pitchFamily="49" charset="-128"/>
                <a:ea typeface="ＭＳ ゴシック" panose="020B0609070205080204" pitchFamily="49" charset="-128"/>
              </a:rPr>
              <a:t>青森</a:t>
            </a:r>
            <a:r>
              <a:rPr kumimoji="1" lang="en-US" altLang="ja-JP" sz="2800" dirty="0">
                <a:solidFill>
                  <a:schemeClr val="tx1"/>
                </a:solidFill>
                <a:latin typeface="ＭＳ ゴシック" panose="020B0609070205080204" pitchFamily="49" charset="-128"/>
                <a:ea typeface="ＭＳ ゴシック" panose="020B0609070205080204" pitchFamily="49" charset="-128"/>
              </a:rPr>
              <a:t>,  900,    ,</a:t>
            </a:r>
            <a:r>
              <a:rPr kumimoji="1" lang="ja-JP" altLang="en-US" sz="2800" dirty="0">
                <a:solidFill>
                  <a:schemeClr val="tx1"/>
                </a:solidFill>
                <a:latin typeface="ＭＳ ゴシック" panose="020B0609070205080204" pitchFamily="49" charset="-128"/>
                <a:ea typeface="ＭＳ ゴシック" panose="020B0609070205080204" pitchFamily="49" charset="-128"/>
              </a:rPr>
              <a:t>　・・・</a:t>
            </a:r>
          </a:p>
        </p:txBody>
      </p:sp>
      <p:sp>
        <p:nvSpPr>
          <p:cNvPr id="2" name="タイトル 1"/>
          <p:cNvSpPr>
            <a:spLocks noGrp="1"/>
          </p:cNvSpPr>
          <p:nvPr>
            <p:ph type="title"/>
          </p:nvPr>
        </p:nvSpPr>
        <p:spPr/>
        <p:txBody>
          <a:bodyPr>
            <a:normAutofit/>
          </a:bodyPr>
          <a:lstStyle/>
          <a:p>
            <a:r>
              <a:rPr lang="en-US" altLang="ja-JP" dirty="0"/>
              <a:t>(4) </a:t>
            </a:r>
            <a:r>
              <a:rPr lang="ja-JP" altLang="en-US" dirty="0"/>
              <a:t>オープンデータにより適したデータにする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49</a:t>
            </a:fld>
            <a:endParaRPr kumimoji="1" lang="ja-JP" altLang="en-US"/>
          </a:p>
        </p:txBody>
      </p:sp>
      <p:sp>
        <p:nvSpPr>
          <p:cNvPr id="6" name="楕円 5"/>
          <p:cNvSpPr/>
          <p:nvPr/>
        </p:nvSpPr>
        <p:spPr>
          <a:xfrm>
            <a:off x="755576" y="3284984"/>
            <a:ext cx="1512168"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131840" y="3284984"/>
            <a:ext cx="936104" cy="57606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dirty="0">
                <a:latin typeface="+mn-ea"/>
                <a:ea typeface="+mn-ea"/>
              </a:rPr>
              <a:t>２．オープンデータを公開するための基本的な作業</a:t>
            </a:r>
          </a:p>
        </p:txBody>
      </p:sp>
      <p:sp>
        <p:nvSpPr>
          <p:cNvPr id="46" name="正方形/長方形 45"/>
          <p:cNvSpPr/>
          <p:nvPr/>
        </p:nvSpPr>
        <p:spPr>
          <a:xfrm>
            <a:off x="827584" y="2204864"/>
            <a:ext cx="2416768" cy="43204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dirty="0">
                <a:latin typeface="+mn-ea"/>
              </a:rPr>
              <a:t>CSV</a:t>
            </a:r>
            <a:r>
              <a:rPr kumimoji="1" lang="ja-JP" altLang="en-US" dirty="0">
                <a:latin typeface="+mn-ea"/>
              </a:rPr>
              <a:t>形式のデータの例</a:t>
            </a:r>
          </a:p>
        </p:txBody>
      </p:sp>
      <p:sp>
        <p:nvSpPr>
          <p:cNvPr id="34" name="正方形/長方形 33"/>
          <p:cNvSpPr/>
          <p:nvPr/>
        </p:nvSpPr>
        <p:spPr>
          <a:xfrm>
            <a:off x="179512"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機械判読に適したファイルの作成③</a:t>
            </a:r>
          </a:p>
        </p:txBody>
      </p:sp>
      <p:sp>
        <p:nvSpPr>
          <p:cNvPr id="48" name="角丸四角形吹き出し 47"/>
          <p:cNvSpPr/>
          <p:nvPr/>
        </p:nvSpPr>
        <p:spPr>
          <a:xfrm>
            <a:off x="395536" y="4395200"/>
            <a:ext cx="3456384" cy="885052"/>
          </a:xfrm>
          <a:prstGeom prst="wedgeRoundRectCallout">
            <a:avLst>
              <a:gd name="adj1" fmla="val -10530"/>
              <a:gd name="adj2" fmla="val -114154"/>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0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見やすさのための空白は入れません</a:t>
            </a:r>
          </a:p>
        </p:txBody>
      </p:sp>
      <p:sp>
        <p:nvSpPr>
          <p:cNvPr id="49" name="角丸四角形吹き出し 48"/>
          <p:cNvSpPr/>
          <p:nvPr/>
        </p:nvSpPr>
        <p:spPr>
          <a:xfrm>
            <a:off x="4355976" y="4365104"/>
            <a:ext cx="3888432" cy="885052"/>
          </a:xfrm>
          <a:prstGeom prst="wedgeRoundRectCallout">
            <a:avLst>
              <a:gd name="adj1" fmla="val -58521"/>
              <a:gd name="adj2" fmla="val -139429"/>
              <a:gd name="adj3" fmla="val 16667"/>
            </a:avLst>
          </a:prstGeom>
          <a:solidFill>
            <a:srgbClr val="FFFF99"/>
          </a:solidFill>
          <a:ln w="9525">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0000" bIns="45720" numCol="1" spcCol="0" rtlCol="0" fromWordArt="0" anchor="t" anchorCtr="0" forceAA="0" compatLnSpc="1">
            <a:prstTxWarp prst="textNoShape">
              <a:avLst/>
            </a:prstTxWarp>
            <a:noAutofit/>
          </a:bodyPr>
          <a:lstStyle/>
          <a:p>
            <a:pPr>
              <a:buClr>
                <a:schemeClr val="accent6">
                  <a:lumMod val="75000"/>
                </a:schemeClr>
              </a:buClr>
            </a:pPr>
            <a:r>
              <a:rPr lang="ja-JP" altLang="en-US" dirty="0">
                <a:solidFill>
                  <a:schemeClr val="tx1"/>
                </a:solidFill>
                <a:latin typeface="+mn-ea"/>
                <a:cs typeface="Meiryo UI" panose="020B0604030504040204" pitchFamily="50" charset="-128"/>
              </a:rPr>
              <a:t>数値の項目には記号は入れず、ゼロや空白（何も入力しない）とします。</a:t>
            </a:r>
          </a:p>
        </p:txBody>
      </p:sp>
      <p:sp>
        <p:nvSpPr>
          <p:cNvPr id="86" name="楕円 85"/>
          <p:cNvSpPr/>
          <p:nvPr/>
        </p:nvSpPr>
        <p:spPr>
          <a:xfrm>
            <a:off x="179512" y="4077072"/>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６</a:t>
            </a:r>
          </a:p>
        </p:txBody>
      </p:sp>
      <p:sp>
        <p:nvSpPr>
          <p:cNvPr id="87" name="楕円 86"/>
          <p:cNvSpPr/>
          <p:nvPr/>
        </p:nvSpPr>
        <p:spPr>
          <a:xfrm>
            <a:off x="4067944" y="4077072"/>
            <a:ext cx="504056" cy="5040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７</a:t>
            </a:r>
          </a:p>
        </p:txBody>
      </p:sp>
      <p:sp>
        <p:nvSpPr>
          <p:cNvPr id="35" name="ドーナツ 34"/>
          <p:cNvSpPr/>
          <p:nvPr/>
        </p:nvSpPr>
        <p:spPr>
          <a:xfrm>
            <a:off x="3347864" y="5013176"/>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8" name="ドーナツ 87"/>
          <p:cNvSpPr/>
          <p:nvPr/>
        </p:nvSpPr>
        <p:spPr>
          <a:xfrm>
            <a:off x="7740352" y="4941168"/>
            <a:ext cx="504056" cy="504056"/>
          </a:xfrm>
          <a:prstGeom prst="don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正方形/長方形 17"/>
          <p:cNvSpPr/>
          <p:nvPr/>
        </p:nvSpPr>
        <p:spPr>
          <a:xfrm>
            <a:off x="179512" y="1412776"/>
            <a:ext cx="8856984"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形式でも、「無駄な空白を入れない」「数値の項目に記号などを入れない」 といったことを意識すると、より機械判読に適したデータを作成することがきます。</a:t>
            </a:r>
            <a:endParaRPr lang="en-US" altLang="ja-JP"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1821849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２．オープンデータを公開するための基本的な作業　（まとめ）</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50</a:t>
            </a:fld>
            <a:endParaRPr kumimoji="1" lang="ja-JP" altLang="en-US"/>
          </a:p>
        </p:txBody>
      </p:sp>
      <p:sp>
        <p:nvSpPr>
          <p:cNvPr id="25" name="テキスト ボックス 24"/>
          <p:cNvSpPr txBox="1"/>
          <p:nvPr/>
        </p:nvSpPr>
        <p:spPr>
          <a:xfrm>
            <a:off x="179512" y="1052736"/>
            <a:ext cx="8784976" cy="100811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solidFill>
                  <a:schemeClr val="tx1"/>
                </a:solidFill>
              </a:rPr>
              <a:t>すでにホームページに掲載している情報に、利用ルールをつけることで、オープンデータとすることができます。</a:t>
            </a:r>
            <a:endParaRPr lang="en-US" altLang="ja-JP" sz="2400" dirty="0">
              <a:solidFill>
                <a:schemeClr val="tx1"/>
              </a:solidFill>
            </a:endParaRPr>
          </a:p>
        </p:txBody>
      </p:sp>
      <p:sp>
        <p:nvSpPr>
          <p:cNvPr id="46" name="テキスト ボックス 45"/>
          <p:cNvSpPr txBox="1"/>
          <p:nvPr/>
        </p:nvSpPr>
        <p:spPr>
          <a:xfrm>
            <a:off x="179512" y="2492896"/>
            <a:ext cx="8784976" cy="100811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solidFill>
                  <a:schemeClr val="tx1"/>
                </a:solidFill>
              </a:rPr>
              <a:t>利用ルールには、二次利用可能であること、利用の際の条件、免責事項などについて記載します。</a:t>
            </a:r>
          </a:p>
        </p:txBody>
      </p:sp>
      <p:sp>
        <p:nvSpPr>
          <p:cNvPr id="47" name="テキスト ボックス 46"/>
          <p:cNvSpPr txBox="1"/>
          <p:nvPr/>
        </p:nvSpPr>
        <p:spPr>
          <a:xfrm>
            <a:off x="179512" y="4005064"/>
            <a:ext cx="8784976" cy="100811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solidFill>
                  <a:schemeClr val="tx1"/>
                </a:solidFill>
              </a:rPr>
              <a:t>オープンデータでは、コンピュータが処理しやすいデータが適しています。より使いやすいデータとするためには、</a:t>
            </a:r>
            <a:r>
              <a:rPr lang="en-US" altLang="ja-JP" sz="2400" dirty="0">
                <a:solidFill>
                  <a:schemeClr val="tx1"/>
                </a:solidFill>
              </a:rPr>
              <a:t>CSV</a:t>
            </a:r>
            <a:r>
              <a:rPr lang="ja-JP" altLang="en-US" sz="2400" dirty="0">
                <a:solidFill>
                  <a:schemeClr val="tx1"/>
                </a:solidFill>
              </a:rPr>
              <a:t>形式のファイルがオススメです。</a:t>
            </a:r>
          </a:p>
        </p:txBody>
      </p:sp>
    </p:spTree>
    <p:extLst>
      <p:ext uri="{BB962C8B-B14F-4D97-AF65-F5344CB8AC3E}">
        <p14:creationId xmlns:p14="http://schemas.microsoft.com/office/powerpoint/2010/main" val="978442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212976"/>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１．はじめに</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51</a:t>
            </a:fld>
            <a:endParaRPr kumimoji="1" lang="ja-JP" altLang="en-US" dirty="0"/>
          </a:p>
        </p:txBody>
      </p:sp>
      <p:sp>
        <p:nvSpPr>
          <p:cNvPr id="12"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717032"/>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２．オープンデータを公開するための基本的な作業</a:t>
            </a:r>
          </a:p>
        </p:txBody>
      </p:sp>
      <p:sp>
        <p:nvSpPr>
          <p:cNvPr id="14"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221088"/>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３．より使いやすいオープンデータとするための作業</a:t>
            </a:r>
          </a:p>
        </p:txBody>
      </p:sp>
      <p:sp>
        <p:nvSpPr>
          <p:cNvPr id="15"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725144"/>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４．オープンデータを継続していくための取り組み</a:t>
            </a:r>
          </a:p>
        </p:txBody>
      </p:sp>
    </p:spTree>
    <p:extLst>
      <p:ext uri="{BB962C8B-B14F-4D97-AF65-F5344CB8AC3E}">
        <p14:creationId xmlns:p14="http://schemas.microsoft.com/office/powerpoint/2010/main" val="2185159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611560" y="3140968"/>
            <a:ext cx="8064896" cy="432048"/>
          </a:xfrm>
          <a:prstGeom prst="rect">
            <a:avLst/>
          </a:prstGeom>
          <a:noFill/>
          <a:ln w="9525">
            <a:noFill/>
            <a:miter lim="800000"/>
            <a:headEnd/>
            <a:tailEnd/>
          </a:ln>
          <a:effectLst/>
        </p:spPr>
        <p:txBody>
          <a:bodyPr wrap="none">
            <a:noAutofit/>
          </a:bodyPr>
          <a:lstStyle/>
          <a:p>
            <a:pPr>
              <a:lnSpc>
                <a:spcPct val="100000"/>
              </a:lnSpc>
            </a:pPr>
            <a:r>
              <a:rPr lang="ja-JP" altLang="en-US" sz="2200" dirty="0">
                <a:latin typeface="+mj-ea"/>
                <a:ea typeface="+mj-ea"/>
              </a:rPr>
              <a:t>３．より使いやすいオープンデータとするための作業</a:t>
            </a:r>
          </a:p>
        </p:txBody>
      </p:sp>
      <p:sp>
        <p:nvSpPr>
          <p:cNvPr id="8"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3645024"/>
            <a:ext cx="7776864" cy="432048"/>
          </a:xfrm>
          <a:prstGeom prst="rect">
            <a:avLst/>
          </a:prstGeom>
          <a:noFill/>
          <a:ln w="9525">
            <a:noFill/>
            <a:miter lim="800000"/>
            <a:headEnd/>
            <a:tailEnd/>
          </a:ln>
          <a:effectLst/>
        </p:spPr>
        <p:txBody>
          <a:bodyPr wrap="none">
            <a:noAutofit/>
          </a:bodyPr>
          <a:lstStyle/>
          <a:p>
            <a:pPr>
              <a:lnSpc>
                <a:spcPct val="100000"/>
              </a:lnSpc>
            </a:pPr>
            <a:r>
              <a:rPr lang="en-US" altLang="ja-JP" sz="2200" dirty="0">
                <a:latin typeface="+mj-ea"/>
              </a:rPr>
              <a:t>3.1</a:t>
            </a:r>
            <a:r>
              <a:rPr lang="ja-JP" altLang="en-US" sz="2200" dirty="0">
                <a:latin typeface="+mj-ea"/>
              </a:rPr>
              <a:t>　オープンデータの公開</a:t>
            </a:r>
          </a:p>
        </p:txBody>
      </p:sp>
      <p:sp>
        <p:nvSpPr>
          <p:cNvPr id="9"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4149080"/>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3.2</a:t>
            </a:r>
            <a:r>
              <a:rPr lang="ja-JP" altLang="en-US" dirty="0"/>
              <a:t>　自治体のデータを把握して公開データを選ぶ</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52</a:t>
            </a:fld>
            <a:endParaRPr kumimoji="1" lang="ja-JP" altLang="en-US" dirty="0"/>
          </a:p>
        </p:txBody>
      </p:sp>
      <p:sp>
        <p:nvSpPr>
          <p:cNvPr id="7"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4653136"/>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3.3</a:t>
            </a:r>
            <a:r>
              <a:rPr lang="ja-JP" altLang="en-US" dirty="0"/>
              <a:t>　オープンデータを作成する</a:t>
            </a:r>
          </a:p>
        </p:txBody>
      </p:sp>
      <p:sp>
        <p:nvSpPr>
          <p:cNvPr id="10"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5157192"/>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3.4</a:t>
            </a:r>
            <a:r>
              <a:rPr lang="ja-JP" altLang="en-US" dirty="0"/>
              <a:t>　オープンデータに関するデータを提供する</a:t>
            </a:r>
          </a:p>
        </p:txBody>
      </p:sp>
    </p:spTree>
    <p:extLst>
      <p:ext uri="{BB962C8B-B14F-4D97-AF65-F5344CB8AC3E}">
        <p14:creationId xmlns:p14="http://schemas.microsoft.com/office/powerpoint/2010/main" val="1356374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611560" y="3140968"/>
            <a:ext cx="8064896" cy="432048"/>
          </a:xfrm>
          <a:prstGeom prst="rect">
            <a:avLst/>
          </a:prstGeom>
          <a:noFill/>
          <a:ln w="9525">
            <a:noFill/>
            <a:miter lim="800000"/>
            <a:headEnd/>
            <a:tailEnd/>
          </a:ln>
          <a:effectLst/>
        </p:spPr>
        <p:txBody>
          <a:bodyPr wrap="none">
            <a:noAutofit/>
          </a:bodyPr>
          <a:lstStyle/>
          <a:p>
            <a:pPr>
              <a:lnSpc>
                <a:spcPct val="100000"/>
              </a:lnSpc>
            </a:pPr>
            <a:r>
              <a:rPr lang="en-US" altLang="ja-JP" sz="2200" dirty="0">
                <a:latin typeface="+mj-ea"/>
              </a:rPr>
              <a:t>3.1</a:t>
            </a:r>
            <a:r>
              <a:rPr lang="ja-JP" altLang="en-US" sz="2200" dirty="0">
                <a:latin typeface="+mj-ea"/>
              </a:rPr>
              <a:t>　オープンデータの公開</a:t>
            </a:r>
          </a:p>
        </p:txBody>
      </p:sp>
      <p:sp>
        <p:nvSpPr>
          <p:cNvPr id="8"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3645024"/>
            <a:ext cx="7776864" cy="432048"/>
          </a:xfrm>
          <a:prstGeom prst="rect">
            <a:avLst/>
          </a:prstGeom>
          <a:noFill/>
          <a:ln w="9525">
            <a:noFill/>
            <a:miter lim="800000"/>
            <a:headEnd/>
            <a:tailEnd/>
          </a:ln>
          <a:effectLst/>
        </p:spPr>
        <p:txBody>
          <a:bodyPr wrap="none">
            <a:noAutofit/>
          </a:bodyPr>
          <a:lstStyle/>
          <a:p>
            <a:pPr>
              <a:lnSpc>
                <a:spcPct val="100000"/>
              </a:lnSpc>
            </a:pPr>
            <a:r>
              <a:rPr lang="en-US" altLang="ja-JP" sz="2200" dirty="0">
                <a:latin typeface="+mj-ea"/>
              </a:rPr>
              <a:t>(1) </a:t>
            </a:r>
            <a:r>
              <a:rPr lang="ja-JP" altLang="en-US" sz="2200" dirty="0">
                <a:latin typeface="+mj-ea"/>
              </a:rPr>
              <a:t>データの公開方法を決める</a:t>
            </a:r>
          </a:p>
        </p:txBody>
      </p:sp>
      <p:sp>
        <p:nvSpPr>
          <p:cNvPr id="9"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4149080"/>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(2) </a:t>
            </a:r>
            <a:r>
              <a:rPr lang="ja-JP" altLang="en-US" dirty="0"/>
              <a:t>オープンデータの運用手順を決める</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53</a:t>
            </a:fld>
            <a:endParaRPr kumimoji="1" lang="ja-JP" altLang="en-US" dirty="0"/>
          </a:p>
        </p:txBody>
      </p:sp>
      <p:sp>
        <p:nvSpPr>
          <p:cNvPr id="7"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4653136"/>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(3) </a:t>
            </a:r>
            <a:r>
              <a:rPr lang="ja-JP" altLang="en-US" dirty="0"/>
              <a:t>オープンデータ公開を周知する</a:t>
            </a:r>
          </a:p>
        </p:txBody>
      </p:sp>
    </p:spTree>
    <p:extLst>
      <p:ext uri="{BB962C8B-B14F-4D97-AF65-F5344CB8AC3E}">
        <p14:creationId xmlns:p14="http://schemas.microsoft.com/office/powerpoint/2010/main" val="1540533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データの公開方法を決める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54</a:t>
            </a:fld>
            <a:endParaRPr kumimoji="1" lang="ja-JP" altLang="en-US"/>
          </a:p>
        </p:txBody>
      </p:sp>
      <p:sp>
        <p:nvSpPr>
          <p:cNvPr id="5" name="正方形/長方形 4"/>
          <p:cNvSpPr/>
          <p:nvPr/>
        </p:nvSpPr>
        <p:spPr>
          <a:xfrm>
            <a:off x="323528" y="908720"/>
            <a:ext cx="8712968" cy="432048"/>
          </a:xfrm>
          <a:prstGeom prst="rect">
            <a:avLst/>
          </a:prstGeom>
          <a:noFill/>
          <a:ln>
            <a:noFill/>
          </a:ln>
        </p:spPr>
        <p:txBody>
          <a:bodyPr wrap="square" rtlCol="0" anchor="ctr">
            <a:noAutofit/>
          </a:bodyPr>
          <a:lstStyle/>
          <a:p>
            <a:pPr defTabSz="914400"/>
            <a:r>
              <a:rPr kumimoji="1" lang="ja-JP" altLang="en-US" dirty="0">
                <a:latin typeface="+mn-ea"/>
                <a:cs typeface="Meiryo UI" panose="020B0604030504040204" pitchFamily="50" charset="-128"/>
              </a:rPr>
              <a:t>自治体がオープンデータを公開する場合、次のような方法があります。</a:t>
            </a:r>
            <a:endParaRPr kumimoji="1" lang="en-US" altLang="ja-JP" dirty="0">
              <a:latin typeface="+mn-ea"/>
              <a:cs typeface="Meiryo UI" panose="020B0604030504040204" pitchFamily="50" charset="-128"/>
            </a:endParaRPr>
          </a:p>
        </p:txBody>
      </p:sp>
      <p:sp>
        <p:nvSpPr>
          <p:cNvPr id="6" name="正方形/長方形 5"/>
          <p:cNvSpPr/>
          <p:nvPr/>
        </p:nvSpPr>
        <p:spPr>
          <a:xfrm>
            <a:off x="611560" y="1556792"/>
            <a:ext cx="7776864"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①　従来の自治体ホームページを、そのままオープンデータとする</a:t>
            </a:r>
            <a:endParaRPr lang="en-US" altLang="ja-JP" dirty="0">
              <a:solidFill>
                <a:schemeClr val="tx1"/>
              </a:solidFill>
              <a:latin typeface="+mn-ea"/>
              <a:cs typeface="Meiryo UI" panose="020B0604030504040204" pitchFamily="50" charset="-128"/>
            </a:endParaRPr>
          </a:p>
        </p:txBody>
      </p:sp>
      <p:sp>
        <p:nvSpPr>
          <p:cNvPr id="7" name="正方形/長方形 6"/>
          <p:cNvSpPr/>
          <p:nvPr/>
        </p:nvSpPr>
        <p:spPr>
          <a:xfrm>
            <a:off x="611560" y="2420888"/>
            <a:ext cx="7776864"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②　従来の自治体ホームページに、オープンデータのファイルを掲載する</a:t>
            </a:r>
            <a:endParaRPr lang="en-US" altLang="ja-JP" dirty="0">
              <a:solidFill>
                <a:schemeClr val="tx1"/>
              </a:solidFill>
              <a:latin typeface="+mn-ea"/>
              <a:cs typeface="Meiryo UI" panose="020B0604030504040204" pitchFamily="50" charset="-128"/>
            </a:endParaRPr>
          </a:p>
        </p:txBody>
      </p:sp>
      <p:sp>
        <p:nvSpPr>
          <p:cNvPr id="8" name="正方形/長方形 7"/>
          <p:cNvSpPr/>
          <p:nvPr/>
        </p:nvSpPr>
        <p:spPr>
          <a:xfrm>
            <a:off x="611560" y="3284984"/>
            <a:ext cx="7776864"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③　オープンデータ専用のサイトを作成し、オープンデータのファイルを掲載する</a:t>
            </a:r>
            <a:endParaRPr lang="en-US" altLang="ja-JP" dirty="0">
              <a:solidFill>
                <a:schemeClr val="tx1"/>
              </a:solidFill>
              <a:latin typeface="+mn-ea"/>
              <a:cs typeface="Meiryo UI" panose="020B0604030504040204" pitchFamily="50" charset="-128"/>
            </a:endParaRPr>
          </a:p>
        </p:txBody>
      </p:sp>
      <p:sp>
        <p:nvSpPr>
          <p:cNvPr id="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3.1</a:t>
            </a:r>
            <a:r>
              <a:rPr lang="ja-JP" altLang="en-US" sz="1200" dirty="0">
                <a:latin typeface="+mn-ea"/>
                <a:ea typeface="+mn-ea"/>
              </a:rPr>
              <a:t>　オープンデータの公開</a:t>
            </a:r>
          </a:p>
        </p:txBody>
      </p:sp>
      <p:sp>
        <p:nvSpPr>
          <p:cNvPr id="10" name="正方形/長方形 9"/>
          <p:cNvSpPr/>
          <p:nvPr/>
        </p:nvSpPr>
        <p:spPr>
          <a:xfrm>
            <a:off x="611560" y="4149080"/>
            <a:ext cx="7776864"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④　都道府県等の共同のオープンデータサイトに、オープンデータのファイルを掲載する</a:t>
            </a:r>
            <a:endParaRPr lang="en-US" altLang="ja-JP"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2088676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データの公開方法を決める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55</a:t>
            </a:fld>
            <a:endParaRPr kumimoji="1" lang="ja-JP" altLang="en-US"/>
          </a:p>
        </p:txBody>
      </p:sp>
      <p:sp>
        <p:nvSpPr>
          <p:cNvPr id="8" name="テキスト ボックス 7">
            <a:extLst>
              <a:ext uri="{FF2B5EF4-FFF2-40B4-BE49-F238E27FC236}">
                <a16:creationId xmlns:a16="http://schemas.microsoft.com/office/drawing/2014/main" id="{BB7576AF-133C-4383-BB07-4F6F3CBDB020}"/>
              </a:ext>
            </a:extLst>
          </p:cNvPr>
          <p:cNvSpPr txBox="1"/>
          <p:nvPr/>
        </p:nvSpPr>
        <p:spPr>
          <a:xfrm>
            <a:off x="179512" y="6381328"/>
            <a:ext cx="8496944" cy="451716"/>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en-US" altLang="ja-JP" sz="1100" dirty="0"/>
              <a:t>[</a:t>
            </a:r>
            <a:r>
              <a:rPr lang="ja-JP" altLang="en-US" sz="1100" dirty="0"/>
              <a:t>平成</a:t>
            </a:r>
            <a:r>
              <a:rPr lang="en-US" altLang="ja-JP" sz="1100" dirty="0"/>
              <a:t>17</a:t>
            </a:r>
            <a:r>
              <a:rPr lang="ja-JP" altLang="en-US" sz="1100" dirty="0"/>
              <a:t>年　愛知県人口動向調査結果（名古屋市分）</a:t>
            </a:r>
            <a:r>
              <a:rPr lang="en-US" altLang="ja-JP" sz="1100" dirty="0"/>
              <a:t>]</a:t>
            </a:r>
            <a:r>
              <a:rPr lang="ja-JP" altLang="en-US" sz="1100" dirty="0" err="1"/>
              <a:t>、</a:t>
            </a:r>
            <a:r>
              <a:rPr lang="ja-JP" altLang="en-US" sz="1100" dirty="0"/>
              <a:t>名古屋市、クリエイティブ・コモンズ・ライセンス 表示 </a:t>
            </a:r>
            <a:r>
              <a:rPr lang="en-US" altLang="ja-JP" sz="1100" dirty="0"/>
              <a:t>4.0 </a:t>
            </a:r>
            <a:r>
              <a:rPr lang="ja-JP" altLang="en-US" sz="1100" dirty="0"/>
              <a:t>国際</a:t>
            </a:r>
            <a:endParaRPr lang="en-US" altLang="ja-JP" sz="1100" dirty="0"/>
          </a:p>
          <a:p>
            <a:r>
              <a:rPr lang="en-US" altLang="ja-JP" sz="1100" dirty="0"/>
              <a:t>http://www.city.nagoya.jp/somu/page/0000003232.html</a:t>
            </a:r>
            <a:endParaRPr lang="ja-JP" altLang="en-US" sz="1100" dirty="0"/>
          </a:p>
        </p:txBody>
      </p:sp>
      <p:pic>
        <p:nvPicPr>
          <p:cNvPr id="9" name="図 8"/>
          <p:cNvPicPr>
            <a:picLocks noChangeAspect="1"/>
          </p:cNvPicPr>
          <p:nvPr/>
        </p:nvPicPr>
        <p:blipFill rotWithShape="1">
          <a:blip r:embed="rId3"/>
          <a:srcRect l="19100" t="11854" r="19992" b="2535"/>
          <a:stretch/>
        </p:blipFill>
        <p:spPr>
          <a:xfrm>
            <a:off x="689425" y="1196752"/>
            <a:ext cx="6772197" cy="5184576"/>
          </a:xfrm>
          <a:prstGeom prst="rect">
            <a:avLst/>
          </a:prstGeom>
          <a:ln w="28575">
            <a:solidFill>
              <a:srgbClr val="0070C0"/>
            </a:solidFill>
          </a:ln>
          <a:effectLst>
            <a:outerShdw blurRad="50800" dist="38100" dir="2700000" algn="tl" rotWithShape="0">
              <a:prstClr val="black">
                <a:alpha val="40000"/>
              </a:prstClr>
            </a:outerShdw>
          </a:effectLst>
        </p:spPr>
      </p:pic>
      <p:sp>
        <p:nvSpPr>
          <p:cNvPr id="4" name="正方形/長方形 3"/>
          <p:cNvSpPr/>
          <p:nvPr/>
        </p:nvSpPr>
        <p:spPr>
          <a:xfrm>
            <a:off x="395536" y="908720"/>
            <a:ext cx="842493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①　従来の自治体ホームページを、そのままオープンデータとする</a:t>
            </a:r>
            <a:endParaRPr lang="en-US" altLang="ja-JP" sz="2000" dirty="0">
              <a:solidFill>
                <a:schemeClr val="tx1"/>
              </a:solidFill>
              <a:latin typeface="+mn-ea"/>
              <a:cs typeface="Meiryo UI" panose="020B0604030504040204" pitchFamily="50" charset="-128"/>
            </a:endParaRPr>
          </a:p>
        </p:txBody>
      </p:sp>
      <p:sp>
        <p:nvSpPr>
          <p:cNvPr id="10" name="右中かっこ 9"/>
          <p:cNvSpPr/>
          <p:nvPr/>
        </p:nvSpPr>
        <p:spPr>
          <a:xfrm>
            <a:off x="6948264" y="3501008"/>
            <a:ext cx="144016" cy="792088"/>
          </a:xfrm>
          <a:prstGeom prst="rightBrac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olidFill>
            </a:endParaRPr>
          </a:p>
        </p:txBody>
      </p:sp>
      <p:sp>
        <p:nvSpPr>
          <p:cNvPr id="11" name="吹き出し: 角を丸めた四角形 6">
            <a:extLst>
              <a:ext uri="{FF2B5EF4-FFF2-40B4-BE49-F238E27FC236}">
                <a16:creationId xmlns:a16="http://schemas.microsoft.com/office/drawing/2014/main" id="{29B23DFA-4BA6-4853-9E84-6FECE6F03694}"/>
              </a:ext>
            </a:extLst>
          </p:cNvPr>
          <p:cNvSpPr/>
          <p:nvPr/>
        </p:nvSpPr>
        <p:spPr>
          <a:xfrm>
            <a:off x="5364088" y="4365104"/>
            <a:ext cx="3600400" cy="936104"/>
          </a:xfrm>
          <a:prstGeom prst="wedgeRoundRectCallout">
            <a:avLst>
              <a:gd name="adj1" fmla="val 3012"/>
              <a:gd name="adj2" fmla="val -86876"/>
              <a:gd name="adj3" fmla="val 16667"/>
            </a:avLst>
          </a:prstGeom>
          <a:solidFill>
            <a:schemeClr val="bg1"/>
          </a:solidFill>
          <a:ln w="19050">
            <a:solidFill>
              <a:srgbClr val="FF3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n-ea"/>
              </a:rPr>
              <a:t>該当ページにデータの利用ルールを記載することで、オープンデータとして公開</a:t>
            </a:r>
            <a:endParaRPr kumimoji="1" lang="en-US" altLang="ja-JP" sz="1600" dirty="0">
              <a:solidFill>
                <a:schemeClr val="tx1"/>
              </a:solidFill>
              <a:latin typeface="+mn-ea"/>
            </a:endParaRPr>
          </a:p>
        </p:txBody>
      </p:sp>
      <p:sp>
        <p:nvSpPr>
          <p:cNvPr id="12"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3.1</a:t>
            </a:r>
            <a:r>
              <a:rPr lang="ja-JP" altLang="en-US" sz="1200" dirty="0">
                <a:latin typeface="+mn-ea"/>
                <a:ea typeface="+mn-ea"/>
              </a:rPr>
              <a:t>　オープンデータの公開</a:t>
            </a:r>
          </a:p>
        </p:txBody>
      </p:sp>
    </p:spTree>
    <p:extLst>
      <p:ext uri="{BB962C8B-B14F-4D97-AF65-F5344CB8AC3E}">
        <p14:creationId xmlns:p14="http://schemas.microsoft.com/office/powerpoint/2010/main" val="2269861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179512" y="1340768"/>
            <a:ext cx="8460432" cy="5316700"/>
          </a:xfrm>
          <a:prstGeom prst="rect">
            <a:avLst/>
          </a:prstGeom>
        </p:spPr>
      </p:pic>
      <p:sp>
        <p:nvSpPr>
          <p:cNvPr id="2" name="タイトル 1"/>
          <p:cNvSpPr>
            <a:spLocks noGrp="1"/>
          </p:cNvSpPr>
          <p:nvPr>
            <p:ph type="title"/>
          </p:nvPr>
        </p:nvSpPr>
        <p:spPr/>
        <p:txBody>
          <a:bodyPr>
            <a:normAutofit/>
          </a:bodyPr>
          <a:lstStyle/>
          <a:p>
            <a:r>
              <a:rPr lang="en-US" altLang="ja-JP" dirty="0"/>
              <a:t>(1) </a:t>
            </a:r>
            <a:r>
              <a:rPr lang="ja-JP" altLang="en-US" dirty="0"/>
              <a:t>データの公開方法を決める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56</a:t>
            </a:fld>
            <a:endParaRPr kumimoji="1" lang="ja-JP" altLang="en-US"/>
          </a:p>
        </p:txBody>
      </p:sp>
      <p:sp>
        <p:nvSpPr>
          <p:cNvPr id="4" name="正方形/長方形 3"/>
          <p:cNvSpPr/>
          <p:nvPr/>
        </p:nvSpPr>
        <p:spPr>
          <a:xfrm>
            <a:off x="395536" y="908720"/>
            <a:ext cx="842493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従来の自治体ホームページに、オープンデータのファイルを掲載する</a:t>
            </a:r>
          </a:p>
        </p:txBody>
      </p:sp>
      <p:sp>
        <p:nvSpPr>
          <p:cNvPr id="8" name="テキスト ボックス 7">
            <a:extLst>
              <a:ext uri="{FF2B5EF4-FFF2-40B4-BE49-F238E27FC236}">
                <a16:creationId xmlns:a16="http://schemas.microsoft.com/office/drawing/2014/main" id="{BB7576AF-133C-4383-BB07-4F6F3CBDB020}"/>
              </a:ext>
            </a:extLst>
          </p:cNvPr>
          <p:cNvSpPr txBox="1"/>
          <p:nvPr/>
        </p:nvSpPr>
        <p:spPr>
          <a:xfrm>
            <a:off x="251520" y="6597352"/>
            <a:ext cx="8496944" cy="216024"/>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sz="1100" dirty="0"/>
              <a:t>出典：前橋市ホームページ　前橋市オープンデータライブラリー</a:t>
            </a:r>
            <a:r>
              <a:rPr lang="en-US" altLang="ja-JP" sz="1100" dirty="0"/>
              <a:t>&lt;http://www.city.maebashi.gunma.jp/sisei/499/509/p012146.html&gt;</a:t>
            </a:r>
            <a:endParaRPr lang="ja-JP" altLang="en-US" sz="1100" dirty="0"/>
          </a:p>
        </p:txBody>
      </p:sp>
      <p:sp>
        <p:nvSpPr>
          <p:cNvPr id="10" name="吹き出し: 角を丸めた四角形 6">
            <a:extLst>
              <a:ext uri="{FF2B5EF4-FFF2-40B4-BE49-F238E27FC236}">
                <a16:creationId xmlns:a16="http://schemas.microsoft.com/office/drawing/2014/main" id="{29B23DFA-4BA6-4853-9E84-6FECE6F03694}"/>
              </a:ext>
            </a:extLst>
          </p:cNvPr>
          <p:cNvSpPr/>
          <p:nvPr/>
        </p:nvSpPr>
        <p:spPr>
          <a:xfrm>
            <a:off x="3923928" y="2780928"/>
            <a:ext cx="2664296" cy="936104"/>
          </a:xfrm>
          <a:prstGeom prst="wedgeRoundRectCallout">
            <a:avLst>
              <a:gd name="adj1" fmla="val -66702"/>
              <a:gd name="adj2" fmla="val 23016"/>
              <a:gd name="adj3" fmla="val 16667"/>
            </a:avLst>
          </a:prstGeom>
          <a:solidFill>
            <a:schemeClr val="bg1"/>
          </a:solidFill>
          <a:ln w="19050">
            <a:solidFill>
              <a:srgbClr val="FF3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n-ea"/>
              </a:rPr>
              <a:t>従来のホームページの中に、</a:t>
            </a:r>
            <a:endParaRPr kumimoji="1" lang="en-US" altLang="ja-JP" sz="1600" dirty="0">
              <a:solidFill>
                <a:schemeClr val="tx1"/>
              </a:solidFill>
              <a:latin typeface="+mn-ea"/>
            </a:endParaRPr>
          </a:p>
          <a:p>
            <a:r>
              <a:rPr kumimoji="1" lang="ja-JP" altLang="en-US" sz="1600" dirty="0">
                <a:solidFill>
                  <a:schemeClr val="tx1"/>
                </a:solidFill>
                <a:latin typeface="+mn-ea"/>
              </a:rPr>
              <a:t>オープンデータのページを掲載</a:t>
            </a:r>
            <a:endParaRPr kumimoji="1" lang="en-US" altLang="ja-JP" sz="1600" dirty="0">
              <a:solidFill>
                <a:schemeClr val="tx1"/>
              </a:solidFill>
              <a:latin typeface="+mn-ea"/>
            </a:endParaRPr>
          </a:p>
        </p:txBody>
      </p:sp>
      <p:sp>
        <p:nvSpPr>
          <p:cNvPr id="11" name="角丸四角形 10"/>
          <p:cNvSpPr/>
          <p:nvPr/>
        </p:nvSpPr>
        <p:spPr>
          <a:xfrm>
            <a:off x="539552" y="3284984"/>
            <a:ext cx="2808312" cy="648072"/>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3.1</a:t>
            </a:r>
            <a:r>
              <a:rPr lang="ja-JP" altLang="en-US" sz="1200" dirty="0">
                <a:latin typeface="+mn-ea"/>
                <a:ea typeface="+mn-ea"/>
              </a:rPr>
              <a:t>　オープンデータの公開</a:t>
            </a:r>
          </a:p>
        </p:txBody>
      </p:sp>
    </p:spTree>
    <p:extLst>
      <p:ext uri="{BB962C8B-B14F-4D97-AF65-F5344CB8AC3E}">
        <p14:creationId xmlns:p14="http://schemas.microsoft.com/office/powerpoint/2010/main" val="966914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データの公開方法を決める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57</a:t>
            </a:fld>
            <a:endParaRPr kumimoji="1" lang="ja-JP" altLang="en-US"/>
          </a:p>
        </p:txBody>
      </p:sp>
      <p:sp>
        <p:nvSpPr>
          <p:cNvPr id="4" name="正方形/長方形 3"/>
          <p:cNvSpPr/>
          <p:nvPr/>
        </p:nvSpPr>
        <p:spPr>
          <a:xfrm>
            <a:off x="395536" y="908720"/>
            <a:ext cx="842493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オープンデータ専用のサイトを作成し、オープンデータのファイルを掲載する</a:t>
            </a:r>
          </a:p>
        </p:txBody>
      </p:sp>
      <p:pic>
        <p:nvPicPr>
          <p:cNvPr id="7" name="図 6"/>
          <p:cNvPicPr>
            <a:picLocks noChangeAspect="1"/>
          </p:cNvPicPr>
          <p:nvPr/>
        </p:nvPicPr>
        <p:blipFill rotWithShape="1">
          <a:blip r:embed="rId3"/>
          <a:srcRect t="14410" b="4502"/>
          <a:stretch/>
        </p:blipFill>
        <p:spPr>
          <a:xfrm>
            <a:off x="251520" y="1412776"/>
            <a:ext cx="8712968" cy="4882828"/>
          </a:xfrm>
          <a:prstGeom prst="rect">
            <a:avLst/>
          </a:prstGeom>
          <a:ln w="28575">
            <a:solidFill>
              <a:srgbClr val="0070C0"/>
            </a:solidFill>
          </a:ln>
          <a:effectLst>
            <a:outerShdw blurRad="50800" dist="38100" dir="2700000" algn="tl" rotWithShape="0">
              <a:prstClr val="black">
                <a:alpha val="40000"/>
              </a:prstClr>
            </a:outerShdw>
          </a:effectLst>
        </p:spPr>
      </p:pic>
      <p:sp>
        <p:nvSpPr>
          <p:cNvPr id="8" name="テキスト ボックス 7">
            <a:extLst>
              <a:ext uri="{FF2B5EF4-FFF2-40B4-BE49-F238E27FC236}">
                <a16:creationId xmlns:a16="http://schemas.microsoft.com/office/drawing/2014/main" id="{BB7576AF-133C-4383-BB07-4F6F3CBDB020}"/>
              </a:ext>
            </a:extLst>
          </p:cNvPr>
          <p:cNvSpPr txBox="1"/>
          <p:nvPr/>
        </p:nvSpPr>
        <p:spPr>
          <a:xfrm>
            <a:off x="179512" y="6381328"/>
            <a:ext cx="8496944" cy="216024"/>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sz="1100" dirty="0"/>
              <a:t>出典：京都市オープンデータポータルサイト</a:t>
            </a:r>
            <a:r>
              <a:rPr lang="en-US" altLang="ja-JP" sz="1100" dirty="0"/>
              <a:t>&lt;https://data.city.kyoto.lg.jp/&gt;</a:t>
            </a:r>
            <a:endParaRPr lang="ja-JP" altLang="en-US" sz="1100" dirty="0"/>
          </a:p>
        </p:txBody>
      </p:sp>
      <p:sp>
        <p:nvSpPr>
          <p:cNvPr id="9" name="吹き出し: 角を丸めた四角形 6">
            <a:extLst>
              <a:ext uri="{FF2B5EF4-FFF2-40B4-BE49-F238E27FC236}">
                <a16:creationId xmlns:a16="http://schemas.microsoft.com/office/drawing/2014/main" id="{29B23DFA-4BA6-4853-9E84-6FECE6F03694}"/>
              </a:ext>
            </a:extLst>
          </p:cNvPr>
          <p:cNvSpPr/>
          <p:nvPr/>
        </p:nvSpPr>
        <p:spPr>
          <a:xfrm>
            <a:off x="3923928" y="1340768"/>
            <a:ext cx="2880320" cy="648072"/>
          </a:xfrm>
          <a:prstGeom prst="wedgeRoundRectCallout">
            <a:avLst>
              <a:gd name="adj1" fmla="val -63726"/>
              <a:gd name="adj2" fmla="val -9318"/>
              <a:gd name="adj3" fmla="val 16667"/>
            </a:avLst>
          </a:prstGeom>
          <a:solidFill>
            <a:schemeClr val="bg1"/>
          </a:solidFill>
          <a:ln w="19050">
            <a:solidFill>
              <a:srgbClr val="FF3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n-ea"/>
              </a:rPr>
              <a:t>各団体で、オープンデータ専用のサイトを整備</a:t>
            </a:r>
            <a:endParaRPr kumimoji="1" lang="en-US" altLang="ja-JP" sz="1600" dirty="0">
              <a:solidFill>
                <a:schemeClr val="tx1"/>
              </a:solidFill>
              <a:latin typeface="+mn-ea"/>
            </a:endParaRPr>
          </a:p>
        </p:txBody>
      </p:sp>
      <p:sp>
        <p:nvSpPr>
          <p:cNvPr id="10"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3.1</a:t>
            </a:r>
            <a:r>
              <a:rPr lang="ja-JP" altLang="en-US" sz="1200" dirty="0">
                <a:latin typeface="+mn-ea"/>
                <a:ea typeface="+mn-ea"/>
              </a:rPr>
              <a:t>　オープンデータの公開</a:t>
            </a:r>
          </a:p>
        </p:txBody>
      </p:sp>
    </p:spTree>
    <p:extLst>
      <p:ext uri="{BB962C8B-B14F-4D97-AF65-F5344CB8AC3E}">
        <p14:creationId xmlns:p14="http://schemas.microsoft.com/office/powerpoint/2010/main" val="1205316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5065" t="15848" r="6725" b="15010"/>
          <a:stretch/>
        </p:blipFill>
        <p:spPr>
          <a:xfrm>
            <a:off x="323528" y="1628800"/>
            <a:ext cx="8595320" cy="4873505"/>
          </a:xfrm>
          <a:prstGeom prst="rect">
            <a:avLst/>
          </a:prstGeom>
          <a:ln>
            <a:solidFill>
              <a:schemeClr val="accent1"/>
            </a:solidFill>
          </a:ln>
        </p:spPr>
      </p:pic>
      <p:sp>
        <p:nvSpPr>
          <p:cNvPr id="2" name="タイトル 1"/>
          <p:cNvSpPr>
            <a:spLocks noGrp="1"/>
          </p:cNvSpPr>
          <p:nvPr>
            <p:ph type="title"/>
          </p:nvPr>
        </p:nvSpPr>
        <p:spPr/>
        <p:txBody>
          <a:bodyPr>
            <a:normAutofit/>
          </a:bodyPr>
          <a:lstStyle/>
          <a:p>
            <a:r>
              <a:rPr lang="en-US" altLang="ja-JP" dirty="0"/>
              <a:t>(1) </a:t>
            </a:r>
            <a:r>
              <a:rPr lang="ja-JP" altLang="en-US" dirty="0"/>
              <a:t>データの公開方法を決める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58</a:t>
            </a:fld>
            <a:endParaRPr kumimoji="1" lang="ja-JP" altLang="en-US"/>
          </a:p>
        </p:txBody>
      </p:sp>
      <p:sp>
        <p:nvSpPr>
          <p:cNvPr id="4" name="正方形/長方形 3"/>
          <p:cNvSpPr/>
          <p:nvPr/>
        </p:nvSpPr>
        <p:spPr>
          <a:xfrm>
            <a:off x="395536" y="908720"/>
            <a:ext cx="842493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④　都道府県等の共同のオープンデータサイトに、オープンデータのファイルを掲載する</a:t>
            </a:r>
            <a:endParaRPr lang="en-US" altLang="ja-JP" dirty="0">
              <a:solidFill>
                <a:schemeClr val="tx1"/>
              </a:solidFill>
              <a:latin typeface="+mn-ea"/>
              <a:cs typeface="Meiryo UI" panose="020B0604030504040204" pitchFamily="50" charset="-128"/>
            </a:endParaRPr>
          </a:p>
        </p:txBody>
      </p:sp>
      <p:sp>
        <p:nvSpPr>
          <p:cNvPr id="6" name="吹き出し: 角を丸めた四角形 6">
            <a:extLst>
              <a:ext uri="{FF2B5EF4-FFF2-40B4-BE49-F238E27FC236}">
                <a16:creationId xmlns:a16="http://schemas.microsoft.com/office/drawing/2014/main" id="{29B23DFA-4BA6-4853-9E84-6FECE6F03694}"/>
              </a:ext>
            </a:extLst>
          </p:cNvPr>
          <p:cNvSpPr/>
          <p:nvPr/>
        </p:nvSpPr>
        <p:spPr>
          <a:xfrm>
            <a:off x="5076056" y="4725144"/>
            <a:ext cx="3816424" cy="1152128"/>
          </a:xfrm>
          <a:prstGeom prst="wedgeRoundRectCallout">
            <a:avLst>
              <a:gd name="adj1" fmla="val -57912"/>
              <a:gd name="adj2" fmla="val -54570"/>
              <a:gd name="adj3" fmla="val 16667"/>
            </a:avLst>
          </a:prstGeom>
          <a:solidFill>
            <a:schemeClr val="bg1"/>
          </a:solidFill>
          <a:ln w="19050">
            <a:solidFill>
              <a:srgbClr val="FF3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n-ea"/>
              </a:rPr>
              <a:t>都道府県下の市区町村も利用できるようなオープンデータサイトを都道府県が整備。</a:t>
            </a:r>
            <a:endParaRPr kumimoji="1" lang="en-US" altLang="ja-JP" sz="1600" dirty="0">
              <a:solidFill>
                <a:schemeClr val="tx1"/>
              </a:solidFill>
              <a:latin typeface="+mn-ea"/>
            </a:endParaRPr>
          </a:p>
          <a:p>
            <a:r>
              <a:rPr kumimoji="1" lang="ja-JP" altLang="en-US" sz="1600" dirty="0">
                <a:solidFill>
                  <a:schemeClr val="tx1"/>
                </a:solidFill>
                <a:latin typeface="+mn-ea"/>
              </a:rPr>
              <a:t>各市区町村はそのサイトを利用してオープンデータを公開。</a:t>
            </a:r>
            <a:endParaRPr kumimoji="1" lang="en-US" altLang="ja-JP" sz="1600" dirty="0">
              <a:solidFill>
                <a:schemeClr val="tx1"/>
              </a:solidFill>
              <a:latin typeface="+mn-ea"/>
            </a:endParaRPr>
          </a:p>
        </p:txBody>
      </p:sp>
      <p:sp>
        <p:nvSpPr>
          <p:cNvPr id="8" name="テキスト ボックス 7">
            <a:extLst>
              <a:ext uri="{FF2B5EF4-FFF2-40B4-BE49-F238E27FC236}">
                <a16:creationId xmlns:a16="http://schemas.microsoft.com/office/drawing/2014/main" id="{BB7576AF-133C-4383-BB07-4F6F3CBDB020}"/>
              </a:ext>
            </a:extLst>
          </p:cNvPr>
          <p:cNvSpPr txBox="1"/>
          <p:nvPr/>
        </p:nvSpPr>
        <p:spPr>
          <a:xfrm>
            <a:off x="899592" y="6488036"/>
            <a:ext cx="7848872"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出典：北海道オープンデータポータル</a:t>
            </a:r>
            <a:r>
              <a:rPr lang="en-US" altLang="ja-JP" dirty="0"/>
              <a:t>&lt;https://www.harp.lg.jp/opendata/&gt;</a:t>
            </a:r>
          </a:p>
        </p:txBody>
      </p:sp>
      <p:sp>
        <p:nvSpPr>
          <p:cNvPr id="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3.1</a:t>
            </a:r>
            <a:r>
              <a:rPr lang="ja-JP" altLang="en-US" sz="1200" dirty="0">
                <a:latin typeface="+mn-ea"/>
                <a:ea typeface="+mn-ea"/>
              </a:rPr>
              <a:t>　オープンデータの公開</a:t>
            </a:r>
          </a:p>
        </p:txBody>
      </p:sp>
    </p:spTree>
    <p:extLst>
      <p:ext uri="{BB962C8B-B14F-4D97-AF65-F5344CB8AC3E}">
        <p14:creationId xmlns:p14="http://schemas.microsoft.com/office/powerpoint/2010/main" val="27666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1C092A59-12E2-4126-BF71-94DE4FE72E25}"/>
              </a:ext>
            </a:extLst>
          </p:cNvPr>
          <p:cNvPicPr>
            <a:picLocks noChangeAspect="1"/>
          </p:cNvPicPr>
          <p:nvPr/>
        </p:nvPicPr>
        <p:blipFill>
          <a:blip r:embed="rId3"/>
          <a:stretch>
            <a:fillRect/>
          </a:stretch>
        </p:blipFill>
        <p:spPr>
          <a:xfrm>
            <a:off x="539552" y="1637270"/>
            <a:ext cx="7272808" cy="4824818"/>
          </a:xfrm>
          <a:prstGeom prst="rect">
            <a:avLst/>
          </a:prstGeom>
        </p:spPr>
      </p:pic>
      <p:sp>
        <p:nvSpPr>
          <p:cNvPr id="2" name="タイトル 1"/>
          <p:cNvSpPr>
            <a:spLocks noGrp="1"/>
          </p:cNvSpPr>
          <p:nvPr>
            <p:ph type="title"/>
          </p:nvPr>
        </p:nvSpPr>
        <p:spPr/>
        <p:txBody>
          <a:bodyPr>
            <a:normAutofit/>
          </a:bodyPr>
          <a:lstStyle/>
          <a:p>
            <a:r>
              <a:rPr lang="ja-JP" altLang="en-US" dirty="0"/>
              <a:t>１．はじめに</a:t>
            </a:r>
          </a:p>
        </p:txBody>
      </p:sp>
      <p:sp>
        <p:nvSpPr>
          <p:cNvPr id="19" name="テキスト ボックス 18"/>
          <p:cNvSpPr txBox="1"/>
          <p:nvPr/>
        </p:nvSpPr>
        <p:spPr>
          <a:xfrm>
            <a:off x="107504" y="836712"/>
            <a:ext cx="8568952" cy="792088"/>
          </a:xfrm>
          <a:prstGeom prst="rect">
            <a:avLst/>
          </a:prstGeom>
          <a:noFill/>
          <a:ln>
            <a:noFill/>
          </a:ln>
        </p:spPr>
        <p:txBody>
          <a:bodyPr wrap="square" rtlCol="0" anchor="t">
            <a:noAutofit/>
          </a:bodyPr>
          <a:lstStyle/>
          <a:p>
            <a:r>
              <a:rPr kumimoji="1" lang="ja-JP" altLang="en-US" sz="2000" dirty="0">
                <a:latin typeface="+mn-ea"/>
              </a:rPr>
              <a:t>実はこの公開情報に、</a:t>
            </a:r>
            <a:r>
              <a:rPr kumimoji="1" lang="ja-JP" altLang="en-US" sz="2000" dirty="0"/>
              <a:t>二次利用可能なデータとして利用を許可する利用ルールを</a:t>
            </a:r>
            <a:br>
              <a:rPr kumimoji="1" lang="en-US" altLang="ja-JP" sz="2000" dirty="0"/>
            </a:br>
            <a:r>
              <a:rPr kumimoji="1" lang="ja-JP" altLang="en-US" sz="2000" dirty="0"/>
              <a:t>つければ、それはもう</a:t>
            </a:r>
            <a:r>
              <a:rPr kumimoji="1" lang="ja-JP" altLang="en-US" sz="2000" dirty="0">
                <a:latin typeface="+mn-ea"/>
              </a:rPr>
              <a:t>オープンデータになります。</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a:t>
            </a:fld>
            <a:endParaRPr kumimoji="1" lang="ja-JP" altLang="en-US" dirty="0"/>
          </a:p>
        </p:txBody>
      </p:sp>
      <p:sp>
        <p:nvSpPr>
          <p:cNvPr id="53" name="吹き出し: 角を丸めた四角形 6">
            <a:extLst>
              <a:ext uri="{FF2B5EF4-FFF2-40B4-BE49-F238E27FC236}">
                <a16:creationId xmlns:a16="http://schemas.microsoft.com/office/drawing/2014/main" id="{29B23DFA-4BA6-4853-9E84-6FECE6F03694}"/>
              </a:ext>
            </a:extLst>
          </p:cNvPr>
          <p:cNvSpPr/>
          <p:nvPr/>
        </p:nvSpPr>
        <p:spPr>
          <a:xfrm>
            <a:off x="2771800" y="2403156"/>
            <a:ext cx="5760640" cy="1512168"/>
          </a:xfrm>
          <a:prstGeom prst="wedgeRoundRectCallout">
            <a:avLst>
              <a:gd name="adj1" fmla="val -53650"/>
              <a:gd name="adj2" fmla="val -2596"/>
              <a:gd name="adj3" fmla="val 16667"/>
            </a:avLst>
          </a:prstGeom>
          <a:solidFill>
            <a:schemeClr val="bg1"/>
          </a:solidFill>
          <a:ln w="38100">
            <a:solidFill>
              <a:srgbClr val="D8480E"/>
            </a:solidFill>
          </a:ln>
          <a:effectLst>
            <a:outerShdw blurRad="50800" dist="38100" dir="2700000" algn="tl" rotWithShape="0">
              <a:srgbClr val="D8480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54" name="テキスト ボックス 53"/>
          <p:cNvSpPr txBox="1"/>
          <p:nvPr/>
        </p:nvSpPr>
        <p:spPr>
          <a:xfrm>
            <a:off x="4283968" y="2619180"/>
            <a:ext cx="576064" cy="936104"/>
          </a:xfrm>
          <a:prstGeom prst="rect">
            <a:avLst/>
          </a:prstGeom>
          <a:noFill/>
          <a:ln>
            <a:noFill/>
          </a:ln>
        </p:spPr>
        <p:txBody>
          <a:bodyPr wrap="square" rtlCol="0" anchor="ctr">
            <a:noAutofit/>
          </a:bodyPr>
          <a:lstStyle/>
          <a:p>
            <a:pPr algn="ctr"/>
            <a:r>
              <a:rPr kumimoji="1" lang="ja-JP" altLang="en-US" sz="4000" b="1" dirty="0">
                <a:solidFill>
                  <a:schemeClr val="accent6">
                    <a:lumMod val="75000"/>
                  </a:schemeClr>
                </a:solidFill>
                <a:latin typeface="+mn-ea"/>
              </a:rPr>
              <a:t>＋</a:t>
            </a:r>
            <a:endParaRPr kumimoji="1" lang="en-US" altLang="ja-JP" sz="4000" b="1" dirty="0">
              <a:solidFill>
                <a:schemeClr val="accent6">
                  <a:lumMod val="75000"/>
                </a:schemeClr>
              </a:solidFill>
              <a:latin typeface="+mn-ea"/>
            </a:endParaRPr>
          </a:p>
        </p:txBody>
      </p:sp>
      <p:sp>
        <p:nvSpPr>
          <p:cNvPr id="55" name="右矢印 54"/>
          <p:cNvSpPr/>
          <p:nvPr/>
        </p:nvSpPr>
        <p:spPr>
          <a:xfrm>
            <a:off x="6300192" y="2835204"/>
            <a:ext cx="288032" cy="64807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p:cNvGrpSpPr/>
          <p:nvPr/>
        </p:nvGrpSpPr>
        <p:grpSpPr>
          <a:xfrm>
            <a:off x="2987824" y="2835204"/>
            <a:ext cx="1152128" cy="648072"/>
            <a:chOff x="1547664" y="1340768"/>
            <a:chExt cx="1152128" cy="648072"/>
          </a:xfrm>
        </p:grpSpPr>
        <p:sp>
          <p:nvSpPr>
            <p:cNvPr id="57" name="メモ 56"/>
            <p:cNvSpPr/>
            <p:nvPr/>
          </p:nvSpPr>
          <p:spPr>
            <a:xfrm flipV="1">
              <a:off x="1547664" y="1340768"/>
              <a:ext cx="1152128" cy="648072"/>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8" name="テキスト ボックス 57"/>
            <p:cNvSpPr txBox="1"/>
            <p:nvPr/>
          </p:nvSpPr>
          <p:spPr>
            <a:xfrm>
              <a:off x="1547664" y="1556792"/>
              <a:ext cx="1152128" cy="432048"/>
            </a:xfrm>
            <a:prstGeom prst="rect">
              <a:avLst/>
            </a:prstGeom>
            <a:noFill/>
            <a:ln>
              <a:noFill/>
            </a:ln>
          </p:spPr>
          <p:txBody>
            <a:bodyPr wrap="none" rtlCol="0">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公開情報</a:t>
              </a:r>
            </a:p>
          </p:txBody>
        </p:sp>
      </p:grpSp>
      <p:sp>
        <p:nvSpPr>
          <p:cNvPr id="59" name="縦巻き 58"/>
          <p:cNvSpPr/>
          <p:nvPr/>
        </p:nvSpPr>
        <p:spPr>
          <a:xfrm>
            <a:off x="4788024" y="2547172"/>
            <a:ext cx="1440160" cy="1224136"/>
          </a:xfrm>
          <a:prstGeom prst="verticalScroll">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60" name="テキスト ボックス 59"/>
          <p:cNvSpPr txBox="1"/>
          <p:nvPr/>
        </p:nvSpPr>
        <p:spPr>
          <a:xfrm>
            <a:off x="4860032" y="2907212"/>
            <a:ext cx="1296144" cy="576064"/>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利用ルール</a:t>
            </a:r>
            <a:endParaRPr lang="en-US" altLang="ja-JP" sz="1800" dirty="0">
              <a:cs typeface="Meiryo UI" panose="020B0604030504040204" pitchFamily="50" charset="-128"/>
            </a:endParaRPr>
          </a:p>
          <a:p>
            <a:pPr algn="ctr"/>
            <a:r>
              <a:rPr lang="en-US" altLang="ja-JP" sz="1800" dirty="0">
                <a:cs typeface="Meiryo UI" panose="020B0604030504040204" pitchFamily="50" charset="-128"/>
              </a:rPr>
              <a:t>(</a:t>
            </a:r>
            <a:r>
              <a:rPr lang="ja-JP" altLang="en-US" sz="1800" dirty="0">
                <a:cs typeface="Meiryo UI" panose="020B0604030504040204" pitchFamily="50" charset="-128"/>
              </a:rPr>
              <a:t>利用規約</a:t>
            </a:r>
            <a:r>
              <a:rPr lang="en-US" altLang="ja-JP" sz="1800" dirty="0">
                <a:cs typeface="Meiryo UI" panose="020B0604030504040204" pitchFamily="50" charset="-128"/>
              </a:rPr>
              <a:t>)</a:t>
            </a:r>
            <a:endParaRPr lang="ja-JP" altLang="en-US" sz="1800" dirty="0">
              <a:cs typeface="Meiryo UI" panose="020B0604030504040204" pitchFamily="50" charset="-128"/>
            </a:endParaRPr>
          </a:p>
        </p:txBody>
      </p:sp>
      <p:sp>
        <p:nvSpPr>
          <p:cNvPr id="61" name="楕円 60"/>
          <p:cNvSpPr/>
          <p:nvPr/>
        </p:nvSpPr>
        <p:spPr>
          <a:xfrm>
            <a:off x="6732240" y="2763196"/>
            <a:ext cx="1656184" cy="864096"/>
          </a:xfrm>
          <a:prstGeom prst="ellipse">
            <a:avLst/>
          </a:prstGeom>
          <a:solidFill>
            <a:srgbClr val="FFFF66"/>
          </a:solidFill>
          <a:ln>
            <a:noFill/>
          </a:ln>
          <a:effectLst>
            <a:outerShdw blurRad="50800" dist="38100" dir="2700000" algn="tl" rotWithShape="0">
              <a:prstClr val="black">
                <a:alpha val="40000"/>
              </a:prstClr>
            </a:outerShdw>
          </a:effectLst>
        </p:spPr>
        <p:txBody>
          <a:bodyPr wrap="none" rtlCol="0" anchor="ctr">
            <a:noAutofit/>
          </a:bodyPr>
          <a:lstStyle/>
          <a:p>
            <a:pPr algn="ctr"/>
            <a:r>
              <a:rPr kumimoji="1" lang="ja-JP" altLang="en-US" sz="2000" dirty="0">
                <a:effectLst>
                  <a:outerShdw blurRad="38100" dist="38100" dir="2700000" algn="tl">
                    <a:srgbClr val="000000">
                      <a:alpha val="43137"/>
                    </a:srgbClr>
                  </a:outerShdw>
                </a:effectLst>
                <a:latin typeface="+mn-ea"/>
              </a:rPr>
              <a:t>オープンデータ</a:t>
            </a:r>
          </a:p>
        </p:txBody>
      </p:sp>
      <p:grpSp>
        <p:nvGrpSpPr>
          <p:cNvPr id="25" name="グループ化 24"/>
          <p:cNvGrpSpPr>
            <a:grpSpLocks noChangeAspect="1"/>
          </p:cNvGrpSpPr>
          <p:nvPr/>
        </p:nvGrpSpPr>
        <p:grpSpPr>
          <a:xfrm>
            <a:off x="7644492" y="2204864"/>
            <a:ext cx="743932" cy="630340"/>
            <a:chOff x="4688138" y="1286492"/>
            <a:chExt cx="3600400" cy="3050652"/>
          </a:xfrm>
        </p:grpSpPr>
        <p:sp>
          <p:nvSpPr>
            <p:cNvPr id="26" name="楕円 25"/>
            <p:cNvSpPr/>
            <p:nvPr/>
          </p:nvSpPr>
          <p:spPr>
            <a:xfrm>
              <a:off x="6064770" y="1785074"/>
              <a:ext cx="825301" cy="837714"/>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7" name="正方形/長方形 26"/>
            <p:cNvSpPr/>
            <p:nvPr/>
          </p:nvSpPr>
          <p:spPr>
            <a:xfrm>
              <a:off x="5652120" y="2636912"/>
              <a:ext cx="1650603" cy="1700232"/>
            </a:xfrm>
            <a:prstGeom prst="rect">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正方形/長方形 27"/>
            <p:cNvSpPr>
              <a:spLocks noChangeAspect="1"/>
            </p:cNvSpPr>
            <p:nvPr/>
          </p:nvSpPr>
          <p:spPr>
            <a:xfrm rot="18300000">
              <a:off x="6711834" y="2043486"/>
              <a:ext cx="1764000" cy="360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rot="3300000" flipH="1">
              <a:off x="4511143" y="2059074"/>
              <a:ext cx="1800000" cy="3600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flipH="1">
              <a:off x="4688138" y="1286492"/>
              <a:ext cx="360000" cy="360000"/>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1" name="楕円 30"/>
            <p:cNvSpPr/>
            <p:nvPr/>
          </p:nvSpPr>
          <p:spPr>
            <a:xfrm flipH="1">
              <a:off x="7928538" y="1297643"/>
              <a:ext cx="360000" cy="360000"/>
            </a:xfrm>
            <a:prstGeom prst="ellipse">
              <a:avLst/>
            </a:prstGeom>
            <a:solidFill>
              <a:schemeClr val="tx1">
                <a:lumMod val="85000"/>
                <a:lumOff val="15000"/>
              </a:schemeClr>
            </a:solidFill>
            <a:ln>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34" name="テキスト ボックス 33">
            <a:extLst>
              <a:ext uri="{FF2B5EF4-FFF2-40B4-BE49-F238E27FC236}">
                <a16:creationId xmlns:a16="http://schemas.microsoft.com/office/drawing/2014/main" id="{F42B7ADD-3A2F-4120-9330-556BC9347CFD}"/>
              </a:ext>
            </a:extLst>
          </p:cNvPr>
          <p:cNvSpPr txBox="1"/>
          <p:nvPr/>
        </p:nvSpPr>
        <p:spPr>
          <a:xfrm>
            <a:off x="539552" y="6525344"/>
            <a:ext cx="7632848"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出典：那須烏山ホームページ</a:t>
            </a:r>
            <a:r>
              <a:rPr lang="en-US" altLang="ja-JP" dirty="0"/>
              <a:t>&lt;http://www.city.nasukarasuyama.lg.jp/index.cfm/6,22463,13,125,html&gt;</a:t>
            </a:r>
            <a:endParaRPr lang="ja-JP" altLang="en-US" dirty="0"/>
          </a:p>
        </p:txBody>
      </p:sp>
    </p:spTree>
    <p:extLst>
      <p:ext uri="{BB962C8B-B14F-4D97-AF65-F5344CB8AC3E}">
        <p14:creationId xmlns:p14="http://schemas.microsoft.com/office/powerpoint/2010/main" val="3713270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データの公開方法を決める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59</a:t>
            </a:fld>
            <a:endParaRPr kumimoji="1" lang="ja-JP" altLang="en-US"/>
          </a:p>
        </p:txBody>
      </p:sp>
      <p:sp>
        <p:nvSpPr>
          <p:cNvPr id="5" name="正方形/長方形 4"/>
          <p:cNvSpPr/>
          <p:nvPr/>
        </p:nvSpPr>
        <p:spPr>
          <a:xfrm>
            <a:off x="323528" y="908720"/>
            <a:ext cx="8712968" cy="432048"/>
          </a:xfrm>
          <a:prstGeom prst="rect">
            <a:avLst/>
          </a:prstGeom>
          <a:noFill/>
          <a:ln>
            <a:noFill/>
          </a:ln>
        </p:spPr>
        <p:txBody>
          <a:bodyPr wrap="square" rtlCol="0" anchor="ctr">
            <a:noAutofit/>
          </a:bodyPr>
          <a:lstStyle/>
          <a:p>
            <a:pPr defTabSz="914400"/>
            <a:r>
              <a:rPr kumimoji="1" lang="ja-JP" altLang="en-US" dirty="0">
                <a:latin typeface="+mn-ea"/>
                <a:cs typeface="Meiryo UI" panose="020B0604030504040204" pitchFamily="50" charset="-128"/>
              </a:rPr>
              <a:t>公開方法によって、作業の大変さや費用、データの使いやすさなどが変わります。</a:t>
            </a:r>
            <a:endParaRPr kumimoji="1" lang="en-US" altLang="ja-JP" dirty="0">
              <a:latin typeface="+mn-ea"/>
              <a:cs typeface="Meiryo UI" panose="020B0604030504040204" pitchFamily="50" charset="-128"/>
            </a:endParaRPr>
          </a:p>
        </p:txBody>
      </p:sp>
      <p:sp>
        <p:nvSpPr>
          <p:cNvPr id="9" name="正方形/長方形 8"/>
          <p:cNvSpPr/>
          <p:nvPr/>
        </p:nvSpPr>
        <p:spPr>
          <a:xfrm>
            <a:off x="251520" y="5445224"/>
            <a:ext cx="8640960" cy="122413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データの公開方法は、部署ごとではなく、全庁の方針として決めます。</a:t>
            </a:r>
            <a:endParaRPr lang="en-US" altLang="ja-JP" sz="16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最初から負荷の高い方法でなく、まずは①の方法で公開し、将来的に②や③としていくことも可能です。</a:t>
            </a:r>
            <a:endParaRPr lang="en-US" altLang="ja-JP" sz="16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都道府県等の共同のオープンデータサイトがある場合は、④の方法も有効です。</a:t>
            </a:r>
          </a:p>
        </p:txBody>
      </p:sp>
      <p:graphicFrame>
        <p:nvGraphicFramePr>
          <p:cNvPr id="4" name="表 3"/>
          <p:cNvGraphicFramePr>
            <a:graphicFrameLocks noGrp="1"/>
          </p:cNvGraphicFramePr>
          <p:nvPr/>
        </p:nvGraphicFramePr>
        <p:xfrm>
          <a:off x="179512" y="1484784"/>
          <a:ext cx="8712968" cy="3627120"/>
        </p:xfrm>
        <a:graphic>
          <a:graphicData uri="http://schemas.openxmlformats.org/drawingml/2006/table">
            <a:tbl>
              <a:tblPr firstRow="1" bandRow="1">
                <a:tableStyleId>{93296810-A885-4BE3-A3E7-6D5BEEA58F35}</a:tableStyleId>
              </a:tblPr>
              <a:tblGrid>
                <a:gridCol w="576064">
                  <a:extLst>
                    <a:ext uri="{9D8B030D-6E8A-4147-A177-3AD203B41FA5}">
                      <a16:colId xmlns:a16="http://schemas.microsoft.com/office/drawing/2014/main" val="105246392"/>
                    </a:ext>
                  </a:extLst>
                </a:gridCol>
                <a:gridCol w="2952328">
                  <a:extLst>
                    <a:ext uri="{9D8B030D-6E8A-4147-A177-3AD203B41FA5}">
                      <a16:colId xmlns:a16="http://schemas.microsoft.com/office/drawing/2014/main" val="166224705"/>
                    </a:ext>
                  </a:extLst>
                </a:gridCol>
                <a:gridCol w="2520280">
                  <a:extLst>
                    <a:ext uri="{9D8B030D-6E8A-4147-A177-3AD203B41FA5}">
                      <a16:colId xmlns:a16="http://schemas.microsoft.com/office/drawing/2014/main" val="704270547"/>
                    </a:ext>
                  </a:extLst>
                </a:gridCol>
                <a:gridCol w="2664296">
                  <a:extLst>
                    <a:ext uri="{9D8B030D-6E8A-4147-A177-3AD203B41FA5}">
                      <a16:colId xmlns:a16="http://schemas.microsoft.com/office/drawing/2014/main" val="2252367977"/>
                    </a:ext>
                  </a:extLst>
                </a:gridCol>
              </a:tblGrid>
              <a:tr h="370840">
                <a:tc>
                  <a:txBody>
                    <a:bodyPr/>
                    <a:lstStyle/>
                    <a:p>
                      <a:pPr algn="ctr"/>
                      <a:r>
                        <a:rPr kumimoji="1" lang="ja-JP" altLang="en-US" sz="1600" dirty="0">
                          <a:latin typeface="+mn-ea"/>
                          <a:ea typeface="+mn-ea"/>
                        </a:rPr>
                        <a:t>№</a:t>
                      </a:r>
                    </a:p>
                  </a:txBody>
                  <a:tcPr/>
                </a:tc>
                <a:tc>
                  <a:txBody>
                    <a:bodyPr/>
                    <a:lstStyle/>
                    <a:p>
                      <a:pPr algn="ctr"/>
                      <a:r>
                        <a:rPr kumimoji="1" lang="ja-JP" altLang="en-US" sz="1600" dirty="0">
                          <a:latin typeface="+mn-ea"/>
                          <a:ea typeface="+mn-ea"/>
                        </a:rPr>
                        <a:t>オープンデータの公開方法</a:t>
                      </a:r>
                    </a:p>
                  </a:txBody>
                  <a:tcPr/>
                </a:tc>
                <a:tc>
                  <a:txBody>
                    <a:bodyPr/>
                    <a:lstStyle/>
                    <a:p>
                      <a:pPr algn="ctr"/>
                      <a:r>
                        <a:rPr kumimoji="1" lang="ja-JP" altLang="en-US" sz="1600" dirty="0">
                          <a:latin typeface="+mn-ea"/>
                          <a:ea typeface="+mn-ea"/>
                        </a:rPr>
                        <a:t>準備作業や費用の負荷</a:t>
                      </a:r>
                    </a:p>
                  </a:txBody>
                  <a:tcPr/>
                </a:tc>
                <a:tc>
                  <a:txBody>
                    <a:bodyPr/>
                    <a:lstStyle/>
                    <a:p>
                      <a:pPr algn="ctr"/>
                      <a:r>
                        <a:rPr kumimoji="1" lang="ja-JP" altLang="en-US" sz="1600" dirty="0">
                          <a:latin typeface="+mn-ea"/>
                          <a:ea typeface="+mn-ea"/>
                        </a:rPr>
                        <a:t>データの</a:t>
                      </a:r>
                      <a:endParaRPr kumimoji="1" lang="en-US" altLang="ja-JP" sz="1600" dirty="0">
                        <a:latin typeface="+mn-ea"/>
                        <a:ea typeface="+mn-ea"/>
                      </a:endParaRPr>
                    </a:p>
                    <a:p>
                      <a:pPr algn="ctr"/>
                      <a:r>
                        <a:rPr kumimoji="1" lang="ja-JP" altLang="en-US" sz="1600" dirty="0">
                          <a:latin typeface="+mn-ea"/>
                          <a:ea typeface="+mn-ea"/>
                        </a:rPr>
                        <a:t>使いやすさ・探しやすさ</a:t>
                      </a:r>
                      <a:endParaRPr kumimoji="1" lang="en-US" altLang="ja-JP" sz="1600" dirty="0">
                        <a:latin typeface="+mn-ea"/>
                        <a:ea typeface="+mn-ea"/>
                      </a:endParaRPr>
                    </a:p>
                  </a:txBody>
                  <a:tcPr/>
                </a:tc>
                <a:extLst>
                  <a:ext uri="{0D108BD9-81ED-4DB2-BD59-A6C34878D82A}">
                    <a16:rowId xmlns:a16="http://schemas.microsoft.com/office/drawing/2014/main" val="2716419095"/>
                  </a:ext>
                </a:extLst>
              </a:tr>
              <a:tr h="370840">
                <a:tc>
                  <a:txBody>
                    <a:bodyPr/>
                    <a:lstStyle/>
                    <a:p>
                      <a:pPr algn="ctr"/>
                      <a:r>
                        <a:rPr kumimoji="1" lang="ja-JP" altLang="en-US" sz="1600" dirty="0">
                          <a:latin typeface="+mn-ea"/>
                          <a:ea typeface="+mn-ea"/>
                        </a:rPr>
                        <a:t>①</a:t>
                      </a:r>
                    </a:p>
                  </a:txBody>
                  <a:tcPr/>
                </a:tc>
                <a:tc>
                  <a:txBody>
                    <a:bodyPr/>
                    <a:lstStyle/>
                    <a:p>
                      <a:r>
                        <a:rPr kumimoji="1" lang="ja-JP" altLang="en-US" sz="1600" dirty="0">
                          <a:latin typeface="+mn-ea"/>
                          <a:ea typeface="+mn-ea"/>
                        </a:rPr>
                        <a:t>従来の自治体ホームページを、そのままオープンデータとする</a:t>
                      </a:r>
                    </a:p>
                  </a:txBody>
                  <a:tcPr/>
                </a:tc>
                <a:tc>
                  <a:txBody>
                    <a:bodyPr/>
                    <a:lstStyle/>
                    <a:p>
                      <a:r>
                        <a:rPr kumimoji="1" lang="ja-JP" altLang="en-US" sz="1600" dirty="0">
                          <a:latin typeface="+mn-ea"/>
                          <a:ea typeface="+mn-ea"/>
                        </a:rPr>
                        <a:t>新たな作業や費用はほとんど発生しない</a:t>
                      </a:r>
                    </a:p>
                  </a:txBody>
                  <a:tcPr/>
                </a:tc>
                <a:tc>
                  <a:txBody>
                    <a:bodyPr/>
                    <a:lstStyle/>
                    <a:p>
                      <a:r>
                        <a:rPr kumimoji="1" lang="ja-JP" altLang="en-US" sz="1600" dirty="0">
                          <a:latin typeface="+mn-ea"/>
                          <a:ea typeface="+mn-ea"/>
                        </a:rPr>
                        <a:t>データがファイルとなっていない場合などは、データが使いにくくなる</a:t>
                      </a:r>
                    </a:p>
                  </a:txBody>
                  <a:tcPr/>
                </a:tc>
                <a:extLst>
                  <a:ext uri="{0D108BD9-81ED-4DB2-BD59-A6C34878D82A}">
                    <a16:rowId xmlns:a16="http://schemas.microsoft.com/office/drawing/2014/main" val="4695629"/>
                  </a:ext>
                </a:extLst>
              </a:tr>
              <a:tr h="370840">
                <a:tc>
                  <a:txBody>
                    <a:bodyPr/>
                    <a:lstStyle/>
                    <a:p>
                      <a:pPr algn="ctr"/>
                      <a:r>
                        <a:rPr kumimoji="1" lang="ja-JP" altLang="en-US" sz="1600" dirty="0">
                          <a:latin typeface="+mn-ea"/>
                          <a:ea typeface="+mn-ea"/>
                        </a:rPr>
                        <a:t>②</a:t>
                      </a:r>
                    </a:p>
                  </a:txBody>
                  <a:tcPr/>
                </a:tc>
                <a:tc>
                  <a:txBody>
                    <a:bodyPr/>
                    <a:lstStyle/>
                    <a:p>
                      <a:r>
                        <a:rPr kumimoji="1" lang="ja-JP" altLang="en-US" sz="1600" dirty="0">
                          <a:latin typeface="+mn-ea"/>
                          <a:cs typeface="Meiryo UI" panose="020B0604030504040204" pitchFamily="50" charset="-128"/>
                        </a:rPr>
                        <a:t>従来の自治体ホームページに、オープンデータのファイルを掲載する</a:t>
                      </a:r>
                      <a:endParaRPr kumimoji="1" lang="ja-JP" altLang="en-US" sz="1600" dirty="0">
                        <a:latin typeface="+mn-ea"/>
                        <a:ea typeface="+mn-ea"/>
                      </a:endParaRPr>
                    </a:p>
                  </a:txBody>
                  <a:tcPr/>
                </a:tc>
                <a:tc>
                  <a:txBody>
                    <a:bodyPr/>
                    <a:lstStyle/>
                    <a:p>
                      <a:r>
                        <a:rPr kumimoji="1" lang="ja-JP" altLang="en-US" sz="1600" dirty="0">
                          <a:latin typeface="+mn-ea"/>
                          <a:ea typeface="+mn-ea"/>
                        </a:rPr>
                        <a:t>新たな作業や費用は少ない</a:t>
                      </a:r>
                    </a:p>
                  </a:txBody>
                  <a:tcPr/>
                </a:tc>
                <a:tc>
                  <a:txBody>
                    <a:bodyPr/>
                    <a:lstStyle/>
                    <a:p>
                      <a:r>
                        <a:rPr kumimoji="1" lang="ja-JP" altLang="en-US" sz="1600" dirty="0">
                          <a:latin typeface="+mn-ea"/>
                          <a:ea typeface="+mn-ea"/>
                        </a:rPr>
                        <a:t>データ自体は使いやすいが、データを探しにくい場合がある</a:t>
                      </a:r>
                    </a:p>
                  </a:txBody>
                  <a:tcPr/>
                </a:tc>
                <a:extLst>
                  <a:ext uri="{0D108BD9-81ED-4DB2-BD59-A6C34878D82A}">
                    <a16:rowId xmlns:a16="http://schemas.microsoft.com/office/drawing/2014/main" val="1227243486"/>
                  </a:ext>
                </a:extLst>
              </a:tr>
              <a:tr h="370840">
                <a:tc>
                  <a:txBody>
                    <a:bodyPr/>
                    <a:lstStyle/>
                    <a:p>
                      <a:pPr algn="ctr"/>
                      <a:r>
                        <a:rPr kumimoji="1" lang="ja-JP" altLang="en-US" sz="1600" dirty="0">
                          <a:latin typeface="+mn-ea"/>
                          <a:ea typeface="+mn-ea"/>
                        </a:rPr>
                        <a:t>③</a:t>
                      </a:r>
                    </a:p>
                  </a:txBody>
                  <a:tcPr/>
                </a:tc>
                <a:tc>
                  <a:txBody>
                    <a:bodyPr/>
                    <a:lstStyle/>
                    <a:p>
                      <a:r>
                        <a:rPr kumimoji="1" lang="ja-JP" altLang="en-US" sz="1600" dirty="0">
                          <a:latin typeface="+mn-ea"/>
                          <a:cs typeface="Meiryo UI" panose="020B0604030504040204" pitchFamily="50" charset="-128"/>
                        </a:rPr>
                        <a:t>オープンデータ専用のサイトを作成し、オープンデータのファイルを掲載する</a:t>
                      </a:r>
                      <a:endParaRPr kumimoji="1" lang="ja-JP" altLang="en-US" sz="1600" dirty="0">
                        <a:latin typeface="+mn-ea"/>
                        <a:ea typeface="+mn-ea"/>
                      </a:endParaRPr>
                    </a:p>
                  </a:txBody>
                  <a:tcPr/>
                </a:tc>
                <a:tc>
                  <a:txBody>
                    <a:bodyPr/>
                    <a:lstStyle/>
                    <a:p>
                      <a:r>
                        <a:rPr kumimoji="1" lang="ja-JP" altLang="en-US" sz="1600" dirty="0">
                          <a:latin typeface="+mn-ea"/>
                          <a:ea typeface="+mn-ea"/>
                        </a:rPr>
                        <a:t>新たなサイトを導入するための作業や費用が必要</a:t>
                      </a:r>
                    </a:p>
                  </a:txBody>
                  <a:tcPr/>
                </a:tc>
                <a:tc>
                  <a:txBody>
                    <a:bodyPr/>
                    <a:lstStyle/>
                    <a:p>
                      <a:r>
                        <a:rPr kumimoji="1" lang="ja-JP" altLang="en-US" sz="1600" dirty="0">
                          <a:latin typeface="+mn-ea"/>
                          <a:ea typeface="+mn-ea"/>
                        </a:rPr>
                        <a:t>データの検索や取得を支援する機能が充実する</a:t>
                      </a:r>
                    </a:p>
                  </a:txBody>
                  <a:tcPr/>
                </a:tc>
                <a:extLst>
                  <a:ext uri="{0D108BD9-81ED-4DB2-BD59-A6C34878D82A}">
                    <a16:rowId xmlns:a16="http://schemas.microsoft.com/office/drawing/2014/main" val="2375712286"/>
                  </a:ext>
                </a:extLst>
              </a:tr>
              <a:tr h="370840">
                <a:tc>
                  <a:txBody>
                    <a:bodyPr/>
                    <a:lstStyle/>
                    <a:p>
                      <a:pPr algn="ctr"/>
                      <a:r>
                        <a:rPr kumimoji="1" lang="ja-JP" altLang="en-US" sz="1600" dirty="0">
                          <a:latin typeface="+mn-ea"/>
                          <a:ea typeface="+mn-ea"/>
                        </a:rPr>
                        <a:t>④</a:t>
                      </a:r>
                    </a:p>
                  </a:txBody>
                  <a:tcPr/>
                </a:tc>
                <a:tc>
                  <a:txBody>
                    <a:bodyPr/>
                    <a:lstStyle/>
                    <a:p>
                      <a:r>
                        <a:rPr kumimoji="1" lang="ja-JP" altLang="en-US" sz="1600" dirty="0">
                          <a:latin typeface="+mn-ea"/>
                          <a:ea typeface="+mn-ea"/>
                        </a:rPr>
                        <a:t>都道府県等の共同のオープンデータサイトに、オープンデータのファイルを掲載する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新たな作業や費用はほとんど発生しない</a:t>
                      </a:r>
                    </a:p>
                    <a:p>
                      <a:endParaRPr kumimoji="1" lang="ja-JP" altLang="en-US" sz="160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データの検索や取得を支援する機能が充実する</a:t>
                      </a:r>
                    </a:p>
                    <a:p>
                      <a:endParaRPr kumimoji="1" lang="ja-JP" altLang="en-US" sz="1600" dirty="0">
                        <a:latin typeface="+mn-ea"/>
                        <a:ea typeface="+mn-ea"/>
                      </a:endParaRPr>
                    </a:p>
                  </a:txBody>
                  <a:tcPr/>
                </a:tc>
                <a:extLst>
                  <a:ext uri="{0D108BD9-81ED-4DB2-BD59-A6C34878D82A}">
                    <a16:rowId xmlns:a16="http://schemas.microsoft.com/office/drawing/2014/main" val="1489446"/>
                  </a:ext>
                </a:extLst>
              </a:tr>
            </a:tbl>
          </a:graphicData>
        </a:graphic>
      </p:graphicFrame>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3.1</a:t>
            </a:r>
            <a:r>
              <a:rPr lang="ja-JP" altLang="en-US" sz="1200" dirty="0">
                <a:latin typeface="+mn-ea"/>
                <a:ea typeface="+mn-ea"/>
              </a:rPr>
              <a:t>　オープンデータの公開</a:t>
            </a:r>
          </a:p>
        </p:txBody>
      </p:sp>
    </p:spTree>
    <p:extLst>
      <p:ext uri="{BB962C8B-B14F-4D97-AF65-F5344CB8AC3E}">
        <p14:creationId xmlns:p14="http://schemas.microsoft.com/office/powerpoint/2010/main" val="4117621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データの公開方法を決める（補足）</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60</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3.1</a:t>
            </a:r>
            <a:r>
              <a:rPr lang="ja-JP" altLang="en-US" sz="1200" dirty="0">
                <a:latin typeface="+mn-ea"/>
                <a:ea typeface="+mn-ea"/>
              </a:rPr>
              <a:t>　オープンデータの公開</a:t>
            </a:r>
          </a:p>
        </p:txBody>
      </p:sp>
      <p:pic>
        <p:nvPicPr>
          <p:cNvPr id="8" name="図 7">
            <a:extLst>
              <a:ext uri="{FF2B5EF4-FFF2-40B4-BE49-F238E27FC236}">
                <a16:creationId xmlns:a16="http://schemas.microsoft.com/office/drawing/2014/main" id="{34294FA7-6DF9-44E9-8000-C6C96AE45CA5}"/>
              </a:ext>
            </a:extLst>
          </p:cNvPr>
          <p:cNvPicPr>
            <a:picLocks noChangeAspect="1"/>
          </p:cNvPicPr>
          <p:nvPr/>
        </p:nvPicPr>
        <p:blipFill>
          <a:blip r:embed="rId3"/>
          <a:stretch>
            <a:fillRect/>
          </a:stretch>
        </p:blipFill>
        <p:spPr>
          <a:xfrm>
            <a:off x="1547664" y="2116077"/>
            <a:ext cx="4115543" cy="4216612"/>
          </a:xfrm>
          <a:prstGeom prst="rect">
            <a:avLst/>
          </a:prstGeom>
        </p:spPr>
      </p:pic>
      <p:sp>
        <p:nvSpPr>
          <p:cNvPr id="10" name="正方形/長方形 9">
            <a:extLst>
              <a:ext uri="{FF2B5EF4-FFF2-40B4-BE49-F238E27FC236}">
                <a16:creationId xmlns:a16="http://schemas.microsoft.com/office/drawing/2014/main" id="{A95A6A02-5EF6-4473-8B49-F89C2CE95C6B}"/>
              </a:ext>
            </a:extLst>
          </p:cNvPr>
          <p:cNvSpPr/>
          <p:nvPr/>
        </p:nvSpPr>
        <p:spPr>
          <a:xfrm>
            <a:off x="1835696" y="1700808"/>
            <a:ext cx="3676006" cy="338554"/>
          </a:xfrm>
          <a:prstGeom prst="rect">
            <a:avLst/>
          </a:prstGeom>
        </p:spPr>
        <p:txBody>
          <a:bodyPr wrap="none">
            <a:spAutoFit/>
          </a:bodyPr>
          <a:lstStyle/>
          <a:p>
            <a:pPr algn="ctr"/>
            <a:r>
              <a:rPr kumimoji="1" lang="ja-JP" altLang="en-US" sz="1600" u="sng" dirty="0">
                <a:latin typeface="+mn-ea"/>
                <a:cs typeface="Meiryo UI" panose="020B0604030504040204" pitchFamily="50" charset="-128"/>
              </a:rPr>
              <a:t>自治体のホームページで公開する場合の例</a:t>
            </a:r>
            <a:endParaRPr lang="ja-JP" altLang="ja-JP" sz="1100" dirty="0"/>
          </a:p>
        </p:txBody>
      </p:sp>
      <p:sp>
        <p:nvSpPr>
          <p:cNvPr id="11" name="右中かっこ 10">
            <a:extLst>
              <a:ext uri="{FF2B5EF4-FFF2-40B4-BE49-F238E27FC236}">
                <a16:creationId xmlns:a16="http://schemas.microsoft.com/office/drawing/2014/main" id="{142E37A2-86D1-4765-9C9C-22D58835E6F0}"/>
              </a:ext>
            </a:extLst>
          </p:cNvPr>
          <p:cNvSpPr/>
          <p:nvPr/>
        </p:nvSpPr>
        <p:spPr>
          <a:xfrm>
            <a:off x="5508104" y="3222567"/>
            <a:ext cx="216024" cy="519477"/>
          </a:xfrm>
          <a:prstGeom prst="rightBrac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olidFill>
            </a:endParaRPr>
          </a:p>
        </p:txBody>
      </p:sp>
      <p:sp>
        <p:nvSpPr>
          <p:cNvPr id="12" name="正方形/長方形 11">
            <a:extLst>
              <a:ext uri="{FF2B5EF4-FFF2-40B4-BE49-F238E27FC236}">
                <a16:creationId xmlns:a16="http://schemas.microsoft.com/office/drawing/2014/main" id="{377467BC-EFA9-458F-ACD2-5994DD81EA6D}"/>
              </a:ext>
            </a:extLst>
          </p:cNvPr>
          <p:cNvSpPr/>
          <p:nvPr/>
        </p:nvSpPr>
        <p:spPr>
          <a:xfrm>
            <a:off x="6025698" y="5888717"/>
            <a:ext cx="2077048" cy="369332"/>
          </a:xfrm>
          <a:prstGeom prst="rect">
            <a:avLst/>
          </a:prstGeom>
          <a:ln w="19050">
            <a:solidFill>
              <a:srgbClr val="FF0000"/>
            </a:solidFill>
          </a:ln>
        </p:spPr>
        <p:txBody>
          <a:bodyPr wrap="square">
            <a:spAutoFit/>
          </a:bodyPr>
          <a:lstStyle/>
          <a:p>
            <a:r>
              <a:rPr kumimoji="1" lang="ja-JP" altLang="en-US" dirty="0">
                <a:latin typeface="+mn-ea"/>
              </a:rPr>
              <a:t>③ 公開するデータ</a:t>
            </a:r>
            <a:endParaRPr kumimoji="1" lang="en-US" altLang="ja-JP" dirty="0">
              <a:latin typeface="+mn-ea"/>
            </a:endParaRPr>
          </a:p>
        </p:txBody>
      </p:sp>
      <p:sp>
        <p:nvSpPr>
          <p:cNvPr id="13" name="右中かっこ 12">
            <a:extLst>
              <a:ext uri="{FF2B5EF4-FFF2-40B4-BE49-F238E27FC236}">
                <a16:creationId xmlns:a16="http://schemas.microsoft.com/office/drawing/2014/main" id="{E09CCF5C-8961-446A-B4F2-6753C98C406D}"/>
              </a:ext>
            </a:extLst>
          </p:cNvPr>
          <p:cNvSpPr/>
          <p:nvPr/>
        </p:nvSpPr>
        <p:spPr>
          <a:xfrm>
            <a:off x="5508104" y="3838297"/>
            <a:ext cx="216024" cy="1632037"/>
          </a:xfrm>
          <a:prstGeom prst="rightBrac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olidFill>
            </a:endParaRPr>
          </a:p>
        </p:txBody>
      </p:sp>
      <p:sp>
        <p:nvSpPr>
          <p:cNvPr id="14" name="右中かっこ 13">
            <a:extLst>
              <a:ext uri="{FF2B5EF4-FFF2-40B4-BE49-F238E27FC236}">
                <a16:creationId xmlns:a16="http://schemas.microsoft.com/office/drawing/2014/main" id="{4836D877-A75D-49CE-9041-C1C02F120CCD}"/>
              </a:ext>
            </a:extLst>
          </p:cNvPr>
          <p:cNvSpPr/>
          <p:nvPr/>
        </p:nvSpPr>
        <p:spPr>
          <a:xfrm>
            <a:off x="5508104" y="5758366"/>
            <a:ext cx="216024" cy="574323"/>
          </a:xfrm>
          <a:prstGeom prst="rightBrac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olidFill>
            </a:endParaRPr>
          </a:p>
        </p:txBody>
      </p:sp>
      <p:sp>
        <p:nvSpPr>
          <p:cNvPr id="15" name="正方形/長方形 14">
            <a:extLst>
              <a:ext uri="{FF2B5EF4-FFF2-40B4-BE49-F238E27FC236}">
                <a16:creationId xmlns:a16="http://schemas.microsoft.com/office/drawing/2014/main" id="{59AA00E0-294D-4269-8A8D-762619441862}"/>
              </a:ext>
            </a:extLst>
          </p:cNvPr>
          <p:cNvSpPr/>
          <p:nvPr/>
        </p:nvSpPr>
        <p:spPr>
          <a:xfrm>
            <a:off x="6025698" y="3284403"/>
            <a:ext cx="2395207" cy="369332"/>
          </a:xfrm>
          <a:prstGeom prst="rect">
            <a:avLst/>
          </a:prstGeom>
          <a:ln w="19050">
            <a:solidFill>
              <a:srgbClr val="FF0000"/>
            </a:solidFill>
          </a:ln>
        </p:spPr>
        <p:txBody>
          <a:bodyPr wrap="none">
            <a:spAutoFit/>
          </a:bodyPr>
          <a:lstStyle/>
          <a:p>
            <a:r>
              <a:rPr kumimoji="1" lang="ja-JP" altLang="en-US" dirty="0">
                <a:latin typeface="+mn-ea"/>
              </a:rPr>
              <a:t>① オープンデータの定義</a:t>
            </a:r>
            <a:endParaRPr kumimoji="1" lang="en-US" altLang="ja-JP" dirty="0">
              <a:latin typeface="+mn-ea"/>
            </a:endParaRPr>
          </a:p>
        </p:txBody>
      </p:sp>
      <p:sp>
        <p:nvSpPr>
          <p:cNvPr id="16" name="正方形/長方形 15">
            <a:extLst>
              <a:ext uri="{FF2B5EF4-FFF2-40B4-BE49-F238E27FC236}">
                <a16:creationId xmlns:a16="http://schemas.microsoft.com/office/drawing/2014/main" id="{B25BD02E-FE08-42C7-903B-448E09B8BB4E}"/>
              </a:ext>
            </a:extLst>
          </p:cNvPr>
          <p:cNvSpPr/>
          <p:nvPr/>
        </p:nvSpPr>
        <p:spPr>
          <a:xfrm>
            <a:off x="6025698" y="4461117"/>
            <a:ext cx="2145139" cy="369332"/>
          </a:xfrm>
          <a:prstGeom prst="rect">
            <a:avLst/>
          </a:prstGeom>
          <a:ln w="19050">
            <a:solidFill>
              <a:srgbClr val="FF0000"/>
            </a:solidFill>
          </a:ln>
        </p:spPr>
        <p:txBody>
          <a:bodyPr wrap="none">
            <a:spAutoFit/>
          </a:bodyPr>
          <a:lstStyle/>
          <a:p>
            <a:r>
              <a:rPr kumimoji="1" lang="ja-JP" altLang="en-US" dirty="0">
                <a:latin typeface="+mn-ea"/>
              </a:rPr>
              <a:t>② データの利用規約</a:t>
            </a:r>
            <a:endParaRPr kumimoji="1" lang="en-US" altLang="ja-JP" dirty="0">
              <a:latin typeface="+mn-ea"/>
            </a:endParaRPr>
          </a:p>
        </p:txBody>
      </p:sp>
      <p:sp>
        <p:nvSpPr>
          <p:cNvPr id="17" name="正方形/長方形 16">
            <a:extLst>
              <a:ext uri="{FF2B5EF4-FFF2-40B4-BE49-F238E27FC236}">
                <a16:creationId xmlns:a16="http://schemas.microsoft.com/office/drawing/2014/main" id="{F5776106-F927-4DB9-9777-1375CE2BE101}"/>
              </a:ext>
            </a:extLst>
          </p:cNvPr>
          <p:cNvSpPr/>
          <p:nvPr/>
        </p:nvSpPr>
        <p:spPr>
          <a:xfrm>
            <a:off x="395536" y="908719"/>
            <a:ext cx="8640960" cy="919325"/>
          </a:xfrm>
          <a:prstGeom prst="rect">
            <a:avLst/>
          </a:prstGeom>
          <a:noFill/>
          <a:ln>
            <a:noFill/>
          </a:ln>
        </p:spPr>
        <p:txBody>
          <a:bodyPr wrap="square" rtlCol="0" anchor="t">
            <a:noAutofit/>
          </a:bodyPr>
          <a:lstStyle/>
          <a:p>
            <a:pPr defTabSz="914400"/>
            <a:r>
              <a:rPr kumimoji="1" lang="ja-JP" altLang="en-US" dirty="0">
                <a:latin typeface="+mn-ea"/>
                <a:cs typeface="Meiryo UI" panose="020B0604030504040204" pitchFamily="50" charset="-128"/>
              </a:rPr>
              <a:t>オープンデータを公開するホームページには、利用者がわかりやすいように、</a:t>
            </a:r>
            <a:endParaRPr kumimoji="1" lang="en-US" altLang="ja-JP" dirty="0">
              <a:latin typeface="+mn-ea"/>
              <a:cs typeface="Meiryo UI" panose="020B0604030504040204" pitchFamily="50" charset="-128"/>
            </a:endParaRPr>
          </a:p>
          <a:p>
            <a:pPr defTabSz="914400"/>
            <a:r>
              <a:rPr kumimoji="1" lang="ja-JP" altLang="en-US" dirty="0">
                <a:latin typeface="+mn-ea"/>
                <a:cs typeface="Meiryo UI" panose="020B0604030504040204" pitchFamily="50" charset="-128"/>
              </a:rPr>
              <a:t>少なくとも</a:t>
            </a:r>
            <a:r>
              <a:rPr kumimoji="1" lang="ja-JP" altLang="en-US" dirty="0">
                <a:solidFill>
                  <a:srgbClr val="FF0000"/>
                </a:solidFill>
                <a:latin typeface="+mn-ea"/>
              </a:rPr>
              <a:t>①オープンデータの定義、②データの利用規約、③公開するデータ、</a:t>
            </a:r>
            <a:r>
              <a:rPr kumimoji="1" lang="ja-JP" altLang="en-US" dirty="0">
                <a:latin typeface="+mn-ea"/>
                <a:cs typeface="Meiryo UI" panose="020B0604030504040204" pitchFamily="50" charset="-128"/>
              </a:rPr>
              <a:t>を記載します。</a:t>
            </a:r>
            <a:endParaRPr kumimoji="1" lang="en-US" altLang="ja-JP" dirty="0">
              <a:latin typeface="+mn-ea"/>
              <a:cs typeface="Meiryo UI" panose="020B0604030504040204" pitchFamily="50" charset="-128"/>
            </a:endParaRPr>
          </a:p>
        </p:txBody>
      </p:sp>
      <p:sp>
        <p:nvSpPr>
          <p:cNvPr id="19" name="テキスト ボックス 18">
            <a:extLst>
              <a:ext uri="{FF2B5EF4-FFF2-40B4-BE49-F238E27FC236}">
                <a16:creationId xmlns:a16="http://schemas.microsoft.com/office/drawing/2014/main" id="{DEE8C850-4965-43C2-814A-8695188A2705}"/>
              </a:ext>
            </a:extLst>
          </p:cNvPr>
          <p:cNvSpPr txBox="1"/>
          <p:nvPr/>
        </p:nvSpPr>
        <p:spPr>
          <a:xfrm>
            <a:off x="683568" y="6525344"/>
            <a:ext cx="7848872"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出典：大村市オープンデータライブラリ</a:t>
            </a:r>
            <a:r>
              <a:rPr lang="en-US" altLang="ja-JP" dirty="0"/>
              <a:t>&lt;https://www.city.omura.nagasaki.jp/jouhou/shise/shokai/toke/opendata.html&gt;</a:t>
            </a:r>
          </a:p>
        </p:txBody>
      </p:sp>
    </p:spTree>
    <p:extLst>
      <p:ext uri="{BB962C8B-B14F-4D97-AF65-F5344CB8AC3E}">
        <p14:creationId xmlns:p14="http://schemas.microsoft.com/office/powerpoint/2010/main" val="1194816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データの公開方法を決める（補足）</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61</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3.1</a:t>
            </a:r>
            <a:r>
              <a:rPr lang="ja-JP" altLang="en-US" sz="1200" dirty="0">
                <a:latin typeface="+mn-ea"/>
                <a:ea typeface="+mn-ea"/>
              </a:rPr>
              <a:t>　オープンデータの公開</a:t>
            </a:r>
          </a:p>
        </p:txBody>
      </p:sp>
      <p:sp>
        <p:nvSpPr>
          <p:cNvPr id="19" name="テキスト ボックス 18">
            <a:extLst>
              <a:ext uri="{FF2B5EF4-FFF2-40B4-BE49-F238E27FC236}">
                <a16:creationId xmlns:a16="http://schemas.microsoft.com/office/drawing/2014/main" id="{DEE8C850-4965-43C2-814A-8695188A2705}"/>
              </a:ext>
            </a:extLst>
          </p:cNvPr>
          <p:cNvSpPr txBox="1"/>
          <p:nvPr/>
        </p:nvSpPr>
        <p:spPr>
          <a:xfrm>
            <a:off x="683568" y="5661248"/>
            <a:ext cx="7848872" cy="325340"/>
          </a:xfrm>
          <a:prstGeom prst="rect">
            <a:avLst/>
          </a:prstGeom>
          <a:noFill/>
          <a:ln>
            <a:noFill/>
          </a:ln>
        </p:spPr>
        <p:txBody>
          <a:bodyPr wrap="none" rtlCol="0" anchor="ctr">
            <a:noAutofit/>
          </a:bodyPr>
          <a:lstStyle>
            <a:defPPr>
              <a:defRPr lang="en-US"/>
            </a:defPPr>
            <a:lvl1pPr algn="r">
              <a:defRPr kumimoji="1" sz="1200">
                <a:latin typeface="+mn-ea"/>
              </a:defRPr>
            </a:lvl1pPr>
          </a:lstStyle>
          <a:p>
            <a:r>
              <a:rPr lang="ja-JP" altLang="en-US" dirty="0"/>
              <a:t>出典：入間市オープンデータ</a:t>
            </a:r>
            <a:r>
              <a:rPr lang="en-US" altLang="ja-JP" dirty="0"/>
              <a:t>&lt;http://www.city.iruma.saitama.jp/shisei/jyohokoukai/1008616.html&gt;</a:t>
            </a:r>
          </a:p>
        </p:txBody>
      </p:sp>
      <p:pic>
        <p:nvPicPr>
          <p:cNvPr id="18" name="図 17">
            <a:extLst>
              <a:ext uri="{FF2B5EF4-FFF2-40B4-BE49-F238E27FC236}">
                <a16:creationId xmlns:a16="http://schemas.microsoft.com/office/drawing/2014/main" id="{7577E41B-5301-42BA-B58C-79832C5A600F}"/>
              </a:ext>
            </a:extLst>
          </p:cNvPr>
          <p:cNvPicPr>
            <a:picLocks noChangeAspect="1"/>
          </p:cNvPicPr>
          <p:nvPr/>
        </p:nvPicPr>
        <p:blipFill>
          <a:blip r:embed="rId3"/>
          <a:stretch>
            <a:fillRect/>
          </a:stretch>
        </p:blipFill>
        <p:spPr>
          <a:xfrm>
            <a:off x="1313559" y="1937787"/>
            <a:ext cx="3666593" cy="3773983"/>
          </a:xfrm>
          <a:prstGeom prst="rect">
            <a:avLst/>
          </a:prstGeom>
        </p:spPr>
      </p:pic>
      <p:sp>
        <p:nvSpPr>
          <p:cNvPr id="20" name="正方形/長方形 19">
            <a:extLst>
              <a:ext uri="{FF2B5EF4-FFF2-40B4-BE49-F238E27FC236}">
                <a16:creationId xmlns:a16="http://schemas.microsoft.com/office/drawing/2014/main" id="{05746503-F9B5-4FC6-9254-873FFA20AFD2}"/>
              </a:ext>
            </a:extLst>
          </p:cNvPr>
          <p:cNvSpPr/>
          <p:nvPr/>
        </p:nvSpPr>
        <p:spPr>
          <a:xfrm>
            <a:off x="899592" y="1484784"/>
            <a:ext cx="4086375" cy="338554"/>
          </a:xfrm>
          <a:prstGeom prst="rect">
            <a:avLst/>
          </a:prstGeom>
        </p:spPr>
        <p:txBody>
          <a:bodyPr wrap="none">
            <a:spAutoFit/>
          </a:bodyPr>
          <a:lstStyle/>
          <a:p>
            <a:pPr algn="ctr"/>
            <a:r>
              <a:rPr kumimoji="1" lang="ja-JP" altLang="en-US" sz="1600" u="sng" dirty="0">
                <a:solidFill>
                  <a:srgbClr val="FF0000"/>
                </a:solidFill>
                <a:latin typeface="+mn-ea"/>
                <a:cs typeface="Meiryo UI" panose="020B0604030504040204" pitchFamily="50" charset="-128"/>
              </a:rPr>
              <a:t>自治体以外</a:t>
            </a:r>
            <a:r>
              <a:rPr kumimoji="1" lang="ja-JP" altLang="en-US" sz="1600" u="sng" dirty="0">
                <a:latin typeface="+mn-ea"/>
                <a:cs typeface="Meiryo UI" panose="020B0604030504040204" pitchFamily="50" charset="-128"/>
              </a:rPr>
              <a:t>のホームページで公開する場合の例</a:t>
            </a:r>
            <a:endParaRPr kumimoji="1" lang="en-US" altLang="ja-JP" sz="1600" u="sng" dirty="0">
              <a:latin typeface="+mn-ea"/>
              <a:cs typeface="Meiryo UI" panose="020B0604030504040204" pitchFamily="50" charset="-128"/>
            </a:endParaRPr>
          </a:p>
        </p:txBody>
      </p:sp>
      <p:sp>
        <p:nvSpPr>
          <p:cNvPr id="21" name="右中かっこ 20">
            <a:extLst>
              <a:ext uri="{FF2B5EF4-FFF2-40B4-BE49-F238E27FC236}">
                <a16:creationId xmlns:a16="http://schemas.microsoft.com/office/drawing/2014/main" id="{3B657BE1-8F56-4077-B6A5-CE6BFC8B8D04}"/>
              </a:ext>
            </a:extLst>
          </p:cNvPr>
          <p:cNvSpPr/>
          <p:nvPr/>
        </p:nvSpPr>
        <p:spPr>
          <a:xfrm>
            <a:off x="4980151" y="3393911"/>
            <a:ext cx="233681" cy="960718"/>
          </a:xfrm>
          <a:prstGeom prst="rightBrac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olidFill>
            </a:endParaRPr>
          </a:p>
        </p:txBody>
      </p:sp>
      <p:sp>
        <p:nvSpPr>
          <p:cNvPr id="22" name="正方形/長方形 21">
            <a:extLst>
              <a:ext uri="{FF2B5EF4-FFF2-40B4-BE49-F238E27FC236}">
                <a16:creationId xmlns:a16="http://schemas.microsoft.com/office/drawing/2014/main" id="{717CB2A3-7441-47CF-B4B9-33E506AA1569}"/>
              </a:ext>
            </a:extLst>
          </p:cNvPr>
          <p:cNvSpPr/>
          <p:nvPr/>
        </p:nvSpPr>
        <p:spPr>
          <a:xfrm>
            <a:off x="5366847" y="4858685"/>
            <a:ext cx="2824044" cy="646331"/>
          </a:xfrm>
          <a:prstGeom prst="rect">
            <a:avLst/>
          </a:prstGeom>
          <a:ln w="19050">
            <a:solidFill>
              <a:srgbClr val="FF0000"/>
            </a:solidFill>
          </a:ln>
        </p:spPr>
        <p:txBody>
          <a:bodyPr wrap="square">
            <a:spAutoFit/>
          </a:bodyPr>
          <a:lstStyle/>
          <a:p>
            <a:r>
              <a:rPr kumimoji="1" lang="ja-JP" altLang="en-US" dirty="0">
                <a:latin typeface="+mn-ea"/>
              </a:rPr>
              <a:t>② 公開するデータの掲載先</a:t>
            </a:r>
            <a:endParaRPr kumimoji="1" lang="en-US" altLang="ja-JP" dirty="0">
              <a:latin typeface="+mn-ea"/>
            </a:endParaRPr>
          </a:p>
          <a:p>
            <a:r>
              <a:rPr kumimoji="1" lang="ja-JP" altLang="en-US" dirty="0">
                <a:latin typeface="+mn-ea"/>
              </a:rPr>
              <a:t>　　（リンクや</a:t>
            </a:r>
            <a:r>
              <a:rPr kumimoji="1" lang="en-US" altLang="ja-JP" dirty="0">
                <a:latin typeface="+mn-ea"/>
              </a:rPr>
              <a:t>URL</a:t>
            </a:r>
            <a:r>
              <a:rPr kumimoji="1" lang="ja-JP" altLang="en-US" dirty="0">
                <a:latin typeface="+mn-ea"/>
              </a:rPr>
              <a:t>）</a:t>
            </a:r>
            <a:endParaRPr kumimoji="1" lang="en-US" altLang="ja-JP" dirty="0">
              <a:latin typeface="+mn-ea"/>
            </a:endParaRPr>
          </a:p>
        </p:txBody>
      </p:sp>
      <p:sp>
        <p:nvSpPr>
          <p:cNvPr id="23" name="正方形/長方形 22">
            <a:extLst>
              <a:ext uri="{FF2B5EF4-FFF2-40B4-BE49-F238E27FC236}">
                <a16:creationId xmlns:a16="http://schemas.microsoft.com/office/drawing/2014/main" id="{8A3ABD78-CECD-4BC6-9D5E-0E6D114A5D3E}"/>
              </a:ext>
            </a:extLst>
          </p:cNvPr>
          <p:cNvSpPr/>
          <p:nvPr/>
        </p:nvSpPr>
        <p:spPr>
          <a:xfrm>
            <a:off x="5366847" y="3678754"/>
            <a:ext cx="2395207" cy="369332"/>
          </a:xfrm>
          <a:prstGeom prst="rect">
            <a:avLst/>
          </a:prstGeom>
          <a:ln w="19050">
            <a:solidFill>
              <a:srgbClr val="FF0000"/>
            </a:solidFill>
          </a:ln>
        </p:spPr>
        <p:txBody>
          <a:bodyPr wrap="none">
            <a:spAutoFit/>
          </a:bodyPr>
          <a:lstStyle/>
          <a:p>
            <a:r>
              <a:rPr kumimoji="1" lang="ja-JP" altLang="en-US" dirty="0">
                <a:latin typeface="+mn-ea"/>
              </a:rPr>
              <a:t>① オープンデータの定義</a:t>
            </a:r>
            <a:endParaRPr kumimoji="1" lang="en-US" altLang="ja-JP" dirty="0">
              <a:latin typeface="+mn-ea"/>
            </a:endParaRPr>
          </a:p>
        </p:txBody>
      </p:sp>
      <p:sp>
        <p:nvSpPr>
          <p:cNvPr id="24" name="右中かっこ 23">
            <a:extLst>
              <a:ext uri="{FF2B5EF4-FFF2-40B4-BE49-F238E27FC236}">
                <a16:creationId xmlns:a16="http://schemas.microsoft.com/office/drawing/2014/main" id="{E226B3FC-8C44-4441-B36E-9E1A9FE0A42B}"/>
              </a:ext>
            </a:extLst>
          </p:cNvPr>
          <p:cNvSpPr/>
          <p:nvPr/>
        </p:nvSpPr>
        <p:spPr>
          <a:xfrm>
            <a:off x="4980151" y="4498939"/>
            <a:ext cx="233681" cy="1151834"/>
          </a:xfrm>
          <a:prstGeom prst="rightBrac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olidFill>
            </a:endParaRPr>
          </a:p>
        </p:txBody>
      </p:sp>
      <p:sp>
        <p:nvSpPr>
          <p:cNvPr id="25" name="正方形/長方形 24">
            <a:extLst>
              <a:ext uri="{FF2B5EF4-FFF2-40B4-BE49-F238E27FC236}">
                <a16:creationId xmlns:a16="http://schemas.microsoft.com/office/drawing/2014/main" id="{974707CC-F546-4419-A591-4387ED88D277}"/>
              </a:ext>
            </a:extLst>
          </p:cNvPr>
          <p:cNvSpPr/>
          <p:nvPr/>
        </p:nvSpPr>
        <p:spPr>
          <a:xfrm>
            <a:off x="395536" y="908719"/>
            <a:ext cx="8640960" cy="729722"/>
          </a:xfrm>
          <a:prstGeom prst="rect">
            <a:avLst/>
          </a:prstGeom>
          <a:noFill/>
          <a:ln>
            <a:noFill/>
          </a:ln>
        </p:spPr>
        <p:txBody>
          <a:bodyPr wrap="square" rtlCol="0" anchor="t">
            <a:noAutofit/>
          </a:bodyPr>
          <a:lstStyle/>
          <a:p>
            <a:pPr defTabSz="914400"/>
            <a:r>
              <a:rPr kumimoji="1" lang="ja-JP" altLang="en-US" dirty="0">
                <a:latin typeface="+mn-ea"/>
                <a:cs typeface="Meiryo UI" panose="020B0604030504040204" pitchFamily="50" charset="-128"/>
              </a:rPr>
              <a:t>自治体以外のホームページで公開する場合でも、</a:t>
            </a:r>
            <a:endParaRPr kumimoji="1" lang="en-US" altLang="ja-JP" dirty="0">
              <a:latin typeface="+mn-ea"/>
              <a:cs typeface="Meiryo UI" panose="020B0604030504040204" pitchFamily="50" charset="-128"/>
            </a:endParaRPr>
          </a:p>
          <a:p>
            <a:pPr defTabSz="914400"/>
            <a:r>
              <a:rPr kumimoji="1" lang="ja-JP" altLang="en-US" dirty="0">
                <a:solidFill>
                  <a:srgbClr val="FF0000"/>
                </a:solidFill>
                <a:latin typeface="+mn-ea"/>
              </a:rPr>
              <a:t>①オープンデータの定義、②公開するデータの掲載先、</a:t>
            </a:r>
            <a:r>
              <a:rPr kumimoji="1" lang="ja-JP" altLang="en-US" dirty="0">
                <a:latin typeface="+mn-ea"/>
                <a:cs typeface="Meiryo UI" panose="020B0604030504040204" pitchFamily="50" charset="-128"/>
              </a:rPr>
              <a:t>を記載します。</a:t>
            </a:r>
            <a:endParaRPr kumimoji="1" lang="en-US" altLang="ja-JP" dirty="0">
              <a:latin typeface="+mn-ea"/>
              <a:cs typeface="Meiryo UI" panose="020B0604030504040204" pitchFamily="50" charset="-128"/>
            </a:endParaRPr>
          </a:p>
        </p:txBody>
      </p:sp>
      <p:sp>
        <p:nvSpPr>
          <p:cNvPr id="26" name="正方形/長方形 25">
            <a:extLst>
              <a:ext uri="{FF2B5EF4-FFF2-40B4-BE49-F238E27FC236}">
                <a16:creationId xmlns:a16="http://schemas.microsoft.com/office/drawing/2014/main" id="{BA199365-2051-40F5-B0A7-5A67BC6CE68E}"/>
              </a:ext>
            </a:extLst>
          </p:cNvPr>
          <p:cNvSpPr/>
          <p:nvPr/>
        </p:nvSpPr>
        <p:spPr>
          <a:xfrm>
            <a:off x="107504" y="6093296"/>
            <a:ext cx="8496944" cy="646331"/>
          </a:xfrm>
          <a:prstGeom prst="rect">
            <a:avLst/>
          </a:prstGeom>
          <a:solidFill>
            <a:schemeClr val="accent6">
              <a:lumMod val="40000"/>
              <a:lumOff val="60000"/>
            </a:schemeClr>
          </a:solidFill>
        </p:spPr>
        <p:txBody>
          <a:bodyPr wrap="square">
            <a:spAutoFit/>
          </a:bodyPr>
          <a:lstStyle/>
          <a:p>
            <a:r>
              <a:rPr lang="ja-JP" altLang="en-US" dirty="0"/>
              <a:t>★ご参考：　</a:t>
            </a:r>
            <a:r>
              <a:rPr lang="ja-JP" altLang="en-US" dirty="0">
                <a:solidFill>
                  <a:srgbClr val="FF0000"/>
                </a:solidFill>
              </a:rPr>
              <a:t>国土地理院 指定緊急避難場所データ</a:t>
            </a:r>
            <a:r>
              <a:rPr lang="ja-JP" altLang="en-US" dirty="0"/>
              <a:t>も、オープンデータです。</a:t>
            </a:r>
            <a:endParaRPr lang="en-US" altLang="ja-JP" dirty="0"/>
          </a:p>
          <a:p>
            <a:r>
              <a:rPr lang="ja-JP" altLang="en-US" dirty="0"/>
              <a:t>オープンデータ公開にご活用ください。</a:t>
            </a:r>
            <a:r>
              <a:rPr lang="en-US" altLang="ja-JP" sz="1200" dirty="0"/>
              <a:t>&lt;https://hinan.gsi.go.jp/hinanjocjp/hinanbasho/koukaidate.html&gt;</a:t>
            </a:r>
            <a:endParaRPr lang="en-US" altLang="ja-JP" sz="1200" u="sng" dirty="0">
              <a:hlinkClick r:id="rId4"/>
            </a:endParaRPr>
          </a:p>
        </p:txBody>
      </p:sp>
    </p:spTree>
    <p:extLst>
      <p:ext uri="{BB962C8B-B14F-4D97-AF65-F5344CB8AC3E}">
        <p14:creationId xmlns:p14="http://schemas.microsoft.com/office/powerpoint/2010/main" val="3419953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(2) </a:t>
            </a:r>
            <a:r>
              <a:rPr lang="ja-JP" altLang="en-US" dirty="0"/>
              <a:t>オープンデータの運用手順を決める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62</a:t>
            </a:fld>
            <a:endParaRPr kumimoji="1" lang="ja-JP" altLang="en-US"/>
          </a:p>
        </p:txBody>
      </p:sp>
      <p:sp>
        <p:nvSpPr>
          <p:cNvPr id="4" name="正方形/長方形 3"/>
          <p:cNvSpPr/>
          <p:nvPr/>
        </p:nvSpPr>
        <p:spPr>
          <a:xfrm>
            <a:off x="539552" y="1412776"/>
            <a:ext cx="8424936" cy="432048"/>
          </a:xfrm>
          <a:prstGeom prst="rect">
            <a:avLst/>
          </a:prstGeom>
          <a:noFill/>
          <a:ln>
            <a:noFill/>
          </a:ln>
        </p:spPr>
        <p:txBody>
          <a:bodyPr wrap="square" rtlCol="0" anchor="t">
            <a:noAutofit/>
          </a:bodyPr>
          <a:lstStyle/>
          <a:p>
            <a:pPr defTabSz="914400"/>
            <a:r>
              <a:rPr kumimoji="1" lang="ja-JP" altLang="en-US" dirty="0">
                <a:latin typeface="+mn-ea"/>
                <a:cs typeface="Meiryo UI" panose="020B0604030504040204" pitchFamily="50" charset="-128"/>
              </a:rPr>
              <a:t>オープンデータを公開する際には、運用手順も決めておきましょう。</a:t>
            </a:r>
            <a:endParaRPr kumimoji="1" lang="en-US" altLang="ja-JP" dirty="0">
              <a:latin typeface="+mn-ea"/>
              <a:cs typeface="Meiryo UI" panose="020B0604030504040204" pitchFamily="50" charset="-128"/>
            </a:endParaRPr>
          </a:p>
        </p:txBody>
      </p:sp>
      <p:sp>
        <p:nvSpPr>
          <p:cNvPr id="5" name="正方形/長方形 4"/>
          <p:cNvSpPr/>
          <p:nvPr/>
        </p:nvSpPr>
        <p:spPr>
          <a:xfrm>
            <a:off x="251520"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オープンデータの登録手順</a:t>
            </a:r>
          </a:p>
        </p:txBody>
      </p:sp>
      <p:sp>
        <p:nvSpPr>
          <p:cNvPr id="6" name="正方形/長方形 5"/>
          <p:cNvSpPr/>
          <p:nvPr/>
        </p:nvSpPr>
        <p:spPr>
          <a:xfrm>
            <a:off x="755576" y="1916832"/>
            <a:ext cx="7632848" cy="21602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各部署は、それぞれ所管するデータを準備します。</a:t>
            </a:r>
            <a:endParaRPr lang="en-US" altLang="ja-JP" sz="16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実際に、サイト上にデータを登録する作業をとりまとめ部署が行う場合は、データの受け渡し、データ登録の連絡などが必要になります。</a:t>
            </a:r>
            <a:endParaRPr lang="en-US" altLang="ja-JP" sz="16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定期的に変更が発生するデータなどは、上記のような作業が定期的に発生します。</a:t>
            </a:r>
            <a:endParaRPr lang="en-US" altLang="ja-JP" sz="16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データ登録の手順は、団体や公開方法によって異なりますので、各団体に合った方法で、手順を決めます。</a:t>
            </a:r>
            <a:endParaRPr lang="en-US" altLang="ja-JP" sz="1600" dirty="0">
              <a:solidFill>
                <a:schemeClr val="tx1"/>
              </a:solidFill>
              <a:latin typeface="+mn-ea"/>
              <a:cs typeface="Meiryo UI" panose="020B0604030504040204" pitchFamily="50" charset="-128"/>
            </a:endParaRPr>
          </a:p>
        </p:txBody>
      </p:sp>
      <p:sp>
        <p:nvSpPr>
          <p:cNvPr id="7" name="角丸四角形 6"/>
          <p:cNvSpPr/>
          <p:nvPr/>
        </p:nvSpPr>
        <p:spPr>
          <a:xfrm>
            <a:off x="525480" y="4365344"/>
            <a:ext cx="1814272" cy="936104"/>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業務担当課</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（データ作成部署）</a:t>
            </a:r>
          </a:p>
        </p:txBody>
      </p:sp>
      <p:sp>
        <p:nvSpPr>
          <p:cNvPr id="9" name="角丸四角形 8"/>
          <p:cNvSpPr/>
          <p:nvPr/>
        </p:nvSpPr>
        <p:spPr>
          <a:xfrm>
            <a:off x="3779912" y="4365344"/>
            <a:ext cx="1656184" cy="2160000"/>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オープンデータ</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とりまとめ部署</a:t>
            </a:r>
            <a:endParaRPr lang="en-US" altLang="ja-JP" sz="1600" b="1" dirty="0">
              <a:solidFill>
                <a:schemeClr val="bg1"/>
              </a:solidFill>
              <a:latin typeface="+mn-ea"/>
              <a:cs typeface="メイリオ" panose="020B0604030504040204" pitchFamily="50" charset="-128"/>
            </a:endParaRPr>
          </a:p>
        </p:txBody>
      </p:sp>
      <p:sp>
        <p:nvSpPr>
          <p:cNvPr id="10" name="角丸四角形 9"/>
          <p:cNvSpPr/>
          <p:nvPr/>
        </p:nvSpPr>
        <p:spPr>
          <a:xfrm>
            <a:off x="6732240" y="4365344"/>
            <a:ext cx="2088232" cy="2160000"/>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サイト</a:t>
            </a:r>
          </a:p>
        </p:txBody>
      </p:sp>
      <p:cxnSp>
        <p:nvCxnSpPr>
          <p:cNvPr id="12" name="直線矢印コネクタ 11"/>
          <p:cNvCxnSpPr/>
          <p:nvPr/>
        </p:nvCxnSpPr>
        <p:spPr bwMode="auto">
          <a:xfrm>
            <a:off x="2411760" y="5229440"/>
            <a:ext cx="1296144" cy="0"/>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3" name="角丸四角形 32"/>
          <p:cNvSpPr/>
          <p:nvPr/>
        </p:nvSpPr>
        <p:spPr>
          <a:xfrm>
            <a:off x="539552" y="5517472"/>
            <a:ext cx="1814272" cy="936104"/>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業務担当課</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（データ作成部署）</a:t>
            </a:r>
          </a:p>
        </p:txBody>
      </p:sp>
      <p:cxnSp>
        <p:nvCxnSpPr>
          <p:cNvPr id="66" name="直線矢印コネクタ 65"/>
          <p:cNvCxnSpPr/>
          <p:nvPr/>
        </p:nvCxnSpPr>
        <p:spPr bwMode="auto">
          <a:xfrm>
            <a:off x="2411760" y="6381568"/>
            <a:ext cx="1296144" cy="0"/>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7" name="直線矢印コネクタ 66"/>
          <p:cNvCxnSpPr/>
          <p:nvPr/>
        </p:nvCxnSpPr>
        <p:spPr bwMode="auto">
          <a:xfrm>
            <a:off x="5580112" y="5589240"/>
            <a:ext cx="1080120" cy="0"/>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9" name="正方形/長方形 68"/>
          <p:cNvSpPr/>
          <p:nvPr/>
        </p:nvSpPr>
        <p:spPr>
          <a:xfrm>
            <a:off x="5580112" y="5229200"/>
            <a:ext cx="1224136" cy="288272"/>
          </a:xfrm>
          <a:prstGeom prst="rect">
            <a:avLst/>
          </a:prstGeom>
          <a:noFill/>
          <a:ln>
            <a:noFill/>
          </a:ln>
        </p:spPr>
        <p:txBody>
          <a:bodyPr wrap="square" rtlCol="0" anchor="ctr">
            <a:noAutofit/>
          </a:bodyPr>
          <a:lstStyle/>
          <a:p>
            <a:pPr defTabSz="914400"/>
            <a:r>
              <a:rPr kumimoji="1" lang="ja-JP" altLang="en-US" sz="1600" dirty="0">
                <a:effectLst>
                  <a:outerShdw blurRad="38100" dist="38100" dir="2700000" algn="tl">
                    <a:srgbClr val="000000">
                      <a:alpha val="43137"/>
                    </a:srgbClr>
                  </a:outerShdw>
                </a:effectLst>
                <a:latin typeface="+mn-ea"/>
                <a:cs typeface="Meiryo UI" panose="020B0604030504040204" pitchFamily="50" charset="-128"/>
              </a:rPr>
              <a:t>サイトに登録</a:t>
            </a:r>
            <a:endParaRPr kumimoji="1" lang="en-US" altLang="ja-JP" sz="1600" dirty="0">
              <a:effectLst>
                <a:outerShdw blurRad="38100" dist="38100" dir="2700000" algn="tl">
                  <a:srgbClr val="000000">
                    <a:alpha val="43137"/>
                  </a:srgbClr>
                </a:outerShdw>
              </a:effectLst>
              <a:latin typeface="+mn-ea"/>
              <a:cs typeface="Meiryo UI" panose="020B0604030504040204" pitchFamily="50" charset="-128"/>
            </a:endParaRPr>
          </a:p>
        </p:txBody>
      </p:sp>
      <p:sp>
        <p:nvSpPr>
          <p:cNvPr id="70" name="正方形/長方形 69"/>
          <p:cNvSpPr/>
          <p:nvPr/>
        </p:nvSpPr>
        <p:spPr>
          <a:xfrm>
            <a:off x="6876256" y="4797392"/>
            <a:ext cx="1800200" cy="720080"/>
          </a:xfrm>
          <a:prstGeom prst="rect">
            <a:avLst/>
          </a:prstGeom>
          <a:noFill/>
          <a:ln>
            <a:noFill/>
          </a:ln>
        </p:spPr>
        <p:txBody>
          <a:bodyPr wrap="none" lIns="90000" tIns="46800" rIns="90000" bIns="46800" rtlCol="0" anchor="ctr">
            <a:noAutofit/>
          </a:bodyPr>
          <a:lstStyle/>
          <a:p>
            <a:pPr algn="ctr" defTabSz="914400"/>
            <a:r>
              <a:rPr kumimoji="1" lang="ja-JP" altLang="en-US" sz="1400" dirty="0">
                <a:solidFill>
                  <a:schemeClr val="bg1"/>
                </a:solidFill>
                <a:latin typeface="+mn-ea"/>
                <a:cs typeface="Meiryo UI" panose="020B0604030504040204" pitchFamily="50" charset="-128"/>
              </a:rPr>
              <a:t>自治体ホームページや</a:t>
            </a:r>
            <a:endParaRPr kumimoji="1" lang="en-US" altLang="ja-JP" sz="1400" dirty="0">
              <a:solidFill>
                <a:schemeClr val="bg1"/>
              </a:solidFill>
              <a:latin typeface="+mn-ea"/>
              <a:cs typeface="Meiryo UI" panose="020B0604030504040204" pitchFamily="50" charset="-128"/>
            </a:endParaRPr>
          </a:p>
          <a:p>
            <a:pPr algn="ctr" defTabSz="914400"/>
            <a:r>
              <a:rPr lang="ja-JP" altLang="en-US" sz="1400" dirty="0">
                <a:solidFill>
                  <a:schemeClr val="bg1"/>
                </a:solidFill>
                <a:latin typeface="+mn-ea"/>
                <a:cs typeface="Meiryo UI" panose="020B0604030504040204" pitchFamily="50" charset="-128"/>
              </a:rPr>
              <a:t>オープンデータ専用サイト</a:t>
            </a:r>
            <a:endParaRPr kumimoji="1" lang="en-US" altLang="ja-JP" sz="1400" dirty="0">
              <a:solidFill>
                <a:schemeClr val="bg1"/>
              </a:solidFill>
              <a:latin typeface="+mn-ea"/>
              <a:cs typeface="Meiryo UI" panose="020B0604030504040204" pitchFamily="50" charset="-128"/>
            </a:endParaRPr>
          </a:p>
        </p:txBody>
      </p:sp>
      <p:sp>
        <p:nvSpPr>
          <p:cNvPr id="77" name="大かっこ 76"/>
          <p:cNvSpPr/>
          <p:nvPr/>
        </p:nvSpPr>
        <p:spPr>
          <a:xfrm>
            <a:off x="6876256" y="4725384"/>
            <a:ext cx="1800200" cy="864096"/>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正方形/長方形 77"/>
          <p:cNvSpPr/>
          <p:nvPr/>
        </p:nvSpPr>
        <p:spPr>
          <a:xfrm>
            <a:off x="467544" y="3861048"/>
            <a:ext cx="3312368"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latin typeface="+mn-ea"/>
              </a:rPr>
              <a:t>オープンデータの登録手順の例</a:t>
            </a:r>
          </a:p>
        </p:txBody>
      </p:sp>
      <p:grpSp>
        <p:nvGrpSpPr>
          <p:cNvPr id="36" name="グループ化 35"/>
          <p:cNvGrpSpPr/>
          <p:nvPr/>
        </p:nvGrpSpPr>
        <p:grpSpPr>
          <a:xfrm>
            <a:off x="2555776" y="4581128"/>
            <a:ext cx="864096" cy="504056"/>
            <a:chOff x="7884368" y="2780928"/>
            <a:chExt cx="864096" cy="504056"/>
          </a:xfrm>
        </p:grpSpPr>
        <p:sp>
          <p:nvSpPr>
            <p:cNvPr id="37" name="メモ 36"/>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38" name="テキスト ボックス 37"/>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オープン</a:t>
              </a:r>
              <a:endParaRPr lang="en-US" altLang="ja-JP" sz="1400" dirty="0">
                <a:cs typeface="Meiryo UI" panose="020B0604030504040204" pitchFamily="50" charset="-128"/>
              </a:endParaRPr>
            </a:p>
            <a:p>
              <a:pPr algn="ctr"/>
              <a:r>
                <a:rPr lang="ja-JP" altLang="en-US" sz="1400" dirty="0">
                  <a:cs typeface="Meiryo UI" panose="020B0604030504040204" pitchFamily="50" charset="-128"/>
                </a:rPr>
                <a:t>データ</a:t>
              </a:r>
            </a:p>
          </p:txBody>
        </p:sp>
      </p:grpSp>
      <p:grpSp>
        <p:nvGrpSpPr>
          <p:cNvPr id="39" name="グループ化 38"/>
          <p:cNvGrpSpPr/>
          <p:nvPr/>
        </p:nvGrpSpPr>
        <p:grpSpPr>
          <a:xfrm>
            <a:off x="5796136" y="5805264"/>
            <a:ext cx="864096" cy="504056"/>
            <a:chOff x="7884368" y="2780928"/>
            <a:chExt cx="864096" cy="504056"/>
          </a:xfrm>
        </p:grpSpPr>
        <p:sp>
          <p:nvSpPr>
            <p:cNvPr id="40" name="メモ 39"/>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1" name="テキスト ボックス 40"/>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オープン</a:t>
              </a:r>
              <a:endParaRPr lang="en-US" altLang="ja-JP" sz="1400" dirty="0">
                <a:cs typeface="Meiryo UI" panose="020B0604030504040204" pitchFamily="50" charset="-128"/>
              </a:endParaRPr>
            </a:p>
            <a:p>
              <a:pPr algn="ctr"/>
              <a:r>
                <a:rPr lang="ja-JP" altLang="en-US" sz="1400" dirty="0">
                  <a:cs typeface="Meiryo UI" panose="020B0604030504040204" pitchFamily="50" charset="-128"/>
                </a:rPr>
                <a:t>データ</a:t>
              </a:r>
            </a:p>
          </p:txBody>
        </p:sp>
      </p:grpSp>
      <p:grpSp>
        <p:nvGrpSpPr>
          <p:cNvPr id="42" name="グループ化 41"/>
          <p:cNvGrpSpPr/>
          <p:nvPr/>
        </p:nvGrpSpPr>
        <p:grpSpPr>
          <a:xfrm>
            <a:off x="2555776" y="5733256"/>
            <a:ext cx="864096" cy="504056"/>
            <a:chOff x="7884368" y="2780928"/>
            <a:chExt cx="864096" cy="504056"/>
          </a:xfrm>
        </p:grpSpPr>
        <p:sp>
          <p:nvSpPr>
            <p:cNvPr id="43" name="メモ 42"/>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4" name="テキスト ボックス 43"/>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オープン</a:t>
              </a:r>
              <a:endParaRPr lang="en-US" altLang="ja-JP" sz="1400" dirty="0">
                <a:cs typeface="Meiryo UI" panose="020B0604030504040204" pitchFamily="50" charset="-128"/>
              </a:endParaRPr>
            </a:p>
            <a:p>
              <a:pPr algn="ctr"/>
              <a:r>
                <a:rPr lang="ja-JP" altLang="en-US" sz="1400" dirty="0">
                  <a:cs typeface="Meiryo UI" panose="020B0604030504040204" pitchFamily="50" charset="-128"/>
                </a:rPr>
                <a:t>データ</a:t>
              </a:r>
            </a:p>
          </p:txBody>
        </p:sp>
      </p:grpSp>
      <p:grpSp>
        <p:nvGrpSpPr>
          <p:cNvPr id="57" name="グループ化 56"/>
          <p:cNvGrpSpPr/>
          <p:nvPr/>
        </p:nvGrpSpPr>
        <p:grpSpPr>
          <a:xfrm>
            <a:off x="5652120" y="5957664"/>
            <a:ext cx="864096" cy="504056"/>
            <a:chOff x="7884368" y="2780928"/>
            <a:chExt cx="864096" cy="504056"/>
          </a:xfrm>
        </p:grpSpPr>
        <p:sp>
          <p:nvSpPr>
            <p:cNvPr id="58" name="メモ 57"/>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9" name="テキスト ボックス 58"/>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オープン</a:t>
              </a:r>
              <a:endParaRPr lang="en-US" altLang="ja-JP" sz="1400" dirty="0">
                <a:cs typeface="Meiryo UI" panose="020B0604030504040204" pitchFamily="50" charset="-128"/>
              </a:endParaRPr>
            </a:p>
            <a:p>
              <a:pPr algn="ctr"/>
              <a:r>
                <a:rPr lang="ja-JP" altLang="en-US" sz="1400" dirty="0">
                  <a:cs typeface="Meiryo UI" panose="020B0604030504040204" pitchFamily="50" charset="-128"/>
                </a:rPr>
                <a:t>データ</a:t>
              </a:r>
            </a:p>
          </p:txBody>
        </p:sp>
      </p:grpSp>
      <p:grpSp>
        <p:nvGrpSpPr>
          <p:cNvPr id="60" name="グループ化 59"/>
          <p:cNvGrpSpPr/>
          <p:nvPr/>
        </p:nvGrpSpPr>
        <p:grpSpPr>
          <a:xfrm>
            <a:off x="6876256" y="5733256"/>
            <a:ext cx="864096" cy="504056"/>
            <a:chOff x="7884368" y="2780928"/>
            <a:chExt cx="864096" cy="504056"/>
          </a:xfrm>
        </p:grpSpPr>
        <p:sp>
          <p:nvSpPr>
            <p:cNvPr id="64" name="メモ 63"/>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65" name="テキスト ボックス 64"/>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オープン</a:t>
              </a:r>
              <a:endParaRPr lang="en-US" altLang="ja-JP" sz="1400" dirty="0">
                <a:cs typeface="Meiryo UI" panose="020B0604030504040204" pitchFamily="50" charset="-128"/>
              </a:endParaRPr>
            </a:p>
            <a:p>
              <a:pPr algn="ctr"/>
              <a:r>
                <a:rPr lang="ja-JP" altLang="en-US" sz="1400" dirty="0">
                  <a:cs typeface="Meiryo UI" panose="020B0604030504040204" pitchFamily="50" charset="-128"/>
                </a:rPr>
                <a:t>データ</a:t>
              </a:r>
            </a:p>
          </p:txBody>
        </p:sp>
      </p:grpSp>
      <p:grpSp>
        <p:nvGrpSpPr>
          <p:cNvPr id="68" name="グループ化 67"/>
          <p:cNvGrpSpPr/>
          <p:nvPr/>
        </p:nvGrpSpPr>
        <p:grpSpPr>
          <a:xfrm>
            <a:off x="7812360" y="5733256"/>
            <a:ext cx="864096" cy="504056"/>
            <a:chOff x="7884368" y="2780928"/>
            <a:chExt cx="864096" cy="504056"/>
          </a:xfrm>
        </p:grpSpPr>
        <p:sp>
          <p:nvSpPr>
            <p:cNvPr id="79" name="メモ 78"/>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80" name="テキスト ボックス 79"/>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オープン</a:t>
              </a:r>
              <a:endParaRPr lang="en-US" altLang="ja-JP" sz="1400" dirty="0">
                <a:cs typeface="Meiryo UI" panose="020B0604030504040204" pitchFamily="50" charset="-128"/>
              </a:endParaRPr>
            </a:p>
            <a:p>
              <a:pPr algn="ctr"/>
              <a:r>
                <a:rPr lang="ja-JP" altLang="en-US" sz="1400" dirty="0">
                  <a:cs typeface="Meiryo UI" panose="020B0604030504040204" pitchFamily="50" charset="-128"/>
                </a:rPr>
                <a:t>データ</a:t>
              </a:r>
            </a:p>
          </p:txBody>
        </p:sp>
      </p:grpSp>
      <p:sp>
        <p:nvSpPr>
          <p:cNvPr id="45" name="正方形/長方形 44"/>
          <p:cNvSpPr/>
          <p:nvPr/>
        </p:nvSpPr>
        <p:spPr>
          <a:xfrm>
            <a:off x="827584" y="5229200"/>
            <a:ext cx="1872208" cy="288032"/>
          </a:xfrm>
          <a:prstGeom prst="rect">
            <a:avLst/>
          </a:prstGeom>
          <a:noFill/>
          <a:ln>
            <a:noFill/>
          </a:ln>
        </p:spPr>
        <p:txBody>
          <a:bodyPr wrap="square" rtlCol="0" anchor="ctr">
            <a:noAutofit/>
          </a:bodyPr>
          <a:lstStyle/>
          <a:p>
            <a:pPr defTabSz="914400"/>
            <a:r>
              <a:rPr kumimoji="1" lang="ja-JP" altLang="en-US" sz="1600" dirty="0">
                <a:effectLst>
                  <a:outerShdw blurRad="38100" dist="38100" dir="2700000" algn="tl">
                    <a:srgbClr val="000000">
                      <a:alpha val="43137"/>
                    </a:srgbClr>
                  </a:outerShdw>
                </a:effectLst>
                <a:latin typeface="+mn-ea"/>
                <a:cs typeface="Meiryo UI" panose="020B0604030504040204" pitchFamily="50" charset="-128"/>
              </a:rPr>
              <a:t>オープンデータを作成</a:t>
            </a:r>
            <a:endParaRPr kumimoji="1" lang="en-US" altLang="ja-JP" sz="1600" dirty="0">
              <a:effectLst>
                <a:outerShdw blurRad="38100" dist="38100" dir="2700000" algn="tl">
                  <a:srgbClr val="000000">
                    <a:alpha val="43137"/>
                  </a:srgbClr>
                </a:outerShdw>
              </a:effectLst>
              <a:latin typeface="+mn-ea"/>
              <a:cs typeface="Meiryo UI" panose="020B0604030504040204" pitchFamily="50" charset="-128"/>
            </a:endParaRPr>
          </a:p>
        </p:txBody>
      </p:sp>
      <p:sp>
        <p:nvSpPr>
          <p:cNvPr id="46" name="楕円 45"/>
          <p:cNvSpPr/>
          <p:nvPr/>
        </p:nvSpPr>
        <p:spPr>
          <a:xfrm>
            <a:off x="683568" y="5157192"/>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1</a:t>
            </a:r>
            <a:endParaRPr kumimoji="1" lang="ja-JP" altLang="en-US" sz="1600" dirty="0">
              <a:solidFill>
                <a:schemeClr val="bg1"/>
              </a:solidFill>
            </a:endParaRPr>
          </a:p>
        </p:txBody>
      </p:sp>
      <p:sp>
        <p:nvSpPr>
          <p:cNvPr id="47" name="正方形/長方形 46"/>
          <p:cNvSpPr/>
          <p:nvPr/>
        </p:nvSpPr>
        <p:spPr>
          <a:xfrm>
            <a:off x="3131840" y="5373216"/>
            <a:ext cx="1872208" cy="288032"/>
          </a:xfrm>
          <a:prstGeom prst="rect">
            <a:avLst/>
          </a:prstGeom>
          <a:noFill/>
          <a:ln>
            <a:noFill/>
          </a:ln>
        </p:spPr>
        <p:txBody>
          <a:bodyPr wrap="square" rtlCol="0" anchor="ctr">
            <a:noAutofit/>
          </a:bodyPr>
          <a:lstStyle/>
          <a:p>
            <a:pPr defTabSz="914400"/>
            <a:r>
              <a:rPr kumimoji="1" lang="ja-JP" altLang="en-US" sz="1600" dirty="0">
                <a:effectLst>
                  <a:outerShdw blurRad="38100" dist="38100" dir="2700000" algn="tl">
                    <a:srgbClr val="000000">
                      <a:alpha val="43137"/>
                    </a:srgbClr>
                  </a:outerShdw>
                </a:effectLst>
                <a:latin typeface="+mn-ea"/>
                <a:cs typeface="Meiryo UI" panose="020B0604030504040204" pitchFamily="50" charset="-128"/>
              </a:rPr>
              <a:t>オープンデータの</a:t>
            </a:r>
            <a:endParaRPr kumimoji="1" lang="en-US" altLang="ja-JP" sz="1600" dirty="0">
              <a:effectLst>
                <a:outerShdw blurRad="38100" dist="38100" dir="2700000" algn="tl">
                  <a:srgbClr val="000000">
                    <a:alpha val="43137"/>
                  </a:srgbClr>
                </a:outerShdw>
              </a:effectLst>
              <a:latin typeface="+mn-ea"/>
              <a:cs typeface="Meiryo UI" panose="020B0604030504040204" pitchFamily="50" charset="-128"/>
            </a:endParaRPr>
          </a:p>
          <a:p>
            <a:pPr defTabSz="914400"/>
            <a:r>
              <a:rPr kumimoji="1" lang="ja-JP" altLang="en-US" sz="1600" dirty="0">
                <a:effectLst>
                  <a:outerShdw blurRad="38100" dist="38100" dir="2700000" algn="tl">
                    <a:srgbClr val="000000">
                      <a:alpha val="43137"/>
                    </a:srgbClr>
                  </a:outerShdw>
                </a:effectLst>
                <a:latin typeface="+mn-ea"/>
                <a:cs typeface="Meiryo UI" panose="020B0604030504040204" pitchFamily="50" charset="-128"/>
              </a:rPr>
              <a:t>受け渡し</a:t>
            </a:r>
            <a:endParaRPr kumimoji="1" lang="en-US" altLang="ja-JP" sz="1600" dirty="0">
              <a:effectLst>
                <a:outerShdw blurRad="38100" dist="38100" dir="2700000" algn="tl">
                  <a:srgbClr val="000000">
                    <a:alpha val="43137"/>
                  </a:srgbClr>
                </a:outerShdw>
              </a:effectLst>
              <a:latin typeface="+mn-ea"/>
              <a:cs typeface="Meiryo UI" panose="020B0604030504040204" pitchFamily="50" charset="-128"/>
            </a:endParaRPr>
          </a:p>
        </p:txBody>
      </p:sp>
      <p:sp>
        <p:nvSpPr>
          <p:cNvPr id="48" name="楕円 47"/>
          <p:cNvSpPr/>
          <p:nvPr/>
        </p:nvSpPr>
        <p:spPr>
          <a:xfrm>
            <a:off x="2987824" y="5301208"/>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2</a:t>
            </a:r>
            <a:endParaRPr kumimoji="1" lang="ja-JP" altLang="en-US" sz="1600" dirty="0">
              <a:solidFill>
                <a:schemeClr val="bg1"/>
              </a:solidFill>
            </a:endParaRPr>
          </a:p>
        </p:txBody>
      </p:sp>
      <p:sp>
        <p:nvSpPr>
          <p:cNvPr id="49" name="楕円 48"/>
          <p:cNvSpPr/>
          <p:nvPr/>
        </p:nvSpPr>
        <p:spPr>
          <a:xfrm>
            <a:off x="5508104" y="5085184"/>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3</a:t>
            </a:r>
            <a:endParaRPr kumimoji="1" lang="ja-JP" altLang="en-US" sz="1600" dirty="0">
              <a:solidFill>
                <a:schemeClr val="bg1"/>
              </a:solidFill>
            </a:endParaRPr>
          </a:p>
        </p:txBody>
      </p:sp>
      <p:sp>
        <p:nvSpPr>
          <p:cNvPr id="50"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3.1</a:t>
            </a:r>
            <a:r>
              <a:rPr lang="ja-JP" altLang="en-US" sz="1200" dirty="0">
                <a:latin typeface="+mn-ea"/>
                <a:ea typeface="+mn-ea"/>
              </a:rPr>
              <a:t>　オープンデータの公開</a:t>
            </a:r>
          </a:p>
        </p:txBody>
      </p:sp>
    </p:spTree>
    <p:extLst>
      <p:ext uri="{BB962C8B-B14F-4D97-AF65-F5344CB8AC3E}">
        <p14:creationId xmlns:p14="http://schemas.microsoft.com/office/powerpoint/2010/main" val="930210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(2) </a:t>
            </a:r>
            <a:r>
              <a:rPr lang="ja-JP" altLang="en-US" dirty="0"/>
              <a:t>オープンデータの運用手順を決める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63</a:t>
            </a:fld>
            <a:endParaRPr kumimoji="1" lang="ja-JP" altLang="en-US"/>
          </a:p>
        </p:txBody>
      </p:sp>
      <p:sp>
        <p:nvSpPr>
          <p:cNvPr id="4" name="正方形/長方形 3"/>
          <p:cNvSpPr/>
          <p:nvPr/>
        </p:nvSpPr>
        <p:spPr>
          <a:xfrm>
            <a:off x="467544" y="1412776"/>
            <a:ext cx="8568952" cy="720080"/>
          </a:xfrm>
          <a:prstGeom prst="rect">
            <a:avLst/>
          </a:prstGeom>
          <a:noFill/>
          <a:ln>
            <a:noFill/>
          </a:ln>
        </p:spPr>
        <p:txBody>
          <a:bodyPr wrap="square" rtlCol="0" anchor="t">
            <a:noAutofit/>
          </a:bodyPr>
          <a:lstStyle/>
          <a:p>
            <a:pPr defTabSz="914400"/>
            <a:r>
              <a:rPr kumimoji="1" lang="ja-JP" altLang="en-US" dirty="0">
                <a:latin typeface="+mn-ea"/>
                <a:cs typeface="Meiryo UI" panose="020B0604030504040204" pitchFamily="50" charset="-128"/>
              </a:rPr>
              <a:t>オープンデータをより良いものにしていくには、利用者からの意見なども大切です。</a:t>
            </a:r>
            <a:endParaRPr kumimoji="1" lang="en-US" altLang="ja-JP" dirty="0">
              <a:latin typeface="+mn-ea"/>
              <a:cs typeface="Meiryo UI" panose="020B0604030504040204" pitchFamily="50" charset="-128"/>
            </a:endParaRPr>
          </a:p>
          <a:p>
            <a:pPr defTabSz="914400"/>
            <a:r>
              <a:rPr kumimoji="1" lang="ja-JP" altLang="en-US" dirty="0">
                <a:latin typeface="+mn-ea"/>
                <a:cs typeface="Meiryo UI" panose="020B0604030504040204" pitchFamily="50" charset="-128"/>
              </a:rPr>
              <a:t>意見や問合せへの対応手順も決めておきましょう。</a:t>
            </a:r>
            <a:endParaRPr kumimoji="1" lang="en-US" altLang="ja-JP" dirty="0">
              <a:latin typeface="+mn-ea"/>
              <a:cs typeface="Meiryo UI" panose="020B0604030504040204" pitchFamily="50" charset="-128"/>
            </a:endParaRPr>
          </a:p>
        </p:txBody>
      </p:sp>
      <p:sp>
        <p:nvSpPr>
          <p:cNvPr id="5" name="正方形/長方形 4"/>
          <p:cNvSpPr/>
          <p:nvPr/>
        </p:nvSpPr>
        <p:spPr>
          <a:xfrm>
            <a:off x="395536" y="3861048"/>
            <a:ext cx="3600400"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latin typeface="+mn-ea"/>
              </a:rPr>
              <a:t>意見・問い合わせ対応手順の例</a:t>
            </a:r>
          </a:p>
        </p:txBody>
      </p:sp>
      <p:sp>
        <p:nvSpPr>
          <p:cNvPr id="6" name="正方形/長方形 5"/>
          <p:cNvSpPr/>
          <p:nvPr/>
        </p:nvSpPr>
        <p:spPr>
          <a:xfrm>
            <a:off x="719064" y="2204864"/>
            <a:ext cx="8424936" cy="1800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オープンデータに関する、利用者からの意見や問合せについて、窓口を決めておきます。</a:t>
            </a:r>
            <a:endParaRPr lang="en-US" altLang="ja-JP" sz="16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また、寄せられた意見や問合せへの対応手順として、回答部署の切り分けを誰が行うか、回答部署への割り振り方法、などを決めておきます。</a:t>
            </a:r>
            <a:endParaRPr lang="en-US" altLang="ja-JP" sz="16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回答については、部署ごと、人ごとに対応がばらばらにならないように、手段や様式、期限などを決めておくとよいでしょう。</a:t>
            </a:r>
            <a:endParaRPr lang="en-US" altLang="ja-JP" sz="1600" dirty="0">
              <a:solidFill>
                <a:schemeClr val="tx1"/>
              </a:solidFill>
              <a:latin typeface="+mn-ea"/>
              <a:cs typeface="Meiryo UI" panose="020B0604030504040204" pitchFamily="50" charset="-128"/>
            </a:endParaRPr>
          </a:p>
        </p:txBody>
      </p:sp>
      <p:sp>
        <p:nvSpPr>
          <p:cNvPr id="8" name="正方形/長方形 7"/>
          <p:cNvSpPr/>
          <p:nvPr/>
        </p:nvSpPr>
        <p:spPr>
          <a:xfrm>
            <a:off x="251520"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意見・問い合わせ対応手順</a:t>
            </a:r>
          </a:p>
        </p:txBody>
      </p:sp>
      <p:sp>
        <p:nvSpPr>
          <p:cNvPr id="10" name="角丸四角形 9"/>
          <p:cNvSpPr/>
          <p:nvPr/>
        </p:nvSpPr>
        <p:spPr>
          <a:xfrm>
            <a:off x="165440" y="4365344"/>
            <a:ext cx="1598248" cy="936104"/>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業務担当課</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（データ作成部署）</a:t>
            </a:r>
          </a:p>
        </p:txBody>
      </p:sp>
      <p:sp>
        <p:nvSpPr>
          <p:cNvPr id="11" name="角丸四角形 10"/>
          <p:cNvSpPr/>
          <p:nvPr/>
        </p:nvSpPr>
        <p:spPr>
          <a:xfrm>
            <a:off x="3491880" y="4365104"/>
            <a:ext cx="1368152" cy="2160000"/>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オープンデータ</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とりまとめ部署</a:t>
            </a:r>
            <a:endParaRPr lang="en-US" altLang="ja-JP" sz="1600" b="1" dirty="0">
              <a:solidFill>
                <a:schemeClr val="bg1"/>
              </a:solidFill>
              <a:latin typeface="+mn-ea"/>
              <a:cs typeface="メイリオ" panose="020B0604030504040204" pitchFamily="50" charset="-128"/>
            </a:endParaRPr>
          </a:p>
        </p:txBody>
      </p:sp>
      <p:sp>
        <p:nvSpPr>
          <p:cNvPr id="12" name="角丸四角形 11"/>
          <p:cNvSpPr/>
          <p:nvPr/>
        </p:nvSpPr>
        <p:spPr>
          <a:xfrm>
            <a:off x="5868144" y="4365104"/>
            <a:ext cx="936104" cy="2160000"/>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サイト</a:t>
            </a:r>
          </a:p>
        </p:txBody>
      </p:sp>
      <p:sp>
        <p:nvSpPr>
          <p:cNvPr id="14" name="角丸四角形 13"/>
          <p:cNvSpPr/>
          <p:nvPr/>
        </p:nvSpPr>
        <p:spPr>
          <a:xfrm>
            <a:off x="179512" y="5517472"/>
            <a:ext cx="1598248" cy="936104"/>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業務担当課</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（データ作成部署）</a:t>
            </a:r>
          </a:p>
        </p:txBody>
      </p:sp>
      <p:sp>
        <p:nvSpPr>
          <p:cNvPr id="18" name="角丸四角形 17"/>
          <p:cNvSpPr/>
          <p:nvPr/>
        </p:nvSpPr>
        <p:spPr>
          <a:xfrm>
            <a:off x="7812360" y="4365104"/>
            <a:ext cx="936104" cy="2160000"/>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利用者</a:t>
            </a:r>
          </a:p>
        </p:txBody>
      </p:sp>
      <p:cxnSp>
        <p:nvCxnSpPr>
          <p:cNvPr id="19" name="直線矢印コネクタ 18"/>
          <p:cNvCxnSpPr/>
          <p:nvPr/>
        </p:nvCxnSpPr>
        <p:spPr bwMode="auto">
          <a:xfrm>
            <a:off x="1907704" y="4941168"/>
            <a:ext cx="1512168" cy="1080120"/>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9" name="直線矢印コネクタ 8"/>
          <p:cNvCxnSpPr/>
          <p:nvPr/>
        </p:nvCxnSpPr>
        <p:spPr>
          <a:xfrm flipH="1">
            <a:off x="5004048" y="4797152"/>
            <a:ext cx="2736304" cy="0"/>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3" name="正方形/長方形 22"/>
          <p:cNvSpPr/>
          <p:nvPr/>
        </p:nvSpPr>
        <p:spPr>
          <a:xfrm>
            <a:off x="6876256" y="4293096"/>
            <a:ext cx="864096" cy="432048"/>
          </a:xfrm>
          <a:prstGeom prst="rect">
            <a:avLst/>
          </a:prstGeom>
          <a:noFill/>
          <a:ln>
            <a:noFill/>
          </a:ln>
        </p:spPr>
        <p:txBody>
          <a:bodyPr wrap="square" rtlCol="0" anchor="ctr">
            <a:noAutofit/>
          </a:bodyPr>
          <a:lstStyle/>
          <a:p>
            <a:pPr defTabSz="914400"/>
            <a:r>
              <a:rPr kumimoji="1" lang="ja-JP" altLang="en-US" sz="1600" dirty="0">
                <a:effectLst>
                  <a:outerShdw blurRad="38100" dist="38100" dir="2700000" algn="tl">
                    <a:srgbClr val="000000">
                      <a:alpha val="43137"/>
                    </a:srgbClr>
                  </a:outerShdw>
                </a:effectLst>
                <a:latin typeface="+mn-ea"/>
                <a:cs typeface="Meiryo UI" panose="020B0604030504040204" pitchFamily="50" charset="-128"/>
              </a:rPr>
              <a:t>意見・</a:t>
            </a:r>
            <a:endParaRPr kumimoji="1" lang="en-US" altLang="ja-JP" sz="1600" dirty="0">
              <a:effectLst>
                <a:outerShdw blurRad="38100" dist="38100" dir="2700000" algn="tl">
                  <a:srgbClr val="000000">
                    <a:alpha val="43137"/>
                  </a:srgbClr>
                </a:outerShdw>
              </a:effectLst>
              <a:latin typeface="+mn-ea"/>
              <a:cs typeface="Meiryo UI" panose="020B0604030504040204" pitchFamily="50" charset="-128"/>
            </a:endParaRPr>
          </a:p>
          <a:p>
            <a:pPr defTabSz="914400"/>
            <a:r>
              <a:rPr kumimoji="1" lang="ja-JP" altLang="en-US" sz="1600" dirty="0">
                <a:effectLst>
                  <a:outerShdw blurRad="38100" dist="38100" dir="2700000" algn="tl">
                    <a:srgbClr val="000000">
                      <a:alpha val="43137"/>
                    </a:srgbClr>
                  </a:outerShdw>
                </a:effectLst>
                <a:latin typeface="+mn-ea"/>
                <a:cs typeface="Meiryo UI" panose="020B0604030504040204" pitchFamily="50" charset="-128"/>
              </a:rPr>
              <a:t>問合せ</a:t>
            </a:r>
            <a:endParaRPr kumimoji="1" lang="en-US" altLang="ja-JP" sz="1600" dirty="0">
              <a:effectLst>
                <a:outerShdw blurRad="38100" dist="38100" dir="2700000" algn="tl">
                  <a:srgbClr val="000000">
                    <a:alpha val="43137"/>
                  </a:srgbClr>
                </a:outerShdw>
              </a:effectLst>
              <a:latin typeface="+mn-ea"/>
              <a:cs typeface="Meiryo UI" panose="020B0604030504040204" pitchFamily="50" charset="-128"/>
            </a:endParaRPr>
          </a:p>
        </p:txBody>
      </p:sp>
      <p:cxnSp>
        <p:nvCxnSpPr>
          <p:cNvPr id="31" name="直線矢印コネクタ 30"/>
          <p:cNvCxnSpPr/>
          <p:nvPr/>
        </p:nvCxnSpPr>
        <p:spPr>
          <a:xfrm flipH="1" flipV="1">
            <a:off x="1907704" y="4581128"/>
            <a:ext cx="1512168" cy="648072"/>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5" name="正方形/長方形 34"/>
          <p:cNvSpPr/>
          <p:nvPr/>
        </p:nvSpPr>
        <p:spPr>
          <a:xfrm>
            <a:off x="3635896" y="5085184"/>
            <a:ext cx="1080120" cy="432048"/>
          </a:xfrm>
          <a:prstGeom prst="rect">
            <a:avLst/>
          </a:prstGeom>
          <a:solidFill>
            <a:schemeClr val="bg1"/>
          </a:solidFill>
          <a:ln>
            <a:noFill/>
          </a:ln>
        </p:spPr>
        <p:txBody>
          <a:bodyPr wrap="square" rtlCol="0" anchor="ctr">
            <a:noAutofit/>
          </a:bodyPr>
          <a:lstStyle/>
          <a:p>
            <a:pPr algn="ctr" defTabSz="914400"/>
            <a:r>
              <a:rPr kumimoji="1" lang="ja-JP" altLang="en-US" sz="1600" dirty="0">
                <a:effectLst>
                  <a:outerShdw blurRad="38100" dist="38100" dir="2700000" algn="tl">
                    <a:srgbClr val="000000">
                      <a:alpha val="43137"/>
                    </a:srgbClr>
                  </a:outerShdw>
                </a:effectLst>
                <a:latin typeface="+mn-ea"/>
                <a:cs typeface="Meiryo UI" panose="020B0604030504040204" pitchFamily="50" charset="-128"/>
              </a:rPr>
              <a:t>振り分け</a:t>
            </a:r>
            <a:endParaRPr kumimoji="1" lang="en-US" altLang="ja-JP" sz="1600" dirty="0">
              <a:effectLst>
                <a:outerShdw blurRad="38100" dist="38100" dir="2700000" algn="tl">
                  <a:srgbClr val="000000">
                    <a:alpha val="43137"/>
                  </a:srgbClr>
                </a:outerShdw>
              </a:effectLst>
              <a:latin typeface="+mn-ea"/>
              <a:cs typeface="Meiryo UI" panose="020B0604030504040204" pitchFamily="50" charset="-128"/>
            </a:endParaRPr>
          </a:p>
        </p:txBody>
      </p:sp>
      <p:cxnSp>
        <p:nvCxnSpPr>
          <p:cNvPr id="36" name="直線矢印コネクタ 35"/>
          <p:cNvCxnSpPr/>
          <p:nvPr/>
        </p:nvCxnSpPr>
        <p:spPr>
          <a:xfrm flipH="1">
            <a:off x="1907704" y="5229200"/>
            <a:ext cx="1512168" cy="504056"/>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9" name="正方形/長方形 38"/>
          <p:cNvSpPr/>
          <p:nvPr/>
        </p:nvSpPr>
        <p:spPr>
          <a:xfrm>
            <a:off x="3635896" y="5805264"/>
            <a:ext cx="1080120" cy="432048"/>
          </a:xfrm>
          <a:prstGeom prst="rect">
            <a:avLst/>
          </a:prstGeom>
          <a:solidFill>
            <a:schemeClr val="bg1"/>
          </a:solidFill>
          <a:ln>
            <a:noFill/>
          </a:ln>
        </p:spPr>
        <p:txBody>
          <a:bodyPr wrap="square" rtlCol="0" anchor="ctr">
            <a:noAutofit/>
          </a:bodyPr>
          <a:lstStyle/>
          <a:p>
            <a:pPr algn="ctr" defTabSz="914400"/>
            <a:r>
              <a:rPr kumimoji="1" lang="ja-JP" altLang="en-US" sz="1600" dirty="0">
                <a:effectLst>
                  <a:outerShdw blurRad="38100" dist="38100" dir="2700000" algn="tl">
                    <a:srgbClr val="000000">
                      <a:alpha val="43137"/>
                    </a:srgbClr>
                  </a:outerShdw>
                </a:effectLst>
                <a:latin typeface="+mn-ea"/>
                <a:cs typeface="Meiryo UI" panose="020B0604030504040204" pitchFamily="50" charset="-128"/>
              </a:rPr>
              <a:t>集約</a:t>
            </a:r>
            <a:endParaRPr kumimoji="1" lang="en-US" altLang="ja-JP" sz="1600" dirty="0">
              <a:effectLst>
                <a:outerShdw blurRad="38100" dist="38100" dir="2700000" algn="tl">
                  <a:srgbClr val="000000">
                    <a:alpha val="43137"/>
                  </a:srgbClr>
                </a:outerShdw>
              </a:effectLst>
              <a:latin typeface="+mn-ea"/>
              <a:cs typeface="Meiryo UI" panose="020B0604030504040204" pitchFamily="50" charset="-128"/>
            </a:endParaRPr>
          </a:p>
        </p:txBody>
      </p:sp>
      <p:cxnSp>
        <p:nvCxnSpPr>
          <p:cNvPr id="40" name="直線矢印コネクタ 39"/>
          <p:cNvCxnSpPr/>
          <p:nvPr/>
        </p:nvCxnSpPr>
        <p:spPr bwMode="auto">
          <a:xfrm>
            <a:off x="5004048" y="6093296"/>
            <a:ext cx="2808312" cy="0"/>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2" name="正方形/長方形 41"/>
          <p:cNvSpPr/>
          <p:nvPr/>
        </p:nvSpPr>
        <p:spPr>
          <a:xfrm>
            <a:off x="5004048" y="5589240"/>
            <a:ext cx="864096" cy="432048"/>
          </a:xfrm>
          <a:prstGeom prst="rect">
            <a:avLst/>
          </a:prstGeom>
          <a:noFill/>
          <a:ln>
            <a:noFill/>
          </a:ln>
        </p:spPr>
        <p:txBody>
          <a:bodyPr wrap="square" rtlCol="0" anchor="ctr">
            <a:noAutofit/>
          </a:bodyPr>
          <a:lstStyle/>
          <a:p>
            <a:pPr defTabSz="914400"/>
            <a:r>
              <a:rPr kumimoji="1" lang="ja-JP" altLang="en-US" sz="1600" dirty="0">
                <a:effectLst>
                  <a:outerShdw blurRad="38100" dist="38100" dir="2700000" algn="tl">
                    <a:srgbClr val="000000">
                      <a:alpha val="43137"/>
                    </a:srgbClr>
                  </a:outerShdw>
                </a:effectLst>
                <a:latin typeface="+mn-ea"/>
                <a:cs typeface="Meiryo UI" panose="020B0604030504040204" pitchFamily="50" charset="-128"/>
              </a:rPr>
              <a:t>回答</a:t>
            </a:r>
            <a:endParaRPr kumimoji="1" lang="en-US" altLang="ja-JP" sz="1600" dirty="0">
              <a:effectLst>
                <a:outerShdw blurRad="38100" dist="38100" dir="2700000" algn="tl">
                  <a:srgbClr val="000000">
                    <a:alpha val="43137"/>
                  </a:srgbClr>
                </a:outerShdw>
              </a:effectLst>
              <a:latin typeface="+mn-ea"/>
              <a:cs typeface="Meiryo UI" panose="020B0604030504040204" pitchFamily="50" charset="-128"/>
            </a:endParaRPr>
          </a:p>
        </p:txBody>
      </p:sp>
      <p:sp>
        <p:nvSpPr>
          <p:cNvPr id="45" name="正方形/長方形 44"/>
          <p:cNvSpPr/>
          <p:nvPr/>
        </p:nvSpPr>
        <p:spPr>
          <a:xfrm>
            <a:off x="1763688" y="5085184"/>
            <a:ext cx="864096" cy="432048"/>
          </a:xfrm>
          <a:prstGeom prst="rect">
            <a:avLst/>
          </a:prstGeom>
          <a:noFill/>
          <a:ln>
            <a:noFill/>
          </a:ln>
        </p:spPr>
        <p:txBody>
          <a:bodyPr wrap="square" rtlCol="0" anchor="ctr">
            <a:noAutofit/>
          </a:bodyPr>
          <a:lstStyle/>
          <a:p>
            <a:pPr defTabSz="914400"/>
            <a:r>
              <a:rPr kumimoji="1" lang="ja-JP" altLang="en-US" sz="1400" dirty="0">
                <a:effectLst>
                  <a:outerShdw blurRad="38100" dist="38100" dir="2700000" algn="tl">
                    <a:srgbClr val="000000">
                      <a:alpha val="43137"/>
                    </a:srgbClr>
                  </a:outerShdw>
                </a:effectLst>
                <a:latin typeface="+mn-ea"/>
                <a:cs typeface="Meiryo UI" panose="020B0604030504040204" pitchFamily="50" charset="-128"/>
              </a:rPr>
              <a:t>回答</a:t>
            </a:r>
            <a:endParaRPr kumimoji="1" lang="en-US" altLang="ja-JP" sz="1400" dirty="0">
              <a:effectLst>
                <a:outerShdw blurRad="38100" dist="38100" dir="2700000" algn="tl">
                  <a:srgbClr val="000000">
                    <a:alpha val="43137"/>
                  </a:srgbClr>
                </a:outerShdw>
              </a:effectLst>
              <a:latin typeface="+mn-ea"/>
              <a:cs typeface="Meiryo UI" panose="020B0604030504040204" pitchFamily="50" charset="-128"/>
            </a:endParaRPr>
          </a:p>
        </p:txBody>
      </p:sp>
      <p:sp>
        <p:nvSpPr>
          <p:cNvPr id="50" name="正方形/長方形 49"/>
          <p:cNvSpPr/>
          <p:nvPr/>
        </p:nvSpPr>
        <p:spPr>
          <a:xfrm>
            <a:off x="2627784" y="4437112"/>
            <a:ext cx="864096" cy="432048"/>
          </a:xfrm>
          <a:prstGeom prst="rect">
            <a:avLst/>
          </a:prstGeom>
          <a:noFill/>
          <a:ln>
            <a:noFill/>
          </a:ln>
        </p:spPr>
        <p:txBody>
          <a:bodyPr wrap="square" rtlCol="0" anchor="ctr">
            <a:noAutofit/>
          </a:bodyPr>
          <a:lstStyle/>
          <a:p>
            <a:pPr defTabSz="914400"/>
            <a:r>
              <a:rPr kumimoji="1" lang="ja-JP" altLang="en-US" sz="1400" dirty="0">
                <a:effectLst>
                  <a:outerShdw blurRad="38100" dist="38100" dir="2700000" algn="tl">
                    <a:srgbClr val="000000">
                      <a:alpha val="43137"/>
                    </a:srgbClr>
                  </a:outerShdw>
                </a:effectLst>
                <a:latin typeface="+mn-ea"/>
                <a:cs typeface="Meiryo UI" panose="020B0604030504040204" pitchFamily="50" charset="-128"/>
              </a:rPr>
              <a:t>意見・</a:t>
            </a:r>
            <a:endParaRPr kumimoji="1" lang="en-US" altLang="ja-JP" sz="1400" dirty="0">
              <a:effectLst>
                <a:outerShdw blurRad="38100" dist="38100" dir="2700000" algn="tl">
                  <a:srgbClr val="000000">
                    <a:alpha val="43137"/>
                  </a:srgbClr>
                </a:outerShdw>
              </a:effectLst>
              <a:latin typeface="+mn-ea"/>
              <a:cs typeface="Meiryo UI" panose="020B0604030504040204" pitchFamily="50" charset="-128"/>
            </a:endParaRPr>
          </a:p>
          <a:p>
            <a:pPr defTabSz="914400"/>
            <a:r>
              <a:rPr kumimoji="1" lang="ja-JP" altLang="en-US" sz="1400" dirty="0">
                <a:effectLst>
                  <a:outerShdw blurRad="38100" dist="38100" dir="2700000" algn="tl">
                    <a:srgbClr val="000000">
                      <a:alpha val="43137"/>
                    </a:srgbClr>
                  </a:outerShdw>
                </a:effectLst>
                <a:latin typeface="+mn-ea"/>
                <a:cs typeface="Meiryo UI" panose="020B0604030504040204" pitchFamily="50" charset="-128"/>
              </a:rPr>
              <a:t>問合せ</a:t>
            </a:r>
            <a:endParaRPr kumimoji="1" lang="en-US" altLang="ja-JP" sz="1400" dirty="0">
              <a:effectLst>
                <a:outerShdw blurRad="38100" dist="38100" dir="2700000" algn="tl">
                  <a:srgbClr val="000000">
                    <a:alpha val="43137"/>
                  </a:srgbClr>
                </a:outerShdw>
              </a:effectLst>
              <a:latin typeface="+mn-ea"/>
              <a:cs typeface="Meiryo UI" panose="020B0604030504040204" pitchFamily="50" charset="-128"/>
            </a:endParaRPr>
          </a:p>
        </p:txBody>
      </p:sp>
      <p:cxnSp>
        <p:nvCxnSpPr>
          <p:cNvPr id="51" name="直線矢印コネクタ 50"/>
          <p:cNvCxnSpPr/>
          <p:nvPr/>
        </p:nvCxnSpPr>
        <p:spPr bwMode="auto">
          <a:xfrm flipV="1">
            <a:off x="1979712" y="6021288"/>
            <a:ext cx="1512168" cy="288032"/>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4" name="正方形/長方形 53"/>
          <p:cNvSpPr/>
          <p:nvPr/>
        </p:nvSpPr>
        <p:spPr>
          <a:xfrm>
            <a:off x="2123728" y="6237312"/>
            <a:ext cx="864096" cy="432048"/>
          </a:xfrm>
          <a:prstGeom prst="rect">
            <a:avLst/>
          </a:prstGeom>
          <a:noFill/>
          <a:ln>
            <a:noFill/>
          </a:ln>
        </p:spPr>
        <p:txBody>
          <a:bodyPr wrap="square" rtlCol="0" anchor="ctr">
            <a:noAutofit/>
          </a:bodyPr>
          <a:lstStyle/>
          <a:p>
            <a:pPr defTabSz="914400"/>
            <a:r>
              <a:rPr kumimoji="1" lang="ja-JP" altLang="en-US" sz="1400" dirty="0">
                <a:effectLst>
                  <a:outerShdw blurRad="38100" dist="38100" dir="2700000" algn="tl">
                    <a:srgbClr val="000000">
                      <a:alpha val="43137"/>
                    </a:srgbClr>
                  </a:outerShdw>
                </a:effectLst>
                <a:latin typeface="+mn-ea"/>
                <a:cs typeface="Meiryo UI" panose="020B0604030504040204" pitchFamily="50" charset="-128"/>
              </a:rPr>
              <a:t>回答</a:t>
            </a:r>
            <a:endParaRPr kumimoji="1" lang="en-US" altLang="ja-JP" sz="1400" dirty="0">
              <a:effectLst>
                <a:outerShdw blurRad="38100" dist="38100" dir="2700000" algn="tl">
                  <a:srgbClr val="000000">
                    <a:alpha val="43137"/>
                  </a:srgbClr>
                </a:outerShdw>
              </a:effectLst>
              <a:latin typeface="+mn-ea"/>
              <a:cs typeface="Meiryo UI" panose="020B0604030504040204" pitchFamily="50" charset="-128"/>
            </a:endParaRPr>
          </a:p>
        </p:txBody>
      </p:sp>
      <p:sp>
        <p:nvSpPr>
          <p:cNvPr id="55" name="正方形/長方形 54"/>
          <p:cNvSpPr/>
          <p:nvPr/>
        </p:nvSpPr>
        <p:spPr>
          <a:xfrm>
            <a:off x="2123728" y="5661248"/>
            <a:ext cx="864096" cy="432048"/>
          </a:xfrm>
          <a:prstGeom prst="rect">
            <a:avLst/>
          </a:prstGeom>
          <a:noFill/>
          <a:ln>
            <a:noFill/>
          </a:ln>
        </p:spPr>
        <p:txBody>
          <a:bodyPr wrap="square" rtlCol="0" anchor="ctr">
            <a:noAutofit/>
          </a:bodyPr>
          <a:lstStyle/>
          <a:p>
            <a:pPr defTabSz="914400"/>
            <a:r>
              <a:rPr kumimoji="1" lang="ja-JP" altLang="en-US" sz="1400" dirty="0">
                <a:effectLst>
                  <a:outerShdw blurRad="38100" dist="38100" dir="2700000" algn="tl">
                    <a:srgbClr val="000000">
                      <a:alpha val="43137"/>
                    </a:srgbClr>
                  </a:outerShdw>
                </a:effectLst>
                <a:latin typeface="+mn-ea"/>
                <a:cs typeface="Meiryo UI" panose="020B0604030504040204" pitchFamily="50" charset="-128"/>
              </a:rPr>
              <a:t>意見・</a:t>
            </a:r>
            <a:endParaRPr kumimoji="1" lang="en-US" altLang="ja-JP" sz="1400" dirty="0">
              <a:effectLst>
                <a:outerShdw blurRad="38100" dist="38100" dir="2700000" algn="tl">
                  <a:srgbClr val="000000">
                    <a:alpha val="43137"/>
                  </a:srgbClr>
                </a:outerShdw>
              </a:effectLst>
              <a:latin typeface="+mn-ea"/>
              <a:cs typeface="Meiryo UI" panose="020B0604030504040204" pitchFamily="50" charset="-128"/>
            </a:endParaRPr>
          </a:p>
          <a:p>
            <a:pPr defTabSz="914400"/>
            <a:r>
              <a:rPr kumimoji="1" lang="ja-JP" altLang="en-US" sz="1400" dirty="0">
                <a:effectLst>
                  <a:outerShdw blurRad="38100" dist="38100" dir="2700000" algn="tl">
                    <a:srgbClr val="000000">
                      <a:alpha val="43137"/>
                    </a:srgbClr>
                  </a:outerShdw>
                </a:effectLst>
                <a:latin typeface="+mn-ea"/>
                <a:cs typeface="Meiryo UI" panose="020B0604030504040204" pitchFamily="50" charset="-128"/>
              </a:rPr>
              <a:t>問合せ</a:t>
            </a:r>
            <a:endParaRPr kumimoji="1" lang="en-US" altLang="ja-JP" sz="1400" dirty="0">
              <a:effectLst>
                <a:outerShdw blurRad="38100" dist="38100" dir="2700000" algn="tl">
                  <a:srgbClr val="000000">
                    <a:alpha val="43137"/>
                  </a:srgbClr>
                </a:outerShdw>
              </a:effectLst>
              <a:latin typeface="+mn-ea"/>
              <a:cs typeface="Meiryo UI" panose="020B0604030504040204" pitchFamily="50" charset="-128"/>
            </a:endParaRPr>
          </a:p>
        </p:txBody>
      </p:sp>
      <p:sp>
        <p:nvSpPr>
          <p:cNvPr id="29" name="楕円 28"/>
          <p:cNvSpPr/>
          <p:nvPr/>
        </p:nvSpPr>
        <p:spPr>
          <a:xfrm>
            <a:off x="6804248" y="4077072"/>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1</a:t>
            </a:r>
            <a:endParaRPr kumimoji="1" lang="ja-JP" altLang="en-US" sz="1600" dirty="0">
              <a:solidFill>
                <a:schemeClr val="bg1"/>
              </a:solidFill>
            </a:endParaRPr>
          </a:p>
        </p:txBody>
      </p:sp>
      <p:sp>
        <p:nvSpPr>
          <p:cNvPr id="30" name="楕円 29"/>
          <p:cNvSpPr/>
          <p:nvPr/>
        </p:nvSpPr>
        <p:spPr>
          <a:xfrm>
            <a:off x="3635896" y="5013176"/>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2</a:t>
            </a:r>
            <a:endParaRPr kumimoji="1" lang="ja-JP" altLang="en-US" sz="1600" dirty="0">
              <a:solidFill>
                <a:schemeClr val="bg1"/>
              </a:solidFill>
            </a:endParaRPr>
          </a:p>
        </p:txBody>
      </p:sp>
      <p:sp>
        <p:nvSpPr>
          <p:cNvPr id="34" name="楕円 33"/>
          <p:cNvSpPr/>
          <p:nvPr/>
        </p:nvSpPr>
        <p:spPr>
          <a:xfrm>
            <a:off x="2483768" y="4365104"/>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3</a:t>
            </a:r>
            <a:endParaRPr kumimoji="1" lang="ja-JP" altLang="en-US" sz="1600" dirty="0">
              <a:solidFill>
                <a:schemeClr val="bg1"/>
              </a:solidFill>
            </a:endParaRPr>
          </a:p>
        </p:txBody>
      </p:sp>
      <p:sp>
        <p:nvSpPr>
          <p:cNvPr id="37" name="楕円 36"/>
          <p:cNvSpPr/>
          <p:nvPr/>
        </p:nvSpPr>
        <p:spPr>
          <a:xfrm>
            <a:off x="1979712" y="5805264"/>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3</a:t>
            </a:r>
            <a:endParaRPr kumimoji="1" lang="ja-JP" altLang="en-US" sz="1600" dirty="0">
              <a:solidFill>
                <a:schemeClr val="bg1"/>
              </a:solidFill>
            </a:endParaRPr>
          </a:p>
        </p:txBody>
      </p:sp>
      <p:sp>
        <p:nvSpPr>
          <p:cNvPr id="38" name="楕円 37"/>
          <p:cNvSpPr/>
          <p:nvPr/>
        </p:nvSpPr>
        <p:spPr>
          <a:xfrm>
            <a:off x="1691680" y="5085184"/>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4</a:t>
            </a:r>
            <a:endParaRPr kumimoji="1" lang="ja-JP" altLang="en-US" sz="1600" dirty="0">
              <a:solidFill>
                <a:schemeClr val="bg1"/>
              </a:solidFill>
            </a:endParaRPr>
          </a:p>
        </p:txBody>
      </p:sp>
      <p:sp>
        <p:nvSpPr>
          <p:cNvPr id="41" name="楕円 40"/>
          <p:cNvSpPr/>
          <p:nvPr/>
        </p:nvSpPr>
        <p:spPr>
          <a:xfrm>
            <a:off x="1979712" y="6309320"/>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4</a:t>
            </a:r>
            <a:endParaRPr kumimoji="1" lang="ja-JP" altLang="en-US" sz="1600" dirty="0">
              <a:solidFill>
                <a:schemeClr val="bg1"/>
              </a:solidFill>
            </a:endParaRPr>
          </a:p>
        </p:txBody>
      </p:sp>
      <p:sp>
        <p:nvSpPr>
          <p:cNvPr id="43" name="楕円 42"/>
          <p:cNvSpPr/>
          <p:nvPr/>
        </p:nvSpPr>
        <p:spPr>
          <a:xfrm>
            <a:off x="3635896" y="5805264"/>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5</a:t>
            </a:r>
            <a:endParaRPr kumimoji="1" lang="ja-JP" altLang="en-US" sz="1600" dirty="0">
              <a:solidFill>
                <a:schemeClr val="bg1"/>
              </a:solidFill>
            </a:endParaRPr>
          </a:p>
        </p:txBody>
      </p:sp>
      <p:sp>
        <p:nvSpPr>
          <p:cNvPr id="44" name="楕円 43"/>
          <p:cNvSpPr/>
          <p:nvPr/>
        </p:nvSpPr>
        <p:spPr>
          <a:xfrm>
            <a:off x="5004048" y="5517232"/>
            <a:ext cx="216024" cy="21602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rPr>
              <a:t>6</a:t>
            </a:r>
            <a:endParaRPr kumimoji="1" lang="ja-JP" altLang="en-US" sz="1600" dirty="0">
              <a:solidFill>
                <a:schemeClr val="bg1"/>
              </a:solidFill>
            </a:endParaRPr>
          </a:p>
        </p:txBody>
      </p:sp>
      <p:sp>
        <p:nvSpPr>
          <p:cNvPr id="46"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3.1</a:t>
            </a:r>
            <a:r>
              <a:rPr lang="ja-JP" altLang="en-US" sz="1200" dirty="0">
                <a:latin typeface="+mn-ea"/>
                <a:ea typeface="+mn-ea"/>
              </a:rPr>
              <a:t>　オープンデータの公開</a:t>
            </a:r>
          </a:p>
        </p:txBody>
      </p:sp>
    </p:spTree>
    <p:extLst>
      <p:ext uri="{BB962C8B-B14F-4D97-AF65-F5344CB8AC3E}">
        <p14:creationId xmlns:p14="http://schemas.microsoft.com/office/powerpoint/2010/main" val="949957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165440" y="2133096"/>
            <a:ext cx="1598248" cy="4608272"/>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業務担当課</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（データ作成部署）</a:t>
            </a:r>
          </a:p>
        </p:txBody>
      </p:sp>
      <p:sp>
        <p:nvSpPr>
          <p:cNvPr id="35" name="角丸四角形 34"/>
          <p:cNvSpPr/>
          <p:nvPr/>
        </p:nvSpPr>
        <p:spPr>
          <a:xfrm>
            <a:off x="3203848" y="2132856"/>
            <a:ext cx="1368152" cy="4608512"/>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オープンデータ</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とりまとめ部署</a:t>
            </a:r>
            <a:endParaRPr lang="en-US" altLang="ja-JP" sz="1600" b="1" dirty="0">
              <a:solidFill>
                <a:schemeClr val="bg1"/>
              </a:solidFill>
              <a:latin typeface="+mn-ea"/>
              <a:cs typeface="メイリオ" panose="020B0604030504040204" pitchFamily="50" charset="-128"/>
            </a:endParaRPr>
          </a:p>
        </p:txBody>
      </p:sp>
      <p:sp>
        <p:nvSpPr>
          <p:cNvPr id="36" name="角丸四角形 35"/>
          <p:cNvSpPr/>
          <p:nvPr/>
        </p:nvSpPr>
        <p:spPr>
          <a:xfrm>
            <a:off x="5364088" y="2132856"/>
            <a:ext cx="2088232" cy="4608512"/>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サイト</a:t>
            </a:r>
          </a:p>
        </p:txBody>
      </p:sp>
      <p:sp>
        <p:nvSpPr>
          <p:cNvPr id="37" name="角丸四角形 36"/>
          <p:cNvSpPr/>
          <p:nvPr/>
        </p:nvSpPr>
        <p:spPr>
          <a:xfrm>
            <a:off x="7812360" y="2132856"/>
            <a:ext cx="936104" cy="4608512"/>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利用者</a:t>
            </a:r>
          </a:p>
        </p:txBody>
      </p:sp>
      <p:sp>
        <p:nvSpPr>
          <p:cNvPr id="2" name="タイトル 1"/>
          <p:cNvSpPr>
            <a:spLocks noGrp="1"/>
          </p:cNvSpPr>
          <p:nvPr>
            <p:ph type="title"/>
          </p:nvPr>
        </p:nvSpPr>
        <p:spPr/>
        <p:txBody>
          <a:bodyPr>
            <a:normAutofit/>
          </a:bodyPr>
          <a:lstStyle/>
          <a:p>
            <a:r>
              <a:rPr lang="en-US" altLang="ja-JP" dirty="0"/>
              <a:t>(2) </a:t>
            </a:r>
            <a:r>
              <a:rPr lang="ja-JP" altLang="en-US" dirty="0"/>
              <a:t>オープンデータの運用手順を決める</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64</a:t>
            </a:fld>
            <a:endParaRPr kumimoji="1" lang="ja-JP" altLang="en-US"/>
          </a:p>
        </p:txBody>
      </p:sp>
      <p:sp>
        <p:nvSpPr>
          <p:cNvPr id="9" name="正方形/長方形 8"/>
          <p:cNvSpPr/>
          <p:nvPr/>
        </p:nvSpPr>
        <p:spPr>
          <a:xfrm>
            <a:off x="251520" y="908720"/>
            <a:ext cx="8712968"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latin typeface="+mn-ea"/>
                <a:cs typeface="Meiryo UI" panose="020B0604030504040204" pitchFamily="50" charset="-128"/>
              </a:rPr>
              <a:t>意見・問い合わせ対応手順（補足）</a:t>
            </a:r>
          </a:p>
        </p:txBody>
      </p:sp>
      <p:sp>
        <p:nvSpPr>
          <p:cNvPr id="10" name="正方形/長方形 9"/>
          <p:cNvSpPr/>
          <p:nvPr/>
        </p:nvSpPr>
        <p:spPr>
          <a:xfrm>
            <a:off x="467544" y="1412776"/>
            <a:ext cx="8568952" cy="720080"/>
          </a:xfrm>
          <a:prstGeom prst="rect">
            <a:avLst/>
          </a:prstGeom>
          <a:noFill/>
          <a:ln>
            <a:noFill/>
          </a:ln>
        </p:spPr>
        <p:txBody>
          <a:bodyPr wrap="square" rtlCol="0" anchor="t">
            <a:noAutofit/>
          </a:bodyPr>
          <a:lstStyle/>
          <a:p>
            <a:pPr defTabSz="914400"/>
            <a:r>
              <a:rPr kumimoji="1" lang="ja-JP" altLang="en-US" dirty="0">
                <a:latin typeface="+mn-ea"/>
                <a:cs typeface="Meiryo UI" panose="020B0604030504040204" pitchFamily="50" charset="-128"/>
              </a:rPr>
              <a:t>利用者からの意見や要望について、実際にオープンデータに反映するためには、何を、どこまで対応するか（できるか）、どの部署が対応するかを整理する必要があります。</a:t>
            </a:r>
            <a:endParaRPr kumimoji="1" lang="en-US" altLang="ja-JP" dirty="0">
              <a:latin typeface="+mn-ea"/>
              <a:cs typeface="Meiryo UI" panose="020B0604030504040204" pitchFamily="50" charset="-128"/>
            </a:endParaRPr>
          </a:p>
        </p:txBody>
      </p:sp>
      <p:sp>
        <p:nvSpPr>
          <p:cNvPr id="11" name="角丸四角形吹き出し 10"/>
          <p:cNvSpPr/>
          <p:nvPr/>
        </p:nvSpPr>
        <p:spPr>
          <a:xfrm>
            <a:off x="6084168" y="2708920"/>
            <a:ext cx="1944216" cy="576064"/>
          </a:xfrm>
          <a:prstGeom prst="wedgeRoundRectCallout">
            <a:avLst>
              <a:gd name="adj1" fmla="val 21925"/>
              <a:gd name="adj2" fmla="val -67753"/>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none" rtlCol="0" anchor="ctr"/>
          <a:lstStyle/>
          <a:p>
            <a:pPr algn="ctr"/>
            <a:r>
              <a:rPr kumimoji="1" lang="ja-JP" altLang="en-US" sz="1400" dirty="0">
                <a:latin typeface="+mn-ea"/>
              </a:rPr>
              <a:t>人口データがあるけど、</a:t>
            </a:r>
            <a:endParaRPr kumimoji="1" lang="en-US" altLang="ja-JP" sz="1400" dirty="0">
              <a:latin typeface="+mn-ea"/>
            </a:endParaRPr>
          </a:p>
          <a:p>
            <a:pPr algn="ctr"/>
            <a:r>
              <a:rPr kumimoji="1" lang="ja-JP" altLang="en-US" sz="1400" dirty="0">
                <a:latin typeface="+mn-ea"/>
              </a:rPr>
              <a:t>過去のデータも見たい！</a:t>
            </a:r>
          </a:p>
        </p:txBody>
      </p:sp>
      <p:sp>
        <p:nvSpPr>
          <p:cNvPr id="12" name="角丸四角形吹き出し 11"/>
          <p:cNvSpPr/>
          <p:nvPr/>
        </p:nvSpPr>
        <p:spPr>
          <a:xfrm>
            <a:off x="323528" y="3789040"/>
            <a:ext cx="2664296" cy="576064"/>
          </a:xfrm>
          <a:prstGeom prst="wedgeRoundRectCallout">
            <a:avLst>
              <a:gd name="adj1" fmla="val 39759"/>
              <a:gd name="adj2" fmla="val -82012"/>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none" rtlCol="0" anchor="ctr"/>
          <a:lstStyle/>
          <a:p>
            <a:pPr algn="ctr"/>
            <a:r>
              <a:rPr kumimoji="1" lang="ja-JP" altLang="en-US" sz="1400" dirty="0">
                <a:latin typeface="+mn-ea"/>
              </a:rPr>
              <a:t>過去</a:t>
            </a:r>
            <a:r>
              <a:rPr kumimoji="1" lang="en-US" altLang="ja-JP" sz="1400" dirty="0">
                <a:latin typeface="+mn-ea"/>
              </a:rPr>
              <a:t>3</a:t>
            </a:r>
            <a:r>
              <a:rPr kumimoji="1" lang="ja-JP" altLang="en-US" sz="1400" dirty="0">
                <a:latin typeface="+mn-ea"/>
              </a:rPr>
              <a:t>年分までなら、データを出せそう</a:t>
            </a:r>
            <a:endParaRPr kumimoji="1" lang="en-US" altLang="ja-JP" sz="1400" dirty="0">
              <a:latin typeface="+mn-ea"/>
            </a:endParaRPr>
          </a:p>
          <a:p>
            <a:pPr algn="ctr"/>
            <a:r>
              <a:rPr kumimoji="1" lang="ja-JP" altLang="en-US" sz="1400" dirty="0">
                <a:latin typeface="+mn-ea"/>
              </a:rPr>
              <a:t>それより古いと準備が大変です</a:t>
            </a:r>
          </a:p>
        </p:txBody>
      </p:sp>
      <p:sp>
        <p:nvSpPr>
          <p:cNvPr id="13" name="角丸四角形吹き出し 12"/>
          <p:cNvSpPr/>
          <p:nvPr/>
        </p:nvSpPr>
        <p:spPr>
          <a:xfrm>
            <a:off x="323528" y="5445224"/>
            <a:ext cx="1728192" cy="504056"/>
          </a:xfrm>
          <a:prstGeom prst="wedgeRoundRectCallout">
            <a:avLst>
              <a:gd name="adj1" fmla="val 58774"/>
              <a:gd name="adj2" fmla="val -48754"/>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none" rtlCol="0" anchor="ctr"/>
          <a:lstStyle/>
          <a:p>
            <a:pPr algn="ctr"/>
            <a:r>
              <a:rPr kumimoji="1" lang="ja-JP" altLang="en-US" sz="1400" dirty="0">
                <a:latin typeface="+mn-ea"/>
              </a:rPr>
              <a:t>過去</a:t>
            </a:r>
            <a:r>
              <a:rPr kumimoji="1" lang="en-US" altLang="ja-JP" sz="1400" dirty="0">
                <a:latin typeface="+mn-ea"/>
              </a:rPr>
              <a:t>3</a:t>
            </a:r>
            <a:r>
              <a:rPr kumimoji="1" lang="ja-JP" altLang="en-US" sz="1400" dirty="0">
                <a:latin typeface="+mn-ea"/>
              </a:rPr>
              <a:t>年分のデータを</a:t>
            </a:r>
            <a:endParaRPr kumimoji="1" lang="en-US" altLang="ja-JP" sz="1400" dirty="0">
              <a:latin typeface="+mn-ea"/>
            </a:endParaRPr>
          </a:p>
          <a:p>
            <a:pPr algn="ctr"/>
            <a:r>
              <a:rPr kumimoji="1" lang="ja-JP" altLang="en-US" sz="1400" dirty="0">
                <a:latin typeface="+mn-ea"/>
              </a:rPr>
              <a:t>準備しました</a:t>
            </a:r>
          </a:p>
        </p:txBody>
      </p:sp>
      <p:sp>
        <p:nvSpPr>
          <p:cNvPr id="14" name="角丸四角形吹き出し 13"/>
          <p:cNvSpPr/>
          <p:nvPr/>
        </p:nvSpPr>
        <p:spPr>
          <a:xfrm>
            <a:off x="2627784" y="5733256"/>
            <a:ext cx="1656184" cy="792088"/>
          </a:xfrm>
          <a:prstGeom prst="wedgeRoundRectCallout">
            <a:avLst>
              <a:gd name="adj1" fmla="val 73649"/>
              <a:gd name="adj2" fmla="val 4397"/>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none" rtlCol="0" anchor="ctr"/>
          <a:lstStyle/>
          <a:p>
            <a:pPr algn="ctr"/>
            <a:r>
              <a:rPr kumimoji="1" lang="ja-JP" altLang="en-US" sz="1400" dirty="0">
                <a:latin typeface="+mn-ea"/>
              </a:rPr>
              <a:t>過去のデータを並べて</a:t>
            </a:r>
            <a:endParaRPr kumimoji="1" lang="en-US" altLang="ja-JP" sz="1400" dirty="0">
              <a:latin typeface="+mn-ea"/>
            </a:endParaRPr>
          </a:p>
          <a:p>
            <a:pPr algn="ctr"/>
            <a:r>
              <a:rPr kumimoji="1" lang="ja-JP" altLang="en-US" sz="1400" dirty="0">
                <a:latin typeface="+mn-ea"/>
              </a:rPr>
              <a:t>表示できるように</a:t>
            </a:r>
            <a:endParaRPr kumimoji="1" lang="en-US" altLang="ja-JP" sz="1400" dirty="0">
              <a:latin typeface="+mn-ea"/>
            </a:endParaRPr>
          </a:p>
          <a:p>
            <a:pPr algn="ctr"/>
            <a:r>
              <a:rPr kumimoji="1" lang="ja-JP" altLang="en-US" sz="1400" dirty="0">
                <a:latin typeface="+mn-ea"/>
              </a:rPr>
              <a:t>サイトを見直します</a:t>
            </a:r>
          </a:p>
        </p:txBody>
      </p:sp>
      <p:sp>
        <p:nvSpPr>
          <p:cNvPr id="15" name="角丸四角形吹き出し 14"/>
          <p:cNvSpPr/>
          <p:nvPr/>
        </p:nvSpPr>
        <p:spPr>
          <a:xfrm>
            <a:off x="2267744" y="2924944"/>
            <a:ext cx="2376264" cy="360040"/>
          </a:xfrm>
          <a:prstGeom prst="wedgeRoundRectCallout">
            <a:avLst>
              <a:gd name="adj1" fmla="val -54121"/>
              <a:gd name="adj2" fmla="val -51147"/>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none" rtlCol="0" anchor="ctr"/>
          <a:lstStyle/>
          <a:p>
            <a:pPr algn="ctr"/>
            <a:r>
              <a:rPr kumimoji="1" lang="ja-JP" altLang="en-US" sz="1400" dirty="0">
                <a:latin typeface="+mn-ea"/>
              </a:rPr>
              <a:t>過去データの要望が来ています</a:t>
            </a:r>
          </a:p>
        </p:txBody>
      </p:sp>
      <p:sp>
        <p:nvSpPr>
          <p:cNvPr id="16" name="角丸四角形吹き出し 15"/>
          <p:cNvSpPr/>
          <p:nvPr/>
        </p:nvSpPr>
        <p:spPr>
          <a:xfrm>
            <a:off x="2267744" y="4725144"/>
            <a:ext cx="2520280" cy="360040"/>
          </a:xfrm>
          <a:prstGeom prst="wedgeRoundRectCallout">
            <a:avLst>
              <a:gd name="adj1" fmla="val -54622"/>
              <a:gd name="adj2" fmla="val -42329"/>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none" rtlCol="0" anchor="ctr"/>
          <a:lstStyle/>
          <a:p>
            <a:pPr algn="ctr"/>
            <a:r>
              <a:rPr kumimoji="1" lang="ja-JP" altLang="en-US" sz="1400" dirty="0">
                <a:latin typeface="+mn-ea"/>
              </a:rPr>
              <a:t>過去</a:t>
            </a:r>
            <a:r>
              <a:rPr kumimoji="1" lang="en-US" altLang="ja-JP" sz="1400" dirty="0">
                <a:latin typeface="+mn-ea"/>
              </a:rPr>
              <a:t>3</a:t>
            </a:r>
            <a:r>
              <a:rPr kumimoji="1" lang="ja-JP" altLang="en-US" sz="1400" dirty="0">
                <a:latin typeface="+mn-ea"/>
              </a:rPr>
              <a:t>年分を公開しましょう</a:t>
            </a:r>
          </a:p>
        </p:txBody>
      </p:sp>
      <p:grpSp>
        <p:nvGrpSpPr>
          <p:cNvPr id="22" name="グループ化 21"/>
          <p:cNvGrpSpPr/>
          <p:nvPr/>
        </p:nvGrpSpPr>
        <p:grpSpPr>
          <a:xfrm>
            <a:off x="5508104" y="5949280"/>
            <a:ext cx="864096" cy="504056"/>
            <a:chOff x="7884368" y="2780928"/>
            <a:chExt cx="864096" cy="504056"/>
          </a:xfrm>
        </p:grpSpPr>
        <p:sp>
          <p:nvSpPr>
            <p:cNvPr id="23" name="メモ 22"/>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24" name="テキスト ボックス 23"/>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オープン</a:t>
              </a:r>
              <a:endParaRPr lang="en-US" altLang="ja-JP" sz="1400" dirty="0">
                <a:cs typeface="Meiryo UI" panose="020B0604030504040204" pitchFamily="50" charset="-128"/>
              </a:endParaRPr>
            </a:p>
            <a:p>
              <a:pPr algn="ctr"/>
              <a:r>
                <a:rPr lang="ja-JP" altLang="en-US" sz="1400" dirty="0">
                  <a:cs typeface="Meiryo UI" panose="020B0604030504040204" pitchFamily="50" charset="-128"/>
                </a:rPr>
                <a:t>データ</a:t>
              </a:r>
            </a:p>
          </p:txBody>
        </p:sp>
      </p:grpSp>
      <p:grpSp>
        <p:nvGrpSpPr>
          <p:cNvPr id="25" name="グループ化 24"/>
          <p:cNvGrpSpPr/>
          <p:nvPr/>
        </p:nvGrpSpPr>
        <p:grpSpPr>
          <a:xfrm>
            <a:off x="6444208" y="5949280"/>
            <a:ext cx="864096" cy="504056"/>
            <a:chOff x="7884368" y="2780928"/>
            <a:chExt cx="864096" cy="504056"/>
          </a:xfrm>
        </p:grpSpPr>
        <p:sp>
          <p:nvSpPr>
            <p:cNvPr id="26" name="メモ 25"/>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27" name="テキスト ボックス 26"/>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オープン</a:t>
              </a:r>
              <a:endParaRPr lang="en-US" altLang="ja-JP" sz="1400" dirty="0">
                <a:cs typeface="Meiryo UI" panose="020B0604030504040204" pitchFamily="50" charset="-128"/>
              </a:endParaRPr>
            </a:p>
            <a:p>
              <a:pPr algn="ctr"/>
              <a:r>
                <a:rPr lang="ja-JP" altLang="en-US" sz="1400" dirty="0">
                  <a:cs typeface="Meiryo UI" panose="020B0604030504040204" pitchFamily="50" charset="-128"/>
                </a:rPr>
                <a:t>データ</a:t>
              </a:r>
            </a:p>
          </p:txBody>
        </p:sp>
      </p:grpSp>
      <p:sp>
        <p:nvSpPr>
          <p:cNvPr id="28" name="正方形/長方形 27"/>
          <p:cNvSpPr/>
          <p:nvPr/>
        </p:nvSpPr>
        <p:spPr>
          <a:xfrm>
            <a:off x="5436096" y="5661248"/>
            <a:ext cx="648072" cy="288032"/>
          </a:xfrm>
          <a:prstGeom prst="rect">
            <a:avLst/>
          </a:prstGeom>
          <a:noFill/>
          <a:ln>
            <a:noFill/>
          </a:ln>
        </p:spPr>
        <p:txBody>
          <a:bodyPr wrap="none" rtlCol="0" anchor="ctr">
            <a:noAutofit/>
          </a:bodyPr>
          <a:lstStyle/>
          <a:p>
            <a:pPr algn="ctr" defTabSz="914400"/>
            <a:r>
              <a:rPr kumimoji="1" lang="en-US" altLang="ja-JP" sz="1400" dirty="0">
                <a:solidFill>
                  <a:srgbClr val="FF0000"/>
                </a:solidFill>
                <a:effectLst>
                  <a:outerShdw blurRad="38100" dist="38100" dir="2700000" algn="tl">
                    <a:srgbClr val="000000">
                      <a:alpha val="43137"/>
                    </a:srgbClr>
                  </a:outerShdw>
                </a:effectLst>
                <a:latin typeface="+mn-ea"/>
                <a:cs typeface="Meiryo UI" panose="020B0604030504040204" pitchFamily="50" charset="-128"/>
              </a:rPr>
              <a:t>New!</a:t>
            </a:r>
          </a:p>
        </p:txBody>
      </p:sp>
      <p:grpSp>
        <p:nvGrpSpPr>
          <p:cNvPr id="17" name="グループ化 16"/>
          <p:cNvGrpSpPr/>
          <p:nvPr/>
        </p:nvGrpSpPr>
        <p:grpSpPr>
          <a:xfrm rot="2624592">
            <a:off x="4381295" y="5850843"/>
            <a:ext cx="1074590" cy="712886"/>
            <a:chOff x="1807297" y="2960892"/>
            <a:chExt cx="820230" cy="464083"/>
          </a:xfrm>
        </p:grpSpPr>
        <p:sp>
          <p:nvSpPr>
            <p:cNvPr id="18" name="Freeform 163"/>
            <p:cNvSpPr>
              <a:spLocks/>
            </p:cNvSpPr>
            <p:nvPr/>
          </p:nvSpPr>
          <p:spPr bwMode="auto">
            <a:xfrm rot="1009196">
              <a:off x="2128122" y="3044156"/>
              <a:ext cx="169302" cy="62921"/>
            </a:xfrm>
            <a:custGeom>
              <a:avLst/>
              <a:gdLst>
                <a:gd name="T0" fmla="*/ 0 w 146"/>
                <a:gd name="T1" fmla="*/ 30 h 52"/>
                <a:gd name="T2" fmla="*/ 0 w 146"/>
                <a:gd name="T3" fmla="*/ 0 h 52"/>
                <a:gd name="T4" fmla="*/ 145 w 146"/>
                <a:gd name="T5" fmla="*/ 23 h 52"/>
                <a:gd name="T6" fmla="*/ 142 w 146"/>
                <a:gd name="T7" fmla="*/ 37 h 52"/>
                <a:gd name="T8" fmla="*/ 133 w 146"/>
                <a:gd name="T9" fmla="*/ 51 h 52"/>
                <a:gd name="T10" fmla="*/ 0 w 146"/>
                <a:gd name="T11" fmla="*/ 30 h 52"/>
              </a:gdLst>
              <a:ahLst/>
              <a:cxnLst>
                <a:cxn ang="0">
                  <a:pos x="T0" y="T1"/>
                </a:cxn>
                <a:cxn ang="0">
                  <a:pos x="T2" y="T3"/>
                </a:cxn>
                <a:cxn ang="0">
                  <a:pos x="T4" y="T5"/>
                </a:cxn>
                <a:cxn ang="0">
                  <a:pos x="T6" y="T7"/>
                </a:cxn>
                <a:cxn ang="0">
                  <a:pos x="T8" y="T9"/>
                </a:cxn>
                <a:cxn ang="0">
                  <a:pos x="T10" y="T11"/>
                </a:cxn>
              </a:cxnLst>
              <a:rect l="0" t="0" r="r" b="b"/>
              <a:pathLst>
                <a:path w="146" h="52">
                  <a:moveTo>
                    <a:pt x="0" y="30"/>
                  </a:moveTo>
                  <a:lnTo>
                    <a:pt x="0" y="0"/>
                  </a:lnTo>
                  <a:lnTo>
                    <a:pt x="145" y="23"/>
                  </a:lnTo>
                  <a:lnTo>
                    <a:pt x="142" y="37"/>
                  </a:lnTo>
                  <a:lnTo>
                    <a:pt x="133" y="51"/>
                  </a:lnTo>
                  <a:lnTo>
                    <a:pt x="0" y="30"/>
                  </a:lnTo>
                </a:path>
              </a:pathLst>
            </a:custGeom>
            <a:solidFill>
              <a:schemeClr val="accent1">
                <a:lumMod val="75000"/>
              </a:schemeClr>
            </a:solidFill>
            <a:ln>
              <a:solidFill>
                <a:srgbClr val="3E6CA4"/>
              </a:solidFill>
            </a:ln>
            <a:effectLst/>
          </p:spPr>
          <p:txBody>
            <a:bodyPr/>
            <a:lstStyle/>
            <a:p>
              <a:endParaRPr lang="ja-JP" altLang="en-US"/>
            </a:p>
          </p:txBody>
        </p:sp>
        <p:sp>
          <p:nvSpPr>
            <p:cNvPr id="19" name="Freeform 164"/>
            <p:cNvSpPr>
              <a:spLocks/>
            </p:cNvSpPr>
            <p:nvPr/>
          </p:nvSpPr>
          <p:spPr bwMode="auto">
            <a:xfrm rot="1009196">
              <a:off x="2462572" y="3204830"/>
              <a:ext cx="162344" cy="60501"/>
            </a:xfrm>
            <a:custGeom>
              <a:avLst/>
              <a:gdLst>
                <a:gd name="T0" fmla="*/ 139 w 140"/>
                <a:gd name="T1" fmla="*/ 49 h 50"/>
                <a:gd name="T2" fmla="*/ 138 w 140"/>
                <a:gd name="T3" fmla="*/ 21 h 50"/>
                <a:gd name="T4" fmla="*/ 0 w 140"/>
                <a:gd name="T5" fmla="*/ 0 h 50"/>
                <a:gd name="T6" fmla="*/ 0 w 140"/>
                <a:gd name="T7" fmla="*/ 34 h 50"/>
                <a:gd name="T8" fmla="*/ 139 w 140"/>
                <a:gd name="T9" fmla="*/ 49 h 50"/>
              </a:gdLst>
              <a:ahLst/>
              <a:cxnLst>
                <a:cxn ang="0">
                  <a:pos x="T0" y="T1"/>
                </a:cxn>
                <a:cxn ang="0">
                  <a:pos x="T2" y="T3"/>
                </a:cxn>
                <a:cxn ang="0">
                  <a:pos x="T4" y="T5"/>
                </a:cxn>
                <a:cxn ang="0">
                  <a:pos x="T6" y="T7"/>
                </a:cxn>
                <a:cxn ang="0">
                  <a:pos x="T8" y="T9"/>
                </a:cxn>
              </a:cxnLst>
              <a:rect l="0" t="0" r="r" b="b"/>
              <a:pathLst>
                <a:path w="140" h="50">
                  <a:moveTo>
                    <a:pt x="139" y="49"/>
                  </a:moveTo>
                  <a:lnTo>
                    <a:pt x="138" y="21"/>
                  </a:lnTo>
                  <a:lnTo>
                    <a:pt x="0" y="0"/>
                  </a:lnTo>
                  <a:lnTo>
                    <a:pt x="0" y="34"/>
                  </a:lnTo>
                  <a:lnTo>
                    <a:pt x="139" y="49"/>
                  </a:lnTo>
                </a:path>
              </a:pathLst>
            </a:custGeom>
            <a:solidFill>
              <a:schemeClr val="accent1">
                <a:lumMod val="75000"/>
              </a:schemeClr>
            </a:solidFill>
            <a:ln>
              <a:solidFill>
                <a:srgbClr val="3E6CA4"/>
              </a:solidFill>
            </a:ln>
            <a:effectLst/>
          </p:spPr>
          <p:txBody>
            <a:bodyPr/>
            <a:lstStyle/>
            <a:p>
              <a:endParaRPr lang="ja-JP" altLang="en-US"/>
            </a:p>
          </p:txBody>
        </p:sp>
        <p:sp>
          <p:nvSpPr>
            <p:cNvPr id="20" name="Freeform 165"/>
            <p:cNvSpPr>
              <a:spLocks/>
            </p:cNvSpPr>
            <p:nvPr/>
          </p:nvSpPr>
          <p:spPr bwMode="auto">
            <a:xfrm rot="1009196">
              <a:off x="1807297" y="3003890"/>
              <a:ext cx="809401" cy="421085"/>
            </a:xfrm>
            <a:custGeom>
              <a:avLst/>
              <a:gdLst>
                <a:gd name="T0" fmla="*/ 40 w 698"/>
                <a:gd name="T1" fmla="*/ 347 h 348"/>
                <a:gd name="T2" fmla="*/ 81 w 698"/>
                <a:gd name="T3" fmla="*/ 347 h 348"/>
                <a:gd name="T4" fmla="*/ 125 w 698"/>
                <a:gd name="T5" fmla="*/ 345 h 348"/>
                <a:gd name="T6" fmla="*/ 165 w 698"/>
                <a:gd name="T7" fmla="*/ 339 h 348"/>
                <a:gd name="T8" fmla="*/ 212 w 698"/>
                <a:gd name="T9" fmla="*/ 329 h 348"/>
                <a:gd name="T10" fmla="*/ 256 w 698"/>
                <a:gd name="T11" fmla="*/ 315 h 348"/>
                <a:gd name="T12" fmla="*/ 303 w 698"/>
                <a:gd name="T13" fmla="*/ 296 h 348"/>
                <a:gd name="T14" fmla="*/ 345 w 698"/>
                <a:gd name="T15" fmla="*/ 276 h 348"/>
                <a:gd name="T16" fmla="*/ 385 w 698"/>
                <a:gd name="T17" fmla="*/ 256 h 348"/>
                <a:gd name="T18" fmla="*/ 425 w 698"/>
                <a:gd name="T19" fmla="*/ 233 h 348"/>
                <a:gd name="T20" fmla="*/ 464 w 698"/>
                <a:gd name="T21" fmla="*/ 207 h 348"/>
                <a:gd name="T22" fmla="*/ 500 w 698"/>
                <a:gd name="T23" fmla="*/ 178 h 348"/>
                <a:gd name="T24" fmla="*/ 530 w 698"/>
                <a:gd name="T25" fmla="*/ 149 h 348"/>
                <a:gd name="T26" fmla="*/ 551 w 698"/>
                <a:gd name="T27" fmla="*/ 121 h 348"/>
                <a:gd name="T28" fmla="*/ 674 w 698"/>
                <a:gd name="T29" fmla="*/ 130 h 348"/>
                <a:gd name="T30" fmla="*/ 635 w 698"/>
                <a:gd name="T31" fmla="*/ 112 h 348"/>
                <a:gd name="T32" fmla="*/ 605 w 698"/>
                <a:gd name="T33" fmla="*/ 95 h 348"/>
                <a:gd name="T34" fmla="*/ 580 w 698"/>
                <a:gd name="T35" fmla="*/ 79 h 348"/>
                <a:gd name="T36" fmla="*/ 555 w 698"/>
                <a:gd name="T37" fmla="*/ 61 h 348"/>
                <a:gd name="T38" fmla="*/ 525 w 698"/>
                <a:gd name="T39" fmla="*/ 36 h 348"/>
                <a:gd name="T40" fmla="*/ 499 w 698"/>
                <a:gd name="T41" fmla="*/ 11 h 348"/>
                <a:gd name="T42" fmla="*/ 478 w 698"/>
                <a:gd name="T43" fmla="*/ 4 h 348"/>
                <a:gd name="T44" fmla="*/ 454 w 698"/>
                <a:gd name="T45" fmla="*/ 15 h 348"/>
                <a:gd name="T46" fmla="*/ 424 w 698"/>
                <a:gd name="T47" fmla="*/ 27 h 348"/>
                <a:gd name="T48" fmla="*/ 397 w 698"/>
                <a:gd name="T49" fmla="*/ 35 h 348"/>
                <a:gd name="T50" fmla="*/ 368 w 698"/>
                <a:gd name="T51" fmla="*/ 44 h 348"/>
                <a:gd name="T52" fmla="*/ 336 w 698"/>
                <a:gd name="T53" fmla="*/ 52 h 348"/>
                <a:gd name="T54" fmla="*/ 306 w 698"/>
                <a:gd name="T55" fmla="*/ 59 h 348"/>
                <a:gd name="T56" fmla="*/ 278 w 698"/>
                <a:gd name="T57" fmla="*/ 65 h 348"/>
                <a:gd name="T58" fmla="*/ 238 w 698"/>
                <a:gd name="T59" fmla="*/ 71 h 348"/>
                <a:gd name="T60" fmla="*/ 381 w 698"/>
                <a:gd name="T61" fmla="*/ 117 h 348"/>
                <a:gd name="T62" fmla="*/ 347 w 698"/>
                <a:gd name="T63" fmla="*/ 161 h 348"/>
                <a:gd name="T64" fmla="*/ 322 w 698"/>
                <a:gd name="T65" fmla="*/ 188 h 348"/>
                <a:gd name="T66" fmla="*/ 285 w 698"/>
                <a:gd name="T67" fmla="*/ 221 h 348"/>
                <a:gd name="T68" fmla="*/ 240 w 698"/>
                <a:gd name="T69" fmla="*/ 251 h 348"/>
                <a:gd name="T70" fmla="*/ 199 w 698"/>
                <a:gd name="T71" fmla="*/ 273 h 348"/>
                <a:gd name="T72" fmla="*/ 169 w 698"/>
                <a:gd name="T73" fmla="*/ 287 h 348"/>
                <a:gd name="T74" fmla="*/ 126 w 698"/>
                <a:gd name="T75" fmla="*/ 300 h 348"/>
                <a:gd name="T76" fmla="*/ 71 w 698"/>
                <a:gd name="T77" fmla="*/ 313 h 348"/>
                <a:gd name="T78" fmla="*/ 0 w 698"/>
                <a:gd name="T79" fmla="*/ 31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8" h="348">
                  <a:moveTo>
                    <a:pt x="1" y="345"/>
                  </a:moveTo>
                  <a:lnTo>
                    <a:pt x="40" y="347"/>
                  </a:lnTo>
                  <a:lnTo>
                    <a:pt x="58" y="347"/>
                  </a:lnTo>
                  <a:lnTo>
                    <a:pt x="81" y="347"/>
                  </a:lnTo>
                  <a:lnTo>
                    <a:pt x="103" y="346"/>
                  </a:lnTo>
                  <a:lnTo>
                    <a:pt x="125" y="345"/>
                  </a:lnTo>
                  <a:lnTo>
                    <a:pt x="146" y="343"/>
                  </a:lnTo>
                  <a:lnTo>
                    <a:pt x="165" y="339"/>
                  </a:lnTo>
                  <a:lnTo>
                    <a:pt x="186" y="335"/>
                  </a:lnTo>
                  <a:lnTo>
                    <a:pt x="212" y="329"/>
                  </a:lnTo>
                  <a:lnTo>
                    <a:pt x="234" y="322"/>
                  </a:lnTo>
                  <a:lnTo>
                    <a:pt x="256" y="315"/>
                  </a:lnTo>
                  <a:lnTo>
                    <a:pt x="280" y="306"/>
                  </a:lnTo>
                  <a:lnTo>
                    <a:pt x="303" y="296"/>
                  </a:lnTo>
                  <a:lnTo>
                    <a:pt x="325" y="285"/>
                  </a:lnTo>
                  <a:lnTo>
                    <a:pt x="345" y="276"/>
                  </a:lnTo>
                  <a:lnTo>
                    <a:pt x="367" y="266"/>
                  </a:lnTo>
                  <a:lnTo>
                    <a:pt x="385" y="256"/>
                  </a:lnTo>
                  <a:lnTo>
                    <a:pt x="404" y="244"/>
                  </a:lnTo>
                  <a:lnTo>
                    <a:pt x="425" y="233"/>
                  </a:lnTo>
                  <a:lnTo>
                    <a:pt x="446" y="219"/>
                  </a:lnTo>
                  <a:lnTo>
                    <a:pt x="464" y="207"/>
                  </a:lnTo>
                  <a:lnTo>
                    <a:pt x="482" y="192"/>
                  </a:lnTo>
                  <a:lnTo>
                    <a:pt x="500" y="178"/>
                  </a:lnTo>
                  <a:lnTo>
                    <a:pt x="516" y="164"/>
                  </a:lnTo>
                  <a:lnTo>
                    <a:pt x="530" y="149"/>
                  </a:lnTo>
                  <a:lnTo>
                    <a:pt x="542" y="136"/>
                  </a:lnTo>
                  <a:lnTo>
                    <a:pt x="551" y="121"/>
                  </a:lnTo>
                  <a:lnTo>
                    <a:pt x="697" y="140"/>
                  </a:lnTo>
                  <a:lnTo>
                    <a:pt x="674" y="130"/>
                  </a:lnTo>
                  <a:lnTo>
                    <a:pt x="656" y="121"/>
                  </a:lnTo>
                  <a:lnTo>
                    <a:pt x="635" y="112"/>
                  </a:lnTo>
                  <a:lnTo>
                    <a:pt x="619" y="104"/>
                  </a:lnTo>
                  <a:lnTo>
                    <a:pt x="605" y="95"/>
                  </a:lnTo>
                  <a:lnTo>
                    <a:pt x="592" y="88"/>
                  </a:lnTo>
                  <a:lnTo>
                    <a:pt x="580" y="79"/>
                  </a:lnTo>
                  <a:lnTo>
                    <a:pt x="567" y="70"/>
                  </a:lnTo>
                  <a:lnTo>
                    <a:pt x="555" y="61"/>
                  </a:lnTo>
                  <a:lnTo>
                    <a:pt x="540" y="49"/>
                  </a:lnTo>
                  <a:lnTo>
                    <a:pt x="525" y="36"/>
                  </a:lnTo>
                  <a:lnTo>
                    <a:pt x="513" y="24"/>
                  </a:lnTo>
                  <a:lnTo>
                    <a:pt x="499" y="11"/>
                  </a:lnTo>
                  <a:lnTo>
                    <a:pt x="488" y="0"/>
                  </a:lnTo>
                  <a:lnTo>
                    <a:pt x="478" y="4"/>
                  </a:lnTo>
                  <a:lnTo>
                    <a:pt x="466" y="10"/>
                  </a:lnTo>
                  <a:lnTo>
                    <a:pt x="454" y="15"/>
                  </a:lnTo>
                  <a:lnTo>
                    <a:pt x="439" y="22"/>
                  </a:lnTo>
                  <a:lnTo>
                    <a:pt x="424" y="27"/>
                  </a:lnTo>
                  <a:lnTo>
                    <a:pt x="410" y="31"/>
                  </a:lnTo>
                  <a:lnTo>
                    <a:pt x="397" y="35"/>
                  </a:lnTo>
                  <a:lnTo>
                    <a:pt x="383" y="40"/>
                  </a:lnTo>
                  <a:lnTo>
                    <a:pt x="368" y="44"/>
                  </a:lnTo>
                  <a:lnTo>
                    <a:pt x="351" y="49"/>
                  </a:lnTo>
                  <a:lnTo>
                    <a:pt x="336" y="52"/>
                  </a:lnTo>
                  <a:lnTo>
                    <a:pt x="322" y="56"/>
                  </a:lnTo>
                  <a:lnTo>
                    <a:pt x="306" y="59"/>
                  </a:lnTo>
                  <a:lnTo>
                    <a:pt x="292" y="62"/>
                  </a:lnTo>
                  <a:lnTo>
                    <a:pt x="278" y="65"/>
                  </a:lnTo>
                  <a:lnTo>
                    <a:pt x="261" y="68"/>
                  </a:lnTo>
                  <a:lnTo>
                    <a:pt x="238" y="71"/>
                  </a:lnTo>
                  <a:lnTo>
                    <a:pt x="391" y="98"/>
                  </a:lnTo>
                  <a:lnTo>
                    <a:pt x="381" y="117"/>
                  </a:lnTo>
                  <a:lnTo>
                    <a:pt x="370" y="133"/>
                  </a:lnTo>
                  <a:lnTo>
                    <a:pt x="347" y="161"/>
                  </a:lnTo>
                  <a:lnTo>
                    <a:pt x="334" y="174"/>
                  </a:lnTo>
                  <a:lnTo>
                    <a:pt x="322" y="188"/>
                  </a:lnTo>
                  <a:lnTo>
                    <a:pt x="305" y="203"/>
                  </a:lnTo>
                  <a:lnTo>
                    <a:pt x="285" y="221"/>
                  </a:lnTo>
                  <a:lnTo>
                    <a:pt x="266" y="234"/>
                  </a:lnTo>
                  <a:lnTo>
                    <a:pt x="240" y="251"/>
                  </a:lnTo>
                  <a:lnTo>
                    <a:pt x="219" y="262"/>
                  </a:lnTo>
                  <a:lnTo>
                    <a:pt x="199" y="273"/>
                  </a:lnTo>
                  <a:lnTo>
                    <a:pt x="181" y="282"/>
                  </a:lnTo>
                  <a:lnTo>
                    <a:pt x="169" y="287"/>
                  </a:lnTo>
                  <a:lnTo>
                    <a:pt x="146" y="294"/>
                  </a:lnTo>
                  <a:lnTo>
                    <a:pt x="126" y="300"/>
                  </a:lnTo>
                  <a:lnTo>
                    <a:pt x="103" y="308"/>
                  </a:lnTo>
                  <a:lnTo>
                    <a:pt x="71" y="313"/>
                  </a:lnTo>
                  <a:lnTo>
                    <a:pt x="47" y="317"/>
                  </a:lnTo>
                  <a:lnTo>
                    <a:pt x="0" y="318"/>
                  </a:lnTo>
                  <a:lnTo>
                    <a:pt x="1" y="345"/>
                  </a:lnTo>
                </a:path>
              </a:pathLst>
            </a:custGeom>
            <a:solidFill>
              <a:schemeClr val="accent1">
                <a:lumMod val="75000"/>
              </a:schemeClr>
            </a:solidFill>
            <a:ln>
              <a:solidFill>
                <a:srgbClr val="3E6CA4"/>
              </a:solidFill>
            </a:ln>
            <a:effectLst/>
          </p:spPr>
          <p:txBody>
            <a:bodyPr/>
            <a:lstStyle/>
            <a:p>
              <a:endParaRPr lang="ja-JP" altLang="en-US"/>
            </a:p>
          </p:txBody>
        </p:sp>
        <p:sp>
          <p:nvSpPr>
            <p:cNvPr id="21" name="Freeform 166"/>
            <p:cNvSpPr>
              <a:spLocks/>
            </p:cNvSpPr>
            <p:nvPr/>
          </p:nvSpPr>
          <p:spPr bwMode="auto">
            <a:xfrm rot="1009196">
              <a:off x="1819286" y="2960892"/>
              <a:ext cx="808241" cy="435606"/>
            </a:xfrm>
            <a:custGeom>
              <a:avLst/>
              <a:gdLst>
                <a:gd name="T0" fmla="*/ 39 w 697"/>
                <a:gd name="T1" fmla="*/ 359 h 360"/>
                <a:gd name="T2" fmla="*/ 80 w 697"/>
                <a:gd name="T3" fmla="*/ 359 h 360"/>
                <a:gd name="T4" fmla="*/ 123 w 697"/>
                <a:gd name="T5" fmla="*/ 356 h 360"/>
                <a:gd name="T6" fmla="*/ 163 w 697"/>
                <a:gd name="T7" fmla="*/ 350 h 360"/>
                <a:gd name="T8" fmla="*/ 210 w 697"/>
                <a:gd name="T9" fmla="*/ 339 h 360"/>
                <a:gd name="T10" fmla="*/ 254 w 697"/>
                <a:gd name="T11" fmla="*/ 325 h 360"/>
                <a:gd name="T12" fmla="*/ 302 w 697"/>
                <a:gd name="T13" fmla="*/ 305 h 360"/>
                <a:gd name="T14" fmla="*/ 343 w 697"/>
                <a:gd name="T15" fmla="*/ 285 h 360"/>
                <a:gd name="T16" fmla="*/ 384 w 697"/>
                <a:gd name="T17" fmla="*/ 264 h 360"/>
                <a:gd name="T18" fmla="*/ 424 w 697"/>
                <a:gd name="T19" fmla="*/ 241 h 360"/>
                <a:gd name="T20" fmla="*/ 462 w 697"/>
                <a:gd name="T21" fmla="*/ 214 h 360"/>
                <a:gd name="T22" fmla="*/ 498 w 697"/>
                <a:gd name="T23" fmla="*/ 184 h 360"/>
                <a:gd name="T24" fmla="*/ 529 w 697"/>
                <a:gd name="T25" fmla="*/ 153 h 360"/>
                <a:gd name="T26" fmla="*/ 549 w 697"/>
                <a:gd name="T27" fmla="*/ 125 h 360"/>
                <a:gd name="T28" fmla="*/ 673 w 697"/>
                <a:gd name="T29" fmla="*/ 135 h 360"/>
                <a:gd name="T30" fmla="*/ 634 w 697"/>
                <a:gd name="T31" fmla="*/ 116 h 360"/>
                <a:gd name="T32" fmla="*/ 604 w 697"/>
                <a:gd name="T33" fmla="*/ 98 h 360"/>
                <a:gd name="T34" fmla="*/ 578 w 697"/>
                <a:gd name="T35" fmla="*/ 82 h 360"/>
                <a:gd name="T36" fmla="*/ 554 w 697"/>
                <a:gd name="T37" fmla="*/ 63 h 360"/>
                <a:gd name="T38" fmla="*/ 524 w 697"/>
                <a:gd name="T39" fmla="*/ 38 h 360"/>
                <a:gd name="T40" fmla="*/ 498 w 697"/>
                <a:gd name="T41" fmla="*/ 12 h 360"/>
                <a:gd name="T42" fmla="*/ 476 w 697"/>
                <a:gd name="T43" fmla="*/ 4 h 360"/>
                <a:gd name="T44" fmla="*/ 452 w 697"/>
                <a:gd name="T45" fmla="*/ 17 h 360"/>
                <a:gd name="T46" fmla="*/ 423 w 697"/>
                <a:gd name="T47" fmla="*/ 29 h 360"/>
                <a:gd name="T48" fmla="*/ 396 w 697"/>
                <a:gd name="T49" fmla="*/ 37 h 360"/>
                <a:gd name="T50" fmla="*/ 366 w 697"/>
                <a:gd name="T51" fmla="*/ 46 h 360"/>
                <a:gd name="T52" fmla="*/ 335 w 697"/>
                <a:gd name="T53" fmla="*/ 54 h 360"/>
                <a:gd name="T54" fmla="*/ 305 w 697"/>
                <a:gd name="T55" fmla="*/ 61 h 360"/>
                <a:gd name="T56" fmla="*/ 276 w 697"/>
                <a:gd name="T57" fmla="*/ 67 h 360"/>
                <a:gd name="T58" fmla="*/ 238 w 697"/>
                <a:gd name="T59" fmla="*/ 73 h 360"/>
                <a:gd name="T60" fmla="*/ 380 w 697"/>
                <a:gd name="T61" fmla="*/ 121 h 360"/>
                <a:gd name="T62" fmla="*/ 346 w 697"/>
                <a:gd name="T63" fmla="*/ 166 h 360"/>
                <a:gd name="T64" fmla="*/ 320 w 697"/>
                <a:gd name="T65" fmla="*/ 193 h 360"/>
                <a:gd name="T66" fmla="*/ 284 w 697"/>
                <a:gd name="T67" fmla="*/ 228 h 360"/>
                <a:gd name="T68" fmla="*/ 252 w 697"/>
                <a:gd name="T69" fmla="*/ 256 h 360"/>
                <a:gd name="T70" fmla="*/ 226 w 697"/>
                <a:gd name="T71" fmla="*/ 277 h 360"/>
                <a:gd name="T72" fmla="*/ 195 w 697"/>
                <a:gd name="T73" fmla="*/ 297 h 360"/>
                <a:gd name="T74" fmla="*/ 162 w 697"/>
                <a:gd name="T75" fmla="*/ 315 h 360"/>
                <a:gd name="T76" fmla="*/ 123 w 697"/>
                <a:gd name="T77" fmla="*/ 329 h 360"/>
                <a:gd name="T78" fmla="*/ 81 w 697"/>
                <a:gd name="T79" fmla="*/ 339 h 360"/>
                <a:gd name="T80" fmla="*/ 37 w 697"/>
                <a:gd name="T81" fmla="*/ 34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360">
                  <a:moveTo>
                    <a:pt x="0" y="356"/>
                  </a:moveTo>
                  <a:lnTo>
                    <a:pt x="39" y="359"/>
                  </a:lnTo>
                  <a:lnTo>
                    <a:pt x="57" y="359"/>
                  </a:lnTo>
                  <a:lnTo>
                    <a:pt x="80" y="359"/>
                  </a:lnTo>
                  <a:lnTo>
                    <a:pt x="102" y="357"/>
                  </a:lnTo>
                  <a:lnTo>
                    <a:pt x="123" y="356"/>
                  </a:lnTo>
                  <a:lnTo>
                    <a:pt x="144" y="353"/>
                  </a:lnTo>
                  <a:lnTo>
                    <a:pt x="163" y="350"/>
                  </a:lnTo>
                  <a:lnTo>
                    <a:pt x="185" y="345"/>
                  </a:lnTo>
                  <a:lnTo>
                    <a:pt x="210" y="339"/>
                  </a:lnTo>
                  <a:lnTo>
                    <a:pt x="233" y="332"/>
                  </a:lnTo>
                  <a:lnTo>
                    <a:pt x="254" y="325"/>
                  </a:lnTo>
                  <a:lnTo>
                    <a:pt x="279" y="316"/>
                  </a:lnTo>
                  <a:lnTo>
                    <a:pt x="302" y="305"/>
                  </a:lnTo>
                  <a:lnTo>
                    <a:pt x="324" y="294"/>
                  </a:lnTo>
                  <a:lnTo>
                    <a:pt x="343" y="285"/>
                  </a:lnTo>
                  <a:lnTo>
                    <a:pt x="366" y="274"/>
                  </a:lnTo>
                  <a:lnTo>
                    <a:pt x="384" y="264"/>
                  </a:lnTo>
                  <a:lnTo>
                    <a:pt x="403" y="252"/>
                  </a:lnTo>
                  <a:lnTo>
                    <a:pt x="424" y="241"/>
                  </a:lnTo>
                  <a:lnTo>
                    <a:pt x="444" y="226"/>
                  </a:lnTo>
                  <a:lnTo>
                    <a:pt x="462" y="214"/>
                  </a:lnTo>
                  <a:lnTo>
                    <a:pt x="480" y="198"/>
                  </a:lnTo>
                  <a:lnTo>
                    <a:pt x="498" y="184"/>
                  </a:lnTo>
                  <a:lnTo>
                    <a:pt x="515" y="169"/>
                  </a:lnTo>
                  <a:lnTo>
                    <a:pt x="529" y="153"/>
                  </a:lnTo>
                  <a:lnTo>
                    <a:pt x="540" y="140"/>
                  </a:lnTo>
                  <a:lnTo>
                    <a:pt x="549" y="125"/>
                  </a:lnTo>
                  <a:lnTo>
                    <a:pt x="696" y="145"/>
                  </a:lnTo>
                  <a:lnTo>
                    <a:pt x="673" y="135"/>
                  </a:lnTo>
                  <a:lnTo>
                    <a:pt x="655" y="125"/>
                  </a:lnTo>
                  <a:lnTo>
                    <a:pt x="634" y="116"/>
                  </a:lnTo>
                  <a:lnTo>
                    <a:pt x="618" y="107"/>
                  </a:lnTo>
                  <a:lnTo>
                    <a:pt x="604" y="98"/>
                  </a:lnTo>
                  <a:lnTo>
                    <a:pt x="591" y="91"/>
                  </a:lnTo>
                  <a:lnTo>
                    <a:pt x="578" y="82"/>
                  </a:lnTo>
                  <a:lnTo>
                    <a:pt x="566" y="73"/>
                  </a:lnTo>
                  <a:lnTo>
                    <a:pt x="554" y="63"/>
                  </a:lnTo>
                  <a:lnTo>
                    <a:pt x="539" y="50"/>
                  </a:lnTo>
                  <a:lnTo>
                    <a:pt x="524" y="38"/>
                  </a:lnTo>
                  <a:lnTo>
                    <a:pt x="511" y="25"/>
                  </a:lnTo>
                  <a:lnTo>
                    <a:pt x="498" y="12"/>
                  </a:lnTo>
                  <a:lnTo>
                    <a:pt x="487" y="0"/>
                  </a:lnTo>
                  <a:lnTo>
                    <a:pt x="476" y="4"/>
                  </a:lnTo>
                  <a:lnTo>
                    <a:pt x="465" y="11"/>
                  </a:lnTo>
                  <a:lnTo>
                    <a:pt x="452" y="17"/>
                  </a:lnTo>
                  <a:lnTo>
                    <a:pt x="438" y="22"/>
                  </a:lnTo>
                  <a:lnTo>
                    <a:pt x="423" y="29"/>
                  </a:lnTo>
                  <a:lnTo>
                    <a:pt x="409" y="33"/>
                  </a:lnTo>
                  <a:lnTo>
                    <a:pt x="396" y="37"/>
                  </a:lnTo>
                  <a:lnTo>
                    <a:pt x="382" y="42"/>
                  </a:lnTo>
                  <a:lnTo>
                    <a:pt x="366" y="46"/>
                  </a:lnTo>
                  <a:lnTo>
                    <a:pt x="350" y="50"/>
                  </a:lnTo>
                  <a:lnTo>
                    <a:pt x="335" y="54"/>
                  </a:lnTo>
                  <a:lnTo>
                    <a:pt x="320" y="58"/>
                  </a:lnTo>
                  <a:lnTo>
                    <a:pt x="305" y="61"/>
                  </a:lnTo>
                  <a:lnTo>
                    <a:pt x="290" y="65"/>
                  </a:lnTo>
                  <a:lnTo>
                    <a:pt x="276" y="67"/>
                  </a:lnTo>
                  <a:lnTo>
                    <a:pt x="260" y="70"/>
                  </a:lnTo>
                  <a:lnTo>
                    <a:pt x="238" y="73"/>
                  </a:lnTo>
                  <a:lnTo>
                    <a:pt x="390" y="101"/>
                  </a:lnTo>
                  <a:lnTo>
                    <a:pt x="380" y="121"/>
                  </a:lnTo>
                  <a:lnTo>
                    <a:pt x="368" y="137"/>
                  </a:lnTo>
                  <a:lnTo>
                    <a:pt x="346" y="166"/>
                  </a:lnTo>
                  <a:lnTo>
                    <a:pt x="333" y="180"/>
                  </a:lnTo>
                  <a:lnTo>
                    <a:pt x="320" y="193"/>
                  </a:lnTo>
                  <a:lnTo>
                    <a:pt x="298" y="215"/>
                  </a:lnTo>
                  <a:lnTo>
                    <a:pt x="284" y="228"/>
                  </a:lnTo>
                  <a:lnTo>
                    <a:pt x="267" y="245"/>
                  </a:lnTo>
                  <a:lnTo>
                    <a:pt x="252" y="256"/>
                  </a:lnTo>
                  <a:lnTo>
                    <a:pt x="239" y="266"/>
                  </a:lnTo>
                  <a:lnTo>
                    <a:pt x="226" y="277"/>
                  </a:lnTo>
                  <a:lnTo>
                    <a:pt x="212" y="287"/>
                  </a:lnTo>
                  <a:lnTo>
                    <a:pt x="195" y="297"/>
                  </a:lnTo>
                  <a:lnTo>
                    <a:pt x="178" y="305"/>
                  </a:lnTo>
                  <a:lnTo>
                    <a:pt x="162" y="315"/>
                  </a:lnTo>
                  <a:lnTo>
                    <a:pt x="142" y="322"/>
                  </a:lnTo>
                  <a:lnTo>
                    <a:pt x="123" y="329"/>
                  </a:lnTo>
                  <a:lnTo>
                    <a:pt x="102" y="334"/>
                  </a:lnTo>
                  <a:lnTo>
                    <a:pt x="81" y="339"/>
                  </a:lnTo>
                  <a:lnTo>
                    <a:pt x="59" y="344"/>
                  </a:lnTo>
                  <a:lnTo>
                    <a:pt x="37" y="349"/>
                  </a:lnTo>
                  <a:lnTo>
                    <a:pt x="0" y="356"/>
                  </a:lnTo>
                </a:path>
              </a:pathLst>
            </a:custGeom>
            <a:solidFill>
              <a:schemeClr val="accent1">
                <a:lumMod val="40000"/>
                <a:lumOff val="60000"/>
              </a:schemeClr>
            </a:solidFill>
            <a:ln>
              <a:solidFill>
                <a:srgbClr val="3E6CA4"/>
              </a:solidFill>
            </a:ln>
            <a:effectLst/>
          </p:spPr>
          <p:txBody>
            <a:bodyPr/>
            <a:lstStyle/>
            <a:p>
              <a:endParaRPr lang="ja-JP" altLang="en-US"/>
            </a:p>
          </p:txBody>
        </p:sp>
      </p:grpSp>
      <p:cxnSp>
        <p:nvCxnSpPr>
          <p:cNvPr id="38" name="直線矢印コネクタ 37"/>
          <p:cNvCxnSpPr/>
          <p:nvPr/>
        </p:nvCxnSpPr>
        <p:spPr>
          <a:xfrm flipH="1">
            <a:off x="4716016" y="2564904"/>
            <a:ext cx="3024336" cy="0"/>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9" name="直線矢印コネクタ 38"/>
          <p:cNvCxnSpPr/>
          <p:nvPr/>
        </p:nvCxnSpPr>
        <p:spPr>
          <a:xfrm flipH="1">
            <a:off x="1835696" y="2780928"/>
            <a:ext cx="1656184" cy="0"/>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47" name="グループ化 46"/>
          <p:cNvGrpSpPr/>
          <p:nvPr/>
        </p:nvGrpSpPr>
        <p:grpSpPr>
          <a:xfrm>
            <a:off x="1835696" y="3573016"/>
            <a:ext cx="1296144" cy="1800200"/>
            <a:chOff x="1835696" y="3573016"/>
            <a:chExt cx="1584176" cy="1800200"/>
          </a:xfrm>
        </p:grpSpPr>
        <p:cxnSp>
          <p:nvCxnSpPr>
            <p:cNvPr id="41" name="直線矢印コネクタ 40"/>
            <p:cNvCxnSpPr/>
            <p:nvPr/>
          </p:nvCxnSpPr>
          <p:spPr>
            <a:xfrm>
              <a:off x="1904573" y="3573016"/>
              <a:ext cx="1515299" cy="0"/>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4" name="直線矢印コネクタ 43"/>
            <p:cNvCxnSpPr/>
            <p:nvPr/>
          </p:nvCxnSpPr>
          <p:spPr>
            <a:xfrm flipH="1">
              <a:off x="1835696" y="4581128"/>
              <a:ext cx="1584176" cy="0"/>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6" name="直線矢印コネクタ 45"/>
            <p:cNvCxnSpPr/>
            <p:nvPr/>
          </p:nvCxnSpPr>
          <p:spPr>
            <a:xfrm>
              <a:off x="1904573" y="5373216"/>
              <a:ext cx="1515299" cy="0"/>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sp>
        <p:nvSpPr>
          <p:cNvPr id="40"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3.1</a:t>
            </a:r>
            <a:r>
              <a:rPr lang="ja-JP" altLang="en-US" sz="1200" dirty="0">
                <a:latin typeface="+mn-ea"/>
                <a:ea typeface="+mn-ea"/>
              </a:rPr>
              <a:t>　オープンデータの公開</a:t>
            </a:r>
          </a:p>
        </p:txBody>
      </p:sp>
    </p:spTree>
    <p:extLst>
      <p:ext uri="{BB962C8B-B14F-4D97-AF65-F5344CB8AC3E}">
        <p14:creationId xmlns:p14="http://schemas.microsoft.com/office/powerpoint/2010/main" val="1214136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オープンデータ公開を周知する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65</a:t>
            </a:fld>
            <a:endParaRPr kumimoji="1" lang="ja-JP" altLang="en-US"/>
          </a:p>
        </p:txBody>
      </p:sp>
      <p:sp>
        <p:nvSpPr>
          <p:cNvPr id="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3.1</a:t>
            </a:r>
            <a:r>
              <a:rPr lang="ja-JP" altLang="en-US" sz="1200" dirty="0">
                <a:latin typeface="+mn-ea"/>
                <a:ea typeface="+mn-ea"/>
              </a:rPr>
              <a:t>　オープンデータの公開</a:t>
            </a:r>
          </a:p>
        </p:txBody>
      </p:sp>
      <p:sp>
        <p:nvSpPr>
          <p:cNvPr id="16" name="正方形/長方形 15">
            <a:extLst>
              <a:ext uri="{FF2B5EF4-FFF2-40B4-BE49-F238E27FC236}">
                <a16:creationId xmlns:a16="http://schemas.microsoft.com/office/drawing/2014/main" id="{16508B6A-C893-44AA-A814-312D7BEC8CE6}"/>
              </a:ext>
            </a:extLst>
          </p:cNvPr>
          <p:cNvSpPr/>
          <p:nvPr/>
        </p:nvSpPr>
        <p:spPr>
          <a:xfrm>
            <a:off x="539552" y="3870864"/>
            <a:ext cx="8208912" cy="2942511"/>
          </a:xfrm>
          <a:prstGeom prst="rect">
            <a:avLst/>
          </a:prstGeom>
          <a:solidFill>
            <a:srgbClr val="DCE6F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0962EF1-81E4-41AC-B787-35D619064AE5}"/>
              </a:ext>
            </a:extLst>
          </p:cNvPr>
          <p:cNvSpPr/>
          <p:nvPr/>
        </p:nvSpPr>
        <p:spPr>
          <a:xfrm>
            <a:off x="395536" y="908720"/>
            <a:ext cx="8640960" cy="720080"/>
          </a:xfrm>
          <a:prstGeom prst="rect">
            <a:avLst/>
          </a:prstGeom>
          <a:noFill/>
          <a:ln>
            <a:noFill/>
          </a:ln>
        </p:spPr>
        <p:txBody>
          <a:bodyPr wrap="square" rtlCol="0" anchor="t">
            <a:noAutofit/>
          </a:bodyPr>
          <a:lstStyle/>
          <a:p>
            <a:pPr defTabSz="914400"/>
            <a:r>
              <a:rPr kumimoji="1" lang="ja-JP" altLang="en-US" dirty="0">
                <a:latin typeface="+mn-ea"/>
                <a:cs typeface="Meiryo UI" panose="020B0604030504040204" pitchFamily="50" charset="-128"/>
              </a:rPr>
              <a:t>オープンデータは利用されることに意味があります。</a:t>
            </a:r>
            <a:endParaRPr kumimoji="1" lang="en-US" altLang="ja-JP" dirty="0">
              <a:latin typeface="+mn-ea"/>
              <a:cs typeface="Meiryo UI" panose="020B0604030504040204" pitchFamily="50" charset="-128"/>
            </a:endParaRPr>
          </a:p>
          <a:p>
            <a:pPr defTabSz="914400"/>
            <a:r>
              <a:rPr kumimoji="1" lang="ja-JP" altLang="en-US" dirty="0">
                <a:latin typeface="+mn-ea"/>
                <a:cs typeface="Meiryo UI" panose="020B0604030504040204" pitchFamily="50" charset="-128"/>
              </a:rPr>
              <a:t>オープンデータの公開に合わせて、お知らせなどを行いましょう。</a:t>
            </a:r>
            <a:endParaRPr kumimoji="1" lang="en-US" altLang="ja-JP" dirty="0">
              <a:latin typeface="+mn-ea"/>
              <a:cs typeface="Meiryo UI" panose="020B0604030504040204" pitchFamily="50" charset="-128"/>
            </a:endParaRPr>
          </a:p>
          <a:p>
            <a:pPr defTabSz="914400"/>
            <a:endParaRPr kumimoji="1" lang="ja-JP" altLang="en-US" dirty="0">
              <a:latin typeface="+mn-ea"/>
              <a:cs typeface="Meiryo UI" panose="020B0604030504040204" pitchFamily="50" charset="-128"/>
            </a:endParaRPr>
          </a:p>
        </p:txBody>
      </p:sp>
      <p:sp>
        <p:nvSpPr>
          <p:cNvPr id="18" name="正方形/長方形 17">
            <a:extLst>
              <a:ext uri="{FF2B5EF4-FFF2-40B4-BE49-F238E27FC236}">
                <a16:creationId xmlns:a16="http://schemas.microsoft.com/office/drawing/2014/main" id="{EDFA052D-9050-4EA8-BB6B-A1C1EA24F979}"/>
              </a:ext>
            </a:extLst>
          </p:cNvPr>
          <p:cNvSpPr/>
          <p:nvPr/>
        </p:nvSpPr>
        <p:spPr>
          <a:xfrm>
            <a:off x="683568" y="1628800"/>
            <a:ext cx="7920880" cy="3600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報道発表（プレスリリース）を行う。</a:t>
            </a: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アプリ作成事業者などオープンデータの利用に取り組む事業者にお知らせする。</a:t>
            </a: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各団体のホームページのトップページにオープンデータサイトへのリンクなどを掲載する。</a:t>
            </a:r>
            <a:endParaRPr lang="en-US" altLang="ja-JP" dirty="0">
              <a:solidFill>
                <a:srgbClr val="FF0000"/>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アイデアソンやハッカソン、アプリコンテストの開催など、事業者等の利用を促進するようなイベントを実施する。</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endParaRPr lang="en-US" altLang="ja-JP" dirty="0">
              <a:solidFill>
                <a:schemeClr val="tx1"/>
              </a:solidFill>
              <a:latin typeface="+mn-ea"/>
              <a:cs typeface="Meiryo UI" panose="020B0604030504040204" pitchFamily="50" charset="-128"/>
            </a:endParaRPr>
          </a:p>
          <a:p>
            <a:pPr>
              <a:spcBef>
                <a:spcPts val="600"/>
              </a:spcBef>
              <a:buClr>
                <a:schemeClr val="accent6">
                  <a:lumMod val="75000"/>
                </a:schemeClr>
              </a:buClr>
            </a:pPr>
            <a:endParaRPr lang="ja-JP" altLang="en-US" dirty="0">
              <a:solidFill>
                <a:schemeClr val="tx1"/>
              </a:solidFill>
              <a:latin typeface="+mn-ea"/>
              <a:cs typeface="Meiryo UI" panose="020B0604030504040204" pitchFamily="50" charset="-128"/>
            </a:endParaRPr>
          </a:p>
        </p:txBody>
      </p:sp>
      <p:sp>
        <p:nvSpPr>
          <p:cNvPr id="19" name="正方形/長方形 18">
            <a:extLst>
              <a:ext uri="{FF2B5EF4-FFF2-40B4-BE49-F238E27FC236}">
                <a16:creationId xmlns:a16="http://schemas.microsoft.com/office/drawing/2014/main" id="{0C9B4069-D50B-432A-89D2-3DF7D81CF393}"/>
              </a:ext>
            </a:extLst>
          </p:cNvPr>
          <p:cNvSpPr/>
          <p:nvPr/>
        </p:nvSpPr>
        <p:spPr>
          <a:xfrm>
            <a:off x="541730" y="3429001"/>
            <a:ext cx="3888432" cy="432047"/>
          </a:xfrm>
          <a:prstGeom prst="rect">
            <a:avLst/>
          </a:prstGeom>
          <a:solidFill>
            <a:srgbClr val="6E95C7"/>
          </a:solidFill>
          <a:ln>
            <a:solidFill>
              <a:srgbClr val="6E95C7"/>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mn-ea"/>
              </a:rPr>
              <a:t>内閣官房</a:t>
            </a:r>
            <a:r>
              <a:rPr kumimoji="1" lang="en-US" altLang="ja-JP" b="1" dirty="0">
                <a:latin typeface="+mn-ea"/>
              </a:rPr>
              <a:t>IT</a:t>
            </a:r>
            <a:r>
              <a:rPr kumimoji="1" lang="ja-JP" altLang="en-US" b="1" dirty="0">
                <a:latin typeface="+mn-ea"/>
              </a:rPr>
              <a:t>総合戦略室からのお願い</a:t>
            </a:r>
          </a:p>
        </p:txBody>
      </p:sp>
      <p:sp>
        <p:nvSpPr>
          <p:cNvPr id="20" name="テキスト ボックス 19">
            <a:extLst>
              <a:ext uri="{FF2B5EF4-FFF2-40B4-BE49-F238E27FC236}">
                <a16:creationId xmlns:a16="http://schemas.microsoft.com/office/drawing/2014/main" id="{998312A4-77E2-4C16-B943-FF9F8B6A46BA}"/>
              </a:ext>
            </a:extLst>
          </p:cNvPr>
          <p:cNvSpPr txBox="1"/>
          <p:nvPr/>
        </p:nvSpPr>
        <p:spPr>
          <a:xfrm>
            <a:off x="691371" y="3979073"/>
            <a:ext cx="8054915" cy="2616101"/>
          </a:xfrm>
          <a:prstGeom prst="rect">
            <a:avLst/>
          </a:prstGeom>
          <a:noFill/>
        </p:spPr>
        <p:txBody>
          <a:bodyPr wrap="square" rtlCol="0">
            <a:spAutoFit/>
          </a:bodyPr>
          <a:lstStyle/>
          <a:p>
            <a:pPr marL="285750" indent="-285750">
              <a:spcBef>
                <a:spcPts val="600"/>
              </a:spcBef>
              <a:buClr>
                <a:schemeClr val="accent6">
                  <a:lumMod val="75000"/>
                </a:schemeClr>
              </a:buClr>
              <a:buFont typeface="Wingdings" panose="05000000000000000000" pitchFamily="2" charset="2"/>
              <a:buChar char="l"/>
            </a:pPr>
            <a:r>
              <a:rPr lang="ja-JP" altLang="en-US" b="1" dirty="0">
                <a:solidFill>
                  <a:srgbClr val="FF0000"/>
                </a:solidFill>
                <a:latin typeface="+mn-ea"/>
                <a:cs typeface="Meiryo UI" panose="020B0604030504040204" pitchFamily="50" charset="-128"/>
              </a:rPr>
              <a:t>政府</a:t>
            </a:r>
            <a:r>
              <a:rPr lang="en-US" altLang="ja-JP" b="1" dirty="0">
                <a:solidFill>
                  <a:srgbClr val="FF0000"/>
                </a:solidFill>
                <a:latin typeface="+mn-ea"/>
                <a:cs typeface="Meiryo UI" panose="020B0604030504040204" pitchFamily="50" charset="-128"/>
              </a:rPr>
              <a:t>CIO</a:t>
            </a:r>
            <a:r>
              <a:rPr lang="ja-JP" altLang="en-US" b="1" dirty="0">
                <a:solidFill>
                  <a:srgbClr val="FF0000"/>
                </a:solidFill>
                <a:latin typeface="+mn-ea"/>
                <a:cs typeface="Meiryo UI" panose="020B0604030504040204" pitchFamily="50" charset="-128"/>
              </a:rPr>
              <a:t>ポータル</a:t>
            </a:r>
            <a:r>
              <a:rPr lang="en-US" altLang="ja-JP" b="1" dirty="0">
                <a:solidFill>
                  <a:srgbClr val="FF0000"/>
                </a:solidFill>
                <a:latin typeface="+mn-ea"/>
                <a:cs typeface="Meiryo UI" panose="020B0604030504040204" pitchFamily="50" charset="-128"/>
              </a:rPr>
              <a:t>HP</a:t>
            </a:r>
            <a:r>
              <a:rPr lang="ja-JP" altLang="en-US" b="1" dirty="0">
                <a:solidFill>
                  <a:srgbClr val="FF0000"/>
                </a:solidFill>
                <a:latin typeface="+mn-ea"/>
                <a:cs typeface="Meiryo UI" panose="020B0604030504040204" pitchFamily="50" charset="-128"/>
              </a:rPr>
              <a:t>のリンク先（＊</a:t>
            </a:r>
            <a:r>
              <a:rPr lang="en-US" altLang="ja-JP" b="1" dirty="0">
                <a:solidFill>
                  <a:srgbClr val="FF0000"/>
                </a:solidFill>
                <a:latin typeface="+mn-ea"/>
                <a:cs typeface="Meiryo UI" panose="020B0604030504040204" pitchFamily="50" charset="-128"/>
              </a:rPr>
              <a:t>1</a:t>
            </a:r>
            <a:r>
              <a:rPr lang="ja-JP" altLang="en-US" b="1" dirty="0" err="1">
                <a:solidFill>
                  <a:srgbClr val="FF0000"/>
                </a:solidFill>
                <a:latin typeface="+mn-ea"/>
                <a:cs typeface="Meiryo UI" panose="020B0604030504040204" pitchFamily="50" charset="-128"/>
              </a:rPr>
              <a:t>、</a:t>
            </a:r>
            <a:r>
              <a:rPr lang="en-US" altLang="ja-JP" b="1" dirty="0">
                <a:solidFill>
                  <a:srgbClr val="FF0000"/>
                </a:solidFill>
                <a:latin typeface="+mn-ea"/>
                <a:cs typeface="Meiryo UI" panose="020B0604030504040204" pitchFamily="50" charset="-128"/>
              </a:rPr>
              <a:t>2</a:t>
            </a:r>
            <a:r>
              <a:rPr lang="ja-JP" altLang="en-US" b="1" dirty="0">
                <a:solidFill>
                  <a:srgbClr val="FF0000"/>
                </a:solidFill>
                <a:latin typeface="+mn-ea"/>
                <a:cs typeface="Meiryo UI" panose="020B0604030504040204" pitchFamily="50" charset="-128"/>
              </a:rPr>
              <a:t>）から必ずご連絡をお願いします</a:t>
            </a:r>
            <a:r>
              <a:rPr lang="ja-JP" altLang="en-US" dirty="0">
                <a:latin typeface="+mn-ea"/>
                <a:cs typeface="Meiryo UI" panose="020B0604030504040204" pitchFamily="50" charset="-128"/>
              </a:rPr>
              <a:t>。</a:t>
            </a:r>
            <a:endParaRPr lang="en-US" altLang="ja-JP" dirty="0">
              <a:latin typeface="+mn-ea"/>
              <a:cs typeface="Meiryo UI" panose="020B0604030504040204" pitchFamily="50" charset="-128"/>
            </a:endParaRPr>
          </a:p>
          <a:p>
            <a:pPr>
              <a:spcBef>
                <a:spcPts val="600"/>
              </a:spcBef>
              <a:buClr>
                <a:schemeClr val="accent6">
                  <a:lumMod val="75000"/>
                </a:schemeClr>
              </a:buClr>
            </a:pPr>
            <a:r>
              <a:rPr lang="ja-JP" altLang="en-US" baseline="30000" dirty="0">
                <a:latin typeface="+mn-ea"/>
                <a:cs typeface="Meiryo UI" panose="020B0604030504040204" pitchFamily="50" charset="-128"/>
              </a:rPr>
              <a:t>　　　</a:t>
            </a:r>
            <a:r>
              <a:rPr lang="ja-JP" altLang="en-US" dirty="0">
                <a:latin typeface="+mn-ea"/>
                <a:cs typeface="Meiryo UI" panose="020B0604030504040204" pitchFamily="50" charset="-128"/>
              </a:rPr>
              <a:t>オープンデータ取組済自治体一覧とデータカタログサイト（</a:t>
            </a:r>
            <a:r>
              <a:rPr lang="en-US" altLang="ja-JP" dirty="0">
                <a:latin typeface="+mn-ea"/>
                <a:cs typeface="Meiryo UI" panose="020B0604030504040204" pitchFamily="50" charset="-128"/>
              </a:rPr>
              <a:t>DATA.GO.JP</a:t>
            </a:r>
            <a:r>
              <a:rPr lang="ja-JP" altLang="en-US" dirty="0">
                <a:latin typeface="+mn-ea"/>
                <a:cs typeface="Meiryo UI" panose="020B0604030504040204" pitchFamily="50" charset="-128"/>
              </a:rPr>
              <a:t>）</a:t>
            </a:r>
            <a:r>
              <a:rPr lang="en-US" altLang="ja-JP" dirty="0">
                <a:latin typeface="+mn-ea"/>
                <a:cs typeface="Meiryo UI" panose="020B0604030504040204" pitchFamily="50" charset="-128"/>
              </a:rPr>
              <a:t> </a:t>
            </a:r>
            <a:r>
              <a:rPr lang="ja-JP" altLang="en-US" dirty="0">
                <a:latin typeface="+mn-ea"/>
                <a:cs typeface="Meiryo UI" panose="020B0604030504040204" pitchFamily="50" charset="-128"/>
              </a:rPr>
              <a:t>にリンク　</a:t>
            </a:r>
            <a:endParaRPr lang="en-US" altLang="ja-JP" dirty="0">
              <a:latin typeface="+mn-ea"/>
              <a:cs typeface="Meiryo UI" panose="020B0604030504040204" pitchFamily="50" charset="-128"/>
            </a:endParaRPr>
          </a:p>
          <a:p>
            <a:pPr>
              <a:spcBef>
                <a:spcPts val="600"/>
              </a:spcBef>
              <a:buClr>
                <a:schemeClr val="accent6">
                  <a:lumMod val="75000"/>
                </a:schemeClr>
              </a:buClr>
            </a:pPr>
            <a:r>
              <a:rPr lang="ja-JP" altLang="en-US" dirty="0">
                <a:latin typeface="+mn-ea"/>
                <a:cs typeface="Meiryo UI" panose="020B0604030504040204" pitchFamily="50" charset="-128"/>
              </a:rPr>
              <a:t>　　が登録されます（＊３）。取組率</a:t>
            </a:r>
            <a:r>
              <a:rPr lang="en-US" altLang="ja-JP" dirty="0">
                <a:latin typeface="+mn-ea"/>
                <a:cs typeface="Meiryo UI" panose="020B0604030504040204" pitchFamily="50" charset="-128"/>
              </a:rPr>
              <a:t>100%</a:t>
            </a:r>
            <a:r>
              <a:rPr lang="ja-JP" altLang="en-US" dirty="0">
                <a:latin typeface="+mn-ea"/>
                <a:cs typeface="Meiryo UI" panose="020B0604030504040204" pitchFamily="50" charset="-128"/>
              </a:rPr>
              <a:t>を目指して集計しておりますので、ご協力</a:t>
            </a:r>
            <a:endParaRPr lang="en-US" altLang="ja-JP" dirty="0">
              <a:latin typeface="+mn-ea"/>
              <a:cs typeface="Meiryo UI" panose="020B0604030504040204" pitchFamily="50" charset="-128"/>
            </a:endParaRPr>
          </a:p>
          <a:p>
            <a:pPr>
              <a:spcBef>
                <a:spcPts val="600"/>
              </a:spcBef>
              <a:buClr>
                <a:schemeClr val="accent6">
                  <a:lumMod val="75000"/>
                </a:schemeClr>
              </a:buClr>
            </a:pPr>
            <a:r>
              <a:rPr lang="ja-JP" altLang="en-US" dirty="0">
                <a:latin typeface="+mn-ea"/>
                <a:cs typeface="Meiryo UI" panose="020B0604030504040204" pitchFamily="50" charset="-128"/>
              </a:rPr>
              <a:t>　　のほどお願いします。</a:t>
            </a:r>
            <a:endParaRPr lang="en-US" altLang="ja-JP" baseline="30000" dirty="0">
              <a:latin typeface="+mn-ea"/>
              <a:cs typeface="Meiryo UI" panose="020B0604030504040204" pitchFamily="50" charset="-128"/>
            </a:endParaRPr>
          </a:p>
          <a:p>
            <a:pPr lvl="0">
              <a:spcBef>
                <a:spcPts val="1200"/>
              </a:spcBef>
              <a:buClr>
                <a:srgbClr val="F79646">
                  <a:lumMod val="75000"/>
                </a:srgbClr>
              </a:buClr>
            </a:pPr>
            <a:r>
              <a:rPr lang="ja-JP" altLang="en-US" sz="1200" dirty="0">
                <a:solidFill>
                  <a:prstClr val="black"/>
                </a:solidFill>
                <a:cs typeface="Meiryo UI" panose="020B0604030504040204" pitchFamily="50" charset="-128"/>
              </a:rPr>
              <a:t>　　＊</a:t>
            </a:r>
            <a:r>
              <a:rPr lang="en-US" altLang="ja-JP" sz="1200" dirty="0">
                <a:solidFill>
                  <a:prstClr val="black"/>
                </a:solidFill>
                <a:cs typeface="Meiryo UI" panose="020B0604030504040204" pitchFamily="50" charset="-128"/>
              </a:rPr>
              <a:t>1.</a:t>
            </a:r>
            <a:r>
              <a:rPr lang="ja-JP" altLang="en-US" sz="1200" dirty="0">
                <a:solidFill>
                  <a:prstClr val="black"/>
                </a:solidFill>
                <a:cs typeface="Meiryo UI" panose="020B0604030504040204" pitchFamily="50" charset="-128"/>
              </a:rPr>
              <a:t>　オープンデータ取組済自治体連絡フォーム</a:t>
            </a:r>
            <a:r>
              <a:rPr lang="ja-JP" altLang="en-US" sz="1050" dirty="0">
                <a:solidFill>
                  <a:prstClr val="black"/>
                </a:solidFill>
                <a:cs typeface="Meiryo UI" panose="020B0604030504040204" pitchFamily="50" charset="-128"/>
              </a:rPr>
              <a:t>　　　</a:t>
            </a:r>
            <a:r>
              <a:rPr lang="en-US" altLang="ja-JP" sz="1050" dirty="0">
                <a:solidFill>
                  <a:prstClr val="black"/>
                </a:solidFill>
                <a:cs typeface="Meiryo UI" panose="020B0604030504040204" pitchFamily="50" charset="-128"/>
                <a:hlinkClick r:id="rId3"/>
              </a:rPr>
              <a:t>https://www.kantei.go.jp/jp/forms/input_od_jichitai_renraku.html</a:t>
            </a:r>
            <a:endParaRPr lang="en-US" altLang="ja-JP" sz="1200" dirty="0">
              <a:solidFill>
                <a:prstClr val="black"/>
              </a:solidFill>
              <a:cs typeface="Meiryo UI" panose="020B0604030504040204" pitchFamily="50" charset="-128"/>
            </a:endParaRPr>
          </a:p>
          <a:p>
            <a:pPr lvl="0">
              <a:spcBef>
                <a:spcPts val="600"/>
              </a:spcBef>
              <a:buClr>
                <a:srgbClr val="F79646">
                  <a:lumMod val="75000"/>
                </a:srgbClr>
              </a:buClr>
            </a:pPr>
            <a:r>
              <a:rPr lang="ja-JP" altLang="en-US" sz="1200" dirty="0">
                <a:solidFill>
                  <a:prstClr val="black"/>
                </a:solidFill>
                <a:cs typeface="Meiryo UI" panose="020B0604030504040204" pitchFamily="50" charset="-128"/>
              </a:rPr>
              <a:t>　　＊</a:t>
            </a:r>
            <a:r>
              <a:rPr lang="en-US" altLang="ja-JP" sz="1200" dirty="0">
                <a:solidFill>
                  <a:prstClr val="black"/>
                </a:solidFill>
                <a:cs typeface="Meiryo UI" panose="020B0604030504040204" pitchFamily="50" charset="-128"/>
              </a:rPr>
              <a:t>2.</a:t>
            </a:r>
            <a:r>
              <a:rPr lang="ja-JP" altLang="en-US" sz="1200" dirty="0">
                <a:solidFill>
                  <a:prstClr val="black"/>
                </a:solidFill>
                <a:cs typeface="Meiryo UI" panose="020B0604030504040204" pitchFamily="50" charset="-128"/>
              </a:rPr>
              <a:t>　</a:t>
            </a:r>
            <a:r>
              <a:rPr lang="ja-JP" altLang="en-US" sz="1200" dirty="0">
                <a:solidFill>
                  <a:prstClr val="black"/>
                </a:solidFill>
              </a:rPr>
              <a:t>推奨データセット利用状況連絡フォーム</a:t>
            </a:r>
            <a:r>
              <a:rPr lang="ja-JP" altLang="en-US" sz="1200" dirty="0">
                <a:solidFill>
                  <a:prstClr val="black"/>
                </a:solidFill>
                <a:cs typeface="Meiryo UI" panose="020B0604030504040204" pitchFamily="50" charset="-128"/>
              </a:rPr>
              <a:t>　</a:t>
            </a:r>
            <a:r>
              <a:rPr lang="ja-JP" altLang="en-US" sz="1050" dirty="0">
                <a:solidFill>
                  <a:prstClr val="black"/>
                </a:solidFill>
                <a:cs typeface="Meiryo UI" panose="020B0604030504040204" pitchFamily="50" charset="-128"/>
              </a:rPr>
              <a:t>　　</a:t>
            </a:r>
            <a:r>
              <a:rPr lang="en-US" altLang="ja-JP" sz="1050" dirty="0">
                <a:solidFill>
                  <a:prstClr val="black"/>
                </a:solidFill>
                <a:cs typeface="Meiryo UI" panose="020B0604030504040204" pitchFamily="50" charset="-128"/>
                <a:hlinkClick r:id="rId4"/>
              </a:rPr>
              <a:t>https://www.kantei.go.jp/jp/forms/input_dataset_riyo_renraku.html</a:t>
            </a:r>
            <a:endParaRPr lang="en-US" altLang="ja-JP" sz="1050" dirty="0">
              <a:solidFill>
                <a:prstClr val="black"/>
              </a:solidFill>
              <a:cs typeface="Meiryo UI" panose="020B0604030504040204" pitchFamily="50" charset="-128"/>
            </a:endParaRPr>
          </a:p>
          <a:p>
            <a:pPr lvl="0">
              <a:spcBef>
                <a:spcPts val="600"/>
              </a:spcBef>
              <a:buClr>
                <a:srgbClr val="F79646">
                  <a:lumMod val="75000"/>
                </a:srgbClr>
              </a:buClr>
            </a:pPr>
            <a:r>
              <a:rPr lang="ja-JP" altLang="en-US" sz="1200" dirty="0">
                <a:solidFill>
                  <a:prstClr val="black"/>
                </a:solidFill>
                <a:cs typeface="Meiryo UI" panose="020B0604030504040204" pitchFamily="50" charset="-128"/>
              </a:rPr>
              <a:t>　　＊</a:t>
            </a:r>
            <a:r>
              <a:rPr lang="en-US" altLang="ja-JP" sz="1200" dirty="0">
                <a:solidFill>
                  <a:prstClr val="black"/>
                </a:solidFill>
                <a:cs typeface="Meiryo UI" panose="020B0604030504040204" pitchFamily="50" charset="-128"/>
              </a:rPr>
              <a:t>3.</a:t>
            </a:r>
            <a:r>
              <a:rPr lang="ja-JP" altLang="en-US" sz="1200" dirty="0">
                <a:solidFill>
                  <a:prstClr val="black"/>
                </a:solidFill>
                <a:cs typeface="Meiryo UI" panose="020B0604030504040204" pitchFamily="50" charset="-128"/>
              </a:rPr>
              <a:t>　データカタログサイトへのリンク登録をご希望の場合、＊１の連絡フォームの「</a:t>
            </a:r>
            <a:r>
              <a:rPr lang="ja-JP" altLang="en-US" sz="1200" dirty="0"/>
              <a:t>公開したサイトの情報</a:t>
            </a:r>
            <a:r>
              <a:rPr lang="ja-JP" altLang="en-US" sz="1200" dirty="0">
                <a:solidFill>
                  <a:prstClr val="black"/>
                </a:solidFill>
                <a:cs typeface="Meiryo UI" panose="020B0604030504040204" pitchFamily="50" charset="-128"/>
              </a:rPr>
              <a:t>」の項目すべてを</a:t>
            </a:r>
            <a:endParaRPr lang="en-US" altLang="ja-JP" sz="1200" dirty="0">
              <a:solidFill>
                <a:prstClr val="black"/>
              </a:solidFill>
              <a:cs typeface="Meiryo UI" panose="020B0604030504040204" pitchFamily="50" charset="-128"/>
            </a:endParaRPr>
          </a:p>
          <a:p>
            <a:pPr lvl="0">
              <a:spcBef>
                <a:spcPts val="600"/>
              </a:spcBef>
              <a:buClr>
                <a:srgbClr val="F79646">
                  <a:lumMod val="75000"/>
                </a:srgbClr>
              </a:buClr>
            </a:pPr>
            <a:r>
              <a:rPr lang="ja-JP" altLang="en-US" sz="1200" dirty="0">
                <a:solidFill>
                  <a:prstClr val="black"/>
                </a:solidFill>
                <a:cs typeface="Meiryo UI" panose="020B0604030504040204" pitchFamily="50" charset="-128"/>
              </a:rPr>
              <a:t>　　　　　　ご回答ください。ご入力された情報がデータカタログサイト（</a:t>
            </a:r>
            <a:r>
              <a:rPr lang="en-US" altLang="ja-JP" sz="1200" dirty="0">
                <a:solidFill>
                  <a:prstClr val="black"/>
                </a:solidFill>
                <a:cs typeface="Meiryo UI" panose="020B0604030504040204" pitchFamily="50" charset="-128"/>
                <a:hlinkClick r:id="rId5"/>
              </a:rPr>
              <a:t>https://www.data.go.jp/</a:t>
            </a:r>
            <a:r>
              <a:rPr lang="ja-JP" altLang="en-US" sz="1200" dirty="0">
                <a:solidFill>
                  <a:prstClr val="black"/>
                </a:solidFill>
                <a:cs typeface="Meiryo UI" panose="020B0604030504040204" pitchFamily="50" charset="-128"/>
              </a:rPr>
              <a:t>）に公開されます。　</a:t>
            </a:r>
            <a:r>
              <a:rPr lang="ja-JP" altLang="en-US" sz="1600" dirty="0">
                <a:solidFill>
                  <a:prstClr val="black"/>
                </a:solidFill>
                <a:cs typeface="Meiryo UI" panose="020B0604030504040204" pitchFamily="50" charset="-128"/>
              </a:rPr>
              <a:t>　　　　</a:t>
            </a:r>
            <a:r>
              <a:rPr lang="ja-JP" altLang="en-US" sz="1400" dirty="0">
                <a:solidFill>
                  <a:prstClr val="black"/>
                </a:solidFill>
                <a:cs typeface="Meiryo UI" panose="020B0604030504040204" pitchFamily="50" charset="-128"/>
              </a:rPr>
              <a:t>　</a:t>
            </a:r>
            <a:endParaRPr lang="en-US" altLang="ja-JP" sz="1600" dirty="0">
              <a:solidFill>
                <a:prstClr val="black"/>
              </a:solidFill>
              <a:cs typeface="Meiryo UI" panose="020B0604030504040204" pitchFamily="50" charset="-128"/>
            </a:endParaRPr>
          </a:p>
        </p:txBody>
      </p:sp>
    </p:spTree>
    <p:extLst>
      <p:ext uri="{BB962C8B-B14F-4D97-AF65-F5344CB8AC3E}">
        <p14:creationId xmlns:p14="http://schemas.microsoft.com/office/powerpoint/2010/main" val="36503723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オープンデータ公開を周知する</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66</a:t>
            </a:fld>
            <a:endParaRPr kumimoji="1" lang="ja-JP" altLang="en-US"/>
          </a:p>
        </p:txBody>
      </p:sp>
      <p:sp>
        <p:nvSpPr>
          <p:cNvPr id="5" name="正方形/長方形 4"/>
          <p:cNvSpPr/>
          <p:nvPr/>
        </p:nvSpPr>
        <p:spPr>
          <a:xfrm>
            <a:off x="395536" y="908720"/>
            <a:ext cx="8640960" cy="720080"/>
          </a:xfrm>
          <a:prstGeom prst="rect">
            <a:avLst/>
          </a:prstGeom>
          <a:noFill/>
          <a:ln>
            <a:noFill/>
          </a:ln>
        </p:spPr>
        <p:txBody>
          <a:bodyPr wrap="square" rtlCol="0" anchor="t">
            <a:noAutofit/>
          </a:bodyPr>
          <a:lstStyle/>
          <a:p>
            <a:pPr defTabSz="914400"/>
            <a:r>
              <a:rPr kumimoji="1" lang="ja-JP" altLang="en-US" dirty="0">
                <a:latin typeface="+mn-ea"/>
                <a:cs typeface="Meiryo UI" panose="020B0604030504040204" pitchFamily="50" charset="-128"/>
              </a:rPr>
              <a:t>オープンデータは利用されることに意味があります。</a:t>
            </a:r>
            <a:endParaRPr kumimoji="1" lang="en-US" altLang="ja-JP" dirty="0">
              <a:latin typeface="+mn-ea"/>
              <a:cs typeface="Meiryo UI" panose="020B0604030504040204" pitchFamily="50" charset="-128"/>
            </a:endParaRPr>
          </a:p>
          <a:p>
            <a:pPr defTabSz="914400"/>
            <a:r>
              <a:rPr kumimoji="1" lang="ja-JP" altLang="en-US" dirty="0">
                <a:latin typeface="+mn-ea"/>
                <a:cs typeface="Meiryo UI" panose="020B0604030504040204" pitchFamily="50" charset="-128"/>
              </a:rPr>
              <a:t>オープンデータの公開に合わせて、お知らせなどを行いましょう。</a:t>
            </a:r>
            <a:endParaRPr kumimoji="1" lang="en-US" altLang="ja-JP" dirty="0">
              <a:latin typeface="+mn-ea"/>
              <a:cs typeface="Meiryo UI" panose="020B0604030504040204" pitchFamily="50" charset="-128"/>
            </a:endParaRPr>
          </a:p>
          <a:p>
            <a:pPr defTabSz="914400"/>
            <a:endParaRPr kumimoji="1" lang="ja-JP" altLang="en-US" dirty="0">
              <a:latin typeface="+mn-ea"/>
              <a:cs typeface="Meiryo UI" panose="020B0604030504040204" pitchFamily="50" charset="-128"/>
            </a:endParaRPr>
          </a:p>
        </p:txBody>
      </p:sp>
      <p:sp>
        <p:nvSpPr>
          <p:cNvPr id="7" name="正方形/長方形 6"/>
          <p:cNvSpPr/>
          <p:nvPr/>
        </p:nvSpPr>
        <p:spPr>
          <a:xfrm>
            <a:off x="683568" y="1772816"/>
            <a:ext cx="8208912" cy="3600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報道発表（プレスリリース）を行う。</a:t>
            </a: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アプリ作成事業者などオープンデータの利用に取り組む事業者にお知らせする。</a:t>
            </a: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各団体のホームページのトップページにオープンデータサイトへのリンクなどを掲載する。</a:t>
            </a: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政府</a:t>
            </a:r>
            <a:r>
              <a:rPr lang="en-US" altLang="ja-JP" dirty="0">
                <a:solidFill>
                  <a:schemeClr val="tx1"/>
                </a:solidFill>
                <a:latin typeface="+mn-ea"/>
                <a:cs typeface="Meiryo UI" panose="020B0604030504040204" pitchFamily="50" charset="-128"/>
              </a:rPr>
              <a:t>CIO</a:t>
            </a:r>
            <a:r>
              <a:rPr lang="ja-JP" altLang="en-US" dirty="0">
                <a:solidFill>
                  <a:schemeClr val="tx1"/>
                </a:solidFill>
                <a:latin typeface="+mn-ea"/>
                <a:cs typeface="Meiryo UI" panose="020B0604030504040204" pitchFamily="50" charset="-128"/>
              </a:rPr>
              <a:t>ポータル及び</a:t>
            </a:r>
            <a:r>
              <a:rPr lang="en-US" altLang="ja-JP" dirty="0">
                <a:solidFill>
                  <a:schemeClr val="tx1"/>
                </a:solidFill>
                <a:latin typeface="+mn-ea"/>
                <a:cs typeface="Meiryo UI" panose="020B0604030504040204" pitchFamily="50" charset="-128"/>
              </a:rPr>
              <a:t>DATA.GO.JP </a:t>
            </a:r>
            <a:r>
              <a:rPr lang="ja-JP" altLang="en-US" dirty="0">
                <a:solidFill>
                  <a:schemeClr val="tx1"/>
                </a:solidFill>
                <a:latin typeface="+mn-ea"/>
                <a:cs typeface="Meiryo UI" panose="020B0604030504040204" pitchFamily="50" charset="-128"/>
              </a:rPr>
              <a:t>にリンクを掲載する。</a:t>
            </a:r>
            <a:r>
              <a:rPr lang="ja-JP" altLang="en-US" baseline="30000" dirty="0">
                <a:solidFill>
                  <a:schemeClr val="tx1"/>
                </a:solidFill>
                <a:latin typeface="+mn-ea"/>
                <a:cs typeface="Meiryo UI" panose="020B0604030504040204" pitchFamily="50" charset="-128"/>
              </a:rPr>
              <a:t>＊１</a:t>
            </a:r>
            <a:endParaRPr lang="en-US" altLang="ja-JP" baseline="300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アイデアソンやハッカソン、アプリコンテストの開催など、事業者等の利用を促進するようなイベントを実施する。</a:t>
            </a:r>
          </a:p>
        </p:txBody>
      </p:sp>
      <p:sp>
        <p:nvSpPr>
          <p:cNvPr id="8" name="正方形/長方形 7"/>
          <p:cNvSpPr/>
          <p:nvPr/>
        </p:nvSpPr>
        <p:spPr>
          <a:xfrm>
            <a:off x="611560" y="5229200"/>
            <a:ext cx="8208912" cy="1008112"/>
          </a:xfrm>
          <a:prstGeom prst="rect">
            <a:avLst/>
          </a:prstGeom>
          <a:noFill/>
          <a:ln>
            <a:noFill/>
          </a:ln>
        </p:spPr>
        <p:txBody>
          <a:bodyPr wrap="square" rtlCol="0" anchor="t">
            <a:noAutofit/>
          </a:bodyPr>
          <a:lstStyle/>
          <a:p>
            <a:pPr marL="544513" indent="-544513" defTabSz="914400"/>
            <a:r>
              <a:rPr kumimoji="1" lang="ja-JP" altLang="en-US" sz="1600" dirty="0">
                <a:latin typeface="+mn-ea"/>
                <a:cs typeface="Meiryo UI" panose="020B0604030504040204" pitchFamily="50" charset="-128"/>
              </a:rPr>
              <a:t>＊</a:t>
            </a:r>
            <a:r>
              <a:rPr kumimoji="1" lang="en-US" altLang="ja-JP" sz="1600" dirty="0">
                <a:latin typeface="+mn-ea"/>
                <a:cs typeface="Meiryo UI" panose="020B0604030504040204" pitchFamily="50" charset="-128"/>
              </a:rPr>
              <a:t>1</a:t>
            </a:r>
            <a:r>
              <a:rPr kumimoji="1" lang="ja-JP" altLang="en-US" sz="1600" dirty="0" err="1">
                <a:latin typeface="+mn-ea"/>
                <a:cs typeface="Meiryo UI" panose="020B0604030504040204" pitchFamily="50" charset="-128"/>
              </a:rPr>
              <a:t>．</a:t>
            </a:r>
            <a:r>
              <a:rPr kumimoji="1" lang="ja-JP" altLang="en-US" sz="1600" dirty="0">
                <a:latin typeface="+mn-ea"/>
                <a:cs typeface="Meiryo UI" panose="020B0604030504040204" pitchFamily="50" charset="-128"/>
              </a:rPr>
              <a:t>新たにサイトを公開した際及びリンク先が変更になった際は、内閣官房</a:t>
            </a:r>
            <a:r>
              <a:rPr kumimoji="1" lang="en-US" altLang="ja-JP" sz="1600" dirty="0">
                <a:latin typeface="+mn-ea"/>
                <a:cs typeface="Meiryo UI" panose="020B0604030504040204" pitchFamily="50" charset="-128"/>
              </a:rPr>
              <a:t>IT</a:t>
            </a:r>
            <a:r>
              <a:rPr kumimoji="1" lang="ja-JP" altLang="en-US" sz="1600" dirty="0">
                <a:latin typeface="+mn-ea"/>
                <a:cs typeface="Meiryo UI" panose="020B0604030504040204" pitchFamily="50" charset="-128"/>
              </a:rPr>
              <a:t>総合戦略室オープンデータ担当（</a:t>
            </a:r>
            <a:r>
              <a:rPr kumimoji="1" lang="en-US" altLang="ja-JP" sz="1600" dirty="0">
                <a:latin typeface="+mn-ea"/>
                <a:cs typeface="Meiryo UI" panose="020B0604030504040204" pitchFamily="50" charset="-128"/>
              </a:rPr>
              <a:t>git-opend_core@cas.go.jp</a:t>
            </a:r>
            <a:r>
              <a:rPr kumimoji="1" lang="ja-JP" altLang="en-US" sz="1600" dirty="0">
                <a:latin typeface="+mn-ea"/>
                <a:cs typeface="Meiryo UI" panose="020B0604030504040204" pitchFamily="50" charset="-128"/>
              </a:rPr>
              <a:t>）まで御連絡ください。）</a:t>
            </a:r>
          </a:p>
        </p:txBody>
      </p:sp>
      <p:sp>
        <p:nvSpPr>
          <p:cNvPr id="10" name="テキスト ボックス 9">
            <a:extLst>
              <a:ext uri="{FF2B5EF4-FFF2-40B4-BE49-F238E27FC236}">
                <a16:creationId xmlns:a16="http://schemas.microsoft.com/office/drawing/2014/main" id="{BB7576AF-133C-4383-BB07-4F6F3CBDB020}"/>
              </a:ext>
            </a:extLst>
          </p:cNvPr>
          <p:cNvSpPr txBox="1"/>
          <p:nvPr/>
        </p:nvSpPr>
        <p:spPr>
          <a:xfrm>
            <a:off x="683568" y="5805264"/>
            <a:ext cx="7200800" cy="432048"/>
          </a:xfrm>
          <a:prstGeom prst="rect">
            <a:avLst/>
          </a:prstGeom>
          <a:noFill/>
          <a:ln>
            <a:noFill/>
          </a:ln>
        </p:spPr>
        <p:txBody>
          <a:bodyPr wrap="square" rtlCol="0" anchor="ctr">
            <a:noAutofit/>
          </a:bodyPr>
          <a:lstStyle>
            <a:defPPr>
              <a:defRPr lang="en-US"/>
            </a:defPPr>
            <a:lvl1pPr algn="r">
              <a:defRPr kumimoji="1" sz="1200">
                <a:latin typeface="+mn-ea"/>
              </a:defRPr>
            </a:lvl1pPr>
          </a:lstStyle>
          <a:p>
            <a:r>
              <a:rPr lang="ja-JP" altLang="en-US" dirty="0"/>
              <a:t>出典：オープンデータをはじめよう ～ 地方公共団体のための最初の手引書 ～（内閣官房</a:t>
            </a:r>
            <a:r>
              <a:rPr lang="en-US" altLang="ja-JP" dirty="0"/>
              <a:t>IT</a:t>
            </a:r>
            <a:r>
              <a:rPr lang="ja-JP" altLang="en-US" dirty="0"/>
              <a:t>総合戦略室、</a:t>
            </a:r>
            <a:endParaRPr lang="en-US" altLang="ja-JP" dirty="0"/>
          </a:p>
          <a:p>
            <a:r>
              <a:rPr lang="ja-JP" altLang="en-US" dirty="0"/>
              <a:t>平成</a:t>
            </a:r>
            <a:r>
              <a:rPr lang="en-US" altLang="ja-JP" dirty="0"/>
              <a:t>29</a:t>
            </a:r>
            <a:r>
              <a:rPr lang="ja-JP" altLang="en-US" dirty="0"/>
              <a:t>年</a:t>
            </a:r>
            <a:r>
              <a:rPr lang="en-US" altLang="ja-JP" dirty="0"/>
              <a:t>12</a:t>
            </a:r>
            <a:r>
              <a:rPr lang="ja-JP" altLang="en-US" dirty="0"/>
              <a:t>月</a:t>
            </a:r>
            <a:r>
              <a:rPr lang="en-US" altLang="ja-JP" dirty="0"/>
              <a:t>22</a:t>
            </a:r>
            <a:r>
              <a:rPr lang="ja-JP" altLang="en-US" dirty="0"/>
              <a:t>日改定）（内閣官房</a:t>
            </a:r>
            <a:r>
              <a:rPr lang="en-US" altLang="ja-JP" dirty="0"/>
              <a:t>IT</a:t>
            </a:r>
            <a:r>
              <a:rPr lang="ja-JP" altLang="en-US" dirty="0"/>
              <a:t>総合戦略室、クリエイティブ・コモンズ 表示 </a:t>
            </a:r>
            <a:r>
              <a:rPr lang="en-US" altLang="ja-JP" dirty="0"/>
              <a:t>4.0 </a:t>
            </a:r>
            <a:r>
              <a:rPr lang="ja-JP" altLang="en-US" dirty="0"/>
              <a:t>国際）</a:t>
            </a:r>
          </a:p>
        </p:txBody>
      </p:sp>
      <p:sp>
        <p:nvSpPr>
          <p:cNvPr id="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3.1</a:t>
            </a:r>
            <a:r>
              <a:rPr lang="ja-JP" altLang="en-US" sz="1200" dirty="0">
                <a:latin typeface="+mn-ea"/>
                <a:ea typeface="+mn-ea"/>
              </a:rPr>
              <a:t>　オープンデータの公開</a:t>
            </a:r>
          </a:p>
        </p:txBody>
      </p:sp>
    </p:spTree>
    <p:extLst>
      <p:ext uri="{BB962C8B-B14F-4D97-AF65-F5344CB8AC3E}">
        <p14:creationId xmlns:p14="http://schemas.microsoft.com/office/powerpoint/2010/main" val="1887849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611560" y="3140968"/>
            <a:ext cx="8064896" cy="432048"/>
          </a:xfrm>
          <a:prstGeom prst="rect">
            <a:avLst/>
          </a:prstGeom>
          <a:noFill/>
          <a:ln w="9525">
            <a:noFill/>
            <a:miter lim="800000"/>
            <a:headEnd/>
            <a:tailEnd/>
          </a:ln>
          <a:effectLst/>
        </p:spPr>
        <p:txBody>
          <a:bodyPr wrap="none">
            <a:noAutofit/>
          </a:bodyPr>
          <a:lstStyle/>
          <a:p>
            <a:pPr>
              <a:lnSpc>
                <a:spcPct val="100000"/>
              </a:lnSpc>
            </a:pPr>
            <a:r>
              <a:rPr lang="en-US" altLang="ja-JP" sz="2200" dirty="0">
                <a:latin typeface="+mj-ea"/>
              </a:rPr>
              <a:t>3.2</a:t>
            </a:r>
            <a:r>
              <a:rPr lang="ja-JP" altLang="en-US" sz="2200" dirty="0">
                <a:latin typeface="+mj-ea"/>
              </a:rPr>
              <a:t>　自治体のデータを把握して公開データを選ぶ</a:t>
            </a:r>
          </a:p>
        </p:txBody>
      </p:sp>
      <p:sp>
        <p:nvSpPr>
          <p:cNvPr id="8"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3645024"/>
            <a:ext cx="7776864" cy="432048"/>
          </a:xfrm>
          <a:prstGeom prst="rect">
            <a:avLst/>
          </a:prstGeom>
          <a:noFill/>
          <a:ln w="9525">
            <a:noFill/>
            <a:miter lim="800000"/>
            <a:headEnd/>
            <a:tailEnd/>
          </a:ln>
          <a:effectLst/>
        </p:spPr>
        <p:txBody>
          <a:bodyPr wrap="none">
            <a:noAutofit/>
          </a:bodyPr>
          <a:lstStyle/>
          <a:p>
            <a:pPr>
              <a:lnSpc>
                <a:spcPct val="100000"/>
              </a:lnSpc>
            </a:pPr>
            <a:r>
              <a:rPr lang="en-US" altLang="ja-JP" sz="2200" dirty="0">
                <a:latin typeface="+mj-ea"/>
              </a:rPr>
              <a:t>(1) </a:t>
            </a:r>
            <a:r>
              <a:rPr lang="ja-JP" altLang="en-US" sz="2200" dirty="0">
                <a:latin typeface="+mj-ea"/>
              </a:rPr>
              <a:t>自治体データの棚卸し</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67</a:t>
            </a:fld>
            <a:endParaRPr kumimoji="1" lang="ja-JP" altLang="en-US" dirty="0"/>
          </a:p>
        </p:txBody>
      </p:sp>
    </p:spTree>
    <p:extLst>
      <p:ext uri="{BB962C8B-B14F-4D97-AF65-F5344CB8AC3E}">
        <p14:creationId xmlns:p14="http://schemas.microsoft.com/office/powerpoint/2010/main" val="40757480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自治体データの棚卸し</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68</a:t>
            </a:fld>
            <a:endParaRPr kumimoji="1" lang="ja-JP" altLang="en-US"/>
          </a:p>
        </p:txBody>
      </p:sp>
      <p:sp>
        <p:nvSpPr>
          <p:cNvPr id="9" name="正方形/長方形 8"/>
          <p:cNvSpPr/>
          <p:nvPr/>
        </p:nvSpPr>
        <p:spPr>
          <a:xfrm>
            <a:off x="395536" y="1412776"/>
            <a:ext cx="8584504" cy="720080"/>
          </a:xfrm>
          <a:prstGeom prst="rect">
            <a:avLst/>
          </a:prstGeom>
          <a:noFill/>
          <a:ln>
            <a:noFill/>
          </a:ln>
        </p:spPr>
        <p:txBody>
          <a:bodyPr wrap="square" rtlCol="0" anchor="t">
            <a:noAutofit/>
          </a:bodyPr>
          <a:lstStyle/>
          <a:p>
            <a:pPr defTabSz="914400"/>
            <a:r>
              <a:rPr kumimoji="1" lang="ja-JP" altLang="en-US" dirty="0">
                <a:solidFill>
                  <a:schemeClr val="tx1"/>
                </a:solidFill>
                <a:latin typeface="+mn-ea"/>
                <a:cs typeface="Meiryo UI" panose="020B0604030504040204" pitchFamily="50" charset="-128"/>
              </a:rPr>
              <a:t>オープンデータ化するデータを選ぶ際に、自治体内に、どのようなデータがどのくらい存在するのか把握することも大切です。</a:t>
            </a:r>
            <a:endParaRPr kumimoji="1" lang="en-US" altLang="ja-JP" dirty="0">
              <a:solidFill>
                <a:schemeClr val="tx1"/>
              </a:solidFill>
              <a:latin typeface="+mn-ea"/>
              <a:cs typeface="Meiryo UI" panose="020B0604030504040204" pitchFamily="50" charset="-128"/>
            </a:endParaRPr>
          </a:p>
        </p:txBody>
      </p:sp>
      <p:sp>
        <p:nvSpPr>
          <p:cNvPr id="15" name="テキスト ボックス 1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自治体データの棚卸し</a:t>
            </a:r>
            <a:endParaRPr lang="en-US" altLang="ja-JP" dirty="0"/>
          </a:p>
        </p:txBody>
      </p:sp>
      <p:sp>
        <p:nvSpPr>
          <p:cNvPr id="16" name="テキスト ボックス 15"/>
          <p:cNvSpPr txBox="1"/>
          <p:nvPr/>
        </p:nvSpPr>
        <p:spPr>
          <a:xfrm>
            <a:off x="827584" y="2060848"/>
            <a:ext cx="2664296" cy="648072"/>
          </a:xfrm>
          <a:prstGeom prst="roundRect">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ctr"/>
          <a:lstStyle>
            <a:defPPr>
              <a:defRPr lang="en-US"/>
            </a:defPPr>
            <a:lvl1pPr algn="ctr">
              <a:defRPr sz="1600" b="1">
                <a:solidFill>
                  <a:schemeClr val="bg1"/>
                </a:solidFill>
                <a:latin typeface="+mn-ea"/>
                <a:cs typeface="メイリオ" panose="020B0604030504040204" pitchFamily="50" charset="-128"/>
              </a:defRPr>
            </a:lvl1pPr>
          </a:lstStyle>
          <a:p>
            <a:r>
              <a:rPr lang="ja-JP" altLang="en-US" dirty="0"/>
              <a:t>業務担当課</a:t>
            </a:r>
            <a:endParaRPr lang="en-US" altLang="ja-JP" dirty="0"/>
          </a:p>
          <a:p>
            <a:r>
              <a:rPr lang="ja-JP" altLang="en-US" dirty="0"/>
              <a:t>（データ作成部署）</a:t>
            </a:r>
          </a:p>
        </p:txBody>
      </p:sp>
      <p:sp>
        <p:nvSpPr>
          <p:cNvPr id="17" name="テキスト ボックス 16"/>
          <p:cNvSpPr txBox="1"/>
          <p:nvPr/>
        </p:nvSpPr>
        <p:spPr>
          <a:xfrm>
            <a:off x="5004048" y="2060848"/>
            <a:ext cx="2664296" cy="648072"/>
          </a:xfrm>
          <a:prstGeom prst="roundRect">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ctr"/>
          <a:lstStyle>
            <a:defPPr>
              <a:defRPr lang="en-US"/>
            </a:defPPr>
            <a:lvl1pPr algn="ctr">
              <a:defRPr sz="1600" b="1">
                <a:solidFill>
                  <a:schemeClr val="bg1"/>
                </a:solidFill>
                <a:latin typeface="+mn-ea"/>
                <a:cs typeface="メイリオ" panose="020B0604030504040204" pitchFamily="50" charset="-128"/>
              </a:defRPr>
            </a:lvl1pPr>
          </a:lstStyle>
          <a:p>
            <a:r>
              <a:rPr lang="ja-JP" altLang="en-US" dirty="0"/>
              <a:t>オープンデータ</a:t>
            </a:r>
            <a:endParaRPr lang="en-US" altLang="ja-JP" dirty="0"/>
          </a:p>
          <a:p>
            <a:r>
              <a:rPr lang="ja-JP" altLang="en-US" dirty="0"/>
              <a:t>とりまとめ部署</a:t>
            </a:r>
            <a:endParaRPr lang="en-US" altLang="ja-JP" dirty="0"/>
          </a:p>
        </p:txBody>
      </p:sp>
      <p:sp>
        <p:nvSpPr>
          <p:cNvPr id="18" name="テキスト ボックス 17"/>
          <p:cNvSpPr txBox="1"/>
          <p:nvPr/>
        </p:nvSpPr>
        <p:spPr>
          <a:xfrm>
            <a:off x="827584" y="2780928"/>
            <a:ext cx="2664296" cy="648072"/>
          </a:xfrm>
          <a:prstGeom prst="roundRect">
            <a:avLst/>
          </a:prstGeom>
          <a:solidFill>
            <a:schemeClr val="bg1"/>
          </a:solidFill>
          <a:ln w="19050">
            <a:solidFill>
              <a:schemeClr val="accent5">
                <a:lumMod val="50000"/>
              </a:schemeClr>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kumimoji="1" sz="2200">
                <a:latin typeface="+mn-ea"/>
              </a:defRPr>
            </a:lvl1pPr>
          </a:lstStyle>
          <a:p>
            <a:r>
              <a:rPr lang="ja-JP" altLang="en-US" sz="1800" dirty="0">
                <a:cs typeface="Meiryo UI" panose="020B0604030504040204" pitchFamily="50" charset="-128"/>
              </a:rPr>
              <a:t>保有するデータの</a:t>
            </a:r>
            <a:endParaRPr lang="en-US" altLang="ja-JP" sz="1800" dirty="0">
              <a:cs typeface="Meiryo UI" panose="020B0604030504040204" pitchFamily="50" charset="-128"/>
            </a:endParaRPr>
          </a:p>
          <a:p>
            <a:r>
              <a:rPr lang="ja-JP" altLang="en-US" sz="1800" dirty="0">
                <a:cs typeface="Meiryo UI" panose="020B0604030504040204" pitchFamily="50" charset="-128"/>
              </a:rPr>
              <a:t>洗い出し</a:t>
            </a:r>
            <a:endParaRPr lang="en-US" altLang="ja-JP" sz="1800" dirty="0"/>
          </a:p>
        </p:txBody>
      </p:sp>
      <p:sp>
        <p:nvSpPr>
          <p:cNvPr id="19" name="テキスト ボックス 18"/>
          <p:cNvSpPr txBox="1"/>
          <p:nvPr/>
        </p:nvSpPr>
        <p:spPr>
          <a:xfrm>
            <a:off x="827584" y="3717032"/>
            <a:ext cx="2664296" cy="648072"/>
          </a:xfrm>
          <a:prstGeom prst="roundRect">
            <a:avLst/>
          </a:prstGeom>
          <a:solidFill>
            <a:schemeClr val="bg1"/>
          </a:solidFill>
          <a:ln w="19050">
            <a:solidFill>
              <a:schemeClr val="accent5">
                <a:lumMod val="50000"/>
              </a:schemeClr>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kumimoji="1" sz="2200">
                <a:latin typeface="+mn-ea"/>
              </a:defRPr>
            </a:lvl1pPr>
          </a:lstStyle>
          <a:p>
            <a:r>
              <a:rPr lang="ja-JP" altLang="en-US" sz="1800" dirty="0"/>
              <a:t>データの内容や</a:t>
            </a:r>
            <a:endParaRPr lang="en-US" altLang="ja-JP" sz="1800" dirty="0"/>
          </a:p>
          <a:p>
            <a:r>
              <a:rPr lang="ja-JP" altLang="en-US" sz="1800" dirty="0"/>
              <a:t>ファイル形式を調査</a:t>
            </a:r>
            <a:endParaRPr lang="en-US" altLang="ja-JP" sz="1800" dirty="0"/>
          </a:p>
        </p:txBody>
      </p:sp>
      <p:sp>
        <p:nvSpPr>
          <p:cNvPr id="21" name="テキスト ボックス 20"/>
          <p:cNvSpPr txBox="1"/>
          <p:nvPr/>
        </p:nvSpPr>
        <p:spPr>
          <a:xfrm>
            <a:off x="5004048" y="5661248"/>
            <a:ext cx="2664296" cy="648072"/>
          </a:xfrm>
          <a:prstGeom prst="roundRect">
            <a:avLst/>
          </a:prstGeom>
          <a:solidFill>
            <a:schemeClr val="bg1"/>
          </a:solidFill>
          <a:ln w="19050">
            <a:solidFill>
              <a:schemeClr val="accent5">
                <a:lumMod val="50000"/>
              </a:schemeClr>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kumimoji="1" sz="2200">
                <a:latin typeface="+mn-ea"/>
              </a:defRPr>
            </a:lvl1pPr>
          </a:lstStyle>
          <a:p>
            <a:r>
              <a:rPr lang="ja-JP" altLang="en-US" sz="1800" dirty="0"/>
              <a:t>自治体内のデータ一覧</a:t>
            </a:r>
            <a:endParaRPr lang="en-US" altLang="ja-JP" sz="1800" dirty="0"/>
          </a:p>
        </p:txBody>
      </p:sp>
      <p:sp>
        <p:nvSpPr>
          <p:cNvPr id="24" name="テキスト ボックス 23"/>
          <p:cNvSpPr txBox="1"/>
          <p:nvPr/>
        </p:nvSpPr>
        <p:spPr>
          <a:xfrm>
            <a:off x="5004048" y="2780928"/>
            <a:ext cx="2664296" cy="648072"/>
          </a:xfrm>
          <a:prstGeom prst="roundRect">
            <a:avLst/>
          </a:prstGeom>
          <a:solidFill>
            <a:schemeClr val="bg1"/>
          </a:solidFill>
          <a:ln w="19050">
            <a:solidFill>
              <a:schemeClr val="accent5">
                <a:lumMod val="50000"/>
              </a:schemeClr>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kumimoji="1" sz="2200">
                <a:latin typeface="+mn-ea"/>
              </a:defRPr>
            </a:lvl1pPr>
          </a:lstStyle>
          <a:p>
            <a:r>
              <a:rPr lang="ja-JP" altLang="en-US" sz="1800" dirty="0"/>
              <a:t>データ一覧のフォーマット</a:t>
            </a:r>
            <a:endParaRPr lang="en-US" altLang="ja-JP" sz="1800" dirty="0"/>
          </a:p>
          <a:p>
            <a:r>
              <a:rPr lang="ja-JP" altLang="en-US" sz="1800" dirty="0"/>
              <a:t>棚卸し手順を展開</a:t>
            </a:r>
            <a:endParaRPr lang="en-US" altLang="ja-JP" sz="1800" dirty="0"/>
          </a:p>
        </p:txBody>
      </p:sp>
      <p:sp>
        <p:nvSpPr>
          <p:cNvPr id="28" name="テキスト ボックス 27"/>
          <p:cNvSpPr txBox="1"/>
          <p:nvPr/>
        </p:nvSpPr>
        <p:spPr>
          <a:xfrm>
            <a:off x="5004048" y="4725144"/>
            <a:ext cx="2664296" cy="648072"/>
          </a:xfrm>
          <a:prstGeom prst="roundRect">
            <a:avLst/>
          </a:prstGeom>
          <a:solidFill>
            <a:schemeClr val="bg1"/>
          </a:solidFill>
          <a:ln w="19050">
            <a:solidFill>
              <a:schemeClr val="accent5">
                <a:lumMod val="50000"/>
              </a:schemeClr>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kumimoji="1" sz="2200">
                <a:latin typeface="+mn-ea"/>
              </a:defRPr>
            </a:lvl1pPr>
          </a:lstStyle>
          <a:p>
            <a:r>
              <a:rPr lang="ja-JP" altLang="en-US" sz="1800" dirty="0"/>
              <a:t>部署間で重複するデータを</a:t>
            </a:r>
            <a:endParaRPr lang="en-US" altLang="ja-JP" sz="1800" dirty="0"/>
          </a:p>
          <a:p>
            <a:r>
              <a:rPr lang="ja-JP" altLang="en-US" sz="1800" dirty="0"/>
              <a:t>整理</a:t>
            </a:r>
            <a:endParaRPr lang="en-US" altLang="ja-JP" sz="1800" dirty="0"/>
          </a:p>
        </p:txBody>
      </p:sp>
      <p:sp>
        <p:nvSpPr>
          <p:cNvPr id="29" name="テキスト ボックス 28"/>
          <p:cNvSpPr txBox="1"/>
          <p:nvPr/>
        </p:nvSpPr>
        <p:spPr>
          <a:xfrm>
            <a:off x="827584" y="4653136"/>
            <a:ext cx="2664296" cy="648072"/>
          </a:xfrm>
          <a:prstGeom prst="roundRect">
            <a:avLst/>
          </a:prstGeom>
          <a:solidFill>
            <a:schemeClr val="bg1"/>
          </a:solidFill>
          <a:ln w="19050">
            <a:solidFill>
              <a:schemeClr val="accent5">
                <a:lumMod val="50000"/>
              </a:schemeClr>
            </a:solid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kumimoji="1" sz="2200">
                <a:latin typeface="+mn-ea"/>
              </a:defRPr>
            </a:lvl1pPr>
          </a:lstStyle>
          <a:p>
            <a:r>
              <a:rPr lang="ja-JP" altLang="en-US" sz="1800" dirty="0"/>
              <a:t>部署内のデータ一覧作成</a:t>
            </a:r>
            <a:endParaRPr lang="en-US" altLang="ja-JP" sz="1800" dirty="0"/>
          </a:p>
        </p:txBody>
      </p:sp>
      <p:sp>
        <p:nvSpPr>
          <p:cNvPr id="32" name="メモ 31"/>
          <p:cNvSpPr/>
          <p:nvPr/>
        </p:nvSpPr>
        <p:spPr>
          <a:xfrm>
            <a:off x="7596336" y="5733256"/>
            <a:ext cx="792088" cy="864096"/>
          </a:xfrm>
          <a:prstGeom prst="foldedCorner">
            <a:avLst>
              <a:gd name="adj" fmla="val 20434"/>
            </a:avLst>
          </a:prstGeom>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p:spPr>
        <p:txBody>
          <a:bodyPr wrap="none" rtlCol="0" anchor="t">
            <a:noAutofit/>
          </a:bodyPr>
          <a:lstStyle/>
          <a:p>
            <a:pPr algn="ctr"/>
            <a:r>
              <a:rPr kumimoji="1" lang="ja-JP" altLang="en-US" sz="1600" dirty="0">
                <a:solidFill>
                  <a:schemeClr val="tx1"/>
                </a:solidFill>
                <a:latin typeface="+mn-ea"/>
              </a:rPr>
              <a:t>自治体内</a:t>
            </a:r>
            <a:endParaRPr kumimoji="1" lang="en-US" altLang="ja-JP" sz="1600" dirty="0">
              <a:solidFill>
                <a:schemeClr val="tx1"/>
              </a:solidFill>
              <a:latin typeface="+mn-ea"/>
            </a:endParaRPr>
          </a:p>
          <a:p>
            <a:pPr algn="ctr"/>
            <a:r>
              <a:rPr kumimoji="1" lang="ja-JP" altLang="en-US" sz="1600" dirty="0">
                <a:solidFill>
                  <a:schemeClr val="tx1"/>
                </a:solidFill>
                <a:latin typeface="+mn-ea"/>
              </a:rPr>
              <a:t>データ</a:t>
            </a:r>
            <a:endParaRPr kumimoji="1" lang="en-US" altLang="ja-JP" sz="1600" dirty="0">
              <a:solidFill>
                <a:schemeClr val="tx1"/>
              </a:solidFill>
              <a:latin typeface="+mn-ea"/>
            </a:endParaRPr>
          </a:p>
          <a:p>
            <a:pPr algn="ctr"/>
            <a:r>
              <a:rPr kumimoji="1" lang="ja-JP" altLang="en-US" sz="1600" dirty="0">
                <a:solidFill>
                  <a:schemeClr val="tx1"/>
                </a:solidFill>
                <a:latin typeface="+mn-ea"/>
              </a:rPr>
              <a:t>一覧</a:t>
            </a:r>
          </a:p>
        </p:txBody>
      </p:sp>
      <p:cxnSp>
        <p:nvCxnSpPr>
          <p:cNvPr id="25" name="直線矢印コネクタ 24"/>
          <p:cNvCxnSpPr/>
          <p:nvPr/>
        </p:nvCxnSpPr>
        <p:spPr>
          <a:xfrm flipH="1">
            <a:off x="3563888" y="2924944"/>
            <a:ext cx="1368152"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1" name="メモ 30"/>
          <p:cNvSpPr/>
          <p:nvPr/>
        </p:nvSpPr>
        <p:spPr>
          <a:xfrm>
            <a:off x="3995936" y="2852936"/>
            <a:ext cx="792088" cy="864096"/>
          </a:xfrm>
          <a:prstGeom prst="foldedCorner">
            <a:avLst>
              <a:gd name="adj" fmla="val 20434"/>
            </a:avLst>
          </a:prstGeom>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p:spPr>
        <p:txBody>
          <a:bodyPr wrap="none" rtlCol="0" anchor="t">
            <a:noAutofit/>
          </a:bodyPr>
          <a:lstStyle/>
          <a:p>
            <a:pPr algn="ctr"/>
            <a:r>
              <a:rPr kumimoji="1" lang="ja-JP" altLang="en-US" sz="1600" dirty="0">
                <a:solidFill>
                  <a:schemeClr val="tx1"/>
                </a:solidFill>
                <a:latin typeface="+mn-ea"/>
              </a:rPr>
              <a:t>記入用</a:t>
            </a:r>
            <a:endParaRPr kumimoji="1" lang="en-US" altLang="ja-JP" sz="1600" dirty="0">
              <a:solidFill>
                <a:schemeClr val="tx1"/>
              </a:solidFill>
              <a:latin typeface="+mn-ea"/>
            </a:endParaRPr>
          </a:p>
          <a:p>
            <a:pPr algn="ctr"/>
            <a:r>
              <a:rPr kumimoji="1" lang="ja-JP" altLang="en-US" sz="1600" dirty="0">
                <a:solidFill>
                  <a:schemeClr val="tx1"/>
                </a:solidFill>
                <a:latin typeface="+mn-ea"/>
              </a:rPr>
              <a:t>データ</a:t>
            </a:r>
            <a:endParaRPr kumimoji="1" lang="en-US" altLang="ja-JP" sz="1600" dirty="0">
              <a:solidFill>
                <a:schemeClr val="tx1"/>
              </a:solidFill>
              <a:latin typeface="+mn-ea"/>
            </a:endParaRPr>
          </a:p>
          <a:p>
            <a:pPr algn="ctr"/>
            <a:r>
              <a:rPr kumimoji="1" lang="ja-JP" altLang="en-US" sz="1600" dirty="0">
                <a:solidFill>
                  <a:schemeClr val="tx1"/>
                </a:solidFill>
                <a:latin typeface="+mn-ea"/>
              </a:rPr>
              <a:t>一覧</a:t>
            </a:r>
          </a:p>
        </p:txBody>
      </p:sp>
      <p:cxnSp>
        <p:nvCxnSpPr>
          <p:cNvPr id="33" name="直線矢印コネクタ 32"/>
          <p:cNvCxnSpPr>
            <a:stCxn id="18" idx="2"/>
            <a:endCxn id="19" idx="0"/>
          </p:cNvCxnSpPr>
          <p:nvPr/>
        </p:nvCxnSpPr>
        <p:spPr>
          <a:xfrm>
            <a:off x="2159732" y="3429000"/>
            <a:ext cx="0" cy="288032"/>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4" name="直線矢印コネクタ 33"/>
          <p:cNvCxnSpPr>
            <a:stCxn id="19" idx="2"/>
            <a:endCxn id="29" idx="0"/>
          </p:cNvCxnSpPr>
          <p:nvPr/>
        </p:nvCxnSpPr>
        <p:spPr>
          <a:xfrm>
            <a:off x="2159732" y="4365104"/>
            <a:ext cx="0" cy="288032"/>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a:off x="3635896" y="4869160"/>
            <a:ext cx="1296144"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3" name="メモ 22"/>
          <p:cNvSpPr/>
          <p:nvPr/>
        </p:nvSpPr>
        <p:spPr>
          <a:xfrm>
            <a:off x="3779912" y="4725144"/>
            <a:ext cx="792088" cy="864096"/>
          </a:xfrm>
          <a:prstGeom prst="foldedCorner">
            <a:avLst>
              <a:gd name="adj" fmla="val 20434"/>
            </a:avLst>
          </a:prstGeom>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p:spPr>
        <p:txBody>
          <a:bodyPr wrap="none" rtlCol="0" anchor="t">
            <a:noAutofit/>
          </a:bodyPr>
          <a:lstStyle/>
          <a:p>
            <a:pPr algn="ctr"/>
            <a:r>
              <a:rPr kumimoji="1" lang="ja-JP" altLang="en-US" sz="1600" dirty="0">
                <a:solidFill>
                  <a:schemeClr val="tx1"/>
                </a:solidFill>
                <a:latin typeface="+mn-ea"/>
              </a:rPr>
              <a:t>部署内</a:t>
            </a:r>
            <a:endParaRPr kumimoji="1" lang="en-US" altLang="ja-JP" sz="1600" dirty="0">
              <a:solidFill>
                <a:schemeClr val="tx1"/>
              </a:solidFill>
              <a:latin typeface="+mn-ea"/>
            </a:endParaRPr>
          </a:p>
          <a:p>
            <a:pPr algn="ctr"/>
            <a:r>
              <a:rPr kumimoji="1" lang="ja-JP" altLang="en-US" sz="1600" dirty="0">
                <a:solidFill>
                  <a:schemeClr val="tx1"/>
                </a:solidFill>
                <a:latin typeface="+mn-ea"/>
              </a:rPr>
              <a:t>データ</a:t>
            </a:r>
            <a:endParaRPr kumimoji="1" lang="en-US" altLang="ja-JP" sz="1600" dirty="0">
              <a:solidFill>
                <a:schemeClr val="tx1"/>
              </a:solidFill>
              <a:latin typeface="+mn-ea"/>
            </a:endParaRPr>
          </a:p>
          <a:p>
            <a:pPr algn="ctr"/>
            <a:r>
              <a:rPr kumimoji="1" lang="ja-JP" altLang="en-US" sz="1600" dirty="0">
                <a:solidFill>
                  <a:schemeClr val="tx1"/>
                </a:solidFill>
                <a:latin typeface="+mn-ea"/>
              </a:rPr>
              <a:t>一覧</a:t>
            </a:r>
          </a:p>
        </p:txBody>
      </p:sp>
      <p:cxnSp>
        <p:nvCxnSpPr>
          <p:cNvPr id="36" name="直線矢印コネクタ 35"/>
          <p:cNvCxnSpPr>
            <a:stCxn id="28" idx="2"/>
            <a:endCxn id="21" idx="0"/>
          </p:cNvCxnSpPr>
          <p:nvPr/>
        </p:nvCxnSpPr>
        <p:spPr>
          <a:xfrm>
            <a:off x="6336196" y="5373216"/>
            <a:ext cx="0" cy="288032"/>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2"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3.2</a:t>
            </a:r>
            <a:r>
              <a:rPr lang="ja-JP" altLang="en-US" sz="1200" dirty="0">
                <a:latin typeface="+mn-ea"/>
                <a:ea typeface="+mn-ea"/>
              </a:rPr>
              <a:t>　自治体のデータを把握して公開データを選ぶ</a:t>
            </a:r>
          </a:p>
        </p:txBody>
      </p:sp>
    </p:spTree>
    <p:extLst>
      <p:ext uri="{BB962C8B-B14F-4D97-AF65-F5344CB8AC3E}">
        <p14:creationId xmlns:p14="http://schemas.microsoft.com/office/powerpoint/2010/main" val="74710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97110"/>
            <a:ext cx="8640960" cy="424732"/>
          </a:xfrm>
        </p:spPr>
        <p:txBody>
          <a:bodyPr>
            <a:normAutofit/>
          </a:bodyPr>
          <a:lstStyle/>
          <a:p>
            <a:r>
              <a:rPr lang="ja-JP" altLang="en-US" dirty="0"/>
              <a:t>１．はじめに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6</a:t>
            </a:fld>
            <a:endParaRPr kumimoji="1" lang="ja-JP" altLang="en-US"/>
          </a:p>
        </p:txBody>
      </p:sp>
      <p:sp>
        <p:nvSpPr>
          <p:cNvPr id="5" name="角丸四角形 4"/>
          <p:cNvSpPr/>
          <p:nvPr/>
        </p:nvSpPr>
        <p:spPr>
          <a:xfrm>
            <a:off x="107504" y="2636912"/>
            <a:ext cx="1814272" cy="936104"/>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defRPr/>
            </a:pPr>
            <a:r>
              <a:rPr lang="ja-JP" altLang="en-US" sz="1600" b="1" dirty="0">
                <a:solidFill>
                  <a:schemeClr val="bg1"/>
                </a:solidFill>
                <a:latin typeface="+mn-ea"/>
                <a:cs typeface="メイリオ" panose="020B0604030504040204" pitchFamily="50" charset="-128"/>
              </a:rPr>
              <a:t>業務担当課</a:t>
            </a:r>
            <a:endParaRPr lang="en-US" altLang="ja-JP" sz="1600" b="1" dirty="0">
              <a:solidFill>
                <a:schemeClr val="bg1"/>
              </a:solidFill>
              <a:latin typeface="+mn-ea"/>
              <a:cs typeface="メイリオ" panose="020B0604030504040204" pitchFamily="50" charset="-128"/>
            </a:endParaRPr>
          </a:p>
          <a:p>
            <a:pPr algn="ctr">
              <a:defRPr/>
            </a:pPr>
            <a:r>
              <a:rPr lang="ja-JP" altLang="en-US" sz="1600" b="1" dirty="0">
                <a:solidFill>
                  <a:schemeClr val="bg1"/>
                </a:solidFill>
                <a:latin typeface="+mn-ea"/>
                <a:cs typeface="メイリオ" panose="020B0604030504040204" pitchFamily="50" charset="-128"/>
              </a:rPr>
              <a:t>（データ保有部署）</a:t>
            </a:r>
          </a:p>
        </p:txBody>
      </p:sp>
      <p:sp>
        <p:nvSpPr>
          <p:cNvPr id="6" name="角丸四角形 5"/>
          <p:cNvSpPr/>
          <p:nvPr/>
        </p:nvSpPr>
        <p:spPr>
          <a:xfrm>
            <a:off x="3361936" y="2492896"/>
            <a:ext cx="1944216" cy="2592288"/>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オープンデータ</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とりまとめ部署</a:t>
            </a:r>
            <a:endParaRPr lang="en-US" altLang="ja-JP" sz="1600" b="1" dirty="0">
              <a:solidFill>
                <a:schemeClr val="bg1"/>
              </a:solidFill>
              <a:latin typeface="+mn-ea"/>
              <a:cs typeface="メイリオ" panose="020B0604030504040204" pitchFamily="50" charset="-128"/>
            </a:endParaRPr>
          </a:p>
          <a:p>
            <a:pPr algn="ctr"/>
            <a:r>
              <a:rPr lang="ja-JP" altLang="en-US" sz="1600" b="1" dirty="0">
                <a:solidFill>
                  <a:schemeClr val="bg1"/>
                </a:solidFill>
                <a:latin typeface="+mn-ea"/>
                <a:cs typeface="メイリオ" panose="020B0604030504040204" pitchFamily="50" charset="-128"/>
              </a:rPr>
              <a:t>（情報システム課など）</a:t>
            </a:r>
            <a:endParaRPr lang="en-US" altLang="ja-JP" sz="1600" b="1" dirty="0">
              <a:solidFill>
                <a:schemeClr val="bg1"/>
              </a:solidFill>
              <a:latin typeface="+mn-ea"/>
              <a:cs typeface="メイリオ" panose="020B0604030504040204" pitchFamily="50" charset="-128"/>
            </a:endParaRPr>
          </a:p>
        </p:txBody>
      </p:sp>
      <p:sp>
        <p:nvSpPr>
          <p:cNvPr id="7" name="角丸四角形 6"/>
          <p:cNvSpPr/>
          <p:nvPr/>
        </p:nvSpPr>
        <p:spPr>
          <a:xfrm>
            <a:off x="6876256" y="2492896"/>
            <a:ext cx="2088232" cy="2592288"/>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サイト</a:t>
            </a:r>
          </a:p>
        </p:txBody>
      </p:sp>
      <p:sp>
        <p:nvSpPr>
          <p:cNvPr id="9" name="角丸四角形 8"/>
          <p:cNvSpPr/>
          <p:nvPr/>
        </p:nvSpPr>
        <p:spPr>
          <a:xfrm>
            <a:off x="121576" y="4077072"/>
            <a:ext cx="1814272" cy="936104"/>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defRPr/>
            </a:pPr>
            <a:r>
              <a:rPr lang="ja-JP" altLang="en-US" sz="1600" b="1" dirty="0">
                <a:solidFill>
                  <a:schemeClr val="bg1"/>
                </a:solidFill>
                <a:latin typeface="+mn-ea"/>
                <a:cs typeface="メイリオ" panose="020B0604030504040204" pitchFamily="50" charset="-128"/>
              </a:rPr>
              <a:t>業務担当課</a:t>
            </a:r>
            <a:endParaRPr lang="en-US" altLang="ja-JP" sz="1600" b="1" dirty="0">
              <a:solidFill>
                <a:schemeClr val="bg1"/>
              </a:solidFill>
              <a:latin typeface="+mn-ea"/>
              <a:cs typeface="メイリオ" panose="020B0604030504040204" pitchFamily="50" charset="-128"/>
            </a:endParaRPr>
          </a:p>
          <a:p>
            <a:pPr algn="ctr">
              <a:defRPr/>
            </a:pPr>
            <a:r>
              <a:rPr lang="ja-JP" altLang="en-US" sz="1600" b="1" dirty="0">
                <a:solidFill>
                  <a:schemeClr val="bg1"/>
                </a:solidFill>
                <a:latin typeface="+mn-ea"/>
                <a:cs typeface="メイリオ" panose="020B0604030504040204" pitchFamily="50" charset="-128"/>
              </a:rPr>
              <a:t>（データ保有部署）</a:t>
            </a:r>
          </a:p>
        </p:txBody>
      </p:sp>
      <p:grpSp>
        <p:nvGrpSpPr>
          <p:cNvPr id="33" name="グループ化 32"/>
          <p:cNvGrpSpPr/>
          <p:nvPr/>
        </p:nvGrpSpPr>
        <p:grpSpPr>
          <a:xfrm>
            <a:off x="7020272" y="3645024"/>
            <a:ext cx="864096" cy="504056"/>
            <a:chOff x="7884368" y="2780928"/>
            <a:chExt cx="864096" cy="504056"/>
          </a:xfrm>
        </p:grpSpPr>
        <p:sp>
          <p:nvSpPr>
            <p:cNvPr id="17" name="メモ 16"/>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18" name="テキスト ボックス 17"/>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公開情報</a:t>
              </a:r>
            </a:p>
          </p:txBody>
        </p:sp>
      </p:grpSp>
      <p:cxnSp>
        <p:nvCxnSpPr>
          <p:cNvPr id="23" name="直線矢印コネクタ 22"/>
          <p:cNvCxnSpPr/>
          <p:nvPr/>
        </p:nvCxnSpPr>
        <p:spPr bwMode="auto">
          <a:xfrm>
            <a:off x="5436096" y="2852936"/>
            <a:ext cx="1296144" cy="0"/>
          </a:xfrm>
          <a:prstGeom prst="straightConnector1">
            <a:avLst/>
          </a:prstGeom>
          <a:ln w="57150">
            <a:solidFill>
              <a:srgbClr val="F57E1B"/>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4" name="正方形/長方形 23"/>
          <p:cNvSpPr/>
          <p:nvPr/>
        </p:nvSpPr>
        <p:spPr>
          <a:xfrm>
            <a:off x="5436096" y="3140968"/>
            <a:ext cx="1512168" cy="1656184"/>
          </a:xfrm>
          <a:prstGeom prst="rect">
            <a:avLst/>
          </a:prstGeom>
          <a:noFill/>
          <a:ln>
            <a:noFill/>
          </a:ln>
        </p:spPr>
        <p:txBody>
          <a:bodyPr wrap="square" rtlCol="0" anchor="t">
            <a:noAutofit/>
          </a:bodyPr>
          <a:lstStyle/>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サイトの整備</a:t>
            </a:r>
            <a:endParaRPr kumimoji="1" lang="en-US" altLang="ja-JP" sz="1600" dirty="0">
              <a:latin typeface="+mn-ea"/>
              <a:cs typeface="Meiryo UI" panose="020B0604030504040204" pitchFamily="50" charset="-128"/>
            </a:endParaRPr>
          </a:p>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利用ルールの整備</a:t>
            </a:r>
            <a:endParaRPr kumimoji="1" lang="en-US" altLang="ja-JP" sz="1600" dirty="0">
              <a:latin typeface="+mn-ea"/>
              <a:cs typeface="Meiryo UI" panose="020B0604030504040204" pitchFamily="50" charset="-128"/>
            </a:endParaRPr>
          </a:p>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オープンデータの掲載</a:t>
            </a:r>
            <a:endParaRPr kumimoji="1" lang="en-US" altLang="ja-JP" sz="1600" dirty="0">
              <a:latin typeface="+mn-ea"/>
              <a:cs typeface="Meiryo UI" panose="020B0604030504040204" pitchFamily="50" charset="-128"/>
            </a:endParaRPr>
          </a:p>
          <a:p>
            <a:pPr algn="r" defTabSz="914400"/>
            <a:r>
              <a:rPr kumimoji="1" lang="ja-JP" altLang="en-US" sz="1600" dirty="0">
                <a:latin typeface="+mn-ea"/>
                <a:cs typeface="Meiryo UI" panose="020B0604030504040204" pitchFamily="50" charset="-128"/>
              </a:rPr>
              <a:t>・・・</a:t>
            </a:r>
            <a:endParaRPr kumimoji="1" lang="en-US" altLang="ja-JP" sz="1600" dirty="0">
              <a:latin typeface="+mn-ea"/>
              <a:cs typeface="Meiryo UI" panose="020B0604030504040204" pitchFamily="50" charset="-128"/>
            </a:endParaRPr>
          </a:p>
        </p:txBody>
      </p:sp>
      <p:sp>
        <p:nvSpPr>
          <p:cNvPr id="25" name="正方形/長方形 24"/>
          <p:cNvSpPr/>
          <p:nvPr/>
        </p:nvSpPr>
        <p:spPr>
          <a:xfrm>
            <a:off x="7020272" y="2852936"/>
            <a:ext cx="1800200" cy="504056"/>
          </a:xfrm>
          <a:prstGeom prst="rect">
            <a:avLst/>
          </a:prstGeom>
          <a:noFill/>
          <a:ln>
            <a:noFill/>
          </a:ln>
        </p:spPr>
        <p:txBody>
          <a:bodyPr wrap="none" lIns="90000" tIns="46800" rIns="90000" bIns="46800" rtlCol="0" anchor="ctr">
            <a:noAutofit/>
          </a:bodyPr>
          <a:lstStyle/>
          <a:p>
            <a:pPr algn="ctr" defTabSz="914400"/>
            <a:r>
              <a:rPr kumimoji="1" lang="ja-JP" altLang="en-US" sz="1400" dirty="0">
                <a:solidFill>
                  <a:schemeClr val="bg1"/>
                </a:solidFill>
                <a:latin typeface="+mn-ea"/>
                <a:cs typeface="Meiryo UI" panose="020B0604030504040204" pitchFamily="50" charset="-128"/>
              </a:rPr>
              <a:t>自治体ホームページや</a:t>
            </a:r>
            <a:endParaRPr kumimoji="1" lang="en-US" altLang="ja-JP" sz="1400" dirty="0">
              <a:solidFill>
                <a:schemeClr val="bg1"/>
              </a:solidFill>
              <a:latin typeface="+mn-ea"/>
              <a:cs typeface="Meiryo UI" panose="020B0604030504040204" pitchFamily="50" charset="-128"/>
            </a:endParaRPr>
          </a:p>
          <a:p>
            <a:pPr algn="ctr" defTabSz="914400"/>
            <a:r>
              <a:rPr lang="ja-JP" altLang="en-US" sz="1400" dirty="0">
                <a:solidFill>
                  <a:schemeClr val="bg1"/>
                </a:solidFill>
                <a:latin typeface="+mn-ea"/>
                <a:cs typeface="Meiryo UI" panose="020B0604030504040204" pitchFamily="50" charset="-128"/>
              </a:rPr>
              <a:t>オープンデータ専用サイト</a:t>
            </a:r>
            <a:endParaRPr kumimoji="1" lang="en-US" altLang="ja-JP" sz="1400" dirty="0">
              <a:solidFill>
                <a:schemeClr val="bg1"/>
              </a:solidFill>
              <a:latin typeface="+mn-ea"/>
              <a:cs typeface="Meiryo UI" panose="020B0604030504040204" pitchFamily="50" charset="-128"/>
            </a:endParaRPr>
          </a:p>
        </p:txBody>
      </p:sp>
      <p:sp>
        <p:nvSpPr>
          <p:cNvPr id="32" name="大かっこ 31"/>
          <p:cNvSpPr/>
          <p:nvPr/>
        </p:nvSpPr>
        <p:spPr>
          <a:xfrm>
            <a:off x="7020272" y="2852936"/>
            <a:ext cx="1800200" cy="576064"/>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8" name="グループ化 37"/>
          <p:cNvGrpSpPr/>
          <p:nvPr/>
        </p:nvGrpSpPr>
        <p:grpSpPr>
          <a:xfrm>
            <a:off x="7956376" y="3645024"/>
            <a:ext cx="864096" cy="504056"/>
            <a:chOff x="7884368" y="2780928"/>
            <a:chExt cx="864096" cy="504056"/>
          </a:xfrm>
        </p:grpSpPr>
        <p:sp>
          <p:nvSpPr>
            <p:cNvPr id="39" name="メモ 38"/>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0" name="テキスト ボックス 39"/>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公開情報</a:t>
              </a:r>
            </a:p>
          </p:txBody>
        </p:sp>
      </p:grpSp>
      <p:sp>
        <p:nvSpPr>
          <p:cNvPr id="41" name="テキスト ボックス 40"/>
          <p:cNvSpPr txBox="1"/>
          <p:nvPr/>
        </p:nvSpPr>
        <p:spPr>
          <a:xfrm>
            <a:off x="107504" y="836712"/>
            <a:ext cx="8784976" cy="792088"/>
          </a:xfrm>
          <a:prstGeom prst="rect">
            <a:avLst/>
          </a:prstGeom>
          <a:noFill/>
          <a:ln>
            <a:noFill/>
          </a:ln>
        </p:spPr>
        <p:txBody>
          <a:bodyPr wrap="square" rtlCol="0" anchor="t">
            <a:noAutofit/>
          </a:bodyPr>
          <a:lstStyle/>
          <a:p>
            <a:r>
              <a:rPr kumimoji="1" lang="ja-JP" altLang="en-US" sz="2000" dirty="0">
                <a:latin typeface="+mn-ea"/>
              </a:rPr>
              <a:t>公開情報の準備や利用ルールの整備といったオープンデータの取組みは、業務担当課とオープンデータとりまとめ部署が、連携して進めていくことが重要です。</a:t>
            </a:r>
            <a:endParaRPr kumimoji="1" lang="en-US" altLang="ja-JP" sz="2000" dirty="0">
              <a:latin typeface="+mn-ea"/>
            </a:endParaRPr>
          </a:p>
          <a:p>
            <a:endParaRPr kumimoji="1" lang="ja-JP" altLang="en-US" sz="2000" dirty="0">
              <a:latin typeface="+mn-ea"/>
            </a:endParaRPr>
          </a:p>
          <a:p>
            <a:endParaRPr kumimoji="1" lang="ja-JP" altLang="en-US" sz="2000" dirty="0">
              <a:latin typeface="+mn-ea"/>
            </a:endParaRPr>
          </a:p>
        </p:txBody>
      </p:sp>
      <p:sp>
        <p:nvSpPr>
          <p:cNvPr id="50" name="縦巻き 49"/>
          <p:cNvSpPr/>
          <p:nvPr/>
        </p:nvSpPr>
        <p:spPr>
          <a:xfrm>
            <a:off x="7164288" y="4293096"/>
            <a:ext cx="1584176" cy="648072"/>
          </a:xfrm>
          <a:prstGeom prst="verticalScroll">
            <a:avLst>
              <a:gd name="adj" fmla="val 22578"/>
            </a:avLst>
          </a:prstGeom>
          <a:solidFill>
            <a:schemeClr val="bg1">
              <a:lumMod val="85000"/>
            </a:schemeClr>
          </a:solidFill>
          <a:ln>
            <a:solidFill>
              <a:schemeClr val="bg1">
                <a:lumMod val="50000"/>
              </a:schemeClr>
            </a:solidFill>
          </a:ln>
          <a:effectLst/>
        </p:spPr>
        <p:txBody>
          <a:bodyPr wrap="square" rtlCol="0" anchor="t">
            <a:noAutofit/>
          </a:bodyPr>
          <a:lstStyle/>
          <a:p>
            <a:pPr algn="ctr">
              <a:spcBef>
                <a:spcPts val="600"/>
              </a:spcBef>
            </a:pPr>
            <a:endParaRPr kumimoji="1" lang="ja-JP" altLang="en-US" sz="2000" dirty="0">
              <a:solidFill>
                <a:schemeClr val="tx1"/>
              </a:solidFill>
              <a:latin typeface="+mn-ea"/>
            </a:endParaRPr>
          </a:p>
        </p:txBody>
      </p:sp>
      <p:sp>
        <p:nvSpPr>
          <p:cNvPr id="51" name="テキスト ボックス 50"/>
          <p:cNvSpPr txBox="1"/>
          <p:nvPr/>
        </p:nvSpPr>
        <p:spPr>
          <a:xfrm>
            <a:off x="7380312" y="4437112"/>
            <a:ext cx="1152128" cy="288032"/>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800" dirty="0">
                <a:cs typeface="Meiryo UI" panose="020B0604030504040204" pitchFamily="50" charset="-128"/>
              </a:rPr>
              <a:t>利用ルール</a:t>
            </a:r>
            <a:endParaRPr lang="en-US" altLang="ja-JP" sz="1800" dirty="0">
              <a:cs typeface="Meiryo UI" panose="020B0604030504040204" pitchFamily="50" charset="-128"/>
            </a:endParaRPr>
          </a:p>
          <a:p>
            <a:pPr algn="ctr"/>
            <a:r>
              <a:rPr lang="en-US" altLang="ja-JP" sz="1800" dirty="0">
                <a:cs typeface="Meiryo UI" panose="020B0604030504040204" pitchFamily="50" charset="-128"/>
              </a:rPr>
              <a:t>(</a:t>
            </a:r>
            <a:r>
              <a:rPr lang="ja-JP" altLang="en-US" sz="1800" dirty="0">
                <a:cs typeface="Meiryo UI" panose="020B0604030504040204" pitchFamily="50" charset="-128"/>
              </a:rPr>
              <a:t>利用規約</a:t>
            </a:r>
            <a:r>
              <a:rPr lang="en-US" altLang="ja-JP" sz="1800" dirty="0">
                <a:cs typeface="Meiryo UI" panose="020B0604030504040204" pitchFamily="50" charset="-128"/>
              </a:rPr>
              <a:t>)</a:t>
            </a:r>
            <a:endParaRPr lang="ja-JP" altLang="en-US" sz="1800" dirty="0">
              <a:cs typeface="Meiryo UI" panose="020B0604030504040204" pitchFamily="50" charset="-128"/>
            </a:endParaRPr>
          </a:p>
        </p:txBody>
      </p:sp>
      <p:sp>
        <p:nvSpPr>
          <p:cNvPr id="53" name="正方形/長方形 52"/>
          <p:cNvSpPr/>
          <p:nvPr/>
        </p:nvSpPr>
        <p:spPr>
          <a:xfrm>
            <a:off x="1907704" y="3140968"/>
            <a:ext cx="1656184" cy="504056"/>
          </a:xfrm>
          <a:prstGeom prst="rect">
            <a:avLst/>
          </a:prstGeom>
          <a:noFill/>
          <a:ln>
            <a:noFill/>
          </a:ln>
        </p:spPr>
        <p:txBody>
          <a:bodyPr wrap="square" rtlCol="0" anchor="t">
            <a:noAutofit/>
          </a:bodyPr>
          <a:lstStyle/>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公開情報の</a:t>
            </a:r>
            <a:br>
              <a:rPr kumimoji="1" lang="en-US" altLang="ja-JP" sz="1600" dirty="0">
                <a:latin typeface="+mn-ea"/>
                <a:cs typeface="Meiryo UI" panose="020B0604030504040204" pitchFamily="50" charset="-128"/>
              </a:rPr>
            </a:br>
            <a:r>
              <a:rPr kumimoji="1" lang="ja-JP" altLang="en-US" sz="1600" dirty="0">
                <a:latin typeface="+mn-ea"/>
                <a:cs typeface="Meiryo UI" panose="020B0604030504040204" pitchFamily="50" charset="-128"/>
              </a:rPr>
              <a:t>準備　　　・・・</a:t>
            </a:r>
            <a:endParaRPr kumimoji="1" lang="en-US" altLang="ja-JP" sz="1600" dirty="0">
              <a:latin typeface="+mn-ea"/>
              <a:cs typeface="Meiryo UI" panose="020B0604030504040204" pitchFamily="50" charset="-128"/>
            </a:endParaRPr>
          </a:p>
        </p:txBody>
      </p:sp>
      <p:sp>
        <p:nvSpPr>
          <p:cNvPr id="34" name="吹き出し: 角を丸めた四角形 6">
            <a:extLst>
              <a:ext uri="{FF2B5EF4-FFF2-40B4-BE49-F238E27FC236}">
                <a16:creationId xmlns:a16="http://schemas.microsoft.com/office/drawing/2014/main" id="{29B23DFA-4BA6-4853-9E84-6FECE6F03694}"/>
              </a:ext>
            </a:extLst>
          </p:cNvPr>
          <p:cNvSpPr/>
          <p:nvPr/>
        </p:nvSpPr>
        <p:spPr>
          <a:xfrm>
            <a:off x="251520" y="5589240"/>
            <a:ext cx="2592288" cy="1008112"/>
          </a:xfrm>
          <a:prstGeom prst="wedgeRoundRectCallout">
            <a:avLst>
              <a:gd name="adj1" fmla="val -30986"/>
              <a:gd name="adj2" fmla="val -98108"/>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公開情報の元となる</a:t>
            </a:r>
            <a:br>
              <a:rPr kumimoji="1" lang="en-US" altLang="ja-JP" dirty="0">
                <a:solidFill>
                  <a:schemeClr val="tx1"/>
                </a:solidFill>
                <a:latin typeface="+mn-ea"/>
              </a:rPr>
            </a:br>
            <a:r>
              <a:rPr kumimoji="1" lang="ja-JP" altLang="en-US" dirty="0">
                <a:solidFill>
                  <a:schemeClr val="tx1"/>
                </a:solidFill>
                <a:latin typeface="+mn-ea"/>
              </a:rPr>
              <a:t>データを持っているのは、業務担当課。</a:t>
            </a:r>
          </a:p>
        </p:txBody>
      </p:sp>
      <p:sp>
        <p:nvSpPr>
          <p:cNvPr id="35" name="吹き出し: 角を丸めた四角形 6">
            <a:extLst>
              <a:ext uri="{FF2B5EF4-FFF2-40B4-BE49-F238E27FC236}">
                <a16:creationId xmlns:a16="http://schemas.microsoft.com/office/drawing/2014/main" id="{29B23DFA-4BA6-4853-9E84-6FECE6F03694}"/>
              </a:ext>
            </a:extLst>
          </p:cNvPr>
          <p:cNvSpPr/>
          <p:nvPr/>
        </p:nvSpPr>
        <p:spPr>
          <a:xfrm>
            <a:off x="3563888" y="5589240"/>
            <a:ext cx="3816424" cy="1008112"/>
          </a:xfrm>
          <a:prstGeom prst="wedgeRoundRectCallout">
            <a:avLst>
              <a:gd name="adj1" fmla="val -35410"/>
              <a:gd name="adj2" fmla="val -90819"/>
              <a:gd name="adj3" fmla="val 16667"/>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サイトの整備や利用ルールの作成など、庁内でまとめて実施するものは、オープンデータとりまとめ部署が担当。</a:t>
            </a:r>
          </a:p>
        </p:txBody>
      </p:sp>
      <p:sp>
        <p:nvSpPr>
          <p:cNvPr id="36" name="正方形/長方形 35"/>
          <p:cNvSpPr/>
          <p:nvPr/>
        </p:nvSpPr>
        <p:spPr>
          <a:xfrm>
            <a:off x="323528" y="1916832"/>
            <a:ext cx="4176464" cy="43204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solidFill>
                  <a:schemeClr val="lt1"/>
                </a:solidFill>
                <a:latin typeface="+mn-ea"/>
              </a:rPr>
              <a:t>庁内のオープンデータ作業の分担の例</a:t>
            </a:r>
            <a:endParaRPr kumimoji="1" lang="en-US" altLang="ja-JP" sz="2000" dirty="0">
              <a:solidFill>
                <a:schemeClr val="lt1"/>
              </a:solidFill>
              <a:latin typeface="+mn-ea"/>
            </a:endParaRPr>
          </a:p>
        </p:txBody>
      </p:sp>
      <p:grpSp>
        <p:nvGrpSpPr>
          <p:cNvPr id="11" name="グループ化 10"/>
          <p:cNvGrpSpPr/>
          <p:nvPr/>
        </p:nvGrpSpPr>
        <p:grpSpPr>
          <a:xfrm>
            <a:off x="971600" y="3284984"/>
            <a:ext cx="864096" cy="504056"/>
            <a:chOff x="-2628800" y="2276632"/>
            <a:chExt cx="864096" cy="504056"/>
          </a:xfrm>
        </p:grpSpPr>
        <p:sp>
          <p:nvSpPr>
            <p:cNvPr id="56" name="メモ 55"/>
            <p:cNvSpPr/>
            <p:nvPr/>
          </p:nvSpPr>
          <p:spPr>
            <a:xfrm flipV="1">
              <a:off x="-2628800" y="2276632"/>
              <a:ext cx="864096" cy="504056"/>
            </a:xfrm>
            <a:prstGeom prst="foldedCorner">
              <a:avLst>
                <a:gd name="adj" fmla="val 38396"/>
              </a:avLst>
            </a:prstGeom>
            <a:solidFill>
              <a:srgbClr val="F57E1B"/>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57" name="テキスト ボックス 56"/>
            <p:cNvSpPr txBox="1"/>
            <p:nvPr/>
          </p:nvSpPr>
          <p:spPr>
            <a:xfrm>
              <a:off x="-2628800" y="2348640"/>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solidFill>
                    <a:schemeClr val="bg1"/>
                  </a:solidFill>
                  <a:cs typeface="Meiryo UI" panose="020B0604030504040204" pitchFamily="50" charset="-128"/>
                </a:rPr>
                <a:t>元データ</a:t>
              </a:r>
            </a:p>
          </p:txBody>
        </p:sp>
      </p:grpSp>
      <p:grpSp>
        <p:nvGrpSpPr>
          <p:cNvPr id="58" name="グループ化 57"/>
          <p:cNvGrpSpPr/>
          <p:nvPr/>
        </p:nvGrpSpPr>
        <p:grpSpPr>
          <a:xfrm>
            <a:off x="1043608" y="4725144"/>
            <a:ext cx="864096" cy="504056"/>
            <a:chOff x="-2628800" y="2276632"/>
            <a:chExt cx="864096" cy="504056"/>
          </a:xfrm>
        </p:grpSpPr>
        <p:sp>
          <p:nvSpPr>
            <p:cNvPr id="59" name="メモ 58"/>
            <p:cNvSpPr/>
            <p:nvPr/>
          </p:nvSpPr>
          <p:spPr>
            <a:xfrm flipV="1">
              <a:off x="-2628800" y="2276632"/>
              <a:ext cx="864096" cy="504056"/>
            </a:xfrm>
            <a:prstGeom prst="foldedCorner">
              <a:avLst>
                <a:gd name="adj" fmla="val 38396"/>
              </a:avLst>
            </a:prstGeom>
            <a:solidFill>
              <a:srgbClr val="F57E1B"/>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60" name="テキスト ボックス 59"/>
            <p:cNvSpPr txBox="1"/>
            <p:nvPr/>
          </p:nvSpPr>
          <p:spPr>
            <a:xfrm>
              <a:off x="-2628800" y="2348640"/>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solidFill>
                    <a:schemeClr val="bg1"/>
                  </a:solidFill>
                  <a:cs typeface="Meiryo UI" panose="020B0604030504040204" pitchFamily="50" charset="-128"/>
                </a:rPr>
                <a:t>元データ</a:t>
              </a:r>
            </a:p>
          </p:txBody>
        </p:sp>
      </p:grpSp>
      <p:sp>
        <p:nvSpPr>
          <p:cNvPr id="13" name="フリーフォーム 12"/>
          <p:cNvSpPr/>
          <p:nvPr/>
        </p:nvSpPr>
        <p:spPr>
          <a:xfrm>
            <a:off x="1778000" y="2924944"/>
            <a:ext cx="1569864" cy="406896"/>
          </a:xfrm>
          <a:custGeom>
            <a:avLst/>
            <a:gdLst>
              <a:gd name="connsiteX0" fmla="*/ 0 w 1511300"/>
              <a:gd name="connsiteY0" fmla="*/ 482600 h 482600"/>
              <a:gd name="connsiteX1" fmla="*/ 304800 w 1511300"/>
              <a:gd name="connsiteY1" fmla="*/ 139700 h 482600"/>
              <a:gd name="connsiteX2" fmla="*/ 1511300 w 1511300"/>
              <a:gd name="connsiteY2" fmla="*/ 0 h 482600"/>
            </a:gdLst>
            <a:ahLst/>
            <a:cxnLst>
              <a:cxn ang="0">
                <a:pos x="connsiteX0" y="connsiteY0"/>
              </a:cxn>
              <a:cxn ang="0">
                <a:pos x="connsiteX1" y="connsiteY1"/>
              </a:cxn>
              <a:cxn ang="0">
                <a:pos x="connsiteX2" y="connsiteY2"/>
              </a:cxn>
            </a:cxnLst>
            <a:rect l="l" t="t" r="r" b="b"/>
            <a:pathLst>
              <a:path w="1511300" h="482600">
                <a:moveTo>
                  <a:pt x="0" y="482600"/>
                </a:moveTo>
                <a:cubicBezTo>
                  <a:pt x="26458" y="351366"/>
                  <a:pt x="52917" y="220133"/>
                  <a:pt x="304800" y="139700"/>
                </a:cubicBezTo>
                <a:cubicBezTo>
                  <a:pt x="556683" y="59267"/>
                  <a:pt x="1033991" y="29633"/>
                  <a:pt x="1511300" y="0"/>
                </a:cubicBezTo>
              </a:path>
            </a:pathLst>
          </a:custGeom>
          <a:ln w="57150">
            <a:solidFill>
              <a:srgbClr val="F57E1B"/>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43" name="グループ化 42"/>
          <p:cNvGrpSpPr/>
          <p:nvPr/>
        </p:nvGrpSpPr>
        <p:grpSpPr>
          <a:xfrm>
            <a:off x="2051720" y="2564904"/>
            <a:ext cx="864096" cy="504056"/>
            <a:chOff x="7884368" y="2780928"/>
            <a:chExt cx="864096" cy="504056"/>
          </a:xfrm>
        </p:grpSpPr>
        <p:sp>
          <p:nvSpPr>
            <p:cNvPr id="44" name="メモ 43"/>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45" name="テキスト ボックス 44"/>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公開情報</a:t>
              </a:r>
            </a:p>
          </p:txBody>
        </p:sp>
      </p:grpSp>
      <p:sp>
        <p:nvSpPr>
          <p:cNvPr id="61" name="正方形/長方形 60"/>
          <p:cNvSpPr/>
          <p:nvPr/>
        </p:nvSpPr>
        <p:spPr>
          <a:xfrm>
            <a:off x="1907704" y="4509120"/>
            <a:ext cx="1656184" cy="504056"/>
          </a:xfrm>
          <a:prstGeom prst="rect">
            <a:avLst/>
          </a:prstGeom>
          <a:noFill/>
          <a:ln>
            <a:noFill/>
          </a:ln>
        </p:spPr>
        <p:txBody>
          <a:bodyPr wrap="square" rtlCol="0" anchor="t">
            <a:noAutofit/>
          </a:bodyPr>
          <a:lstStyle/>
          <a:p>
            <a:pPr marL="88900" indent="-88900" defTabSz="914400">
              <a:buFont typeface="Arial" panose="020B0604020202020204" pitchFamily="34" charset="0"/>
              <a:buChar char="•"/>
            </a:pPr>
            <a:r>
              <a:rPr kumimoji="1" lang="ja-JP" altLang="en-US" sz="1600" dirty="0">
                <a:latin typeface="+mn-ea"/>
                <a:cs typeface="Meiryo UI" panose="020B0604030504040204" pitchFamily="50" charset="-128"/>
              </a:rPr>
              <a:t>公開情報の</a:t>
            </a:r>
            <a:br>
              <a:rPr kumimoji="1" lang="en-US" altLang="ja-JP" sz="1600" dirty="0">
                <a:latin typeface="+mn-ea"/>
                <a:cs typeface="Meiryo UI" panose="020B0604030504040204" pitchFamily="50" charset="-128"/>
              </a:rPr>
            </a:br>
            <a:r>
              <a:rPr kumimoji="1" lang="ja-JP" altLang="en-US" sz="1600" dirty="0">
                <a:latin typeface="+mn-ea"/>
                <a:cs typeface="Meiryo UI" panose="020B0604030504040204" pitchFamily="50" charset="-128"/>
              </a:rPr>
              <a:t>準備　　　・・・</a:t>
            </a:r>
            <a:endParaRPr kumimoji="1" lang="en-US" altLang="ja-JP" sz="1600" dirty="0">
              <a:latin typeface="+mn-ea"/>
              <a:cs typeface="Meiryo UI" panose="020B0604030504040204" pitchFamily="50" charset="-128"/>
            </a:endParaRPr>
          </a:p>
        </p:txBody>
      </p:sp>
      <p:sp>
        <p:nvSpPr>
          <p:cNvPr id="62" name="フリーフォーム 61"/>
          <p:cNvSpPr/>
          <p:nvPr/>
        </p:nvSpPr>
        <p:spPr>
          <a:xfrm>
            <a:off x="1778000" y="4293096"/>
            <a:ext cx="1569864" cy="406896"/>
          </a:xfrm>
          <a:custGeom>
            <a:avLst/>
            <a:gdLst>
              <a:gd name="connsiteX0" fmla="*/ 0 w 1511300"/>
              <a:gd name="connsiteY0" fmla="*/ 482600 h 482600"/>
              <a:gd name="connsiteX1" fmla="*/ 304800 w 1511300"/>
              <a:gd name="connsiteY1" fmla="*/ 139700 h 482600"/>
              <a:gd name="connsiteX2" fmla="*/ 1511300 w 1511300"/>
              <a:gd name="connsiteY2" fmla="*/ 0 h 482600"/>
            </a:gdLst>
            <a:ahLst/>
            <a:cxnLst>
              <a:cxn ang="0">
                <a:pos x="connsiteX0" y="connsiteY0"/>
              </a:cxn>
              <a:cxn ang="0">
                <a:pos x="connsiteX1" y="connsiteY1"/>
              </a:cxn>
              <a:cxn ang="0">
                <a:pos x="connsiteX2" y="connsiteY2"/>
              </a:cxn>
            </a:cxnLst>
            <a:rect l="l" t="t" r="r" b="b"/>
            <a:pathLst>
              <a:path w="1511300" h="482600">
                <a:moveTo>
                  <a:pt x="0" y="482600"/>
                </a:moveTo>
                <a:cubicBezTo>
                  <a:pt x="26458" y="351366"/>
                  <a:pt x="52917" y="220133"/>
                  <a:pt x="304800" y="139700"/>
                </a:cubicBezTo>
                <a:cubicBezTo>
                  <a:pt x="556683" y="59267"/>
                  <a:pt x="1033991" y="29633"/>
                  <a:pt x="1511300" y="0"/>
                </a:cubicBezTo>
              </a:path>
            </a:pathLst>
          </a:custGeom>
          <a:ln w="57150">
            <a:solidFill>
              <a:srgbClr val="F57E1B"/>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63" name="グループ化 62"/>
          <p:cNvGrpSpPr/>
          <p:nvPr/>
        </p:nvGrpSpPr>
        <p:grpSpPr>
          <a:xfrm>
            <a:off x="2051720" y="3933056"/>
            <a:ext cx="864096" cy="504056"/>
            <a:chOff x="7884368" y="2780928"/>
            <a:chExt cx="864096" cy="504056"/>
          </a:xfrm>
        </p:grpSpPr>
        <p:sp>
          <p:nvSpPr>
            <p:cNvPr id="64" name="メモ 63"/>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dirty="0">
                <a:solidFill>
                  <a:schemeClr val="tx1"/>
                </a:solidFill>
                <a:latin typeface="+mn-ea"/>
                <a:cs typeface="Meiryo UI" panose="020B0604030504040204" pitchFamily="50" charset="-128"/>
              </a:endParaRPr>
            </a:p>
          </p:txBody>
        </p:sp>
        <p:sp>
          <p:nvSpPr>
            <p:cNvPr id="65" name="テキスト ボックス 64"/>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公開情報</a:t>
              </a:r>
            </a:p>
          </p:txBody>
        </p:sp>
      </p:grpSp>
    </p:spTree>
    <p:extLst>
      <p:ext uri="{BB962C8B-B14F-4D97-AF65-F5344CB8AC3E}">
        <p14:creationId xmlns:p14="http://schemas.microsoft.com/office/powerpoint/2010/main" val="3093090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自治体データの棚卸し</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69</a:t>
            </a:fld>
            <a:endParaRPr kumimoji="1" lang="ja-JP" altLang="en-US"/>
          </a:p>
        </p:txBody>
      </p:sp>
      <p:sp>
        <p:nvSpPr>
          <p:cNvPr id="5" name="正方形/長方形 4"/>
          <p:cNvSpPr/>
          <p:nvPr/>
        </p:nvSpPr>
        <p:spPr>
          <a:xfrm>
            <a:off x="827584" y="2132856"/>
            <a:ext cx="7992888" cy="23042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データの重複を把握するためには全庁的な取り組みが望ましいですが、対象部署を限定して進めてもかまいません。</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調査内容、一覧表の記載方法などについて、理解不足のままで作業を実施すると、再確認等で余計な手間がかかります。十分に理解した上で作業を進めましょう。</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調査内容を工夫し回答のブレを減らす、作業前に担当者に十分な説明を行う、等の事前準備が重要です。</a:t>
            </a:r>
          </a:p>
          <a:p>
            <a:pPr marL="285750" indent="-285750">
              <a:spcBef>
                <a:spcPts val="600"/>
              </a:spcBef>
              <a:buClr>
                <a:schemeClr val="accent6">
                  <a:lumMod val="75000"/>
                </a:schemeClr>
              </a:buClr>
              <a:buFont typeface="Wingdings" panose="05000000000000000000" pitchFamily="2" charset="2"/>
              <a:buChar char="l"/>
            </a:pPr>
            <a:endParaRPr lang="ja-JP" altLang="en-US" dirty="0">
              <a:solidFill>
                <a:schemeClr val="tx1"/>
              </a:solidFill>
              <a:latin typeface="+mn-ea"/>
              <a:cs typeface="Meiryo UI" panose="020B0604030504040204" pitchFamily="50" charset="-128"/>
            </a:endParaRPr>
          </a:p>
        </p:txBody>
      </p:sp>
      <p:sp>
        <p:nvSpPr>
          <p:cNvPr id="15" name="テキスト ボックス 1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自治体データの棚卸し</a:t>
            </a:r>
            <a:endParaRPr lang="en-US" altLang="ja-JP" sz="2000" dirty="0">
              <a:solidFill>
                <a:schemeClr val="tx1"/>
              </a:solidFill>
            </a:endParaRPr>
          </a:p>
        </p:txBody>
      </p:sp>
      <p:sp>
        <p:nvSpPr>
          <p:cNvPr id="13" name="正方形/長方形 12"/>
          <p:cNvSpPr/>
          <p:nvPr/>
        </p:nvSpPr>
        <p:spPr>
          <a:xfrm>
            <a:off x="467544" y="1484784"/>
            <a:ext cx="2416768" cy="43204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latin typeface="+mn-ea"/>
              </a:rPr>
              <a:t>棚卸し作業の注意事項</a:t>
            </a:r>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3.2</a:t>
            </a:r>
            <a:r>
              <a:rPr lang="ja-JP" altLang="en-US" sz="1200" dirty="0">
                <a:latin typeface="+mn-ea"/>
                <a:ea typeface="+mn-ea"/>
              </a:rPr>
              <a:t>　自治体のデータを把握して公開データを選ぶ</a:t>
            </a:r>
          </a:p>
        </p:txBody>
      </p:sp>
    </p:spTree>
    <p:extLst>
      <p:ext uri="{BB962C8B-B14F-4D97-AF65-F5344CB8AC3E}">
        <p14:creationId xmlns:p14="http://schemas.microsoft.com/office/powerpoint/2010/main" val="23092589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自治体データの棚卸し</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70</a:t>
            </a:fld>
            <a:endParaRPr kumimoji="1" lang="ja-JP" altLang="en-US"/>
          </a:p>
        </p:txBody>
      </p:sp>
      <p:sp>
        <p:nvSpPr>
          <p:cNvPr id="4" name="テキスト ボックス 3"/>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000" dirty="0">
                <a:solidFill>
                  <a:schemeClr val="tx1"/>
                </a:solidFill>
              </a:rPr>
              <a:t>自治体データの棚卸し</a:t>
            </a:r>
            <a:endParaRPr lang="en-US" altLang="ja-JP" sz="2000" dirty="0">
              <a:solidFill>
                <a:schemeClr val="tx1"/>
              </a:solidFill>
            </a:endParaRPr>
          </a:p>
        </p:txBody>
      </p:sp>
      <p:sp>
        <p:nvSpPr>
          <p:cNvPr id="5" name="正方形/長方形 4"/>
          <p:cNvSpPr/>
          <p:nvPr/>
        </p:nvSpPr>
        <p:spPr>
          <a:xfrm>
            <a:off x="467544" y="1484784"/>
            <a:ext cx="3096344" cy="432047"/>
          </a:xfrm>
          <a:prstGeom prst="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latin typeface="+mn-ea"/>
              </a:rPr>
              <a:t>自治体内データ一覧の項目例</a:t>
            </a:r>
          </a:p>
        </p:txBody>
      </p:sp>
      <p:graphicFrame>
        <p:nvGraphicFramePr>
          <p:cNvPr id="7" name="表 6"/>
          <p:cNvGraphicFramePr>
            <a:graphicFrameLocks noGrp="1"/>
          </p:cNvGraphicFramePr>
          <p:nvPr/>
        </p:nvGraphicFramePr>
        <p:xfrm>
          <a:off x="323528" y="2564904"/>
          <a:ext cx="8511326" cy="2528444"/>
        </p:xfrm>
        <a:graphic>
          <a:graphicData uri="http://schemas.openxmlformats.org/drawingml/2006/table">
            <a:tbl>
              <a:tblPr firstRow="1" bandRow="1">
                <a:tableStyleId>{93296810-A885-4BE3-A3E7-6D5BEEA58F35}</a:tableStyleId>
              </a:tblPr>
              <a:tblGrid>
                <a:gridCol w="918137">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18087">
                  <a:extLst>
                    <a:ext uri="{9D8B030D-6E8A-4147-A177-3AD203B41FA5}">
                      <a16:colId xmlns:a16="http://schemas.microsoft.com/office/drawing/2014/main" val="20003"/>
                    </a:ext>
                  </a:extLst>
                </a:gridCol>
                <a:gridCol w="516500">
                  <a:extLst>
                    <a:ext uri="{9D8B030D-6E8A-4147-A177-3AD203B41FA5}">
                      <a16:colId xmlns:a16="http://schemas.microsoft.com/office/drawing/2014/main" val="20004"/>
                    </a:ext>
                  </a:extLst>
                </a:gridCol>
                <a:gridCol w="642276">
                  <a:extLst>
                    <a:ext uri="{9D8B030D-6E8A-4147-A177-3AD203B41FA5}">
                      <a16:colId xmlns:a16="http://schemas.microsoft.com/office/drawing/2014/main" val="20005"/>
                    </a:ext>
                  </a:extLst>
                </a:gridCol>
                <a:gridCol w="682374">
                  <a:extLst>
                    <a:ext uri="{9D8B030D-6E8A-4147-A177-3AD203B41FA5}">
                      <a16:colId xmlns:a16="http://schemas.microsoft.com/office/drawing/2014/main" val="20006"/>
                    </a:ext>
                  </a:extLst>
                </a:gridCol>
                <a:gridCol w="1119750">
                  <a:extLst>
                    <a:ext uri="{9D8B030D-6E8A-4147-A177-3AD203B41FA5}">
                      <a16:colId xmlns:a16="http://schemas.microsoft.com/office/drawing/2014/main" val="20007"/>
                    </a:ext>
                  </a:extLst>
                </a:gridCol>
                <a:gridCol w="756213">
                  <a:extLst>
                    <a:ext uri="{9D8B030D-6E8A-4147-A177-3AD203B41FA5}">
                      <a16:colId xmlns:a16="http://schemas.microsoft.com/office/drawing/2014/main" val="20008"/>
                    </a:ext>
                  </a:extLst>
                </a:gridCol>
                <a:gridCol w="691125">
                  <a:extLst>
                    <a:ext uri="{9D8B030D-6E8A-4147-A177-3AD203B41FA5}">
                      <a16:colId xmlns:a16="http://schemas.microsoft.com/office/drawing/2014/main" val="20009"/>
                    </a:ext>
                  </a:extLst>
                </a:gridCol>
                <a:gridCol w="504056">
                  <a:extLst>
                    <a:ext uri="{9D8B030D-6E8A-4147-A177-3AD203B41FA5}">
                      <a16:colId xmlns:a16="http://schemas.microsoft.com/office/drawing/2014/main" val="20010"/>
                    </a:ext>
                  </a:extLst>
                </a:gridCol>
                <a:gridCol w="408902">
                  <a:extLst>
                    <a:ext uri="{9D8B030D-6E8A-4147-A177-3AD203B41FA5}">
                      <a16:colId xmlns:a16="http://schemas.microsoft.com/office/drawing/2014/main" val="20011"/>
                    </a:ext>
                  </a:extLst>
                </a:gridCol>
                <a:gridCol w="457762">
                  <a:extLst>
                    <a:ext uri="{9D8B030D-6E8A-4147-A177-3AD203B41FA5}">
                      <a16:colId xmlns:a16="http://schemas.microsoft.com/office/drawing/2014/main" val="20012"/>
                    </a:ext>
                  </a:extLst>
                </a:gridCol>
              </a:tblGrid>
              <a:tr h="351073">
                <a:tc>
                  <a:txBody>
                    <a:bodyPr/>
                    <a:lstStyle/>
                    <a:p>
                      <a:pPr algn="ctr"/>
                      <a:r>
                        <a:rPr kumimoji="1" lang="ja-JP" altLang="en-US" sz="1050" dirty="0">
                          <a:latin typeface="+mn-ea"/>
                          <a:ea typeface="+mn-ea"/>
                        </a:rPr>
                        <a:t>情報名称</a:t>
                      </a:r>
                      <a:endParaRPr kumimoji="1" lang="en-US" altLang="ja-JP" sz="1050" b="1" dirty="0">
                        <a:latin typeface="+mn-ea"/>
                        <a:ea typeface="+mn-ea"/>
                        <a:cs typeface="メイリオ" panose="020B0604030504040204" pitchFamily="50" charset="-128"/>
                      </a:endParaRPr>
                    </a:p>
                  </a:txBody>
                  <a:tcPr marL="36000" marR="36000" anchor="ctr"/>
                </a:tc>
                <a:tc>
                  <a:txBody>
                    <a:bodyPr/>
                    <a:lstStyle/>
                    <a:p>
                      <a:pPr algn="ctr"/>
                      <a:r>
                        <a:rPr kumimoji="1" lang="ja-JP" altLang="en-US" sz="1050" dirty="0">
                          <a:latin typeface="+mn-ea"/>
                          <a:ea typeface="+mn-ea"/>
                        </a:rPr>
                        <a:t>管理担当</a:t>
                      </a:r>
                      <a:endParaRPr kumimoji="1" lang="en-US" altLang="ja-JP" sz="1050" dirty="0">
                        <a:latin typeface="+mn-ea"/>
                        <a:ea typeface="+mn-ea"/>
                      </a:endParaRPr>
                    </a:p>
                    <a:p>
                      <a:pPr algn="ctr"/>
                      <a:r>
                        <a:rPr kumimoji="1" lang="ja-JP" altLang="en-US" sz="1050" dirty="0">
                          <a:latin typeface="+mn-ea"/>
                          <a:ea typeface="+mn-ea"/>
                        </a:rPr>
                        <a:t>部署</a:t>
                      </a:r>
                      <a:endParaRPr kumimoji="1" lang="ja-JP" altLang="en-US" sz="1050" b="1" dirty="0">
                        <a:latin typeface="+mn-ea"/>
                        <a:ea typeface="+mn-ea"/>
                        <a:cs typeface="メイリオ" panose="020B0604030504040204" pitchFamily="50" charset="-128"/>
                      </a:endParaRPr>
                    </a:p>
                  </a:txBody>
                  <a:tcPr marL="36000" marR="36000" anchor="ctr"/>
                </a:tc>
                <a:tc>
                  <a:txBody>
                    <a:bodyPr/>
                    <a:lstStyle/>
                    <a:p>
                      <a:pPr algn="ctr"/>
                      <a:r>
                        <a:rPr kumimoji="1" lang="ja-JP" altLang="en-US" sz="1050" dirty="0">
                          <a:latin typeface="+mn-ea"/>
                          <a:ea typeface="+mn-ea"/>
                        </a:rPr>
                        <a:t>データの</a:t>
                      </a:r>
                      <a:endParaRPr kumimoji="1" lang="en-US" altLang="ja-JP" sz="1050" dirty="0">
                        <a:latin typeface="+mn-ea"/>
                        <a:ea typeface="+mn-ea"/>
                      </a:endParaRPr>
                    </a:p>
                    <a:p>
                      <a:pPr algn="ctr"/>
                      <a:r>
                        <a:rPr kumimoji="1" lang="ja-JP" altLang="en-US" sz="1050" dirty="0">
                          <a:latin typeface="+mn-ea"/>
                          <a:ea typeface="+mn-ea"/>
                        </a:rPr>
                        <a:t>種類</a:t>
                      </a:r>
                      <a:endParaRPr kumimoji="1" lang="ja-JP" altLang="en-US" sz="1050" b="1" dirty="0">
                        <a:latin typeface="+mn-ea"/>
                        <a:ea typeface="+mn-ea"/>
                        <a:cs typeface="メイリオ" panose="020B0604030504040204" pitchFamily="50" charset="-128"/>
                      </a:endParaRPr>
                    </a:p>
                  </a:txBody>
                  <a:tcPr marL="36000" marR="36000" anchor="ctr"/>
                </a:tc>
                <a:tc>
                  <a:txBody>
                    <a:bodyPr/>
                    <a:lstStyle/>
                    <a:p>
                      <a:pPr algn="ctr"/>
                      <a:r>
                        <a:rPr kumimoji="1" lang="ja-JP" altLang="en-US" sz="1050" dirty="0">
                          <a:latin typeface="+mn-ea"/>
                          <a:ea typeface="+mn-ea"/>
                        </a:rPr>
                        <a:t>更新</a:t>
                      </a:r>
                      <a:endParaRPr kumimoji="1" lang="en-US" altLang="ja-JP" sz="1050" dirty="0">
                        <a:latin typeface="+mn-ea"/>
                        <a:ea typeface="+mn-ea"/>
                      </a:endParaRPr>
                    </a:p>
                    <a:p>
                      <a:pPr algn="ctr"/>
                      <a:r>
                        <a:rPr kumimoji="1" lang="ja-JP" altLang="en-US" sz="1050" dirty="0">
                          <a:latin typeface="+mn-ea"/>
                          <a:ea typeface="+mn-ea"/>
                        </a:rPr>
                        <a:t>周期</a:t>
                      </a:r>
                      <a:endParaRPr kumimoji="1" lang="ja-JP" altLang="en-US" sz="1050" b="1" dirty="0">
                        <a:latin typeface="+mn-ea"/>
                        <a:ea typeface="+mn-ea"/>
                        <a:cs typeface="メイリオ" panose="020B0604030504040204" pitchFamily="50" charset="-128"/>
                      </a:endParaRPr>
                    </a:p>
                  </a:txBody>
                  <a:tcPr marL="36000" marR="36000" anchor="ctr"/>
                </a:tc>
                <a:tc>
                  <a:txBody>
                    <a:bodyPr/>
                    <a:lstStyle/>
                    <a:p>
                      <a:pPr algn="ctr"/>
                      <a:r>
                        <a:rPr kumimoji="1" lang="ja-JP" altLang="en-US" sz="1050" dirty="0">
                          <a:latin typeface="+mn-ea"/>
                          <a:ea typeface="+mn-ea"/>
                        </a:rPr>
                        <a:t>更新月</a:t>
                      </a:r>
                      <a:endParaRPr kumimoji="1" lang="ja-JP" altLang="en-US" sz="1050" b="1" dirty="0">
                        <a:latin typeface="+mn-ea"/>
                        <a:ea typeface="+mn-ea"/>
                        <a:cs typeface="メイリオ" panose="020B0604030504040204" pitchFamily="50" charset="-128"/>
                      </a:endParaRPr>
                    </a:p>
                  </a:txBody>
                  <a:tcPr marL="36000" marR="36000" anchor="ctr"/>
                </a:tc>
                <a:tc>
                  <a:txBody>
                    <a:bodyPr/>
                    <a:lstStyle/>
                    <a:p>
                      <a:pPr algn="ctr"/>
                      <a:r>
                        <a:rPr kumimoji="1" lang="ja-JP" altLang="en-US" sz="1050" dirty="0">
                          <a:latin typeface="+mn-ea"/>
                          <a:ea typeface="+mn-ea"/>
                        </a:rPr>
                        <a:t>オープンデータへの対応状況</a:t>
                      </a:r>
                      <a:endParaRPr kumimoji="1" lang="ja-JP" altLang="en-US" sz="1050" b="1" dirty="0">
                        <a:latin typeface="+mn-ea"/>
                        <a:ea typeface="+mn-ea"/>
                        <a:cs typeface="メイリオ" panose="020B0604030504040204" pitchFamily="50" charset="-128"/>
                      </a:endParaRPr>
                    </a:p>
                  </a:txBody>
                  <a:tcPr marL="36000" marR="36000" anchor="ctr"/>
                </a:tc>
                <a:tc>
                  <a:txBody>
                    <a:bodyPr/>
                    <a:lstStyle/>
                    <a:p>
                      <a:pPr algn="ctr"/>
                      <a:r>
                        <a:rPr kumimoji="1" lang="ja-JP" altLang="en-US" sz="1050" dirty="0">
                          <a:latin typeface="+mn-ea"/>
                          <a:ea typeface="+mn-ea"/>
                        </a:rPr>
                        <a:t>掲載</a:t>
                      </a:r>
                      <a:r>
                        <a:rPr kumimoji="1" lang="en-US" altLang="ja-JP" sz="1050" dirty="0">
                          <a:latin typeface="+mn-ea"/>
                          <a:ea typeface="+mn-ea"/>
                        </a:rPr>
                        <a:t>URL</a:t>
                      </a:r>
                      <a:endParaRPr kumimoji="1" lang="ja-JP" altLang="en-US" sz="1050" b="1" dirty="0">
                        <a:latin typeface="+mn-ea"/>
                        <a:ea typeface="+mn-ea"/>
                        <a:cs typeface="メイリオ" panose="020B0604030504040204" pitchFamily="50" charset="-128"/>
                      </a:endParaRPr>
                    </a:p>
                  </a:txBody>
                  <a:tcPr marL="36000" marR="36000" anchor="ctr"/>
                </a:tc>
                <a:tc>
                  <a:txBody>
                    <a:bodyPr/>
                    <a:lstStyle/>
                    <a:p>
                      <a:pPr algn="ctr"/>
                      <a:r>
                        <a:rPr kumimoji="1" lang="ja-JP" altLang="en-US" sz="1050" dirty="0">
                          <a:latin typeface="+mn-ea"/>
                          <a:ea typeface="+mn-ea"/>
                        </a:rPr>
                        <a:t>オープンデータ化未対応及び非公開の理由</a:t>
                      </a:r>
                      <a:endParaRPr kumimoji="1" lang="ja-JP" altLang="en-US" sz="1050" b="1" dirty="0">
                        <a:latin typeface="+mn-ea"/>
                        <a:ea typeface="+mn-ea"/>
                        <a:cs typeface="メイリオ" panose="020B0604030504040204" pitchFamily="50" charset="-128"/>
                      </a:endParaRPr>
                    </a:p>
                  </a:txBody>
                  <a:tcPr marL="36000" marR="36000" anchor="ctr"/>
                </a:tc>
                <a:tc>
                  <a:txBody>
                    <a:bodyPr/>
                    <a:lstStyle/>
                    <a:p>
                      <a:pPr algn="ctr"/>
                      <a:r>
                        <a:rPr kumimoji="1" lang="ja-JP" altLang="en-US" sz="1050" dirty="0">
                          <a:latin typeface="+mn-ea"/>
                          <a:ea typeface="+mn-ea"/>
                        </a:rPr>
                        <a:t>データ</a:t>
                      </a:r>
                      <a:endParaRPr kumimoji="1" lang="en-US" altLang="ja-JP" sz="1050" dirty="0">
                        <a:latin typeface="+mn-ea"/>
                        <a:ea typeface="+mn-ea"/>
                      </a:endParaRPr>
                    </a:p>
                    <a:p>
                      <a:pPr algn="ctr"/>
                      <a:r>
                        <a:rPr kumimoji="1" lang="ja-JP" altLang="en-US" sz="1050" dirty="0">
                          <a:latin typeface="+mn-ea"/>
                          <a:ea typeface="+mn-ea"/>
                        </a:rPr>
                        <a:t>活用状況</a:t>
                      </a:r>
                      <a:endParaRPr kumimoji="1" lang="en-US" altLang="ja-JP" sz="1050" b="1" dirty="0">
                        <a:latin typeface="+mn-ea"/>
                        <a:ea typeface="+mn-ea"/>
                        <a:cs typeface="メイリオ" panose="020B0604030504040204" pitchFamily="50" charset="-128"/>
                      </a:endParaRPr>
                    </a:p>
                  </a:txBody>
                  <a:tcPr marL="36000" marR="36000" anchor="ctr"/>
                </a:tc>
                <a:tc>
                  <a:txBody>
                    <a:bodyPr/>
                    <a:lstStyle/>
                    <a:p>
                      <a:pPr algn="ctr"/>
                      <a:r>
                        <a:rPr kumimoji="1" lang="ja-JP" altLang="en-US" sz="1050" dirty="0">
                          <a:latin typeface="+mn-ea"/>
                          <a:ea typeface="+mn-ea"/>
                        </a:rPr>
                        <a:t>データ</a:t>
                      </a:r>
                      <a:endParaRPr kumimoji="1" lang="en-US" altLang="ja-JP" sz="1050" dirty="0">
                        <a:latin typeface="+mn-ea"/>
                        <a:ea typeface="+mn-ea"/>
                      </a:endParaRPr>
                    </a:p>
                    <a:p>
                      <a:pPr algn="ctr"/>
                      <a:r>
                        <a:rPr kumimoji="1" lang="ja-JP" altLang="en-US" sz="1050" dirty="0">
                          <a:latin typeface="+mn-ea"/>
                          <a:ea typeface="+mn-ea"/>
                        </a:rPr>
                        <a:t>形式</a:t>
                      </a:r>
                      <a:endParaRPr kumimoji="1" lang="ja-JP" altLang="en-US" sz="1050" b="1" dirty="0">
                        <a:latin typeface="+mn-ea"/>
                        <a:ea typeface="+mn-ea"/>
                        <a:cs typeface="メイリオ" panose="020B0604030504040204" pitchFamily="50" charset="-128"/>
                      </a:endParaRPr>
                    </a:p>
                  </a:txBody>
                  <a:tcPr marL="36000" marR="36000" anchor="ctr"/>
                </a:tc>
                <a:tc>
                  <a:txBody>
                    <a:bodyPr/>
                    <a:lstStyle/>
                    <a:p>
                      <a:pPr algn="ctr"/>
                      <a:r>
                        <a:rPr kumimoji="1" lang="ja-JP" altLang="en-US" sz="1050" dirty="0">
                          <a:latin typeface="+mn-ea"/>
                          <a:ea typeface="+mn-ea"/>
                        </a:rPr>
                        <a:t>分量</a:t>
                      </a:r>
                      <a:endParaRPr kumimoji="1" lang="ja-JP" altLang="en-US" sz="1050" b="1" dirty="0">
                        <a:latin typeface="+mn-ea"/>
                        <a:ea typeface="+mn-ea"/>
                        <a:cs typeface="メイリオ" panose="020B0604030504040204" pitchFamily="50" charset="-128"/>
                      </a:endParaRPr>
                    </a:p>
                  </a:txBody>
                  <a:tcPr marL="36000" marR="36000" anchor="ctr"/>
                </a:tc>
                <a:tc>
                  <a:txBody>
                    <a:bodyPr/>
                    <a:lstStyle/>
                    <a:p>
                      <a:pPr algn="ctr"/>
                      <a:r>
                        <a:rPr kumimoji="1" lang="ja-JP" altLang="en-US" sz="1050" dirty="0">
                          <a:latin typeface="+mn-ea"/>
                          <a:ea typeface="+mn-ea"/>
                        </a:rPr>
                        <a:t>他者</a:t>
                      </a:r>
                      <a:endParaRPr kumimoji="1" lang="en-US" altLang="ja-JP" sz="1050" dirty="0">
                        <a:latin typeface="+mn-ea"/>
                        <a:ea typeface="+mn-ea"/>
                      </a:endParaRPr>
                    </a:p>
                    <a:p>
                      <a:pPr algn="ctr"/>
                      <a:r>
                        <a:rPr kumimoji="1" lang="ja-JP" altLang="en-US" sz="1050" dirty="0">
                          <a:latin typeface="+mn-ea"/>
                          <a:ea typeface="+mn-ea"/>
                        </a:rPr>
                        <a:t>権利</a:t>
                      </a:r>
                      <a:endParaRPr kumimoji="1" lang="ja-JP" altLang="en-US" sz="1050" b="1" dirty="0">
                        <a:latin typeface="+mn-ea"/>
                        <a:ea typeface="+mn-ea"/>
                        <a:cs typeface="メイリオ" panose="020B0604030504040204" pitchFamily="50" charset="-128"/>
                      </a:endParaRPr>
                    </a:p>
                  </a:txBody>
                  <a:tcPr marL="36000" marR="36000" anchor="ctr"/>
                </a:tc>
                <a:tc>
                  <a:txBody>
                    <a:bodyPr/>
                    <a:lstStyle/>
                    <a:p>
                      <a:pPr algn="ctr"/>
                      <a:r>
                        <a:rPr kumimoji="1" lang="ja-JP" altLang="en-US" sz="1050" dirty="0">
                          <a:latin typeface="+mn-ea"/>
                          <a:ea typeface="+mn-ea"/>
                        </a:rPr>
                        <a:t>ニーズ</a:t>
                      </a:r>
                      <a:endParaRPr kumimoji="1" lang="en-US" altLang="ja-JP" sz="1050" dirty="0">
                        <a:latin typeface="+mn-ea"/>
                        <a:ea typeface="+mn-ea"/>
                      </a:endParaRPr>
                    </a:p>
                    <a:p>
                      <a:pPr algn="ctr"/>
                      <a:r>
                        <a:rPr kumimoji="1" lang="ja-JP" altLang="en-US" sz="1050" dirty="0">
                          <a:latin typeface="+mn-ea"/>
                          <a:ea typeface="+mn-ea"/>
                        </a:rPr>
                        <a:t>分析</a:t>
                      </a:r>
                      <a:endParaRPr kumimoji="1" lang="ja-JP" altLang="en-US" sz="1050" b="1" dirty="0">
                        <a:latin typeface="+mn-ea"/>
                        <a:ea typeface="+mn-ea"/>
                        <a:cs typeface="メイリオ" panose="020B0604030504040204" pitchFamily="50" charset="-128"/>
                      </a:endParaRPr>
                    </a:p>
                  </a:txBody>
                  <a:tcPr marL="36000" marR="36000" anchor="ctr"/>
                </a:tc>
                <a:extLst>
                  <a:ext uri="{0D108BD9-81ED-4DB2-BD59-A6C34878D82A}">
                    <a16:rowId xmlns:a16="http://schemas.microsoft.com/office/drawing/2014/main" val="10000"/>
                  </a:ext>
                </a:extLst>
              </a:tr>
              <a:tr h="311024">
                <a:tc>
                  <a:txBody>
                    <a:bodyPr/>
                    <a:lstStyle/>
                    <a:p>
                      <a:pPr algn="l"/>
                      <a:r>
                        <a:rPr kumimoji="1" lang="ja-JP" altLang="en-US" sz="1050" dirty="0">
                          <a:latin typeface="+mn-ea"/>
                          <a:ea typeface="+mn-ea"/>
                        </a:rPr>
                        <a:t>○○予算</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会計課</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予算</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年</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10</a:t>
                      </a:r>
                      <a:r>
                        <a:rPr kumimoji="1" lang="ja-JP" altLang="en-US" sz="1050" dirty="0">
                          <a:latin typeface="+mn-ea"/>
                          <a:ea typeface="+mn-ea"/>
                        </a:rPr>
                        <a:t>月</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公開</a:t>
                      </a:r>
                      <a:r>
                        <a:rPr kumimoji="1" lang="en-US" altLang="ja-JP" sz="1050" dirty="0">
                          <a:latin typeface="+mn-ea"/>
                          <a:ea typeface="+mn-ea"/>
                        </a:rPr>
                        <a:t>(OD)</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http://~</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政策に活用</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CSV</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1MB</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中</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extLst>
                  <a:ext uri="{0D108BD9-81ED-4DB2-BD59-A6C34878D82A}">
                    <a16:rowId xmlns:a16="http://schemas.microsoft.com/office/drawing/2014/main" val="10001"/>
                  </a:ext>
                </a:extLst>
              </a:tr>
              <a:tr h="311024">
                <a:tc>
                  <a:txBody>
                    <a:bodyPr/>
                    <a:lstStyle/>
                    <a:p>
                      <a:pPr algn="l"/>
                      <a:r>
                        <a:rPr kumimoji="1" lang="ja-JP" altLang="en-US" sz="1050" dirty="0">
                          <a:latin typeface="+mn-ea"/>
                          <a:ea typeface="+mn-ea"/>
                        </a:rPr>
                        <a:t>△△スポット</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観光課</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施設情報</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月</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公開</a:t>
                      </a:r>
                      <a:r>
                        <a:rPr kumimoji="1" lang="en-US" altLang="ja-JP" sz="1050" dirty="0">
                          <a:latin typeface="+mn-ea"/>
                          <a:ea typeface="+mn-ea"/>
                        </a:rPr>
                        <a:t>(</a:t>
                      </a:r>
                      <a:r>
                        <a:rPr kumimoji="1" lang="ja-JP" altLang="en-US" sz="1050" dirty="0">
                          <a:latin typeface="+mn-ea"/>
                          <a:ea typeface="+mn-ea"/>
                        </a:rPr>
                        <a:t>一部</a:t>
                      </a:r>
                      <a:r>
                        <a:rPr kumimoji="1" lang="en-US" altLang="ja-JP" sz="1050" dirty="0">
                          <a:latin typeface="+mn-ea"/>
                          <a:ea typeface="+mn-ea"/>
                        </a:rPr>
                        <a:t>OD)</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http://~</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PDF</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20MB</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あり</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高</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extLst>
                  <a:ext uri="{0D108BD9-81ED-4DB2-BD59-A6C34878D82A}">
                    <a16:rowId xmlns:a16="http://schemas.microsoft.com/office/drawing/2014/main" val="10002"/>
                  </a:ext>
                </a:extLst>
              </a:tr>
              <a:tr h="311024">
                <a:tc>
                  <a:txBody>
                    <a:bodyPr/>
                    <a:lstStyle/>
                    <a:p>
                      <a:pPr algn="l"/>
                      <a:r>
                        <a:rPr kumimoji="1" lang="ja-JP" altLang="en-US" sz="1050" dirty="0">
                          <a:latin typeface="+mn-ea"/>
                          <a:ea typeface="+mn-ea"/>
                        </a:rPr>
                        <a:t>イベント情報</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広報課</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報告</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不定期</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公開</a:t>
                      </a:r>
                      <a:r>
                        <a:rPr kumimoji="1" lang="en-US" altLang="ja-JP" sz="1050" dirty="0">
                          <a:latin typeface="+mn-ea"/>
                          <a:ea typeface="+mn-ea"/>
                        </a:rPr>
                        <a:t>(OD</a:t>
                      </a:r>
                      <a:r>
                        <a:rPr kumimoji="1" lang="ja-JP" altLang="en-US" sz="1050" dirty="0">
                          <a:latin typeface="+mn-ea"/>
                          <a:ea typeface="+mn-ea"/>
                        </a:rPr>
                        <a:t>未対応</a:t>
                      </a:r>
                      <a:r>
                        <a:rPr kumimoji="1" lang="en-US" altLang="ja-JP" sz="1050" dirty="0">
                          <a:latin typeface="+mn-ea"/>
                          <a:ea typeface="+mn-ea"/>
                        </a:rPr>
                        <a:t>)</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http://~</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050" dirty="0" err="1">
                          <a:latin typeface="+mn-ea"/>
                          <a:ea typeface="+mn-ea"/>
                        </a:rPr>
                        <a:t>html,jpg</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050" dirty="0">
                          <a:latin typeface="+mn-ea"/>
                          <a:ea typeface="+mn-ea"/>
                        </a:rPr>
                        <a:t>10MB</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あり</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中</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extLst>
                  <a:ext uri="{0D108BD9-81ED-4DB2-BD59-A6C34878D82A}">
                    <a16:rowId xmlns:a16="http://schemas.microsoft.com/office/drawing/2014/main" val="10003"/>
                  </a:ext>
                </a:extLst>
              </a:tr>
              <a:tr h="311024">
                <a:tc>
                  <a:txBody>
                    <a:bodyPr/>
                    <a:lstStyle/>
                    <a:p>
                      <a:pPr algn="l"/>
                      <a:r>
                        <a:rPr kumimoji="1" lang="ja-JP" altLang="en-US" sz="1050" dirty="0">
                          <a:latin typeface="+mn-ea"/>
                          <a:ea typeface="+mn-ea"/>
                        </a:rPr>
                        <a:t>●●設置場所</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防災課</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施設情報</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不定期</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非公開</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個別条例</a:t>
                      </a:r>
                      <a:endParaRPr kumimoji="1" lang="en-US" altLang="ja-JP"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endParaRPr kumimoji="1" lang="en-US" altLang="ja-JP"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紙（</a:t>
                      </a:r>
                      <a:r>
                        <a:rPr kumimoji="1" lang="en-US" altLang="ja-JP" sz="1050" dirty="0">
                          <a:latin typeface="+mn-ea"/>
                          <a:ea typeface="+mn-ea"/>
                        </a:rPr>
                        <a:t>A4</a:t>
                      </a:r>
                      <a:r>
                        <a:rPr kumimoji="1" lang="ja-JP" altLang="en-US" sz="1050" dirty="0">
                          <a:latin typeface="+mn-ea"/>
                          <a:ea typeface="+mn-ea"/>
                        </a:rPr>
                        <a:t>）</a:t>
                      </a:r>
                      <a:endParaRPr kumimoji="1" lang="en-US" altLang="ja-JP"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2</a:t>
                      </a:r>
                      <a:r>
                        <a:rPr kumimoji="1" lang="ja-JP" altLang="en-US" sz="1050" dirty="0">
                          <a:latin typeface="+mn-ea"/>
                          <a:ea typeface="+mn-ea"/>
                        </a:rPr>
                        <a:t>頁</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高</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extLst>
                  <a:ext uri="{0D108BD9-81ED-4DB2-BD59-A6C34878D82A}">
                    <a16:rowId xmlns:a16="http://schemas.microsoft.com/office/drawing/2014/main" val="10004"/>
                  </a:ext>
                </a:extLst>
              </a:tr>
              <a:tr h="311024">
                <a:tc>
                  <a:txBody>
                    <a:bodyPr/>
                    <a:lstStyle/>
                    <a:p>
                      <a:pPr algn="l"/>
                      <a:r>
                        <a:rPr kumimoji="1" lang="ja-JP" altLang="en-US" sz="1050" dirty="0">
                          <a:latin typeface="+mn-ea"/>
                          <a:ea typeface="+mn-ea"/>
                        </a:rPr>
                        <a:t>▲▲統計</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市民課</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統計</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年</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4</a:t>
                      </a:r>
                      <a:r>
                        <a:rPr kumimoji="1" lang="ja-JP" altLang="en-US" sz="1050" dirty="0">
                          <a:latin typeface="+mn-ea"/>
                          <a:ea typeface="+mn-ea"/>
                        </a:rPr>
                        <a:t>月</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公開</a:t>
                      </a:r>
                      <a:r>
                        <a:rPr kumimoji="1" lang="en-US" altLang="ja-JP" sz="1050" dirty="0">
                          <a:latin typeface="+mn-ea"/>
                          <a:ea typeface="+mn-ea"/>
                        </a:rPr>
                        <a:t>(OD)</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http://~</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政策に活用</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xls</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en-US" altLang="ja-JP" sz="1050" dirty="0">
                          <a:latin typeface="+mn-ea"/>
                          <a:ea typeface="+mn-ea"/>
                        </a:rPr>
                        <a:t>4MB</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tc>
                  <a:txBody>
                    <a:bodyPr/>
                    <a:lstStyle/>
                    <a:p>
                      <a:pPr algn="l"/>
                      <a:r>
                        <a:rPr kumimoji="1" lang="ja-JP" altLang="en-US" sz="1050" dirty="0">
                          <a:latin typeface="+mn-ea"/>
                          <a:ea typeface="+mn-ea"/>
                        </a:rPr>
                        <a:t>中</a:t>
                      </a:r>
                      <a:endParaRPr kumimoji="1" lang="ja-JP" altLang="en-US" sz="1050" b="0" dirty="0">
                        <a:solidFill>
                          <a:srgbClr val="0000CC"/>
                        </a:solidFill>
                        <a:latin typeface="+mn-ea"/>
                        <a:ea typeface="+mn-ea"/>
                        <a:cs typeface="メイリオ" panose="020B0604030504040204" pitchFamily="50" charset="-128"/>
                      </a:endParaRPr>
                    </a:p>
                  </a:txBody>
                  <a:tcPr marL="36000" marR="36000" anchor="ctr"/>
                </a:tc>
                <a:extLst>
                  <a:ext uri="{0D108BD9-81ED-4DB2-BD59-A6C34878D82A}">
                    <a16:rowId xmlns:a16="http://schemas.microsoft.com/office/drawing/2014/main" val="10005"/>
                  </a:ext>
                </a:extLst>
              </a:tr>
            </a:tbl>
          </a:graphicData>
        </a:graphic>
      </p:graphicFrame>
      <p:sp>
        <p:nvSpPr>
          <p:cNvPr id="8"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3.2</a:t>
            </a:r>
            <a:r>
              <a:rPr lang="ja-JP" altLang="en-US" sz="1200" dirty="0">
                <a:latin typeface="+mn-ea"/>
                <a:ea typeface="+mn-ea"/>
              </a:rPr>
              <a:t>　自治体のデータを把握して公開データを選ぶ</a:t>
            </a:r>
          </a:p>
        </p:txBody>
      </p:sp>
    </p:spTree>
    <p:extLst>
      <p:ext uri="{BB962C8B-B14F-4D97-AF65-F5344CB8AC3E}">
        <p14:creationId xmlns:p14="http://schemas.microsoft.com/office/powerpoint/2010/main" val="1412239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611560" y="3140968"/>
            <a:ext cx="8064896" cy="432048"/>
          </a:xfrm>
          <a:prstGeom prst="rect">
            <a:avLst/>
          </a:prstGeom>
          <a:noFill/>
          <a:ln w="9525">
            <a:noFill/>
            <a:miter lim="800000"/>
            <a:headEnd/>
            <a:tailEnd/>
          </a:ln>
          <a:effectLst/>
        </p:spPr>
        <p:txBody>
          <a:bodyPr wrap="none">
            <a:noAutofit/>
          </a:bodyPr>
          <a:lstStyle/>
          <a:p>
            <a:pPr>
              <a:lnSpc>
                <a:spcPct val="100000"/>
              </a:lnSpc>
            </a:pPr>
            <a:r>
              <a:rPr lang="en-US" altLang="ja-JP" sz="2200" dirty="0">
                <a:latin typeface="+mj-ea"/>
              </a:rPr>
              <a:t>3.3</a:t>
            </a:r>
            <a:r>
              <a:rPr lang="ja-JP" altLang="en-US" sz="2200" dirty="0">
                <a:latin typeface="+mj-ea"/>
              </a:rPr>
              <a:t>　オープンデータを作成する</a:t>
            </a:r>
          </a:p>
        </p:txBody>
      </p:sp>
      <p:sp>
        <p:nvSpPr>
          <p:cNvPr id="8"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3645024"/>
            <a:ext cx="7776864" cy="432048"/>
          </a:xfrm>
          <a:prstGeom prst="rect">
            <a:avLst/>
          </a:prstGeom>
          <a:noFill/>
          <a:ln w="9525">
            <a:noFill/>
            <a:miter lim="800000"/>
            <a:headEnd/>
            <a:tailEnd/>
          </a:ln>
          <a:effectLst/>
        </p:spPr>
        <p:txBody>
          <a:bodyPr wrap="none">
            <a:noAutofit/>
          </a:bodyPr>
          <a:lstStyle/>
          <a:p>
            <a:pPr>
              <a:lnSpc>
                <a:spcPct val="100000"/>
              </a:lnSpc>
            </a:pPr>
            <a:r>
              <a:rPr lang="en-US" altLang="ja-JP" sz="2200" dirty="0">
                <a:latin typeface="+mj-ea"/>
              </a:rPr>
              <a:t>(1) </a:t>
            </a:r>
            <a:r>
              <a:rPr lang="ja-JP" altLang="en-US" sz="2200" dirty="0">
                <a:latin typeface="+mj-ea"/>
              </a:rPr>
              <a:t>オープンデータに適したファイル形式</a:t>
            </a:r>
          </a:p>
        </p:txBody>
      </p:sp>
      <p:sp>
        <p:nvSpPr>
          <p:cNvPr id="9"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4149080"/>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(2) </a:t>
            </a:r>
            <a:r>
              <a:rPr lang="ja-JP" altLang="en-US" dirty="0"/>
              <a:t>データの作成（</a:t>
            </a:r>
            <a:r>
              <a:rPr lang="en-US" altLang="ja-JP" dirty="0"/>
              <a:t>PDF</a:t>
            </a:r>
            <a:r>
              <a:rPr lang="ja-JP" altLang="en-US" dirty="0"/>
              <a:t>）</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71</a:t>
            </a:fld>
            <a:endParaRPr kumimoji="1" lang="ja-JP" altLang="en-US" dirty="0"/>
          </a:p>
        </p:txBody>
      </p:sp>
      <p:sp>
        <p:nvSpPr>
          <p:cNvPr id="7"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4653136"/>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(3) </a:t>
            </a:r>
            <a:r>
              <a:rPr lang="ja-JP" altLang="en-US" dirty="0"/>
              <a:t>データの作成（</a:t>
            </a:r>
            <a:r>
              <a:rPr lang="en-US" altLang="ja-JP" dirty="0"/>
              <a:t>CSV</a:t>
            </a:r>
            <a:r>
              <a:rPr lang="ja-JP" altLang="en-US" dirty="0"/>
              <a:t>）</a:t>
            </a:r>
          </a:p>
        </p:txBody>
      </p:sp>
      <p:sp>
        <p:nvSpPr>
          <p:cNvPr id="10"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5157192"/>
            <a:ext cx="777686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defRPr>
            </a:lvl1pPr>
          </a:lstStyle>
          <a:p>
            <a:r>
              <a:rPr lang="en-US" altLang="ja-JP" dirty="0"/>
              <a:t>(4) </a:t>
            </a:r>
            <a:r>
              <a:rPr lang="ja-JP" altLang="en-US" dirty="0"/>
              <a:t>データの作成（補足）</a:t>
            </a:r>
          </a:p>
        </p:txBody>
      </p:sp>
    </p:spTree>
    <p:extLst>
      <p:ext uri="{BB962C8B-B14F-4D97-AF65-F5344CB8AC3E}">
        <p14:creationId xmlns:p14="http://schemas.microsoft.com/office/powerpoint/2010/main" val="7819461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vert="horz" lIns="91440" tIns="45720" rIns="91440" bIns="45720" rtlCol="0" anchor="ctr">
            <a:normAutofit/>
          </a:bodyPr>
          <a:lstStyle/>
          <a:p>
            <a:r>
              <a:rPr lang="en-US" altLang="ja-JP" dirty="0"/>
              <a:t>(1) </a:t>
            </a:r>
            <a:r>
              <a:rPr lang="ja-JP" altLang="en-US" dirty="0"/>
              <a:t>オープンデータに適したファイル形式</a:t>
            </a:r>
          </a:p>
        </p:txBody>
      </p:sp>
      <p:sp>
        <p:nvSpPr>
          <p:cNvPr id="4" name="スライド番号プレースホルダー 3"/>
          <p:cNvSpPr>
            <a:spLocks noGrp="1"/>
          </p:cNvSpPr>
          <p:nvPr>
            <p:ph type="sldNum" sz="quarter" idx="12"/>
          </p:nvPr>
        </p:nvSpPr>
        <p:spPr/>
        <p:txBody>
          <a:bodyPr/>
          <a:lstStyle/>
          <a:p>
            <a:fld id="{EEDB8509-CC2C-4EC7-9C2E-996B98B58898}" type="slidenum">
              <a:rPr kumimoji="1" lang="ja-JP" altLang="en-US" smtClean="0"/>
              <a:pPr/>
              <a:t>72</a:t>
            </a:fld>
            <a:endParaRPr kumimoji="1" lang="ja-JP" altLang="en-US"/>
          </a:p>
        </p:txBody>
      </p:sp>
      <p:sp>
        <p:nvSpPr>
          <p:cNvPr id="7"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3.3</a:t>
            </a:r>
            <a:r>
              <a:rPr lang="ja-JP" altLang="en-US" sz="1200" dirty="0">
                <a:latin typeface="+mn-ea"/>
                <a:ea typeface="+mn-ea"/>
              </a:rPr>
              <a:t>　オープンデータを作成する</a:t>
            </a:r>
          </a:p>
        </p:txBody>
      </p:sp>
      <p:sp>
        <p:nvSpPr>
          <p:cNvPr id="5" name="正方形/長方形 4"/>
          <p:cNvSpPr/>
          <p:nvPr/>
        </p:nvSpPr>
        <p:spPr>
          <a:xfrm>
            <a:off x="179512" y="908720"/>
            <a:ext cx="8784976" cy="432048"/>
          </a:xfrm>
          <a:prstGeom prst="rect">
            <a:avLst/>
          </a:prstGeom>
          <a:noFill/>
          <a:ln>
            <a:noFill/>
          </a:ln>
        </p:spPr>
        <p:txBody>
          <a:bodyPr wrap="square" rtlCol="0" anchor="t">
            <a:noAutofit/>
          </a:bodyPr>
          <a:lstStyle/>
          <a:p>
            <a:pPr defTabSz="914400"/>
            <a:r>
              <a:rPr kumimoji="1" lang="ja-JP" altLang="en-US" dirty="0">
                <a:latin typeface="+mn-ea"/>
                <a:cs typeface="Meiryo UI" panose="020B0604030504040204" pitchFamily="50" charset="-128"/>
              </a:rPr>
              <a:t>ファイル形式によって、オープンデータを</a:t>
            </a:r>
            <a:r>
              <a:rPr kumimoji="1" lang="en-US" altLang="ja-JP" dirty="0">
                <a:latin typeface="+mn-ea"/>
                <a:cs typeface="Meiryo UI" panose="020B0604030504040204" pitchFamily="50" charset="-128"/>
              </a:rPr>
              <a:t>5</a:t>
            </a:r>
            <a:r>
              <a:rPr kumimoji="1" lang="ja-JP" altLang="en-US" dirty="0">
                <a:latin typeface="+mn-ea"/>
                <a:cs typeface="Meiryo UI" panose="020B0604030504040204" pitchFamily="50" charset="-128"/>
              </a:rPr>
              <a:t>段階に分けることができます。</a:t>
            </a:r>
          </a:p>
        </p:txBody>
      </p:sp>
      <p:graphicFrame>
        <p:nvGraphicFramePr>
          <p:cNvPr id="6" name="表 5"/>
          <p:cNvGraphicFramePr>
            <a:graphicFrameLocks noGrp="1"/>
          </p:cNvGraphicFramePr>
          <p:nvPr/>
        </p:nvGraphicFramePr>
        <p:xfrm>
          <a:off x="467544" y="2052432"/>
          <a:ext cx="8041360" cy="2512320"/>
        </p:xfrm>
        <a:graphic>
          <a:graphicData uri="http://schemas.openxmlformats.org/drawingml/2006/table">
            <a:tbl>
              <a:tblPr firstRow="1" bandRow="1">
                <a:tableStyleId>{93296810-A885-4BE3-A3E7-6D5BEEA58F35}</a:tableStyleId>
              </a:tblPr>
              <a:tblGrid>
                <a:gridCol w="1265850">
                  <a:extLst>
                    <a:ext uri="{9D8B030D-6E8A-4147-A177-3AD203B41FA5}">
                      <a16:colId xmlns:a16="http://schemas.microsoft.com/office/drawing/2014/main" val="20000"/>
                    </a:ext>
                  </a:extLst>
                </a:gridCol>
                <a:gridCol w="783250">
                  <a:extLst>
                    <a:ext uri="{9D8B030D-6E8A-4147-A177-3AD203B41FA5}">
                      <a16:colId xmlns:a16="http://schemas.microsoft.com/office/drawing/2014/main" val="20001"/>
                    </a:ext>
                  </a:extLst>
                </a:gridCol>
                <a:gridCol w="4331122">
                  <a:extLst>
                    <a:ext uri="{9D8B030D-6E8A-4147-A177-3AD203B41FA5}">
                      <a16:colId xmlns:a16="http://schemas.microsoft.com/office/drawing/2014/main" val="20002"/>
                    </a:ext>
                  </a:extLst>
                </a:gridCol>
                <a:gridCol w="1661138">
                  <a:extLst>
                    <a:ext uri="{9D8B030D-6E8A-4147-A177-3AD203B41FA5}">
                      <a16:colId xmlns:a16="http://schemas.microsoft.com/office/drawing/2014/main" val="20003"/>
                    </a:ext>
                  </a:extLst>
                </a:gridCol>
              </a:tblGrid>
              <a:tr h="253218">
                <a:tc gridSpan="2">
                  <a:txBody>
                    <a:bodyPr/>
                    <a:lstStyle/>
                    <a:p>
                      <a:pPr algn="ctr"/>
                      <a:r>
                        <a:rPr kumimoji="1" lang="ja-JP" altLang="en-US" sz="1600" baseline="0" dirty="0"/>
                        <a:t>段階</a:t>
                      </a:r>
                      <a:endParaRPr kumimoji="1" lang="ja-JP" altLang="en-US" sz="1600" baseline="0" dirty="0">
                        <a:latin typeface="+mn-ea"/>
                        <a:ea typeface="+mn-ea"/>
                        <a:cs typeface="Calibri" panose="020F0502020204030204" pitchFamily="34" charset="0"/>
                      </a:endParaRPr>
                    </a:p>
                  </a:txBody>
                  <a:tcPr marL="90000" marR="90000" marT="46800" marB="46800" anchor="ctr"/>
                </a:tc>
                <a:tc hMerge="1">
                  <a:txBody>
                    <a:bodyPr/>
                    <a:lstStyle/>
                    <a:p>
                      <a:endParaRPr kumimoji="1" lang="ja-JP" altLang="en-US" dirty="0"/>
                    </a:p>
                  </a:txBody>
                  <a:tcPr/>
                </a:tc>
                <a:tc>
                  <a:txBody>
                    <a:bodyPr/>
                    <a:lstStyle/>
                    <a:p>
                      <a:pPr algn="ctr"/>
                      <a:r>
                        <a:rPr kumimoji="1" lang="ja-JP" altLang="en-US" sz="1600" baseline="0" dirty="0"/>
                        <a:t>公開の状態</a:t>
                      </a:r>
                      <a:endParaRPr kumimoji="1" lang="ja-JP" altLang="en-US" sz="1600" baseline="0" dirty="0">
                        <a:latin typeface="+mn-ea"/>
                        <a:ea typeface="+mn-ea"/>
                        <a:cs typeface="Calibri" panose="020F0502020204030204" pitchFamily="34" charset="0"/>
                      </a:endParaRPr>
                    </a:p>
                  </a:txBody>
                  <a:tcPr marL="90000" marR="90000" marT="46800" marB="46800" anchor="ctr"/>
                </a:tc>
                <a:tc>
                  <a:txBody>
                    <a:bodyPr/>
                    <a:lstStyle/>
                    <a:p>
                      <a:pPr algn="ctr"/>
                      <a:r>
                        <a:rPr kumimoji="1" lang="ja-JP" altLang="en-US" sz="1600" baseline="0" dirty="0"/>
                        <a:t>ファイル形式の例</a:t>
                      </a:r>
                      <a:endParaRPr kumimoji="1" lang="ja-JP" altLang="en-US" sz="1600" baseline="0" dirty="0">
                        <a:latin typeface="+mn-ea"/>
                        <a:ea typeface="+mn-ea"/>
                        <a:cs typeface="Calibri" panose="020F0502020204030204" pitchFamily="34" charset="0"/>
                      </a:endParaRPr>
                    </a:p>
                  </a:txBody>
                  <a:tcPr marL="90000" marR="90000" marT="46800" marB="46800" anchor="ctr"/>
                </a:tc>
                <a:extLst>
                  <a:ext uri="{0D108BD9-81ED-4DB2-BD59-A6C34878D82A}">
                    <a16:rowId xmlns:a16="http://schemas.microsoft.com/office/drawing/2014/main" val="10000"/>
                  </a:ext>
                </a:extLst>
              </a:tr>
              <a:tr h="253218">
                <a:tc>
                  <a:txBody>
                    <a:bodyPr/>
                    <a:lstStyle/>
                    <a:p>
                      <a:r>
                        <a:rPr kumimoji="1" lang="ja-JP" altLang="en-US" sz="1600" baseline="0" dirty="0"/>
                        <a:t>★</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en-US" altLang="ja-JP" sz="1600" baseline="0" dirty="0"/>
                        <a:t>1</a:t>
                      </a:r>
                      <a:r>
                        <a:rPr kumimoji="1" lang="ja-JP" altLang="en-US" sz="1600" baseline="0" dirty="0"/>
                        <a:t>段階</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ja-JP" altLang="en-US" sz="1600" baseline="0" dirty="0"/>
                        <a:t>二次利用可能な形でデータを公開</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en-US" altLang="ja-JP" sz="1600" baseline="0" dirty="0"/>
                        <a:t>PDF</a:t>
                      </a:r>
                      <a:r>
                        <a:rPr kumimoji="1" lang="ja-JP" altLang="en-US" sz="1600" baseline="0" dirty="0" err="1"/>
                        <a:t>、</a:t>
                      </a:r>
                      <a:r>
                        <a:rPr kumimoji="1" lang="en-US" altLang="ja-JP" sz="1600" baseline="0" dirty="0"/>
                        <a:t>JPG</a:t>
                      </a:r>
                      <a:endParaRPr kumimoji="1" lang="ja-JP" altLang="en-US" sz="1600" baseline="0" dirty="0">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1"/>
                  </a:ext>
                </a:extLst>
              </a:tr>
              <a:tr h="253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aseline="0" dirty="0"/>
                        <a:t>★★</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en-US" altLang="ja-JP" sz="1600" baseline="0" dirty="0"/>
                        <a:t>2</a:t>
                      </a:r>
                      <a:r>
                        <a:rPr kumimoji="1" lang="ja-JP" altLang="en-US" sz="1600" baseline="0" dirty="0"/>
                        <a:t>段階</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ja-JP" altLang="en-US" sz="1600" baseline="0" dirty="0"/>
                        <a:t>コンピュータで処理可能なデータを公開</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en-US" altLang="ja-JP" sz="1600" baseline="0" dirty="0"/>
                        <a:t>XLS</a:t>
                      </a:r>
                      <a:r>
                        <a:rPr kumimoji="1" lang="ja-JP" altLang="en-US" sz="1600" baseline="0" dirty="0" err="1"/>
                        <a:t>、</a:t>
                      </a:r>
                      <a:r>
                        <a:rPr kumimoji="1" lang="en-US" altLang="ja-JP" sz="1600" baseline="0" dirty="0"/>
                        <a:t>DOC</a:t>
                      </a:r>
                      <a:endParaRPr kumimoji="1" lang="ja-JP" altLang="en-US" sz="1600" baseline="0" dirty="0">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2"/>
                  </a:ext>
                </a:extLst>
              </a:tr>
              <a:tr h="253218">
                <a:tc>
                  <a:txBody>
                    <a:bodyPr/>
                    <a:lstStyle/>
                    <a:p>
                      <a:r>
                        <a:rPr kumimoji="1" lang="ja-JP" altLang="en-US" sz="1600" baseline="0" dirty="0"/>
                        <a:t>★★★</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en-US" altLang="ja-JP" sz="1600" baseline="0" dirty="0"/>
                        <a:t>3</a:t>
                      </a:r>
                      <a:r>
                        <a:rPr kumimoji="1" lang="ja-JP" altLang="en-US" sz="1600" baseline="0" dirty="0"/>
                        <a:t>段階</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ja-JP" altLang="en-US" sz="1600" baseline="0" dirty="0"/>
                        <a:t>特定のソフトではなく、だれでも利用できるファイル形式でデータを公開</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en-US" altLang="ja-JP" sz="1600" baseline="0" dirty="0"/>
                        <a:t>XML</a:t>
                      </a:r>
                      <a:r>
                        <a:rPr kumimoji="1" lang="ja-JP" altLang="en-US" sz="1600" baseline="0" dirty="0" err="1"/>
                        <a:t>、</a:t>
                      </a:r>
                      <a:r>
                        <a:rPr kumimoji="1" lang="en-US" altLang="ja-JP" sz="1600" baseline="0" dirty="0"/>
                        <a:t>CSV</a:t>
                      </a:r>
                      <a:endParaRPr kumimoji="1" lang="ja-JP" altLang="en-US" sz="1600" baseline="0" dirty="0">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3"/>
                  </a:ext>
                </a:extLst>
              </a:tr>
              <a:tr h="253218">
                <a:tc>
                  <a:txBody>
                    <a:bodyPr/>
                    <a:lstStyle/>
                    <a:p>
                      <a:r>
                        <a:rPr kumimoji="1" lang="ja-JP" altLang="en-US" sz="1600" baseline="0" dirty="0"/>
                        <a:t>★★★★</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en-US" altLang="ja-JP" sz="1600" baseline="0" dirty="0"/>
                        <a:t>4</a:t>
                      </a:r>
                      <a:r>
                        <a:rPr kumimoji="1" lang="ja-JP" altLang="en-US" sz="1600" baseline="0" dirty="0"/>
                        <a:t>段階</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en-US" altLang="ja-JP" sz="1600" baseline="0" dirty="0"/>
                        <a:t>Web</a:t>
                      </a:r>
                      <a:r>
                        <a:rPr kumimoji="1" lang="ja-JP" altLang="en-US" sz="1600" baseline="0" dirty="0"/>
                        <a:t>標準（</a:t>
                      </a:r>
                      <a:r>
                        <a:rPr kumimoji="1" lang="en-US" altLang="ja-JP" sz="1600" baseline="0" dirty="0"/>
                        <a:t>RDF</a:t>
                      </a:r>
                      <a:r>
                        <a:rPr kumimoji="1" lang="ja-JP" altLang="en-US" sz="1600" baseline="0" dirty="0"/>
                        <a:t>等）のフォーマットでデータを公開</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en-US" altLang="ja-JP" sz="1600" baseline="0" dirty="0"/>
                        <a:t>RDF</a:t>
                      </a:r>
                      <a:endParaRPr kumimoji="1" lang="ja-JP" altLang="en-US" sz="1600" baseline="0" dirty="0">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4"/>
                  </a:ext>
                </a:extLst>
              </a:tr>
              <a:tr h="253218">
                <a:tc>
                  <a:txBody>
                    <a:bodyPr/>
                    <a:lstStyle/>
                    <a:p>
                      <a:r>
                        <a:rPr kumimoji="1" lang="ja-JP" altLang="en-US" sz="1600" baseline="0" dirty="0"/>
                        <a:t>★★★★★</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en-US" altLang="ja-JP" sz="1600" baseline="0" dirty="0"/>
                        <a:t>5</a:t>
                      </a:r>
                      <a:r>
                        <a:rPr kumimoji="1" lang="ja-JP" altLang="en-US" sz="1600" baseline="0" dirty="0"/>
                        <a:t>段階</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ja-JP" altLang="en-US" sz="1600" baseline="0" dirty="0"/>
                        <a:t>データとデータが連携（リンク）しているデータ（</a:t>
                      </a:r>
                      <a:r>
                        <a:rPr kumimoji="1" lang="en-US" altLang="ja-JP" sz="1600" baseline="0" dirty="0"/>
                        <a:t>LOD</a:t>
                      </a:r>
                      <a:r>
                        <a:rPr kumimoji="1" lang="ja-JP" altLang="en-US" sz="1600" baseline="0" dirty="0"/>
                        <a:t>）で公開</a:t>
                      </a:r>
                      <a:endParaRPr kumimoji="1" lang="ja-JP" altLang="en-US" sz="1600" baseline="0" dirty="0">
                        <a:latin typeface="+mn-ea"/>
                        <a:ea typeface="+mn-ea"/>
                        <a:cs typeface="Calibri" panose="020F0502020204030204" pitchFamily="34" charset="0"/>
                      </a:endParaRPr>
                    </a:p>
                  </a:txBody>
                  <a:tcPr marL="90000" marR="90000" marT="46800" marB="46800"/>
                </a:tc>
                <a:tc>
                  <a:txBody>
                    <a:bodyPr/>
                    <a:lstStyle/>
                    <a:p>
                      <a:r>
                        <a:rPr kumimoji="1" lang="en-US" altLang="ja-JP" sz="1600" baseline="0" dirty="0"/>
                        <a:t>Linked-RDF</a:t>
                      </a:r>
                      <a:endParaRPr kumimoji="1" lang="ja-JP" altLang="en-US" sz="1600" baseline="0" dirty="0">
                        <a:solidFill>
                          <a:schemeClr val="tx1"/>
                        </a:solidFill>
                        <a:latin typeface="+mn-ea"/>
                        <a:ea typeface="+mn-ea"/>
                        <a:cs typeface="Calibri" panose="020F0502020204030204" pitchFamily="34" charset="0"/>
                      </a:endParaRPr>
                    </a:p>
                  </a:txBody>
                  <a:tcPr marL="90000" marR="90000" marT="46800" marB="46800"/>
                </a:tc>
                <a:extLst>
                  <a:ext uri="{0D108BD9-81ED-4DB2-BD59-A6C34878D82A}">
                    <a16:rowId xmlns:a16="http://schemas.microsoft.com/office/drawing/2014/main" val="10005"/>
                  </a:ext>
                </a:extLst>
              </a:tr>
            </a:tbl>
          </a:graphicData>
        </a:graphic>
      </p:graphicFrame>
      <p:sp>
        <p:nvSpPr>
          <p:cNvPr id="8" name="正方形/長方形 7"/>
          <p:cNvSpPr/>
          <p:nvPr/>
        </p:nvSpPr>
        <p:spPr bwMode="auto">
          <a:xfrm>
            <a:off x="251520" y="1484784"/>
            <a:ext cx="4536504" cy="422243"/>
          </a:xfrm>
          <a:prstGeom prst="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ファイル形式によるオープンデータのレベル</a:t>
            </a:r>
            <a:endParaRPr kumimoji="1" lang="en-US" altLang="ja-JP" sz="2000" dirty="0">
              <a:latin typeface="+mn-ea"/>
            </a:endParaRPr>
          </a:p>
        </p:txBody>
      </p:sp>
      <p:sp>
        <p:nvSpPr>
          <p:cNvPr id="9" name="正方形/長方形 8"/>
          <p:cNvSpPr/>
          <p:nvPr/>
        </p:nvSpPr>
        <p:spPr>
          <a:xfrm>
            <a:off x="395536" y="4797152"/>
            <a:ext cx="8064896" cy="792088"/>
          </a:xfrm>
          <a:prstGeom prst="rect">
            <a:avLst/>
          </a:prstGeom>
          <a:noFill/>
          <a:ln>
            <a:noFill/>
          </a:ln>
        </p:spPr>
        <p:txBody>
          <a:bodyPr wrap="square" rtlCol="0" anchor="t">
            <a:noAutofit/>
          </a:bodyPr>
          <a:lstStyle/>
          <a:p>
            <a:pPr defTabSz="914400"/>
            <a:r>
              <a:rPr kumimoji="1" lang="ja-JP" altLang="en-US" dirty="0">
                <a:latin typeface="+mn-ea"/>
                <a:cs typeface="Meiryo UI" panose="020B0604030504040204" pitchFamily="50" charset="-128"/>
              </a:rPr>
              <a:t>第１段階のデータでもオープンデータとして利用可能ですが、利用しやすさを考慮すると、第３段階のファイル形式での公開がお勧めです。</a:t>
            </a:r>
          </a:p>
        </p:txBody>
      </p:sp>
    </p:spTree>
    <p:extLst>
      <p:ext uri="{BB962C8B-B14F-4D97-AF65-F5344CB8AC3E}">
        <p14:creationId xmlns:p14="http://schemas.microsoft.com/office/powerpoint/2010/main" val="1220914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(2) </a:t>
            </a:r>
            <a:r>
              <a:rPr lang="ja-JP" altLang="en-US" dirty="0"/>
              <a:t>データの作成（</a:t>
            </a:r>
            <a:r>
              <a:rPr lang="en-US" altLang="ja-JP" dirty="0"/>
              <a:t>PDF</a:t>
            </a:r>
            <a:r>
              <a:rPr lang="ja-JP" altLang="en-US" dirty="0"/>
              <a:t>）</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73</a:t>
            </a:fld>
            <a:endParaRPr kumimoji="1" lang="ja-JP" altLang="en-US"/>
          </a:p>
        </p:txBody>
      </p:sp>
      <p:sp>
        <p:nvSpPr>
          <p:cNvPr id="4" name="正方形/長方形 3"/>
          <p:cNvSpPr/>
          <p:nvPr/>
        </p:nvSpPr>
        <p:spPr>
          <a:xfrm>
            <a:off x="611560" y="1484784"/>
            <a:ext cx="8064896" cy="122413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オープンデータには、</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形式のファイルをお勧めしますが、例えば紙のデータしかないような場合、</a:t>
            </a:r>
            <a:r>
              <a:rPr lang="en-US" altLang="ja-JP" dirty="0">
                <a:solidFill>
                  <a:schemeClr val="tx1"/>
                </a:solidFill>
                <a:latin typeface="+mn-ea"/>
                <a:cs typeface="Meiryo UI" panose="020B0604030504040204" pitchFamily="50" charset="-128"/>
              </a:rPr>
              <a:t>PDF</a:t>
            </a:r>
            <a:r>
              <a:rPr lang="ja-JP" altLang="en-US" dirty="0">
                <a:solidFill>
                  <a:schemeClr val="tx1"/>
                </a:solidFill>
                <a:latin typeface="+mn-ea"/>
                <a:cs typeface="Meiryo UI" panose="020B0604030504040204" pitchFamily="50" charset="-128"/>
              </a:rPr>
              <a:t>形式のファイルで公開することも有効です。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PDF</a:t>
            </a:r>
            <a:r>
              <a:rPr lang="ja-JP" altLang="en-US" dirty="0">
                <a:solidFill>
                  <a:schemeClr val="tx1"/>
                </a:solidFill>
                <a:latin typeface="+mn-ea"/>
                <a:cs typeface="Meiryo UI" panose="020B0604030504040204" pitchFamily="50" charset="-128"/>
              </a:rPr>
              <a:t>形式でオープンデータを作成する場合、次のような点に配慮することで、より使いやすいデータとなります。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endParaRPr lang="ja-JP" altLang="en-US" dirty="0">
              <a:solidFill>
                <a:schemeClr val="tx1"/>
              </a:solidFill>
              <a:latin typeface="+mn-ea"/>
              <a:cs typeface="Meiryo UI" panose="020B0604030504040204" pitchFamily="50" charset="-128"/>
            </a:endParaRPr>
          </a:p>
        </p:txBody>
      </p:sp>
      <p:sp>
        <p:nvSpPr>
          <p:cNvPr id="8" name="正方形/長方形 7"/>
          <p:cNvSpPr/>
          <p:nvPr/>
        </p:nvSpPr>
        <p:spPr>
          <a:xfrm>
            <a:off x="395536" y="2996952"/>
            <a:ext cx="8064896"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p"/>
            </a:pPr>
            <a:r>
              <a:rPr lang="ja-JP" altLang="en-US" sz="1600" dirty="0">
                <a:solidFill>
                  <a:schemeClr val="tx1"/>
                </a:solidFill>
                <a:latin typeface="+mn-ea"/>
                <a:cs typeface="Meiryo UI" panose="020B0604030504040204" pitchFamily="50" charset="-128"/>
              </a:rPr>
              <a:t>紙の文書をファイルにする場合、</a:t>
            </a:r>
            <a:r>
              <a:rPr lang="en-US" altLang="ja-JP" sz="1600" dirty="0">
                <a:solidFill>
                  <a:schemeClr val="tx1"/>
                </a:solidFill>
                <a:latin typeface="+mn-ea"/>
                <a:cs typeface="Meiryo UI" panose="020B0604030504040204" pitchFamily="50" charset="-128"/>
              </a:rPr>
              <a:t>OCR</a:t>
            </a:r>
            <a:r>
              <a:rPr lang="ja-JP" altLang="en-US" sz="1600" dirty="0">
                <a:solidFill>
                  <a:schemeClr val="tx1"/>
                </a:solidFill>
                <a:latin typeface="+mn-ea"/>
                <a:cs typeface="Meiryo UI" panose="020B0604030504040204" pitchFamily="50" charset="-128"/>
              </a:rPr>
              <a:t>（文字認識）機能のある</a:t>
            </a:r>
            <a:r>
              <a:rPr lang="en-US" altLang="ja-JP" sz="1600" dirty="0">
                <a:solidFill>
                  <a:schemeClr val="tx1"/>
                </a:solidFill>
                <a:latin typeface="+mn-ea"/>
                <a:cs typeface="Meiryo UI" panose="020B0604030504040204" pitchFamily="50" charset="-128"/>
              </a:rPr>
              <a:t>PDF</a:t>
            </a:r>
            <a:r>
              <a:rPr lang="ja-JP" altLang="en-US" sz="1600" dirty="0">
                <a:solidFill>
                  <a:schemeClr val="tx1"/>
                </a:solidFill>
                <a:latin typeface="+mn-ea"/>
                <a:cs typeface="Meiryo UI" panose="020B0604030504040204" pitchFamily="50" charset="-128"/>
              </a:rPr>
              <a:t>作成ツールを使用すると、テキスト情報を埋め込むことができます。</a:t>
            </a:r>
            <a:endParaRPr lang="en-US" altLang="ja-JP" sz="1600" dirty="0">
              <a:solidFill>
                <a:schemeClr val="tx1"/>
              </a:solidFill>
              <a:latin typeface="+mn-ea"/>
              <a:cs typeface="Meiryo UI" panose="020B0604030504040204" pitchFamily="50" charset="-128"/>
            </a:endParaRPr>
          </a:p>
        </p:txBody>
      </p:sp>
      <p:sp>
        <p:nvSpPr>
          <p:cNvPr id="9" name="正方形/長方形 8"/>
          <p:cNvSpPr/>
          <p:nvPr/>
        </p:nvSpPr>
        <p:spPr>
          <a:xfrm>
            <a:off x="395536" y="4797152"/>
            <a:ext cx="8208912" cy="648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p"/>
            </a:pPr>
            <a:r>
              <a:rPr lang="ja-JP" altLang="en-US" sz="1600" dirty="0">
                <a:solidFill>
                  <a:schemeClr val="tx1"/>
                </a:solidFill>
                <a:latin typeface="+mn-ea"/>
                <a:cs typeface="Meiryo UI" panose="020B0604030504040204" pitchFamily="50" charset="-128"/>
              </a:rPr>
              <a:t>文書構造などの情報が保持され、データの二次利用がしやすい「タグ付き</a:t>
            </a:r>
            <a:r>
              <a:rPr lang="en-US" altLang="ja-JP" sz="1600" dirty="0">
                <a:solidFill>
                  <a:schemeClr val="tx1"/>
                </a:solidFill>
                <a:latin typeface="+mn-ea"/>
                <a:cs typeface="Meiryo UI" panose="020B0604030504040204" pitchFamily="50" charset="-128"/>
              </a:rPr>
              <a:t>PDF</a:t>
            </a:r>
            <a:r>
              <a:rPr lang="ja-JP" altLang="en-US" sz="1600" dirty="0">
                <a:solidFill>
                  <a:schemeClr val="tx1"/>
                </a:solidFill>
                <a:latin typeface="+mn-ea"/>
                <a:cs typeface="Meiryo UI" panose="020B0604030504040204" pitchFamily="50" charset="-128"/>
              </a:rPr>
              <a:t>」を作る機能がある</a:t>
            </a:r>
            <a:r>
              <a:rPr lang="en-US" altLang="ja-JP" sz="1600" dirty="0">
                <a:solidFill>
                  <a:schemeClr val="tx1"/>
                </a:solidFill>
                <a:latin typeface="+mn-ea"/>
                <a:cs typeface="Meiryo UI" panose="020B0604030504040204" pitchFamily="50" charset="-128"/>
              </a:rPr>
              <a:t>PDF</a:t>
            </a:r>
            <a:r>
              <a:rPr lang="ja-JP" altLang="en-US" sz="1600" dirty="0">
                <a:solidFill>
                  <a:schemeClr val="tx1"/>
                </a:solidFill>
                <a:latin typeface="+mn-ea"/>
                <a:cs typeface="Meiryo UI" panose="020B0604030504040204" pitchFamily="50" charset="-128"/>
              </a:rPr>
              <a:t>作成ツールもあります。</a:t>
            </a:r>
          </a:p>
        </p:txBody>
      </p:sp>
      <p:sp>
        <p:nvSpPr>
          <p:cNvPr id="33" name="メモ 32"/>
          <p:cNvSpPr/>
          <p:nvPr/>
        </p:nvSpPr>
        <p:spPr>
          <a:xfrm flipV="1">
            <a:off x="7164288" y="3645024"/>
            <a:ext cx="1152128" cy="720080"/>
          </a:xfrm>
          <a:prstGeom prst="foldedCorner">
            <a:avLst>
              <a:gd name="adj" fmla="val 2764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a:solidFill>
                <a:schemeClr val="tx1"/>
              </a:solidFill>
              <a:latin typeface="+mn-ea"/>
              <a:cs typeface="Meiryo UI" panose="020B0604030504040204" pitchFamily="50" charset="-128"/>
            </a:endParaRPr>
          </a:p>
        </p:txBody>
      </p:sp>
      <p:sp>
        <p:nvSpPr>
          <p:cNvPr id="34" name="テキスト ボックス 33">
            <a:extLst>
              <a:ext uri="{FF2B5EF4-FFF2-40B4-BE49-F238E27FC236}">
                <a16:creationId xmlns:a16="http://schemas.microsoft.com/office/drawing/2014/main" id="{88352BC8-C086-464C-B916-532D872A3F98}"/>
              </a:ext>
            </a:extLst>
          </p:cNvPr>
          <p:cNvSpPr txBox="1"/>
          <p:nvPr/>
        </p:nvSpPr>
        <p:spPr>
          <a:xfrm>
            <a:off x="7236296" y="3717032"/>
            <a:ext cx="1008112" cy="576064"/>
          </a:xfrm>
          <a:prstGeom prst="rect">
            <a:avLst/>
          </a:prstGeom>
          <a:noFill/>
          <a:ln>
            <a:noFill/>
          </a:ln>
        </p:spPr>
        <p:txBody>
          <a:bodyPr wrap="none" rtlCol="0" anchor="ctr">
            <a:noAutofit/>
          </a:bodyPr>
          <a:lstStyle>
            <a:defPPr>
              <a:defRPr lang="en-US"/>
            </a:defPPr>
            <a:lvl1pPr>
              <a:defRPr kumimoji="1">
                <a:latin typeface="+mn-ea"/>
              </a:defRPr>
            </a:lvl1pPr>
          </a:lstStyle>
          <a:p>
            <a:pPr algn="ctr"/>
            <a:r>
              <a:rPr lang="en-US" altLang="ja-JP" sz="1400" dirty="0"/>
              <a:t>PDF</a:t>
            </a:r>
            <a:r>
              <a:rPr lang="ja-JP" altLang="en-US" sz="1400" dirty="0"/>
              <a:t>形式</a:t>
            </a:r>
            <a:endParaRPr lang="en-US" altLang="ja-JP" sz="1400" dirty="0"/>
          </a:p>
          <a:p>
            <a:pPr algn="ctr"/>
            <a:r>
              <a:rPr lang="ja-JP" altLang="en-US" sz="1400" dirty="0"/>
              <a:t>（テキスト付き）</a:t>
            </a:r>
            <a:endParaRPr lang="en-US" altLang="ja-JP" sz="1400" dirty="0"/>
          </a:p>
        </p:txBody>
      </p:sp>
      <p:sp>
        <p:nvSpPr>
          <p:cNvPr id="5" name="波線 4"/>
          <p:cNvSpPr/>
          <p:nvPr/>
        </p:nvSpPr>
        <p:spPr>
          <a:xfrm>
            <a:off x="611560" y="3717032"/>
            <a:ext cx="720080" cy="648072"/>
          </a:xfrm>
          <a:prstGeom prst="wave">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r>
              <a:rPr lang="ja-JP" altLang="en-US" sz="1400" dirty="0">
                <a:solidFill>
                  <a:schemeClr val="tx1"/>
                </a:solidFill>
                <a:latin typeface="+mn-ea"/>
                <a:cs typeface="Meiryo UI" panose="020B0604030504040204" pitchFamily="50" charset="-128"/>
              </a:rPr>
              <a:t>紙</a:t>
            </a:r>
          </a:p>
        </p:txBody>
      </p:sp>
      <p:sp>
        <p:nvSpPr>
          <p:cNvPr id="7" name="楕円 6"/>
          <p:cNvSpPr/>
          <p:nvPr/>
        </p:nvSpPr>
        <p:spPr>
          <a:xfrm>
            <a:off x="1907704" y="3645024"/>
            <a:ext cx="1224136" cy="720080"/>
          </a:xfrm>
          <a:prstGeom prst="ellipse">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t>スキャナで</a:t>
            </a:r>
            <a:endParaRPr kumimoji="1" lang="en-US" altLang="ja-JP" sz="1600" dirty="0"/>
          </a:p>
          <a:p>
            <a:pPr algn="ctr"/>
            <a:r>
              <a:rPr kumimoji="1" lang="ja-JP" altLang="en-US" sz="1600" dirty="0"/>
              <a:t>読み込み</a:t>
            </a:r>
          </a:p>
        </p:txBody>
      </p:sp>
      <p:cxnSp>
        <p:nvCxnSpPr>
          <p:cNvPr id="35" name="直線矢印コネクタ 34"/>
          <p:cNvCxnSpPr/>
          <p:nvPr/>
        </p:nvCxnSpPr>
        <p:spPr bwMode="auto">
          <a:xfrm>
            <a:off x="1475656" y="4005064"/>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bwMode="auto">
          <a:xfrm>
            <a:off x="3203848" y="4005064"/>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9" name="メモ 38"/>
          <p:cNvSpPr/>
          <p:nvPr/>
        </p:nvSpPr>
        <p:spPr>
          <a:xfrm>
            <a:off x="3707904" y="3717032"/>
            <a:ext cx="864096" cy="648072"/>
          </a:xfrm>
          <a:prstGeom prst="foldedCorner">
            <a:avLst>
              <a:gd name="adj" fmla="val 26465"/>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r>
              <a:rPr lang="ja-JP" altLang="en-US" sz="1400" dirty="0">
                <a:solidFill>
                  <a:schemeClr val="tx1"/>
                </a:solidFill>
                <a:latin typeface="+mn-ea"/>
                <a:cs typeface="Meiryo UI" panose="020B0604030504040204" pitchFamily="50" charset="-128"/>
              </a:rPr>
              <a:t>画像</a:t>
            </a:r>
            <a:endParaRPr lang="en-US" altLang="ja-JP" sz="1400" dirty="0">
              <a:solidFill>
                <a:schemeClr val="tx1"/>
              </a:solidFill>
              <a:latin typeface="+mn-ea"/>
              <a:cs typeface="Meiryo UI" panose="020B0604030504040204" pitchFamily="50" charset="-128"/>
            </a:endParaRPr>
          </a:p>
          <a:p>
            <a:pPr algn="ctr"/>
            <a:r>
              <a:rPr lang="en-US" altLang="ja-JP" sz="1400" dirty="0">
                <a:solidFill>
                  <a:schemeClr val="tx1"/>
                </a:solidFill>
                <a:latin typeface="+mn-ea"/>
                <a:cs typeface="Meiryo UI" panose="020B0604030504040204" pitchFamily="50" charset="-128"/>
              </a:rPr>
              <a:t>PDF</a:t>
            </a:r>
            <a:r>
              <a:rPr lang="ja-JP" altLang="en-US" sz="1400" dirty="0">
                <a:solidFill>
                  <a:schemeClr val="tx1"/>
                </a:solidFill>
                <a:latin typeface="+mn-ea"/>
                <a:cs typeface="Meiryo UI" panose="020B0604030504040204" pitchFamily="50" charset="-128"/>
              </a:rPr>
              <a:t>形式</a:t>
            </a:r>
            <a:endParaRPr lang="en-US" altLang="ja-JP" sz="1400" dirty="0">
              <a:solidFill>
                <a:schemeClr val="tx1"/>
              </a:solidFill>
              <a:latin typeface="+mn-ea"/>
              <a:cs typeface="Meiryo UI" panose="020B0604030504040204" pitchFamily="50" charset="-128"/>
            </a:endParaRPr>
          </a:p>
          <a:p>
            <a:pPr algn="ctr"/>
            <a:r>
              <a:rPr lang="ja-JP" altLang="en-US" sz="1400" dirty="0">
                <a:solidFill>
                  <a:schemeClr val="tx1"/>
                </a:solidFill>
                <a:latin typeface="+mn-ea"/>
                <a:cs typeface="Meiryo UI" panose="020B0604030504040204" pitchFamily="50" charset="-128"/>
              </a:rPr>
              <a:t>ファイル</a:t>
            </a:r>
          </a:p>
          <a:p>
            <a:pPr algn="ctr"/>
            <a:endParaRPr lang="ja-JP" altLang="en-US" sz="1400" dirty="0">
              <a:solidFill>
                <a:schemeClr val="tx1"/>
              </a:solidFill>
              <a:latin typeface="+mn-ea"/>
              <a:cs typeface="Meiryo UI" panose="020B0604030504040204" pitchFamily="50" charset="-128"/>
            </a:endParaRPr>
          </a:p>
        </p:txBody>
      </p:sp>
      <p:sp>
        <p:nvSpPr>
          <p:cNvPr id="40" name="楕円 39"/>
          <p:cNvSpPr/>
          <p:nvPr/>
        </p:nvSpPr>
        <p:spPr>
          <a:xfrm>
            <a:off x="5076056" y="3645024"/>
            <a:ext cx="1440160" cy="720080"/>
          </a:xfrm>
          <a:prstGeom prst="ellipse">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dirty="0"/>
              <a:t>PDF</a:t>
            </a:r>
            <a:r>
              <a:rPr kumimoji="1" lang="ja-JP" altLang="en-US" sz="1600" dirty="0"/>
              <a:t>作成</a:t>
            </a:r>
          </a:p>
          <a:p>
            <a:pPr algn="ctr"/>
            <a:r>
              <a:rPr kumimoji="1" lang="ja-JP" altLang="en-US" sz="1600" dirty="0"/>
              <a:t>ツール</a:t>
            </a:r>
            <a:r>
              <a:rPr kumimoji="1" lang="en-US" altLang="ja-JP" sz="1600" dirty="0"/>
              <a:t>(OCR)</a:t>
            </a:r>
            <a:endParaRPr kumimoji="1" lang="ja-JP" altLang="en-US" sz="1600" dirty="0"/>
          </a:p>
        </p:txBody>
      </p:sp>
      <p:cxnSp>
        <p:nvCxnSpPr>
          <p:cNvPr id="41" name="直線矢印コネクタ 40"/>
          <p:cNvCxnSpPr/>
          <p:nvPr/>
        </p:nvCxnSpPr>
        <p:spPr bwMode="auto">
          <a:xfrm>
            <a:off x="4644008" y="4005064"/>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2" name="直線矢印コネクタ 41"/>
          <p:cNvCxnSpPr/>
          <p:nvPr/>
        </p:nvCxnSpPr>
        <p:spPr bwMode="auto">
          <a:xfrm>
            <a:off x="6660232" y="4005064"/>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3" name="メモ 42"/>
          <p:cNvSpPr/>
          <p:nvPr/>
        </p:nvSpPr>
        <p:spPr>
          <a:xfrm>
            <a:off x="611560" y="5589240"/>
            <a:ext cx="864096" cy="648072"/>
          </a:xfrm>
          <a:prstGeom prst="foldedCorner">
            <a:avLst>
              <a:gd name="adj" fmla="val 26465"/>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r>
              <a:rPr lang="en-US" altLang="ja-JP" sz="1400" dirty="0">
                <a:solidFill>
                  <a:schemeClr val="tx1"/>
                </a:solidFill>
                <a:latin typeface="+mn-ea"/>
                <a:cs typeface="Meiryo UI" panose="020B0604030504040204" pitchFamily="50" charset="-128"/>
              </a:rPr>
              <a:t>Word</a:t>
            </a:r>
            <a:r>
              <a:rPr lang="ja-JP" altLang="en-US" sz="1400" dirty="0">
                <a:solidFill>
                  <a:schemeClr val="tx1"/>
                </a:solidFill>
                <a:latin typeface="+mn-ea"/>
                <a:cs typeface="Meiryo UI" panose="020B0604030504040204" pitchFamily="50" charset="-128"/>
              </a:rPr>
              <a:t>形式</a:t>
            </a:r>
            <a:endParaRPr lang="en-US" altLang="ja-JP" sz="1400" dirty="0">
              <a:solidFill>
                <a:schemeClr val="tx1"/>
              </a:solidFill>
              <a:latin typeface="+mn-ea"/>
              <a:cs typeface="Meiryo UI" panose="020B0604030504040204" pitchFamily="50" charset="-128"/>
            </a:endParaRPr>
          </a:p>
          <a:p>
            <a:pPr algn="ctr"/>
            <a:r>
              <a:rPr lang="ja-JP" altLang="en-US" sz="1400" dirty="0">
                <a:solidFill>
                  <a:schemeClr val="tx1"/>
                </a:solidFill>
                <a:latin typeface="+mn-ea"/>
                <a:cs typeface="Meiryo UI" panose="020B0604030504040204" pitchFamily="50" charset="-128"/>
              </a:rPr>
              <a:t>ファイル</a:t>
            </a:r>
          </a:p>
          <a:p>
            <a:pPr algn="ctr"/>
            <a:endParaRPr lang="ja-JP" altLang="en-US" sz="1400" dirty="0">
              <a:solidFill>
                <a:schemeClr val="tx1"/>
              </a:solidFill>
              <a:latin typeface="+mn-ea"/>
              <a:cs typeface="Meiryo UI" panose="020B0604030504040204" pitchFamily="50" charset="-128"/>
            </a:endParaRPr>
          </a:p>
        </p:txBody>
      </p:sp>
      <p:sp>
        <p:nvSpPr>
          <p:cNvPr id="44" name="メモ 43"/>
          <p:cNvSpPr/>
          <p:nvPr/>
        </p:nvSpPr>
        <p:spPr>
          <a:xfrm>
            <a:off x="899592" y="5877272"/>
            <a:ext cx="864096" cy="648072"/>
          </a:xfrm>
          <a:prstGeom prst="foldedCorner">
            <a:avLst>
              <a:gd name="adj" fmla="val 26465"/>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r>
              <a:rPr lang="en-US" altLang="ja-JP" sz="1400" dirty="0">
                <a:solidFill>
                  <a:schemeClr val="tx1"/>
                </a:solidFill>
                <a:latin typeface="+mn-ea"/>
                <a:cs typeface="Meiryo UI" panose="020B0604030504040204" pitchFamily="50" charset="-128"/>
              </a:rPr>
              <a:t>Excel</a:t>
            </a:r>
            <a:r>
              <a:rPr lang="ja-JP" altLang="en-US" sz="1400" dirty="0">
                <a:solidFill>
                  <a:schemeClr val="tx1"/>
                </a:solidFill>
                <a:latin typeface="+mn-ea"/>
                <a:cs typeface="Meiryo UI" panose="020B0604030504040204" pitchFamily="50" charset="-128"/>
              </a:rPr>
              <a:t>形式</a:t>
            </a:r>
            <a:endParaRPr lang="en-US" altLang="ja-JP" sz="1400" dirty="0">
              <a:solidFill>
                <a:schemeClr val="tx1"/>
              </a:solidFill>
              <a:latin typeface="+mn-ea"/>
              <a:cs typeface="Meiryo UI" panose="020B0604030504040204" pitchFamily="50" charset="-128"/>
            </a:endParaRPr>
          </a:p>
          <a:p>
            <a:pPr algn="ctr"/>
            <a:r>
              <a:rPr lang="ja-JP" altLang="en-US" sz="1400" dirty="0">
                <a:solidFill>
                  <a:schemeClr val="tx1"/>
                </a:solidFill>
                <a:latin typeface="+mn-ea"/>
                <a:cs typeface="Meiryo UI" panose="020B0604030504040204" pitchFamily="50" charset="-128"/>
              </a:rPr>
              <a:t>ファイル</a:t>
            </a:r>
          </a:p>
          <a:p>
            <a:pPr algn="ctr"/>
            <a:endParaRPr lang="ja-JP" altLang="en-US" sz="1400" dirty="0">
              <a:solidFill>
                <a:schemeClr val="tx1"/>
              </a:solidFill>
              <a:latin typeface="+mn-ea"/>
              <a:cs typeface="Meiryo UI" panose="020B0604030504040204" pitchFamily="50" charset="-128"/>
            </a:endParaRPr>
          </a:p>
        </p:txBody>
      </p:sp>
      <p:sp>
        <p:nvSpPr>
          <p:cNvPr id="45" name="楕円 44"/>
          <p:cNvSpPr/>
          <p:nvPr/>
        </p:nvSpPr>
        <p:spPr>
          <a:xfrm>
            <a:off x="2411760" y="5589240"/>
            <a:ext cx="1224136" cy="720080"/>
          </a:xfrm>
          <a:prstGeom prst="ellipse">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t>タグ付き</a:t>
            </a:r>
            <a:r>
              <a:rPr kumimoji="1" lang="en-US" altLang="ja-JP" sz="1600" dirty="0"/>
              <a:t>PDF</a:t>
            </a:r>
          </a:p>
          <a:p>
            <a:pPr algn="ctr"/>
            <a:r>
              <a:rPr kumimoji="1" lang="ja-JP" altLang="en-US" sz="1600" dirty="0"/>
              <a:t>作成ツール</a:t>
            </a:r>
          </a:p>
        </p:txBody>
      </p:sp>
      <p:cxnSp>
        <p:nvCxnSpPr>
          <p:cNvPr id="46" name="直線矢印コネクタ 45"/>
          <p:cNvCxnSpPr/>
          <p:nvPr/>
        </p:nvCxnSpPr>
        <p:spPr bwMode="auto">
          <a:xfrm>
            <a:off x="1979712" y="5949280"/>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7" name="直線矢印コネクタ 46"/>
          <p:cNvCxnSpPr/>
          <p:nvPr/>
        </p:nvCxnSpPr>
        <p:spPr bwMode="auto">
          <a:xfrm>
            <a:off x="3707904" y="5949280"/>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9" name="メモ 48"/>
          <p:cNvSpPr/>
          <p:nvPr/>
        </p:nvSpPr>
        <p:spPr>
          <a:xfrm flipV="1">
            <a:off x="4211960" y="5589240"/>
            <a:ext cx="1152128" cy="720080"/>
          </a:xfrm>
          <a:prstGeom prst="foldedCorner">
            <a:avLst>
              <a:gd name="adj" fmla="val 2764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a:solidFill>
                <a:schemeClr val="tx1"/>
              </a:solidFill>
              <a:latin typeface="+mn-ea"/>
              <a:cs typeface="Meiryo UI" panose="020B0604030504040204" pitchFamily="50" charset="-128"/>
            </a:endParaRPr>
          </a:p>
        </p:txBody>
      </p:sp>
      <p:sp>
        <p:nvSpPr>
          <p:cNvPr id="50" name="テキスト ボックス 49">
            <a:extLst>
              <a:ext uri="{FF2B5EF4-FFF2-40B4-BE49-F238E27FC236}">
                <a16:creationId xmlns:a16="http://schemas.microsoft.com/office/drawing/2014/main" id="{88352BC8-C086-464C-B916-532D872A3F98}"/>
              </a:ext>
            </a:extLst>
          </p:cNvPr>
          <p:cNvSpPr txBox="1"/>
          <p:nvPr/>
        </p:nvSpPr>
        <p:spPr>
          <a:xfrm>
            <a:off x="4283968" y="5661248"/>
            <a:ext cx="1008112" cy="576064"/>
          </a:xfrm>
          <a:prstGeom prst="rect">
            <a:avLst/>
          </a:prstGeom>
          <a:noFill/>
          <a:ln>
            <a:noFill/>
          </a:ln>
        </p:spPr>
        <p:txBody>
          <a:bodyPr wrap="none" rtlCol="0" anchor="ctr">
            <a:noAutofit/>
          </a:bodyPr>
          <a:lstStyle>
            <a:defPPr>
              <a:defRPr lang="en-US"/>
            </a:defPPr>
            <a:lvl1pPr>
              <a:defRPr kumimoji="1">
                <a:latin typeface="+mn-ea"/>
              </a:defRPr>
            </a:lvl1pPr>
          </a:lstStyle>
          <a:p>
            <a:pPr algn="ctr"/>
            <a:r>
              <a:rPr lang="ja-JP" altLang="en-US" sz="1400" dirty="0"/>
              <a:t>タグ付き</a:t>
            </a:r>
          </a:p>
          <a:p>
            <a:pPr algn="ctr"/>
            <a:r>
              <a:rPr lang="en-US" altLang="ja-JP" sz="1400" dirty="0"/>
              <a:t>PDF</a:t>
            </a:r>
            <a:r>
              <a:rPr lang="ja-JP" altLang="en-US" sz="1400" dirty="0"/>
              <a:t>形式</a:t>
            </a:r>
          </a:p>
          <a:p>
            <a:pPr algn="ctr"/>
            <a:r>
              <a:rPr lang="ja-JP" altLang="en-US" sz="1400" dirty="0"/>
              <a:t>ファイル</a:t>
            </a:r>
          </a:p>
        </p:txBody>
      </p:sp>
      <p:sp>
        <p:nvSpPr>
          <p:cNvPr id="25" name="テキスト ボックス 24"/>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en-US" altLang="ja-JP" dirty="0"/>
              <a:t>PDF</a:t>
            </a:r>
            <a:r>
              <a:rPr lang="ja-JP" altLang="en-US" dirty="0"/>
              <a:t>ファイル形式によるデータの公開</a:t>
            </a:r>
          </a:p>
        </p:txBody>
      </p:sp>
      <p:sp>
        <p:nvSpPr>
          <p:cNvPr id="26"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3.3</a:t>
            </a:r>
            <a:r>
              <a:rPr lang="ja-JP" altLang="en-US" sz="1200" dirty="0">
                <a:latin typeface="+mn-ea"/>
                <a:ea typeface="+mn-ea"/>
              </a:rPr>
              <a:t>　オープンデータを作成する</a:t>
            </a:r>
          </a:p>
        </p:txBody>
      </p:sp>
    </p:spTree>
    <p:extLst>
      <p:ext uri="{BB962C8B-B14F-4D97-AF65-F5344CB8AC3E}">
        <p14:creationId xmlns:p14="http://schemas.microsoft.com/office/powerpoint/2010/main" val="17652443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79512" y="5013176"/>
            <a:ext cx="1944216" cy="1512168"/>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none" lIns="90000" tIns="46800" rIns="90000" bIns="46800" rtlCol="0" anchor="t">
            <a:noAutofit/>
          </a:bodyPr>
          <a:lstStyle/>
          <a:p>
            <a:pPr algn="ctr"/>
            <a:r>
              <a:rPr kumimoji="1" lang="ja-JP" altLang="en-US" sz="1600" dirty="0"/>
              <a:t>元となる情報</a:t>
            </a:r>
          </a:p>
        </p:txBody>
      </p:sp>
      <p:sp>
        <p:nvSpPr>
          <p:cNvPr id="2" name="タイトル 1"/>
          <p:cNvSpPr>
            <a:spLocks noGrp="1"/>
          </p:cNvSpPr>
          <p:nvPr>
            <p:ph type="title"/>
          </p:nvPr>
        </p:nvSpPr>
        <p:spPr/>
        <p:txBody>
          <a:bodyPr>
            <a:normAutofit/>
          </a:bodyPr>
          <a:lstStyle/>
          <a:p>
            <a:r>
              <a:rPr lang="en-US" altLang="ja-JP" dirty="0"/>
              <a:t>(3) </a:t>
            </a:r>
            <a:r>
              <a:rPr lang="ja-JP" altLang="en-US" dirty="0"/>
              <a:t>データの作成（</a:t>
            </a:r>
            <a:r>
              <a:rPr lang="en-US" altLang="ja-JP" dirty="0"/>
              <a:t>CSV</a:t>
            </a:r>
            <a:r>
              <a:rPr lang="ja-JP" altLang="en-US" dirty="0"/>
              <a:t>）</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74</a:t>
            </a:fld>
            <a:endParaRPr kumimoji="1" lang="ja-JP" altLang="en-US"/>
          </a:p>
        </p:txBody>
      </p:sp>
      <p:sp>
        <p:nvSpPr>
          <p:cNvPr id="4" name="正方形/長方形 3"/>
          <p:cNvSpPr/>
          <p:nvPr/>
        </p:nvSpPr>
        <p:spPr>
          <a:xfrm>
            <a:off x="611560" y="1412776"/>
            <a:ext cx="8064896" cy="4320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形式のデータは、以下のような形式となります。</a:t>
            </a:r>
            <a:endParaRPr lang="en-US" altLang="ja-JP" dirty="0">
              <a:solidFill>
                <a:schemeClr val="tx1"/>
              </a:solidFill>
              <a:latin typeface="+mn-ea"/>
              <a:cs typeface="Meiryo UI" panose="020B0604030504040204" pitchFamily="50" charset="-128"/>
            </a:endParaRPr>
          </a:p>
        </p:txBody>
      </p:sp>
      <p:sp>
        <p:nvSpPr>
          <p:cNvPr id="33" name="メモ 32"/>
          <p:cNvSpPr/>
          <p:nvPr/>
        </p:nvSpPr>
        <p:spPr>
          <a:xfrm flipV="1">
            <a:off x="7740352" y="5085184"/>
            <a:ext cx="1152128" cy="720080"/>
          </a:xfrm>
          <a:prstGeom prst="foldedCorner">
            <a:avLst>
              <a:gd name="adj" fmla="val 2764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a:solidFill>
                <a:schemeClr val="tx1"/>
              </a:solidFill>
              <a:latin typeface="+mn-ea"/>
              <a:cs typeface="Meiryo UI" panose="020B0604030504040204" pitchFamily="50" charset="-128"/>
            </a:endParaRPr>
          </a:p>
        </p:txBody>
      </p:sp>
      <p:sp>
        <p:nvSpPr>
          <p:cNvPr id="34" name="テキスト ボックス 33">
            <a:extLst>
              <a:ext uri="{FF2B5EF4-FFF2-40B4-BE49-F238E27FC236}">
                <a16:creationId xmlns:a16="http://schemas.microsoft.com/office/drawing/2014/main" id="{88352BC8-C086-464C-B916-532D872A3F98}"/>
              </a:ext>
            </a:extLst>
          </p:cNvPr>
          <p:cNvSpPr txBox="1"/>
          <p:nvPr/>
        </p:nvSpPr>
        <p:spPr>
          <a:xfrm>
            <a:off x="7812360" y="5157192"/>
            <a:ext cx="1008112" cy="576064"/>
          </a:xfrm>
          <a:prstGeom prst="rect">
            <a:avLst/>
          </a:prstGeom>
          <a:noFill/>
          <a:ln>
            <a:noFill/>
          </a:ln>
        </p:spPr>
        <p:txBody>
          <a:bodyPr wrap="none" rtlCol="0" anchor="ctr">
            <a:noAutofit/>
          </a:bodyPr>
          <a:lstStyle>
            <a:defPPr>
              <a:defRPr lang="en-US"/>
            </a:defPPr>
            <a:lvl1pPr>
              <a:defRPr kumimoji="1">
                <a:latin typeface="+mn-ea"/>
              </a:defRPr>
            </a:lvl1pPr>
          </a:lstStyle>
          <a:p>
            <a:pPr algn="ctr"/>
            <a:r>
              <a:rPr lang="en-US" altLang="ja-JP" sz="1400" dirty="0"/>
              <a:t>CSV</a:t>
            </a:r>
            <a:r>
              <a:rPr lang="ja-JP" altLang="en-US" sz="1400" dirty="0"/>
              <a:t>形式</a:t>
            </a:r>
            <a:endParaRPr lang="en-US" altLang="ja-JP" sz="1400" dirty="0"/>
          </a:p>
          <a:p>
            <a:pPr algn="ctr"/>
            <a:r>
              <a:rPr lang="ja-JP" altLang="en-US" sz="1400" dirty="0"/>
              <a:t>ファイル</a:t>
            </a:r>
            <a:endParaRPr lang="en-US" altLang="ja-JP" sz="1400" dirty="0"/>
          </a:p>
        </p:txBody>
      </p:sp>
      <p:sp>
        <p:nvSpPr>
          <p:cNvPr id="5" name="波線 4"/>
          <p:cNvSpPr/>
          <p:nvPr/>
        </p:nvSpPr>
        <p:spPr>
          <a:xfrm>
            <a:off x="611560" y="5301208"/>
            <a:ext cx="720080" cy="648072"/>
          </a:xfrm>
          <a:prstGeom prst="wave">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r>
              <a:rPr lang="ja-JP" altLang="en-US" sz="1400" dirty="0">
                <a:solidFill>
                  <a:schemeClr val="tx1"/>
                </a:solidFill>
                <a:latin typeface="+mn-ea"/>
                <a:cs typeface="Meiryo UI" panose="020B0604030504040204" pitchFamily="50" charset="-128"/>
              </a:rPr>
              <a:t>紙</a:t>
            </a:r>
          </a:p>
        </p:txBody>
      </p:sp>
      <p:sp>
        <p:nvSpPr>
          <p:cNvPr id="7" name="楕円 6"/>
          <p:cNvSpPr/>
          <p:nvPr/>
        </p:nvSpPr>
        <p:spPr>
          <a:xfrm>
            <a:off x="2699792" y="5085184"/>
            <a:ext cx="1224136" cy="720080"/>
          </a:xfrm>
          <a:prstGeom prst="ellipse">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dirty="0"/>
              <a:t>Excel</a:t>
            </a:r>
            <a:r>
              <a:rPr kumimoji="1" lang="ja-JP" altLang="en-US" sz="1600" dirty="0"/>
              <a:t>形式</a:t>
            </a:r>
            <a:endParaRPr kumimoji="1" lang="en-US" altLang="ja-JP" sz="1600" dirty="0"/>
          </a:p>
          <a:p>
            <a:pPr algn="ctr"/>
            <a:r>
              <a:rPr kumimoji="1" lang="ja-JP" altLang="en-US" sz="1600" dirty="0"/>
              <a:t>ファイル作成</a:t>
            </a:r>
            <a:endParaRPr kumimoji="1" lang="en-US" altLang="ja-JP" sz="1600" dirty="0"/>
          </a:p>
        </p:txBody>
      </p:sp>
      <p:cxnSp>
        <p:nvCxnSpPr>
          <p:cNvPr id="35" name="直線矢印コネクタ 34"/>
          <p:cNvCxnSpPr/>
          <p:nvPr/>
        </p:nvCxnSpPr>
        <p:spPr bwMode="auto">
          <a:xfrm>
            <a:off x="2267744" y="5445224"/>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bwMode="auto">
          <a:xfrm>
            <a:off x="3995936" y="5445224"/>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9" name="メモ 38"/>
          <p:cNvSpPr/>
          <p:nvPr/>
        </p:nvSpPr>
        <p:spPr>
          <a:xfrm>
            <a:off x="4499992" y="5157192"/>
            <a:ext cx="864096" cy="648072"/>
          </a:xfrm>
          <a:prstGeom prst="foldedCorner">
            <a:avLst>
              <a:gd name="adj" fmla="val 26465"/>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r>
              <a:rPr lang="en-US" altLang="ja-JP" sz="1400" dirty="0">
                <a:solidFill>
                  <a:schemeClr val="tx1"/>
                </a:solidFill>
                <a:latin typeface="+mn-ea"/>
                <a:cs typeface="Meiryo UI" panose="020B0604030504040204" pitchFamily="50" charset="-128"/>
              </a:rPr>
              <a:t>Excel</a:t>
            </a:r>
            <a:r>
              <a:rPr lang="ja-JP" altLang="en-US" sz="1400" dirty="0">
                <a:solidFill>
                  <a:schemeClr val="tx1"/>
                </a:solidFill>
                <a:latin typeface="+mn-ea"/>
                <a:cs typeface="Meiryo UI" panose="020B0604030504040204" pitchFamily="50" charset="-128"/>
              </a:rPr>
              <a:t>形式</a:t>
            </a:r>
            <a:endParaRPr lang="en-US" altLang="ja-JP" sz="1400" dirty="0">
              <a:solidFill>
                <a:schemeClr val="tx1"/>
              </a:solidFill>
              <a:latin typeface="+mn-ea"/>
              <a:cs typeface="Meiryo UI" panose="020B0604030504040204" pitchFamily="50" charset="-128"/>
            </a:endParaRPr>
          </a:p>
          <a:p>
            <a:pPr algn="ctr"/>
            <a:r>
              <a:rPr lang="ja-JP" altLang="en-US" sz="1400" dirty="0">
                <a:solidFill>
                  <a:schemeClr val="tx1"/>
                </a:solidFill>
                <a:latin typeface="+mn-ea"/>
                <a:cs typeface="Meiryo UI" panose="020B0604030504040204" pitchFamily="50" charset="-128"/>
              </a:rPr>
              <a:t>ファイル</a:t>
            </a:r>
          </a:p>
        </p:txBody>
      </p:sp>
      <p:cxnSp>
        <p:nvCxnSpPr>
          <p:cNvPr id="41" name="直線矢印コネクタ 40"/>
          <p:cNvCxnSpPr/>
          <p:nvPr/>
        </p:nvCxnSpPr>
        <p:spPr bwMode="auto">
          <a:xfrm>
            <a:off x="5436096" y="5445224"/>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2" name="直線矢印コネクタ 41"/>
          <p:cNvCxnSpPr/>
          <p:nvPr/>
        </p:nvCxnSpPr>
        <p:spPr bwMode="auto">
          <a:xfrm>
            <a:off x="7236296" y="5445224"/>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0" name="メモ 29"/>
          <p:cNvSpPr/>
          <p:nvPr/>
        </p:nvSpPr>
        <p:spPr>
          <a:xfrm>
            <a:off x="1187624" y="5589240"/>
            <a:ext cx="864096" cy="648072"/>
          </a:xfrm>
          <a:prstGeom prst="foldedCorner">
            <a:avLst>
              <a:gd name="adj" fmla="val 26465"/>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r>
              <a:rPr lang="en-US" altLang="ja-JP" sz="1400" dirty="0">
                <a:solidFill>
                  <a:schemeClr val="tx1"/>
                </a:solidFill>
                <a:latin typeface="+mn-ea"/>
                <a:cs typeface="Meiryo UI" panose="020B0604030504040204" pitchFamily="50" charset="-128"/>
              </a:rPr>
              <a:t>PDF</a:t>
            </a:r>
            <a:r>
              <a:rPr lang="ja-JP" altLang="en-US" sz="1400" dirty="0">
                <a:solidFill>
                  <a:schemeClr val="tx1"/>
                </a:solidFill>
                <a:latin typeface="+mn-ea"/>
                <a:cs typeface="Meiryo UI" panose="020B0604030504040204" pitchFamily="50" charset="-128"/>
              </a:rPr>
              <a:t>形式</a:t>
            </a:r>
            <a:endParaRPr lang="en-US" altLang="ja-JP" sz="1400" dirty="0">
              <a:solidFill>
                <a:schemeClr val="tx1"/>
              </a:solidFill>
              <a:latin typeface="+mn-ea"/>
              <a:cs typeface="Meiryo UI" panose="020B0604030504040204" pitchFamily="50" charset="-128"/>
            </a:endParaRPr>
          </a:p>
          <a:p>
            <a:pPr algn="ctr"/>
            <a:r>
              <a:rPr lang="ja-JP" altLang="en-US" sz="1400" dirty="0">
                <a:solidFill>
                  <a:schemeClr val="tx1"/>
                </a:solidFill>
                <a:latin typeface="+mn-ea"/>
                <a:cs typeface="Meiryo UI" panose="020B0604030504040204" pitchFamily="50" charset="-128"/>
              </a:rPr>
              <a:t>ファイル</a:t>
            </a:r>
          </a:p>
        </p:txBody>
      </p:sp>
      <p:sp>
        <p:nvSpPr>
          <p:cNvPr id="25" name="メモ 24"/>
          <p:cNvSpPr/>
          <p:nvPr/>
        </p:nvSpPr>
        <p:spPr>
          <a:xfrm>
            <a:off x="251520" y="5805264"/>
            <a:ext cx="864096" cy="648072"/>
          </a:xfrm>
          <a:prstGeom prst="foldedCorner">
            <a:avLst>
              <a:gd name="adj" fmla="val 26465"/>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r>
              <a:rPr lang="en-US" altLang="ja-JP" sz="1400" dirty="0">
                <a:solidFill>
                  <a:schemeClr val="tx1"/>
                </a:solidFill>
                <a:latin typeface="+mn-ea"/>
                <a:cs typeface="Meiryo UI" panose="020B0604030504040204" pitchFamily="50" charset="-128"/>
              </a:rPr>
              <a:t>Word</a:t>
            </a:r>
            <a:r>
              <a:rPr lang="ja-JP" altLang="en-US" sz="1400" dirty="0">
                <a:solidFill>
                  <a:schemeClr val="tx1"/>
                </a:solidFill>
                <a:latin typeface="+mn-ea"/>
                <a:cs typeface="Meiryo UI" panose="020B0604030504040204" pitchFamily="50" charset="-128"/>
              </a:rPr>
              <a:t>形式</a:t>
            </a:r>
            <a:endParaRPr lang="en-US" altLang="ja-JP" sz="1400" dirty="0">
              <a:solidFill>
                <a:schemeClr val="tx1"/>
              </a:solidFill>
              <a:latin typeface="+mn-ea"/>
              <a:cs typeface="Meiryo UI" panose="020B0604030504040204" pitchFamily="50" charset="-128"/>
            </a:endParaRPr>
          </a:p>
          <a:p>
            <a:pPr algn="ctr"/>
            <a:r>
              <a:rPr lang="ja-JP" altLang="en-US" sz="1400" dirty="0">
                <a:solidFill>
                  <a:schemeClr val="tx1"/>
                </a:solidFill>
                <a:latin typeface="+mn-ea"/>
                <a:cs typeface="Meiryo UI" panose="020B0604030504040204" pitchFamily="50" charset="-128"/>
              </a:rPr>
              <a:t>ファイル</a:t>
            </a:r>
          </a:p>
        </p:txBody>
      </p:sp>
      <p:sp>
        <p:nvSpPr>
          <p:cNvPr id="31" name="楕円 30"/>
          <p:cNvSpPr/>
          <p:nvPr/>
        </p:nvSpPr>
        <p:spPr>
          <a:xfrm>
            <a:off x="5940152" y="5085184"/>
            <a:ext cx="1224136" cy="720080"/>
          </a:xfrm>
          <a:prstGeom prst="ellipse">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dirty="0" err="1"/>
              <a:t>CSVl</a:t>
            </a:r>
            <a:r>
              <a:rPr kumimoji="1" lang="ja-JP" altLang="en-US" sz="1600" dirty="0"/>
              <a:t>形式</a:t>
            </a:r>
            <a:endParaRPr kumimoji="1" lang="en-US" altLang="ja-JP" sz="1600" dirty="0"/>
          </a:p>
          <a:p>
            <a:pPr algn="ctr"/>
            <a:r>
              <a:rPr kumimoji="1" lang="ja-JP" altLang="en-US" sz="1600" dirty="0"/>
              <a:t>ファイル作成</a:t>
            </a:r>
            <a:endParaRPr kumimoji="1" lang="en-US" altLang="ja-JP" sz="1600" dirty="0"/>
          </a:p>
        </p:txBody>
      </p:sp>
      <p:sp>
        <p:nvSpPr>
          <p:cNvPr id="19" name="正方形/長方形 18"/>
          <p:cNvSpPr/>
          <p:nvPr/>
        </p:nvSpPr>
        <p:spPr>
          <a:xfrm>
            <a:off x="611560" y="3933056"/>
            <a:ext cx="8352928" cy="14401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形式ともに、「表形式」のデータに適しています。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そこで、まずは</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形式のファイルを作成し、そこから</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形式ファイルを作成する手順をお勧めします。</a:t>
            </a:r>
            <a:endParaRPr lang="en-US" altLang="ja-JP" dirty="0">
              <a:solidFill>
                <a:schemeClr val="tx1"/>
              </a:solidFill>
              <a:latin typeface="+mn-ea"/>
              <a:cs typeface="Meiryo UI" panose="020B0604030504040204" pitchFamily="50" charset="-128"/>
            </a:endParaRPr>
          </a:p>
        </p:txBody>
      </p:sp>
      <p:pic>
        <p:nvPicPr>
          <p:cNvPr id="20" name="図 19"/>
          <p:cNvPicPr>
            <a:picLocks noChangeAspect="1"/>
          </p:cNvPicPr>
          <p:nvPr/>
        </p:nvPicPr>
        <p:blipFill>
          <a:blip r:embed="rId3"/>
          <a:stretch>
            <a:fillRect/>
          </a:stretch>
        </p:blipFill>
        <p:spPr>
          <a:xfrm>
            <a:off x="1259632" y="2276872"/>
            <a:ext cx="3816424" cy="1544578"/>
          </a:xfrm>
          <a:prstGeom prst="rect">
            <a:avLst/>
          </a:prstGeom>
          <a:ln w="28575">
            <a:solidFill>
              <a:srgbClr val="0070C0"/>
            </a:solidFill>
          </a:ln>
          <a:effectLst>
            <a:outerShdw blurRad="50800" dist="38100" dir="2700000" algn="tl" rotWithShape="0">
              <a:prstClr val="black">
                <a:alpha val="40000"/>
              </a:prstClr>
            </a:outerShdw>
          </a:effectLst>
        </p:spPr>
      </p:pic>
      <p:sp>
        <p:nvSpPr>
          <p:cNvPr id="21" name="正方形/長方形 20"/>
          <p:cNvSpPr/>
          <p:nvPr/>
        </p:nvSpPr>
        <p:spPr>
          <a:xfrm>
            <a:off x="1043608" y="1844824"/>
            <a:ext cx="2448272" cy="3600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dirty="0">
                <a:latin typeface="+mn-ea"/>
              </a:rPr>
              <a:t>CSV</a:t>
            </a:r>
            <a:r>
              <a:rPr kumimoji="1" lang="ja-JP" altLang="en-US" sz="1600" dirty="0">
                <a:latin typeface="+mn-ea"/>
              </a:rPr>
              <a:t>形式のデータの例</a:t>
            </a:r>
          </a:p>
        </p:txBody>
      </p:sp>
      <p:sp>
        <p:nvSpPr>
          <p:cNvPr id="22" name="テキスト ボックス 21"/>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en-US" altLang="ja-JP" dirty="0"/>
              <a:t>CSV</a:t>
            </a:r>
            <a:r>
              <a:rPr lang="ja-JP" altLang="en-US" dirty="0"/>
              <a:t>形式によるデータの公開</a:t>
            </a:r>
          </a:p>
        </p:txBody>
      </p:sp>
      <p:sp>
        <p:nvSpPr>
          <p:cNvPr id="23" name="角丸四角形吹き出し 22"/>
          <p:cNvSpPr/>
          <p:nvPr/>
        </p:nvSpPr>
        <p:spPr>
          <a:xfrm>
            <a:off x="5292080" y="5877272"/>
            <a:ext cx="2520280" cy="576064"/>
          </a:xfrm>
          <a:prstGeom prst="wedgeRoundRectCallout">
            <a:avLst>
              <a:gd name="adj1" fmla="val -37883"/>
              <a:gd name="adj2" fmla="val -98585"/>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1400" dirty="0">
                <a:latin typeface="+mn-ea"/>
              </a:rPr>
              <a:t>Excel</a:t>
            </a:r>
            <a:r>
              <a:rPr kumimoji="1" lang="ja-JP" altLang="en-US" sz="1400" dirty="0">
                <a:latin typeface="+mn-ea"/>
              </a:rPr>
              <a:t>で、</a:t>
            </a:r>
            <a:r>
              <a:rPr kumimoji="1" lang="en-US" altLang="ja-JP" sz="1400" dirty="0">
                <a:latin typeface="+mn-ea"/>
              </a:rPr>
              <a:t>CSV</a:t>
            </a:r>
            <a:r>
              <a:rPr kumimoji="1" lang="ja-JP" altLang="en-US" sz="1400" dirty="0">
                <a:latin typeface="+mn-ea"/>
              </a:rPr>
              <a:t>形式のファイルを保存することができます</a:t>
            </a:r>
          </a:p>
        </p:txBody>
      </p:sp>
      <p:sp>
        <p:nvSpPr>
          <p:cNvPr id="24"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3.3</a:t>
            </a:r>
            <a:r>
              <a:rPr lang="ja-JP" altLang="en-US" sz="1200" dirty="0">
                <a:latin typeface="+mn-ea"/>
                <a:ea typeface="+mn-ea"/>
              </a:rPr>
              <a:t>　オープンデータを作成する</a:t>
            </a:r>
          </a:p>
        </p:txBody>
      </p:sp>
    </p:spTree>
    <p:extLst>
      <p:ext uri="{BB962C8B-B14F-4D97-AF65-F5344CB8AC3E}">
        <p14:creationId xmlns:p14="http://schemas.microsoft.com/office/powerpoint/2010/main" val="24789674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データの作成（</a:t>
            </a:r>
            <a:r>
              <a:rPr lang="en-US" altLang="ja-JP" dirty="0"/>
              <a:t>CSV</a:t>
            </a:r>
            <a:r>
              <a:rPr lang="ja-JP" altLang="en-US" dirty="0"/>
              <a:t>）</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75</a:t>
            </a:fld>
            <a:endParaRPr kumimoji="1" lang="ja-JP" altLang="en-US"/>
          </a:p>
        </p:txBody>
      </p:sp>
      <p:sp>
        <p:nvSpPr>
          <p:cNvPr id="4" name="正方形/長方形 3"/>
          <p:cNvSpPr/>
          <p:nvPr/>
        </p:nvSpPr>
        <p:spPr>
          <a:xfrm>
            <a:off x="395536" y="1412776"/>
            <a:ext cx="8064896" cy="13681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推奨データセットに則って公開データを作成する場合も、いったん</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形式のファイルを作成し、そこから</a:t>
            </a:r>
            <a:r>
              <a:rPr lang="en-US" altLang="ja-JP" dirty="0">
                <a:solidFill>
                  <a:schemeClr val="tx1"/>
                </a:solidFill>
                <a:latin typeface="+mn-ea"/>
                <a:cs typeface="Meiryo UI" panose="020B0604030504040204" pitchFamily="50" charset="-128"/>
              </a:rPr>
              <a:t>CSV</a:t>
            </a:r>
            <a:r>
              <a:rPr lang="ja-JP" altLang="en-US" dirty="0">
                <a:solidFill>
                  <a:schemeClr val="tx1"/>
                </a:solidFill>
                <a:latin typeface="+mn-ea"/>
                <a:cs typeface="Meiryo UI" panose="020B0604030504040204" pitchFamily="50" charset="-128"/>
              </a:rPr>
              <a:t>形式ファイルを作成する手順をお勧めします。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推奨データセットでは、各データセットのデータ項目を提示していますので、その定義に合わせて、</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形式ファイルを作成します。</a:t>
            </a:r>
            <a:endParaRPr lang="en-US" altLang="ja-JP" dirty="0">
              <a:solidFill>
                <a:schemeClr val="tx1"/>
              </a:solidFill>
              <a:latin typeface="+mn-ea"/>
              <a:cs typeface="Meiryo UI" panose="020B0604030504040204" pitchFamily="50" charset="-128"/>
            </a:endParaRPr>
          </a:p>
        </p:txBody>
      </p:sp>
      <p:sp>
        <p:nvSpPr>
          <p:cNvPr id="31" name="正方形/長方形 30"/>
          <p:cNvSpPr/>
          <p:nvPr/>
        </p:nvSpPr>
        <p:spPr bwMode="auto">
          <a:xfrm>
            <a:off x="179512" y="2780928"/>
            <a:ext cx="3888432" cy="42224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推奨データセットのデータ項目の例</a:t>
            </a:r>
            <a:endParaRPr kumimoji="1" lang="en-US" altLang="ja-JP" sz="2000" dirty="0">
              <a:latin typeface="+mn-ea"/>
            </a:endParaRPr>
          </a:p>
        </p:txBody>
      </p:sp>
      <p:sp>
        <p:nvSpPr>
          <p:cNvPr id="9" name="テキスト ボックス 8"/>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推奨データセットに則ったデータの作成</a:t>
            </a:r>
          </a:p>
        </p:txBody>
      </p:sp>
      <p:sp>
        <p:nvSpPr>
          <p:cNvPr id="10"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3.3</a:t>
            </a:r>
            <a:r>
              <a:rPr lang="ja-JP" altLang="en-US" sz="1200" dirty="0">
                <a:latin typeface="+mn-ea"/>
                <a:ea typeface="+mn-ea"/>
              </a:rPr>
              <a:t>　オープンデータを作成する</a:t>
            </a:r>
          </a:p>
        </p:txBody>
      </p:sp>
      <p:pic>
        <p:nvPicPr>
          <p:cNvPr id="11" name="図 10"/>
          <p:cNvPicPr>
            <a:picLocks noChangeAspect="1"/>
          </p:cNvPicPr>
          <p:nvPr/>
        </p:nvPicPr>
        <p:blipFill rotWithShape="1">
          <a:blip r:embed="rId3"/>
          <a:srcRect t="-1" r="6703" b="46186"/>
          <a:stretch/>
        </p:blipFill>
        <p:spPr>
          <a:xfrm>
            <a:off x="323528" y="3645024"/>
            <a:ext cx="8440260" cy="2736304"/>
          </a:xfrm>
          <a:prstGeom prst="rect">
            <a:avLst/>
          </a:prstGeom>
          <a:ln>
            <a:solidFill>
              <a:srgbClr val="0070C0"/>
            </a:solidFill>
          </a:ln>
        </p:spPr>
      </p:pic>
      <p:sp>
        <p:nvSpPr>
          <p:cNvPr id="12" name="正方形/長方形 11">
            <a:extLst>
              <a:ext uri="{FF2B5EF4-FFF2-40B4-BE49-F238E27FC236}">
                <a16:creationId xmlns:a16="http://schemas.microsoft.com/office/drawing/2014/main" id="{807FA646-AC24-4CCF-B6DB-B4AB4E01C265}"/>
              </a:ext>
            </a:extLst>
          </p:cNvPr>
          <p:cNvSpPr/>
          <p:nvPr/>
        </p:nvSpPr>
        <p:spPr>
          <a:xfrm>
            <a:off x="251520" y="3212976"/>
            <a:ext cx="8352928" cy="432048"/>
          </a:xfrm>
          <a:prstGeom prst="rect">
            <a:avLst/>
          </a:prstGeom>
          <a:noFill/>
          <a:ln>
            <a:noFill/>
          </a:ln>
        </p:spPr>
        <p:txBody>
          <a:bodyPr wrap="square" rtlCol="0" anchor="ctr">
            <a:noAutofit/>
          </a:bodyPr>
          <a:lstStyle/>
          <a:p>
            <a:pPr defTabSz="914400"/>
            <a:r>
              <a:rPr kumimoji="1" lang="en-US" altLang="ja-JP" dirty="0">
                <a:latin typeface="+mn-ea"/>
                <a:cs typeface="Meiryo UI" panose="020B0604030504040204" pitchFamily="50" charset="-128"/>
              </a:rPr>
              <a:t>10.</a:t>
            </a:r>
            <a:r>
              <a:rPr kumimoji="1" lang="ja-JP" altLang="en-US" dirty="0">
                <a:latin typeface="+mn-ea"/>
                <a:cs typeface="Meiryo UI" panose="020B0604030504040204" pitchFamily="50" charset="-128"/>
              </a:rPr>
              <a:t>指定緊急避難場所一覧</a:t>
            </a:r>
            <a:endParaRPr kumimoji="1" lang="en-US" altLang="ja-JP" dirty="0">
              <a:latin typeface="+mn-ea"/>
              <a:cs typeface="Meiryo UI" panose="020B0604030504040204" pitchFamily="50" charset="-128"/>
            </a:endParaRPr>
          </a:p>
        </p:txBody>
      </p:sp>
      <p:sp>
        <p:nvSpPr>
          <p:cNvPr id="13" name="正方形/長方形 12">
            <a:extLst>
              <a:ext uri="{FF2B5EF4-FFF2-40B4-BE49-F238E27FC236}">
                <a16:creationId xmlns:a16="http://schemas.microsoft.com/office/drawing/2014/main" id="{D483B269-AD0A-47D2-817E-CD8E9F8648B9}"/>
              </a:ext>
            </a:extLst>
          </p:cNvPr>
          <p:cNvSpPr/>
          <p:nvPr/>
        </p:nvSpPr>
        <p:spPr>
          <a:xfrm>
            <a:off x="827584" y="6381328"/>
            <a:ext cx="7848872" cy="271189"/>
          </a:xfrm>
          <a:prstGeom prst="rect">
            <a:avLst/>
          </a:prstGeom>
          <a:noFill/>
          <a:ln>
            <a:noFill/>
          </a:ln>
        </p:spPr>
        <p:txBody>
          <a:bodyPr wrap="none" rtlCol="0" anchor="ctr">
            <a:noAutofit/>
          </a:bodyPr>
          <a:lstStyle/>
          <a:p>
            <a:pPr algn="r"/>
            <a:r>
              <a:rPr kumimoji="1" lang="ja-JP" altLang="en-US" sz="1200" dirty="0">
                <a:latin typeface="+mn-ea"/>
              </a:rPr>
              <a:t>出典：</a:t>
            </a:r>
            <a:r>
              <a:rPr kumimoji="1" lang="en-US" altLang="ja-JP" sz="1200" dirty="0">
                <a:latin typeface="+mn-ea"/>
              </a:rPr>
              <a:t>2019/3/22</a:t>
            </a:r>
            <a:r>
              <a:rPr kumimoji="1" lang="ja-JP" altLang="en-US" sz="1200" dirty="0">
                <a:latin typeface="+mn-ea"/>
              </a:rPr>
              <a:t>　</a:t>
            </a:r>
            <a:r>
              <a:rPr kumimoji="1" lang="zh-TW" altLang="en-US" sz="1200" dirty="0">
                <a:latin typeface="+mn-ea"/>
              </a:rPr>
              <a:t>内閣官房情報通信技術（</a:t>
            </a:r>
            <a:r>
              <a:rPr kumimoji="1" lang="en-US" altLang="zh-TW" sz="1200" dirty="0">
                <a:latin typeface="+mn-ea"/>
              </a:rPr>
              <a:t>IT</a:t>
            </a:r>
            <a:r>
              <a:rPr kumimoji="1" lang="zh-TW" altLang="en-US" sz="1200" dirty="0">
                <a:latin typeface="+mn-ea"/>
              </a:rPr>
              <a:t>）総合戦略室</a:t>
            </a:r>
            <a:r>
              <a:rPr kumimoji="1" lang="ja-JP" altLang="en-US" sz="1200" dirty="0">
                <a:latin typeface="+mn-ea"/>
              </a:rPr>
              <a:t>「データ項目定義書（第</a:t>
            </a:r>
            <a:r>
              <a:rPr kumimoji="1" lang="en-US" altLang="ja-JP" sz="1200" dirty="0">
                <a:latin typeface="+mn-ea"/>
              </a:rPr>
              <a:t>1.0</a:t>
            </a:r>
            <a:r>
              <a:rPr kumimoji="1" lang="ja-JP" altLang="en-US" sz="1200" dirty="0">
                <a:latin typeface="+mn-ea"/>
              </a:rPr>
              <a:t>版）」</a:t>
            </a:r>
          </a:p>
        </p:txBody>
      </p:sp>
    </p:spTree>
    <p:extLst>
      <p:ext uri="{BB962C8B-B14F-4D97-AF65-F5344CB8AC3E}">
        <p14:creationId xmlns:p14="http://schemas.microsoft.com/office/powerpoint/2010/main" val="30322735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(3) </a:t>
            </a:r>
            <a:r>
              <a:rPr lang="ja-JP" altLang="en-US" dirty="0"/>
              <a:t>データの作成（</a:t>
            </a:r>
            <a:r>
              <a:rPr lang="en-US" altLang="ja-JP" dirty="0"/>
              <a:t>CSV</a:t>
            </a:r>
            <a:r>
              <a:rPr lang="ja-JP" altLang="en-US" dirty="0"/>
              <a:t>）</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76</a:t>
            </a:fld>
            <a:endParaRPr kumimoji="1" lang="ja-JP" altLang="en-US"/>
          </a:p>
        </p:txBody>
      </p:sp>
      <p:sp>
        <p:nvSpPr>
          <p:cNvPr id="4" name="正方形/長方形 3"/>
          <p:cNvSpPr/>
          <p:nvPr/>
        </p:nvSpPr>
        <p:spPr>
          <a:xfrm>
            <a:off x="467544" y="1412776"/>
            <a:ext cx="8352928" cy="21602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推奨データセットの項目に保有していないデータ項目がある場合は、空欄のままでかまいません。</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推奨データセットには、各項目について必須項目などの区分も定義されていますので、データを作成する際の参考としてください。</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また、日付、住所、電話番号など、データ項目の内容によって、記載方法も定義されていますので、データを作成する際の参考としてください。</a:t>
            </a:r>
          </a:p>
        </p:txBody>
      </p:sp>
      <p:sp>
        <p:nvSpPr>
          <p:cNvPr id="7" name="テキスト ボックス 6"/>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solidFill>
                  <a:schemeClr val="tx1"/>
                </a:solidFill>
                <a:latin typeface="+mn-ea"/>
                <a:cs typeface="Meiryo UI" panose="020B0604030504040204" pitchFamily="50" charset="-128"/>
              </a:defRPr>
            </a:lvl1pPr>
          </a:lstStyle>
          <a:p>
            <a:r>
              <a:rPr lang="ja-JP" altLang="en-US" dirty="0"/>
              <a:t>推奨データセットに則ったデータの作成　（続き）</a:t>
            </a:r>
          </a:p>
        </p:txBody>
      </p:sp>
      <p:sp>
        <p:nvSpPr>
          <p:cNvPr id="6"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3.3</a:t>
            </a:r>
            <a:r>
              <a:rPr lang="ja-JP" altLang="en-US" sz="1200" dirty="0">
                <a:latin typeface="+mn-ea"/>
                <a:ea typeface="+mn-ea"/>
              </a:rPr>
              <a:t>　オープンデータを作成する</a:t>
            </a:r>
          </a:p>
        </p:txBody>
      </p:sp>
    </p:spTree>
    <p:extLst>
      <p:ext uri="{BB962C8B-B14F-4D97-AF65-F5344CB8AC3E}">
        <p14:creationId xmlns:p14="http://schemas.microsoft.com/office/powerpoint/2010/main" val="33291618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 </a:t>
            </a:r>
            <a:r>
              <a:rPr lang="ja-JP" altLang="en-US" dirty="0"/>
              <a:t>データの作成（補足）</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77</a:t>
            </a:fld>
            <a:endParaRPr kumimoji="1" lang="ja-JP" altLang="en-US"/>
          </a:p>
        </p:txBody>
      </p:sp>
      <p:sp>
        <p:nvSpPr>
          <p:cNvPr id="29" name="角丸四角形 28"/>
          <p:cNvSpPr/>
          <p:nvPr/>
        </p:nvSpPr>
        <p:spPr>
          <a:xfrm>
            <a:off x="3196812" y="4082318"/>
            <a:ext cx="3168352" cy="1146882"/>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文字コード「シフト</a:t>
            </a:r>
            <a:r>
              <a:rPr lang="en-US" altLang="ja-JP" sz="1600" b="1" dirty="0">
                <a:solidFill>
                  <a:schemeClr val="bg1"/>
                </a:solidFill>
                <a:latin typeface="+mn-ea"/>
                <a:cs typeface="メイリオ" panose="020B0604030504040204" pitchFamily="50" charset="-128"/>
              </a:rPr>
              <a:t>JIS</a:t>
            </a:r>
            <a:r>
              <a:rPr lang="ja-JP" altLang="en-US" sz="1600" b="1" dirty="0">
                <a:solidFill>
                  <a:schemeClr val="bg1"/>
                </a:solidFill>
                <a:latin typeface="+mn-ea"/>
                <a:cs typeface="メイリオ" panose="020B0604030504040204" pitchFamily="50" charset="-128"/>
              </a:rPr>
              <a:t>」の場合</a:t>
            </a:r>
            <a:endParaRPr lang="en-US" altLang="ja-JP" sz="1600" b="1" dirty="0">
              <a:solidFill>
                <a:schemeClr val="bg1"/>
              </a:solidFill>
              <a:latin typeface="+mn-ea"/>
              <a:cs typeface="メイリオ" panose="020B0604030504040204" pitchFamily="50" charset="-128"/>
            </a:endParaRPr>
          </a:p>
          <a:p>
            <a:pPr algn="ctr"/>
            <a:endParaRPr lang="en-US" altLang="ja-JP" sz="1600" b="1" dirty="0">
              <a:solidFill>
                <a:schemeClr val="bg1"/>
              </a:solidFill>
              <a:latin typeface="+mn-ea"/>
              <a:cs typeface="メイリオ" panose="020B0604030504040204" pitchFamily="50" charset="-128"/>
            </a:endParaRPr>
          </a:p>
        </p:txBody>
      </p:sp>
      <p:cxnSp>
        <p:nvCxnSpPr>
          <p:cNvPr id="30" name="直線矢印コネクタ 29"/>
          <p:cNvCxnSpPr>
            <a:endCxn id="37" idx="1"/>
          </p:cNvCxnSpPr>
          <p:nvPr/>
        </p:nvCxnSpPr>
        <p:spPr bwMode="auto">
          <a:xfrm>
            <a:off x="2051720" y="5373216"/>
            <a:ext cx="1152128" cy="645449"/>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1" name="正方形/長方形 30"/>
          <p:cNvSpPr/>
          <p:nvPr/>
        </p:nvSpPr>
        <p:spPr>
          <a:xfrm>
            <a:off x="550518" y="4365104"/>
            <a:ext cx="1645218" cy="432048"/>
          </a:xfrm>
          <a:prstGeom prst="rect">
            <a:avLst/>
          </a:prstGeom>
          <a:noFill/>
          <a:ln>
            <a:noFill/>
          </a:ln>
        </p:spPr>
        <p:txBody>
          <a:bodyPr wrap="square" rtlCol="0" anchor="ctr">
            <a:noAutofit/>
          </a:bodyPr>
          <a:lstStyle/>
          <a:p>
            <a:pPr algn="ctr" defTabSz="914400"/>
            <a:r>
              <a:rPr kumimoji="1" lang="ja-JP" altLang="en-US" dirty="0">
                <a:latin typeface="+mn-ea"/>
                <a:cs typeface="Meiryo UI" panose="020B0604030504040204" pitchFamily="50" charset="-128"/>
              </a:rPr>
              <a:t>画面上に表示される内容</a:t>
            </a:r>
            <a:endParaRPr kumimoji="1" lang="en-US" altLang="ja-JP" dirty="0">
              <a:latin typeface="+mn-ea"/>
              <a:cs typeface="Meiryo UI" panose="020B0604030504040204" pitchFamily="50" charset="-128"/>
            </a:endParaRPr>
          </a:p>
        </p:txBody>
      </p:sp>
      <p:grpSp>
        <p:nvGrpSpPr>
          <p:cNvPr id="32" name="グループ化 31"/>
          <p:cNvGrpSpPr/>
          <p:nvPr/>
        </p:nvGrpSpPr>
        <p:grpSpPr>
          <a:xfrm>
            <a:off x="971600" y="4869160"/>
            <a:ext cx="864096" cy="1043996"/>
            <a:chOff x="7884368" y="2780928"/>
            <a:chExt cx="864096" cy="504056"/>
          </a:xfrm>
        </p:grpSpPr>
        <p:sp>
          <p:nvSpPr>
            <p:cNvPr id="33" name="メモ 32"/>
            <p:cNvSpPr/>
            <p:nvPr/>
          </p:nvSpPr>
          <p:spPr>
            <a:xfrm flipV="1">
              <a:off x="7884368" y="2780928"/>
              <a:ext cx="864096" cy="504056"/>
            </a:xfrm>
            <a:prstGeom prst="foldedCorner">
              <a:avLst>
                <a:gd name="adj" fmla="val 3839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sz="1400" dirty="0">
                <a:solidFill>
                  <a:schemeClr val="tx1"/>
                </a:solidFill>
                <a:latin typeface="+mn-ea"/>
                <a:cs typeface="Meiryo UI" panose="020B0604030504040204" pitchFamily="50" charset="-128"/>
              </a:endParaRPr>
            </a:p>
          </p:txBody>
        </p:sp>
        <p:sp>
          <p:nvSpPr>
            <p:cNvPr id="34" name="テキスト ボックス 33"/>
            <p:cNvSpPr txBox="1"/>
            <p:nvPr/>
          </p:nvSpPr>
          <p:spPr>
            <a:xfrm>
              <a:off x="7884368" y="2852936"/>
              <a:ext cx="864096" cy="360040"/>
            </a:xfrm>
            <a:prstGeom prst="rect">
              <a:avLst/>
            </a:prstGeom>
            <a:noFill/>
            <a:ln>
              <a:noFill/>
            </a:ln>
          </p:spPr>
          <p:txBody>
            <a:bodyPr wrap="none" rtlCol="0" anchor="ctr">
              <a:noAutofit/>
            </a:bodyPr>
            <a:lstStyle>
              <a:defPPr>
                <a:defRPr lang="en-US"/>
              </a:defPPr>
              <a:lvl1pPr>
                <a:defRPr kumimoji="1" sz="2000">
                  <a:latin typeface="+mn-ea"/>
                </a:defRPr>
              </a:lvl1pPr>
            </a:lstStyle>
            <a:p>
              <a:pPr algn="ctr"/>
              <a:r>
                <a:rPr lang="ja-JP" altLang="en-US" sz="1400" dirty="0">
                  <a:cs typeface="Meiryo UI" panose="020B0604030504040204" pitchFamily="50" charset="-128"/>
                </a:rPr>
                <a:t>・・・あ・・・</a:t>
              </a:r>
              <a:endParaRPr lang="en-US" altLang="ja-JP" sz="1400" dirty="0">
                <a:cs typeface="Meiryo UI" panose="020B0604030504040204" pitchFamily="50" charset="-128"/>
              </a:endParaRPr>
            </a:p>
          </p:txBody>
        </p:sp>
      </p:grpSp>
      <p:sp>
        <p:nvSpPr>
          <p:cNvPr id="35" name="正方形/長方形 34"/>
          <p:cNvSpPr/>
          <p:nvPr/>
        </p:nvSpPr>
        <p:spPr>
          <a:xfrm>
            <a:off x="2771800" y="3717032"/>
            <a:ext cx="4086199" cy="360040"/>
          </a:xfrm>
          <a:prstGeom prst="rect">
            <a:avLst/>
          </a:prstGeom>
          <a:noFill/>
          <a:ln>
            <a:noFill/>
          </a:ln>
        </p:spPr>
        <p:txBody>
          <a:bodyPr wrap="square" rtlCol="0" anchor="ctr">
            <a:noAutofit/>
          </a:bodyPr>
          <a:lstStyle/>
          <a:p>
            <a:pPr algn="ctr" defTabSz="914400"/>
            <a:r>
              <a:rPr kumimoji="1" lang="ja-JP" altLang="en-US" dirty="0">
                <a:latin typeface="+mn-ea"/>
                <a:cs typeface="Meiryo UI" panose="020B0604030504040204" pitchFamily="50" charset="-128"/>
              </a:rPr>
              <a:t>実際のファイルの内容</a:t>
            </a:r>
            <a:endParaRPr kumimoji="1" lang="en-US" altLang="ja-JP" dirty="0">
              <a:latin typeface="+mn-ea"/>
              <a:cs typeface="Meiryo UI" panose="020B0604030504040204" pitchFamily="50" charset="-128"/>
            </a:endParaRPr>
          </a:p>
        </p:txBody>
      </p:sp>
      <p:sp>
        <p:nvSpPr>
          <p:cNvPr id="36" name="正方形/長方形 35"/>
          <p:cNvSpPr/>
          <p:nvPr/>
        </p:nvSpPr>
        <p:spPr>
          <a:xfrm>
            <a:off x="3635896" y="4542287"/>
            <a:ext cx="2009188" cy="420597"/>
          </a:xfrm>
          <a:prstGeom prst="rect">
            <a:avLst/>
          </a:prstGeom>
          <a:solidFill>
            <a:schemeClr val="bg1"/>
          </a:solidFill>
          <a:ln>
            <a:noFill/>
          </a:ln>
        </p:spPr>
        <p:txBody>
          <a:bodyPr wrap="square" rtlCol="0" anchor="ctr">
            <a:noAutofit/>
          </a:bodyPr>
          <a:lstStyle/>
          <a:p>
            <a:pPr algn="ctr"/>
            <a:r>
              <a:rPr lang="ja-JP" altLang="pt-BR" sz="1400" b="1" dirty="0">
                <a:latin typeface="メイリオ" panose="020B0604030504040204" pitchFamily="50" charset="-128"/>
                <a:ea typeface="メイリオ" panose="020B0604030504040204" pitchFamily="50" charset="-128"/>
                <a:cs typeface="メイリオ" panose="020B0604030504040204" pitchFamily="50" charset="-128"/>
              </a:rPr>
              <a:t>･･･</a:t>
            </a:r>
            <a:r>
              <a:rPr lang="pt-BR" altLang="ja-JP" sz="1400" b="1" dirty="0">
                <a:latin typeface="メイリオ" panose="020B0604030504040204" pitchFamily="50" charset="-128"/>
                <a:ea typeface="メイリオ" panose="020B0604030504040204" pitchFamily="50" charset="-128"/>
                <a:cs typeface="メイリオ" panose="020B0604030504040204" pitchFamily="50" charset="-128"/>
              </a:rPr>
              <a:t>0x82A0</a:t>
            </a:r>
            <a:r>
              <a:rPr lang="ja-JP" altLang="pt-BR"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3203848" y="5445224"/>
            <a:ext cx="3168352" cy="1146882"/>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t"/>
          <a:lstStyle/>
          <a:p>
            <a:pPr algn="ctr"/>
            <a:r>
              <a:rPr lang="ja-JP" altLang="en-US" sz="1600" b="1" dirty="0">
                <a:solidFill>
                  <a:schemeClr val="bg1"/>
                </a:solidFill>
                <a:latin typeface="+mn-ea"/>
                <a:cs typeface="メイリオ" panose="020B0604030504040204" pitchFamily="50" charset="-128"/>
              </a:rPr>
              <a:t>文字コード「</a:t>
            </a:r>
            <a:r>
              <a:rPr lang="en-US" altLang="ja-JP" sz="1600" b="1" dirty="0">
                <a:solidFill>
                  <a:schemeClr val="bg1"/>
                </a:solidFill>
                <a:latin typeface="+mn-ea"/>
                <a:cs typeface="メイリオ" panose="020B0604030504040204" pitchFamily="50" charset="-128"/>
              </a:rPr>
              <a:t>UTF-</a:t>
            </a:r>
            <a:r>
              <a:rPr lang="ja-JP" altLang="en-US" sz="1600" b="1" dirty="0">
                <a:solidFill>
                  <a:schemeClr val="bg1"/>
                </a:solidFill>
                <a:latin typeface="+mn-ea"/>
                <a:cs typeface="メイリオ" panose="020B0604030504040204" pitchFamily="50" charset="-128"/>
              </a:rPr>
              <a:t>８」の場合</a:t>
            </a:r>
            <a:endParaRPr lang="en-US" altLang="ja-JP" sz="1600" b="1" dirty="0">
              <a:solidFill>
                <a:schemeClr val="bg1"/>
              </a:solidFill>
              <a:latin typeface="+mn-ea"/>
              <a:cs typeface="メイリオ" panose="020B0604030504040204" pitchFamily="50" charset="-128"/>
            </a:endParaRPr>
          </a:p>
          <a:p>
            <a:pPr algn="ctr"/>
            <a:endParaRPr lang="en-US" altLang="ja-JP" sz="1600" b="1" dirty="0">
              <a:solidFill>
                <a:schemeClr val="bg1"/>
              </a:solidFill>
              <a:latin typeface="+mn-ea"/>
              <a:cs typeface="メイリオ" panose="020B0604030504040204" pitchFamily="50" charset="-128"/>
            </a:endParaRPr>
          </a:p>
        </p:txBody>
      </p:sp>
      <p:sp>
        <p:nvSpPr>
          <p:cNvPr id="38" name="正方形/長方形 37"/>
          <p:cNvSpPr/>
          <p:nvPr/>
        </p:nvSpPr>
        <p:spPr>
          <a:xfrm>
            <a:off x="3642932" y="5905193"/>
            <a:ext cx="2009188" cy="420597"/>
          </a:xfrm>
          <a:prstGeom prst="rect">
            <a:avLst/>
          </a:prstGeom>
          <a:solidFill>
            <a:schemeClr val="bg1"/>
          </a:solidFill>
          <a:ln>
            <a:noFill/>
          </a:ln>
        </p:spPr>
        <p:txBody>
          <a:bodyPr wrap="square" rtlCol="0" anchor="ctr">
            <a:noAutofit/>
          </a:bodyPr>
          <a:lstStyle/>
          <a:p>
            <a:pPr algn="ctr">
              <a:defRP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0xE38182</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0" name="直線矢印コネクタ 39"/>
          <p:cNvCxnSpPr>
            <a:endCxn id="29" idx="1"/>
          </p:cNvCxnSpPr>
          <p:nvPr/>
        </p:nvCxnSpPr>
        <p:spPr bwMode="auto">
          <a:xfrm flipV="1">
            <a:off x="2051720" y="4655759"/>
            <a:ext cx="1145092" cy="717458"/>
          </a:xfrm>
          <a:prstGeom prst="straightConnector1">
            <a:avLst/>
          </a:prstGeom>
          <a:ln w="5715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5" name="角丸四角形吹き出し 44"/>
          <p:cNvSpPr/>
          <p:nvPr/>
        </p:nvSpPr>
        <p:spPr>
          <a:xfrm>
            <a:off x="6566008" y="5589239"/>
            <a:ext cx="2046461" cy="739549"/>
          </a:xfrm>
          <a:prstGeom prst="wedgeRoundRectCallout">
            <a:avLst>
              <a:gd name="adj1" fmla="val -68585"/>
              <a:gd name="adj2" fmla="val -32669"/>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a:latin typeface="+mn-ea"/>
              </a:rPr>
              <a:t>国際的に広くデータを活用できるのはこちら</a:t>
            </a:r>
          </a:p>
        </p:txBody>
      </p:sp>
      <p:sp>
        <p:nvSpPr>
          <p:cNvPr id="21" name="テキスト ボックス 20"/>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2000">
                <a:solidFill>
                  <a:schemeClr val="tx1"/>
                </a:solidFill>
                <a:latin typeface="+mn-ea"/>
                <a:cs typeface="Meiryo UI" panose="020B0604030504040204" pitchFamily="50" charset="-128"/>
              </a:defRPr>
            </a:lvl1pPr>
          </a:lstStyle>
          <a:p>
            <a:r>
              <a:rPr lang="ja-JP" altLang="en-US" dirty="0"/>
              <a:t>データの文字コード</a:t>
            </a:r>
          </a:p>
        </p:txBody>
      </p:sp>
      <p:sp>
        <p:nvSpPr>
          <p:cNvPr id="22" name="正方形/長方形 21"/>
          <p:cNvSpPr/>
          <p:nvPr/>
        </p:nvSpPr>
        <p:spPr bwMode="auto">
          <a:xfrm>
            <a:off x="395536" y="1412776"/>
            <a:ext cx="3096344" cy="42224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latin typeface="+mn-ea"/>
              </a:rPr>
              <a:t>オープンデータの文字コードとは</a:t>
            </a:r>
            <a:endParaRPr kumimoji="1" lang="en-US" altLang="ja-JP" dirty="0">
              <a:latin typeface="+mn-ea"/>
            </a:endParaRPr>
          </a:p>
        </p:txBody>
      </p:sp>
      <p:sp>
        <p:nvSpPr>
          <p:cNvPr id="23" name="正方形/長方形 22"/>
          <p:cNvSpPr/>
          <p:nvPr/>
        </p:nvSpPr>
        <p:spPr>
          <a:xfrm>
            <a:off x="539552" y="1916832"/>
            <a:ext cx="8280920" cy="1800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文字コードとは、文字をコンピュータで読み込んだり表示したりするために、各文字に割り当てられるコードのことです。実際のファイルの内容は、この文字コードによって表されています。</a:t>
            </a:r>
            <a:endParaRPr lang="en-US" altLang="ja-JP" sz="16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文字コードにはいろいろな種類があります。日本語を含むファイルの場合、「シフト</a:t>
            </a:r>
            <a:r>
              <a:rPr lang="en-US" altLang="ja-JP" sz="1600" dirty="0">
                <a:solidFill>
                  <a:schemeClr val="tx1"/>
                </a:solidFill>
                <a:latin typeface="+mn-ea"/>
                <a:cs typeface="Meiryo UI" panose="020B0604030504040204" pitchFamily="50" charset="-128"/>
              </a:rPr>
              <a:t>JIS</a:t>
            </a:r>
            <a:r>
              <a:rPr lang="ja-JP" altLang="en-US" sz="1600" dirty="0">
                <a:solidFill>
                  <a:schemeClr val="tx1"/>
                </a:solidFill>
                <a:latin typeface="+mn-ea"/>
                <a:cs typeface="Meiryo UI" panose="020B0604030504040204" pitchFamily="50" charset="-128"/>
              </a:rPr>
              <a:t>」という文字コードになっている場合が多いです。</a:t>
            </a:r>
            <a:endParaRPr lang="en-US" altLang="ja-JP" sz="1600"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sz="1600" dirty="0">
                <a:solidFill>
                  <a:schemeClr val="tx1"/>
                </a:solidFill>
                <a:latin typeface="+mn-ea"/>
                <a:cs typeface="Meiryo UI" panose="020B0604030504040204" pitchFamily="50" charset="-128"/>
              </a:rPr>
              <a:t>利用しやすさの観点から、オープンデータでは、より広く利用されている文字コードが適しています。例えば、「シフト</a:t>
            </a:r>
            <a:r>
              <a:rPr lang="en-US" altLang="ja-JP" sz="1600" dirty="0">
                <a:solidFill>
                  <a:schemeClr val="tx1"/>
                </a:solidFill>
                <a:latin typeface="+mn-ea"/>
                <a:cs typeface="Meiryo UI" panose="020B0604030504040204" pitchFamily="50" charset="-128"/>
              </a:rPr>
              <a:t>JIS</a:t>
            </a:r>
            <a:r>
              <a:rPr lang="ja-JP" altLang="en-US" sz="1600" dirty="0">
                <a:solidFill>
                  <a:schemeClr val="tx1"/>
                </a:solidFill>
                <a:latin typeface="+mn-ea"/>
                <a:cs typeface="Meiryo UI" panose="020B0604030504040204" pitchFamily="50" charset="-128"/>
              </a:rPr>
              <a:t>」よりも、国際的に広く利用されている文字コード「</a:t>
            </a:r>
            <a:r>
              <a:rPr lang="en-US" altLang="ja-JP" sz="1600" dirty="0">
                <a:solidFill>
                  <a:schemeClr val="tx1"/>
                </a:solidFill>
                <a:latin typeface="+mn-ea"/>
                <a:cs typeface="Meiryo UI" panose="020B0604030504040204" pitchFamily="50" charset="-128"/>
              </a:rPr>
              <a:t>UTF-8</a:t>
            </a:r>
            <a:r>
              <a:rPr lang="ja-JP" altLang="en-US" sz="1600" dirty="0">
                <a:solidFill>
                  <a:schemeClr val="tx1"/>
                </a:solidFill>
                <a:latin typeface="+mn-ea"/>
                <a:cs typeface="Meiryo UI" panose="020B0604030504040204" pitchFamily="50" charset="-128"/>
              </a:rPr>
              <a:t>」がより適しています。</a:t>
            </a:r>
            <a:endParaRPr lang="en-US" altLang="ja-JP" sz="1600" dirty="0">
              <a:solidFill>
                <a:schemeClr val="tx1"/>
              </a:solidFill>
              <a:latin typeface="+mn-ea"/>
              <a:cs typeface="Meiryo UI" panose="020B0604030504040204" pitchFamily="50" charset="-128"/>
            </a:endParaRPr>
          </a:p>
        </p:txBody>
      </p:sp>
      <p:sp>
        <p:nvSpPr>
          <p:cNvPr id="19"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3.3</a:t>
            </a:r>
            <a:r>
              <a:rPr lang="ja-JP" altLang="en-US" sz="1200" dirty="0">
                <a:latin typeface="+mn-ea"/>
                <a:ea typeface="+mn-ea"/>
              </a:rPr>
              <a:t>　オープンデータを作成する</a:t>
            </a:r>
          </a:p>
        </p:txBody>
      </p:sp>
    </p:spTree>
    <p:extLst>
      <p:ext uri="{BB962C8B-B14F-4D97-AF65-F5344CB8AC3E}">
        <p14:creationId xmlns:p14="http://schemas.microsoft.com/office/powerpoint/2010/main" val="21514209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 </a:t>
            </a:r>
            <a:r>
              <a:rPr lang="ja-JP" altLang="en-US" dirty="0"/>
              <a:t>データの作成（補足）</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78</a:t>
            </a:fld>
            <a:endParaRPr kumimoji="1" lang="ja-JP" altLang="en-US"/>
          </a:p>
        </p:txBody>
      </p:sp>
      <p:sp>
        <p:nvSpPr>
          <p:cNvPr id="21" name="正方形/長方形 20"/>
          <p:cNvSpPr/>
          <p:nvPr/>
        </p:nvSpPr>
        <p:spPr>
          <a:xfrm>
            <a:off x="251520" y="2636912"/>
            <a:ext cx="1944216" cy="1656184"/>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none" lIns="90000" tIns="46800" rIns="90000" bIns="46800" rtlCol="0" anchor="t">
            <a:noAutofit/>
          </a:bodyPr>
          <a:lstStyle/>
          <a:p>
            <a:pPr algn="ctr"/>
            <a:r>
              <a:rPr kumimoji="1" lang="ja-JP" altLang="en-US" sz="1600" dirty="0"/>
              <a:t>元となる情報</a:t>
            </a:r>
          </a:p>
        </p:txBody>
      </p:sp>
      <p:sp>
        <p:nvSpPr>
          <p:cNvPr id="22" name="メモ 21"/>
          <p:cNvSpPr/>
          <p:nvPr/>
        </p:nvSpPr>
        <p:spPr>
          <a:xfrm flipV="1">
            <a:off x="7740352" y="2738064"/>
            <a:ext cx="1152128" cy="720080"/>
          </a:xfrm>
          <a:prstGeom prst="foldedCorner">
            <a:avLst>
              <a:gd name="adj" fmla="val 2764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a:solidFill>
                <a:schemeClr val="tx1"/>
              </a:solidFill>
              <a:latin typeface="+mn-ea"/>
              <a:cs typeface="Meiryo UI" panose="020B0604030504040204" pitchFamily="50" charset="-128"/>
            </a:endParaRPr>
          </a:p>
        </p:txBody>
      </p:sp>
      <p:sp>
        <p:nvSpPr>
          <p:cNvPr id="23" name="テキスト ボックス 22">
            <a:extLst>
              <a:ext uri="{FF2B5EF4-FFF2-40B4-BE49-F238E27FC236}">
                <a16:creationId xmlns:a16="http://schemas.microsoft.com/office/drawing/2014/main" id="{88352BC8-C086-464C-B916-532D872A3F98}"/>
              </a:ext>
            </a:extLst>
          </p:cNvPr>
          <p:cNvSpPr txBox="1"/>
          <p:nvPr/>
        </p:nvSpPr>
        <p:spPr>
          <a:xfrm>
            <a:off x="7812360" y="2810072"/>
            <a:ext cx="1008112" cy="576064"/>
          </a:xfrm>
          <a:prstGeom prst="rect">
            <a:avLst/>
          </a:prstGeom>
          <a:noFill/>
          <a:ln>
            <a:noFill/>
          </a:ln>
        </p:spPr>
        <p:txBody>
          <a:bodyPr wrap="none" rtlCol="0" anchor="ctr">
            <a:noAutofit/>
          </a:bodyPr>
          <a:lstStyle>
            <a:defPPr>
              <a:defRPr lang="en-US"/>
            </a:defPPr>
            <a:lvl1pPr>
              <a:defRPr kumimoji="1">
                <a:latin typeface="+mn-ea"/>
              </a:defRPr>
            </a:lvl1pPr>
          </a:lstStyle>
          <a:p>
            <a:pPr algn="ctr"/>
            <a:r>
              <a:rPr lang="en-US" altLang="ja-JP" sz="1400" dirty="0"/>
              <a:t>CSV</a:t>
            </a:r>
            <a:r>
              <a:rPr lang="ja-JP" altLang="en-US" sz="1400" dirty="0"/>
              <a:t>形式</a:t>
            </a:r>
            <a:endParaRPr lang="en-US" altLang="ja-JP" sz="1400" dirty="0"/>
          </a:p>
          <a:p>
            <a:pPr algn="ctr"/>
            <a:r>
              <a:rPr lang="ja-JP" altLang="en-US" sz="1400" dirty="0"/>
              <a:t>ファイル</a:t>
            </a:r>
            <a:endParaRPr lang="en-US" altLang="ja-JP" sz="1400" dirty="0"/>
          </a:p>
          <a:p>
            <a:pPr algn="ctr"/>
            <a:r>
              <a:rPr lang="ja-JP" altLang="en-US" sz="1400" dirty="0"/>
              <a:t>（シフト</a:t>
            </a:r>
            <a:r>
              <a:rPr lang="en-US" altLang="ja-JP" sz="1400" dirty="0"/>
              <a:t>JIS</a:t>
            </a:r>
            <a:r>
              <a:rPr lang="ja-JP" altLang="en-US" sz="1400" dirty="0"/>
              <a:t>）</a:t>
            </a:r>
            <a:endParaRPr lang="en-US" altLang="ja-JP" sz="1400" dirty="0"/>
          </a:p>
        </p:txBody>
      </p:sp>
      <p:sp>
        <p:nvSpPr>
          <p:cNvPr id="24" name="波線 23"/>
          <p:cNvSpPr/>
          <p:nvPr/>
        </p:nvSpPr>
        <p:spPr>
          <a:xfrm>
            <a:off x="611560" y="2996952"/>
            <a:ext cx="720080" cy="648072"/>
          </a:xfrm>
          <a:prstGeom prst="wave">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r>
              <a:rPr lang="ja-JP" altLang="en-US" sz="1400" dirty="0">
                <a:solidFill>
                  <a:schemeClr val="tx1"/>
                </a:solidFill>
                <a:latin typeface="+mn-ea"/>
                <a:cs typeface="Meiryo UI" panose="020B0604030504040204" pitchFamily="50" charset="-128"/>
              </a:rPr>
              <a:t>紙</a:t>
            </a:r>
          </a:p>
        </p:txBody>
      </p:sp>
      <p:sp>
        <p:nvSpPr>
          <p:cNvPr id="25" name="楕円 24"/>
          <p:cNvSpPr/>
          <p:nvPr/>
        </p:nvSpPr>
        <p:spPr>
          <a:xfrm>
            <a:off x="2699792" y="2738064"/>
            <a:ext cx="1224136" cy="720080"/>
          </a:xfrm>
          <a:prstGeom prst="ellipse">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dirty="0"/>
              <a:t>Excel</a:t>
            </a:r>
            <a:r>
              <a:rPr kumimoji="1" lang="ja-JP" altLang="en-US" sz="1600" dirty="0"/>
              <a:t>形式</a:t>
            </a:r>
            <a:endParaRPr kumimoji="1" lang="en-US" altLang="ja-JP" sz="1600" dirty="0"/>
          </a:p>
          <a:p>
            <a:pPr algn="ctr"/>
            <a:r>
              <a:rPr kumimoji="1" lang="ja-JP" altLang="en-US" sz="1600" dirty="0"/>
              <a:t>ファイル作成</a:t>
            </a:r>
            <a:endParaRPr kumimoji="1" lang="en-US" altLang="ja-JP" sz="1600" dirty="0"/>
          </a:p>
        </p:txBody>
      </p:sp>
      <p:cxnSp>
        <p:nvCxnSpPr>
          <p:cNvPr id="39" name="直線矢印コネクタ 38"/>
          <p:cNvCxnSpPr/>
          <p:nvPr/>
        </p:nvCxnSpPr>
        <p:spPr bwMode="auto">
          <a:xfrm>
            <a:off x="2267744" y="3098104"/>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bwMode="auto">
          <a:xfrm>
            <a:off x="3995936" y="3098104"/>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2" name="メモ 41"/>
          <p:cNvSpPr/>
          <p:nvPr/>
        </p:nvSpPr>
        <p:spPr>
          <a:xfrm>
            <a:off x="4499992" y="2810072"/>
            <a:ext cx="864096" cy="648072"/>
          </a:xfrm>
          <a:prstGeom prst="foldedCorner">
            <a:avLst>
              <a:gd name="adj" fmla="val 26465"/>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r>
              <a:rPr lang="en-US" altLang="ja-JP" sz="1400" dirty="0">
                <a:solidFill>
                  <a:schemeClr val="tx1"/>
                </a:solidFill>
                <a:latin typeface="+mn-ea"/>
                <a:cs typeface="Meiryo UI" panose="020B0604030504040204" pitchFamily="50" charset="-128"/>
              </a:rPr>
              <a:t>Excel</a:t>
            </a:r>
            <a:r>
              <a:rPr lang="ja-JP" altLang="en-US" sz="1400" dirty="0">
                <a:solidFill>
                  <a:schemeClr val="tx1"/>
                </a:solidFill>
                <a:latin typeface="+mn-ea"/>
                <a:cs typeface="Meiryo UI" panose="020B0604030504040204" pitchFamily="50" charset="-128"/>
              </a:rPr>
              <a:t>形式</a:t>
            </a:r>
            <a:endParaRPr lang="en-US" altLang="ja-JP" sz="1400" dirty="0">
              <a:solidFill>
                <a:schemeClr val="tx1"/>
              </a:solidFill>
              <a:latin typeface="+mn-ea"/>
              <a:cs typeface="Meiryo UI" panose="020B0604030504040204" pitchFamily="50" charset="-128"/>
            </a:endParaRPr>
          </a:p>
          <a:p>
            <a:pPr algn="ctr"/>
            <a:r>
              <a:rPr lang="ja-JP" altLang="en-US" sz="1400" dirty="0">
                <a:solidFill>
                  <a:schemeClr val="tx1"/>
                </a:solidFill>
                <a:latin typeface="+mn-ea"/>
                <a:cs typeface="Meiryo UI" panose="020B0604030504040204" pitchFamily="50" charset="-128"/>
              </a:rPr>
              <a:t>ファイル</a:t>
            </a:r>
          </a:p>
        </p:txBody>
      </p:sp>
      <p:cxnSp>
        <p:nvCxnSpPr>
          <p:cNvPr id="43" name="直線矢印コネクタ 42"/>
          <p:cNvCxnSpPr/>
          <p:nvPr/>
        </p:nvCxnSpPr>
        <p:spPr bwMode="auto">
          <a:xfrm>
            <a:off x="5436096" y="3098104"/>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4" name="直線矢印コネクタ 43"/>
          <p:cNvCxnSpPr/>
          <p:nvPr/>
        </p:nvCxnSpPr>
        <p:spPr bwMode="auto">
          <a:xfrm>
            <a:off x="7236296" y="3098104"/>
            <a:ext cx="360040" cy="0"/>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6" name="メモ 45"/>
          <p:cNvSpPr/>
          <p:nvPr/>
        </p:nvSpPr>
        <p:spPr>
          <a:xfrm>
            <a:off x="1187624" y="3284984"/>
            <a:ext cx="864096" cy="648072"/>
          </a:xfrm>
          <a:prstGeom prst="foldedCorner">
            <a:avLst>
              <a:gd name="adj" fmla="val 26465"/>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r>
              <a:rPr lang="en-US" altLang="ja-JP" sz="1400" dirty="0">
                <a:solidFill>
                  <a:schemeClr val="tx1"/>
                </a:solidFill>
                <a:latin typeface="+mn-ea"/>
                <a:cs typeface="Meiryo UI" panose="020B0604030504040204" pitchFamily="50" charset="-128"/>
              </a:rPr>
              <a:t>PDF</a:t>
            </a:r>
            <a:r>
              <a:rPr lang="ja-JP" altLang="en-US" sz="1400" dirty="0">
                <a:solidFill>
                  <a:schemeClr val="tx1"/>
                </a:solidFill>
                <a:latin typeface="+mn-ea"/>
                <a:cs typeface="Meiryo UI" panose="020B0604030504040204" pitchFamily="50" charset="-128"/>
              </a:rPr>
              <a:t>形式</a:t>
            </a:r>
            <a:endParaRPr lang="en-US" altLang="ja-JP" sz="1400" dirty="0">
              <a:solidFill>
                <a:schemeClr val="tx1"/>
              </a:solidFill>
              <a:latin typeface="+mn-ea"/>
              <a:cs typeface="Meiryo UI" panose="020B0604030504040204" pitchFamily="50" charset="-128"/>
            </a:endParaRPr>
          </a:p>
          <a:p>
            <a:pPr algn="ctr"/>
            <a:r>
              <a:rPr lang="ja-JP" altLang="en-US" sz="1400" dirty="0">
                <a:solidFill>
                  <a:schemeClr val="tx1"/>
                </a:solidFill>
                <a:latin typeface="+mn-ea"/>
                <a:cs typeface="Meiryo UI" panose="020B0604030504040204" pitchFamily="50" charset="-128"/>
              </a:rPr>
              <a:t>ファイル</a:t>
            </a:r>
          </a:p>
          <a:p>
            <a:pPr algn="ctr"/>
            <a:endParaRPr lang="ja-JP" altLang="en-US" sz="1400" dirty="0">
              <a:solidFill>
                <a:schemeClr val="tx1"/>
              </a:solidFill>
              <a:latin typeface="+mn-ea"/>
              <a:cs typeface="Meiryo UI" panose="020B0604030504040204" pitchFamily="50" charset="-128"/>
            </a:endParaRPr>
          </a:p>
        </p:txBody>
      </p:sp>
      <p:sp>
        <p:nvSpPr>
          <p:cNvPr id="47" name="メモ 46"/>
          <p:cNvSpPr/>
          <p:nvPr/>
        </p:nvSpPr>
        <p:spPr>
          <a:xfrm>
            <a:off x="395536" y="3645024"/>
            <a:ext cx="936104" cy="504056"/>
          </a:xfrm>
          <a:prstGeom prst="foldedCorner">
            <a:avLst>
              <a:gd name="adj" fmla="val 26465"/>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r>
              <a:rPr lang="en-US" altLang="ja-JP" sz="1400" dirty="0">
                <a:solidFill>
                  <a:schemeClr val="tx1"/>
                </a:solidFill>
                <a:latin typeface="+mn-ea"/>
                <a:cs typeface="Meiryo UI" panose="020B0604030504040204" pitchFamily="50" charset="-128"/>
              </a:rPr>
              <a:t>Word</a:t>
            </a:r>
            <a:r>
              <a:rPr lang="ja-JP" altLang="en-US" sz="1400" dirty="0">
                <a:solidFill>
                  <a:schemeClr val="tx1"/>
                </a:solidFill>
                <a:latin typeface="+mn-ea"/>
                <a:cs typeface="Meiryo UI" panose="020B0604030504040204" pitchFamily="50" charset="-128"/>
              </a:rPr>
              <a:t>形式</a:t>
            </a:r>
            <a:endParaRPr lang="en-US" altLang="ja-JP" sz="1400" dirty="0">
              <a:solidFill>
                <a:schemeClr val="tx1"/>
              </a:solidFill>
              <a:latin typeface="+mn-ea"/>
              <a:cs typeface="Meiryo UI" panose="020B0604030504040204" pitchFamily="50" charset="-128"/>
            </a:endParaRPr>
          </a:p>
          <a:p>
            <a:pPr algn="ctr"/>
            <a:r>
              <a:rPr lang="ja-JP" altLang="en-US" sz="1400" dirty="0">
                <a:solidFill>
                  <a:schemeClr val="tx1"/>
                </a:solidFill>
                <a:latin typeface="+mn-ea"/>
                <a:cs typeface="Meiryo UI" panose="020B0604030504040204" pitchFamily="50" charset="-128"/>
              </a:rPr>
              <a:t>ファイル</a:t>
            </a:r>
          </a:p>
          <a:p>
            <a:pPr algn="ctr"/>
            <a:endParaRPr lang="ja-JP" altLang="en-US" sz="1400" dirty="0">
              <a:solidFill>
                <a:schemeClr val="tx1"/>
              </a:solidFill>
              <a:latin typeface="+mn-ea"/>
              <a:cs typeface="Meiryo UI" panose="020B0604030504040204" pitchFamily="50" charset="-128"/>
            </a:endParaRPr>
          </a:p>
        </p:txBody>
      </p:sp>
      <p:sp>
        <p:nvSpPr>
          <p:cNvPr id="48" name="楕円 47"/>
          <p:cNvSpPr/>
          <p:nvPr/>
        </p:nvSpPr>
        <p:spPr>
          <a:xfrm>
            <a:off x="5940152" y="2738064"/>
            <a:ext cx="1224136" cy="720080"/>
          </a:xfrm>
          <a:prstGeom prst="ellipse">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600" dirty="0"/>
              <a:t>CSV</a:t>
            </a:r>
            <a:r>
              <a:rPr kumimoji="1" lang="ja-JP" altLang="en-US" sz="1600" dirty="0"/>
              <a:t>形式</a:t>
            </a:r>
            <a:endParaRPr kumimoji="1" lang="en-US" altLang="ja-JP" sz="1600" dirty="0"/>
          </a:p>
          <a:p>
            <a:pPr algn="ctr"/>
            <a:r>
              <a:rPr kumimoji="1" lang="ja-JP" altLang="en-US" sz="1600" dirty="0"/>
              <a:t>ファイル作成</a:t>
            </a:r>
            <a:endParaRPr kumimoji="1" lang="en-US" altLang="ja-JP" sz="1600" dirty="0"/>
          </a:p>
        </p:txBody>
      </p:sp>
      <p:sp>
        <p:nvSpPr>
          <p:cNvPr id="29" name="テキスト ボックス 28"/>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2000">
                <a:solidFill>
                  <a:schemeClr val="tx1"/>
                </a:solidFill>
                <a:latin typeface="+mn-ea"/>
                <a:cs typeface="Meiryo UI" panose="020B0604030504040204" pitchFamily="50" charset="-128"/>
              </a:defRPr>
            </a:lvl1pPr>
          </a:lstStyle>
          <a:p>
            <a:r>
              <a:rPr lang="ja-JP" altLang="en-US" dirty="0"/>
              <a:t>データの文字コード　（続き）</a:t>
            </a:r>
          </a:p>
        </p:txBody>
      </p:sp>
      <p:sp>
        <p:nvSpPr>
          <p:cNvPr id="31" name="正方形/長方形 30"/>
          <p:cNvSpPr/>
          <p:nvPr/>
        </p:nvSpPr>
        <p:spPr>
          <a:xfrm>
            <a:off x="539552" y="1412776"/>
            <a:ext cx="8424936" cy="1800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オープンデータのファイルには、文字コード「</a:t>
            </a:r>
            <a:r>
              <a:rPr lang="en-US" altLang="ja-JP" dirty="0">
                <a:solidFill>
                  <a:schemeClr val="tx1"/>
                </a:solidFill>
                <a:latin typeface="+mn-ea"/>
                <a:cs typeface="Meiryo UI" panose="020B0604030504040204" pitchFamily="50" charset="-128"/>
              </a:rPr>
              <a:t>UTF-</a:t>
            </a:r>
            <a:r>
              <a:rPr lang="ja-JP" altLang="en-US" dirty="0">
                <a:solidFill>
                  <a:schemeClr val="tx1"/>
                </a:solidFill>
                <a:latin typeface="+mn-ea"/>
                <a:cs typeface="Meiryo UI" panose="020B0604030504040204" pitchFamily="50" charset="-128"/>
              </a:rPr>
              <a:t>８」が適しています。</a:t>
            </a:r>
            <a:endParaRPr lang="en-US" altLang="ja-JP" dirty="0">
              <a:solidFill>
                <a:schemeClr val="tx1"/>
              </a:solidFill>
              <a:latin typeface="+mn-ea"/>
              <a:cs typeface="Meiryo UI" panose="020B0604030504040204" pitchFamily="50" charset="-128"/>
            </a:endParaRPr>
          </a:p>
          <a:p>
            <a:pPr marL="285750" indent="-285750">
              <a:spcBef>
                <a:spcPts val="600"/>
              </a:spcBef>
              <a:buClr>
                <a:schemeClr val="accent6">
                  <a:lumMod val="75000"/>
                </a:schemeClr>
              </a:buClr>
              <a:buFont typeface="Wingdings" panose="05000000000000000000" pitchFamily="2" charset="2"/>
              <a:buChar char="l"/>
            </a:pPr>
            <a:r>
              <a:rPr lang="ja-JP" altLang="en-US" dirty="0">
                <a:solidFill>
                  <a:schemeClr val="tx1"/>
                </a:solidFill>
                <a:latin typeface="+mn-ea"/>
                <a:cs typeface="Meiryo UI" panose="020B0604030504040204" pitchFamily="50" charset="-128"/>
              </a:rPr>
              <a:t>例えば</a:t>
            </a:r>
            <a:r>
              <a:rPr lang="en-US" altLang="ja-JP" dirty="0">
                <a:solidFill>
                  <a:schemeClr val="tx1"/>
                </a:solidFill>
                <a:latin typeface="+mn-ea"/>
                <a:cs typeface="Meiryo UI" panose="020B0604030504040204" pitchFamily="50" charset="-128"/>
              </a:rPr>
              <a:t>Excel</a:t>
            </a:r>
            <a:r>
              <a:rPr lang="ja-JP" altLang="en-US" dirty="0">
                <a:solidFill>
                  <a:schemeClr val="tx1"/>
                </a:solidFill>
                <a:latin typeface="+mn-ea"/>
                <a:cs typeface="Meiryo UI" panose="020B0604030504040204" pitchFamily="50" charset="-128"/>
              </a:rPr>
              <a:t>形式でファイルを作成した場合、通常は文字コード「シフト</a:t>
            </a:r>
            <a:r>
              <a:rPr lang="en-US" altLang="ja-JP" dirty="0">
                <a:solidFill>
                  <a:schemeClr val="tx1"/>
                </a:solidFill>
                <a:latin typeface="+mn-ea"/>
                <a:cs typeface="Meiryo UI" panose="020B0604030504040204" pitchFamily="50" charset="-128"/>
              </a:rPr>
              <a:t>JIS</a:t>
            </a:r>
            <a:r>
              <a:rPr lang="ja-JP" altLang="en-US" dirty="0">
                <a:solidFill>
                  <a:schemeClr val="tx1"/>
                </a:solidFill>
                <a:latin typeface="+mn-ea"/>
                <a:cs typeface="Meiryo UI" panose="020B0604030504040204" pitchFamily="50" charset="-128"/>
              </a:rPr>
              <a:t>」のファイルが作成されますので、それを文字コード「</a:t>
            </a:r>
            <a:r>
              <a:rPr lang="en-US" altLang="ja-JP" dirty="0">
                <a:solidFill>
                  <a:schemeClr val="tx1"/>
                </a:solidFill>
                <a:latin typeface="+mn-ea"/>
                <a:cs typeface="Meiryo UI" panose="020B0604030504040204" pitchFamily="50" charset="-128"/>
              </a:rPr>
              <a:t>UTF-</a:t>
            </a:r>
            <a:r>
              <a:rPr lang="ja-JP" altLang="en-US" dirty="0">
                <a:solidFill>
                  <a:schemeClr val="tx1"/>
                </a:solidFill>
                <a:latin typeface="+mn-ea"/>
                <a:cs typeface="Meiryo UI" panose="020B0604030504040204" pitchFamily="50" charset="-128"/>
              </a:rPr>
              <a:t>８」に変換する方法をお勧めします。</a:t>
            </a:r>
            <a:endParaRPr lang="en-US" altLang="ja-JP" dirty="0">
              <a:solidFill>
                <a:schemeClr val="tx1"/>
              </a:solidFill>
              <a:latin typeface="+mn-ea"/>
              <a:cs typeface="Meiryo UI" panose="020B0604030504040204" pitchFamily="50" charset="-128"/>
            </a:endParaRPr>
          </a:p>
        </p:txBody>
      </p:sp>
      <p:cxnSp>
        <p:nvCxnSpPr>
          <p:cNvPr id="26" name="直線矢印コネクタ 25"/>
          <p:cNvCxnSpPr/>
          <p:nvPr/>
        </p:nvCxnSpPr>
        <p:spPr bwMode="auto">
          <a:xfrm>
            <a:off x="8388424" y="3573016"/>
            <a:ext cx="0" cy="432048"/>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7" name="楕円 26"/>
          <p:cNvSpPr/>
          <p:nvPr/>
        </p:nvSpPr>
        <p:spPr>
          <a:xfrm>
            <a:off x="7740352" y="4077072"/>
            <a:ext cx="1224136" cy="864096"/>
          </a:xfrm>
          <a:prstGeom prst="ellipse">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t>文字コード</a:t>
            </a:r>
            <a:endParaRPr kumimoji="1" lang="en-US" altLang="ja-JP" sz="1600" dirty="0"/>
          </a:p>
          <a:p>
            <a:pPr algn="ctr"/>
            <a:r>
              <a:rPr kumimoji="1" lang="en-US" altLang="ja-JP" sz="1600" dirty="0"/>
              <a:t>UTF-8</a:t>
            </a:r>
            <a:r>
              <a:rPr kumimoji="1" lang="ja-JP" altLang="en-US" sz="1600" dirty="0"/>
              <a:t>の</a:t>
            </a:r>
            <a:endParaRPr kumimoji="1" lang="en-US" altLang="ja-JP" sz="1600" dirty="0"/>
          </a:p>
          <a:p>
            <a:pPr algn="ctr"/>
            <a:r>
              <a:rPr kumimoji="1" lang="ja-JP" altLang="en-US" sz="1600" dirty="0"/>
              <a:t>ファイル作成</a:t>
            </a:r>
            <a:endParaRPr kumimoji="1" lang="en-US" altLang="ja-JP" sz="1600" dirty="0"/>
          </a:p>
        </p:txBody>
      </p:sp>
      <p:sp>
        <p:nvSpPr>
          <p:cNvPr id="28" name="メモ 27"/>
          <p:cNvSpPr/>
          <p:nvPr/>
        </p:nvSpPr>
        <p:spPr>
          <a:xfrm flipV="1">
            <a:off x="7740352" y="5517232"/>
            <a:ext cx="1152128" cy="720080"/>
          </a:xfrm>
          <a:prstGeom prst="foldedCorner">
            <a:avLst>
              <a:gd name="adj" fmla="val 27646"/>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t"/>
          <a:lstStyle/>
          <a:p>
            <a:pPr algn="ctr"/>
            <a:endParaRPr lang="ja-JP" altLang="en-US">
              <a:solidFill>
                <a:schemeClr val="tx1"/>
              </a:solidFill>
              <a:latin typeface="+mn-ea"/>
              <a:cs typeface="Meiryo UI" panose="020B0604030504040204" pitchFamily="50" charset="-128"/>
            </a:endParaRPr>
          </a:p>
        </p:txBody>
      </p:sp>
      <p:sp>
        <p:nvSpPr>
          <p:cNvPr id="30" name="テキスト ボックス 29">
            <a:extLst>
              <a:ext uri="{FF2B5EF4-FFF2-40B4-BE49-F238E27FC236}">
                <a16:creationId xmlns:a16="http://schemas.microsoft.com/office/drawing/2014/main" id="{88352BC8-C086-464C-B916-532D872A3F98}"/>
              </a:ext>
            </a:extLst>
          </p:cNvPr>
          <p:cNvSpPr txBox="1"/>
          <p:nvPr/>
        </p:nvSpPr>
        <p:spPr>
          <a:xfrm>
            <a:off x="7812360" y="5589240"/>
            <a:ext cx="1008112" cy="576064"/>
          </a:xfrm>
          <a:prstGeom prst="rect">
            <a:avLst/>
          </a:prstGeom>
          <a:noFill/>
          <a:ln>
            <a:noFill/>
          </a:ln>
        </p:spPr>
        <p:txBody>
          <a:bodyPr wrap="none" rtlCol="0" anchor="ctr">
            <a:noAutofit/>
          </a:bodyPr>
          <a:lstStyle>
            <a:defPPr>
              <a:defRPr lang="en-US"/>
            </a:defPPr>
            <a:lvl1pPr>
              <a:defRPr kumimoji="1">
                <a:latin typeface="+mn-ea"/>
              </a:defRPr>
            </a:lvl1pPr>
          </a:lstStyle>
          <a:p>
            <a:pPr algn="ctr"/>
            <a:r>
              <a:rPr lang="en-US" altLang="ja-JP" sz="1400" dirty="0"/>
              <a:t>CSV</a:t>
            </a:r>
            <a:r>
              <a:rPr lang="ja-JP" altLang="en-US" sz="1400" dirty="0"/>
              <a:t>形式</a:t>
            </a:r>
            <a:endParaRPr lang="en-US" altLang="ja-JP" sz="1400" dirty="0"/>
          </a:p>
          <a:p>
            <a:pPr algn="ctr"/>
            <a:r>
              <a:rPr lang="ja-JP" altLang="en-US" sz="1400" dirty="0"/>
              <a:t>ファイル</a:t>
            </a:r>
            <a:endParaRPr lang="en-US" altLang="ja-JP" sz="1400" dirty="0"/>
          </a:p>
          <a:p>
            <a:pPr algn="ctr"/>
            <a:r>
              <a:rPr lang="ja-JP" altLang="en-US" sz="1400" dirty="0"/>
              <a:t>（</a:t>
            </a:r>
            <a:r>
              <a:rPr lang="en-US" altLang="ja-JP" sz="1400" dirty="0"/>
              <a:t>UTF-8</a:t>
            </a:r>
            <a:r>
              <a:rPr lang="ja-JP" altLang="en-US" sz="1400" dirty="0"/>
              <a:t>）</a:t>
            </a:r>
            <a:endParaRPr lang="en-US" altLang="ja-JP" sz="1400" dirty="0"/>
          </a:p>
        </p:txBody>
      </p:sp>
      <p:cxnSp>
        <p:nvCxnSpPr>
          <p:cNvPr id="32" name="直線矢印コネクタ 31"/>
          <p:cNvCxnSpPr/>
          <p:nvPr/>
        </p:nvCxnSpPr>
        <p:spPr bwMode="auto">
          <a:xfrm>
            <a:off x="8388424" y="5013176"/>
            <a:ext cx="0" cy="432048"/>
          </a:xfrm>
          <a:prstGeom prst="straightConnector1">
            <a:avLst/>
          </a:prstGeom>
          <a:ln w="38100">
            <a:solidFill>
              <a:srgbClr val="3E6CA4"/>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3.3</a:t>
            </a:r>
            <a:r>
              <a:rPr lang="ja-JP" altLang="en-US" sz="1200" dirty="0">
                <a:latin typeface="+mn-ea"/>
                <a:ea typeface="+mn-ea"/>
              </a:rPr>
              <a:t>　オープンデータを作成する</a:t>
            </a:r>
          </a:p>
        </p:txBody>
      </p:sp>
    </p:spTree>
    <p:extLst>
      <p:ext uri="{BB962C8B-B14F-4D97-AF65-F5344CB8AC3E}">
        <p14:creationId xmlns:p14="http://schemas.microsoft.com/office/powerpoint/2010/main" val="323218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１．はじめに</a:t>
            </a:r>
          </a:p>
        </p:txBody>
      </p:sp>
      <p:sp>
        <p:nvSpPr>
          <p:cNvPr id="34" name="額縁 33"/>
          <p:cNvSpPr/>
          <p:nvPr/>
        </p:nvSpPr>
        <p:spPr>
          <a:xfrm>
            <a:off x="5220072" y="3573016"/>
            <a:ext cx="3672408" cy="1080120"/>
          </a:xfrm>
          <a:prstGeom prst="bevel">
            <a:avLst>
              <a:gd name="adj" fmla="val 7696"/>
            </a:avLst>
          </a:prstGeom>
          <a:solidFill>
            <a:srgbClr val="F6A36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dirty="0">
                <a:latin typeface="+mn-ea"/>
              </a:rPr>
              <a:t>２章</a:t>
            </a:r>
            <a:endParaRPr lang="en-US" altLang="ja-JP" sz="2000" dirty="0">
              <a:latin typeface="+mn-ea"/>
            </a:endParaRPr>
          </a:p>
          <a:p>
            <a:pPr algn="ctr"/>
            <a:r>
              <a:rPr lang="ja-JP" altLang="en-US" sz="2000" dirty="0">
                <a:latin typeface="+mn-ea"/>
              </a:rPr>
              <a:t>オープンデータを公開するための</a:t>
            </a:r>
            <a:endParaRPr lang="en-US" altLang="ja-JP" sz="2000" dirty="0">
              <a:latin typeface="+mn-ea"/>
            </a:endParaRPr>
          </a:p>
          <a:p>
            <a:pPr algn="ctr"/>
            <a:r>
              <a:rPr lang="ja-JP" altLang="en-US" sz="2000" dirty="0">
                <a:latin typeface="+mn-ea"/>
              </a:rPr>
              <a:t>基本的な作業</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7</a:t>
            </a:fld>
            <a:endParaRPr kumimoji="1" lang="ja-JP" altLang="en-US" dirty="0"/>
          </a:p>
        </p:txBody>
      </p:sp>
      <p:sp>
        <p:nvSpPr>
          <p:cNvPr id="27" name="テキスト ボックス 26"/>
          <p:cNvSpPr txBox="1"/>
          <p:nvPr/>
        </p:nvSpPr>
        <p:spPr>
          <a:xfrm>
            <a:off x="251520" y="2564904"/>
            <a:ext cx="7848872"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solidFill>
                  <a:schemeClr val="tx1"/>
                </a:solidFill>
                <a:latin typeface="+mn-ea"/>
                <a:cs typeface="Meiryo UI" panose="020B0604030504040204" pitchFamily="50" charset="-128"/>
              </a:defRPr>
            </a:lvl1pPr>
          </a:lstStyle>
          <a:p>
            <a:pPr>
              <a:buFont typeface="Wingdings" panose="05000000000000000000" pitchFamily="2" charset="2"/>
              <a:buChar char="u"/>
            </a:pPr>
            <a:r>
              <a:rPr lang="ja-JP" altLang="en-US" dirty="0"/>
              <a:t>まず、</a:t>
            </a:r>
            <a:endParaRPr lang="en-US" altLang="ja-JP" dirty="0"/>
          </a:p>
          <a:p>
            <a:pPr marL="449263" indent="0">
              <a:buNone/>
            </a:pPr>
            <a:r>
              <a:rPr lang="ja-JP" altLang="en-US" dirty="0"/>
              <a:t>いまある情報を活かして最短距離でオープンデータを公開するための作業や、</a:t>
            </a:r>
            <a:br>
              <a:rPr lang="en-US" altLang="ja-JP" dirty="0"/>
            </a:br>
            <a:r>
              <a:rPr lang="ja-JP" altLang="en-US" dirty="0"/>
              <a:t>より使いやすいデータとするための作業などを、ご説明します。</a:t>
            </a:r>
            <a:endParaRPr lang="en-US" altLang="ja-JP" dirty="0"/>
          </a:p>
        </p:txBody>
      </p:sp>
      <p:sp>
        <p:nvSpPr>
          <p:cNvPr id="36" name="テキスト ボックス 35"/>
          <p:cNvSpPr txBox="1"/>
          <p:nvPr/>
        </p:nvSpPr>
        <p:spPr>
          <a:xfrm>
            <a:off x="251520" y="4725144"/>
            <a:ext cx="7848872" cy="7200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u"/>
              <a:defRPr>
                <a:solidFill>
                  <a:schemeClr val="tx1"/>
                </a:solidFill>
                <a:latin typeface="+mn-ea"/>
                <a:cs typeface="Meiryo UI" panose="020B0604030504040204" pitchFamily="50" charset="-128"/>
              </a:defRPr>
            </a:lvl1pPr>
          </a:lstStyle>
          <a:p>
            <a:r>
              <a:rPr lang="ja-JP" altLang="en-US" dirty="0"/>
              <a:t>次に、</a:t>
            </a:r>
            <a:endParaRPr lang="en-US" altLang="ja-JP" dirty="0"/>
          </a:p>
          <a:p>
            <a:pPr marL="449263" indent="0">
              <a:buNone/>
            </a:pPr>
            <a:r>
              <a:rPr lang="ja-JP" altLang="en-US" dirty="0"/>
              <a:t>公開済みのオープンデータの更新や、拡充など、継続的な取り組み内容についてご説明します。</a:t>
            </a:r>
            <a:endParaRPr lang="en-US" altLang="ja-JP" dirty="0"/>
          </a:p>
        </p:txBody>
      </p:sp>
      <p:sp>
        <p:nvSpPr>
          <p:cNvPr id="37" name="額縁 36"/>
          <p:cNvSpPr/>
          <p:nvPr/>
        </p:nvSpPr>
        <p:spPr>
          <a:xfrm>
            <a:off x="5220072" y="5445224"/>
            <a:ext cx="3672408" cy="1080120"/>
          </a:xfrm>
          <a:prstGeom prst="bevel">
            <a:avLst>
              <a:gd name="adj" fmla="val 7696"/>
            </a:avLst>
          </a:prstGeom>
          <a:solidFill>
            <a:srgbClr val="F6A36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dirty="0">
                <a:latin typeface="+mn-ea"/>
              </a:rPr>
              <a:t>３章</a:t>
            </a:r>
          </a:p>
          <a:p>
            <a:pPr algn="ctr"/>
            <a:r>
              <a:rPr lang="ja-JP" altLang="en-US" sz="2000" dirty="0">
                <a:latin typeface="+mn-ea"/>
              </a:rPr>
              <a:t>オープンデータを継続していくための</a:t>
            </a:r>
          </a:p>
          <a:p>
            <a:pPr algn="ctr"/>
            <a:r>
              <a:rPr lang="ja-JP" altLang="en-US" sz="2000" dirty="0">
                <a:latin typeface="+mn-ea"/>
              </a:rPr>
              <a:t>取り組み</a:t>
            </a:r>
          </a:p>
        </p:txBody>
      </p:sp>
      <p:sp>
        <p:nvSpPr>
          <p:cNvPr id="38" name="右矢印 37"/>
          <p:cNvSpPr/>
          <p:nvPr/>
        </p:nvSpPr>
        <p:spPr>
          <a:xfrm>
            <a:off x="4716016" y="3717032"/>
            <a:ext cx="360040" cy="792088"/>
          </a:xfrm>
          <a:prstGeom prst="rightArrow">
            <a:avLst/>
          </a:prstGeom>
          <a:solidFill>
            <a:srgbClr val="F6A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a:off x="4716016" y="5589240"/>
            <a:ext cx="360040" cy="792088"/>
          </a:xfrm>
          <a:prstGeom prst="rightArrow">
            <a:avLst/>
          </a:prstGeom>
          <a:solidFill>
            <a:srgbClr val="F6A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9512" y="908720"/>
            <a:ext cx="1440160" cy="864096"/>
          </a:xfrm>
          <a:prstGeom prst="rect">
            <a:avLst/>
          </a:prstGeom>
          <a:noFill/>
          <a:ln>
            <a:noFill/>
          </a:ln>
        </p:spPr>
        <p:txBody>
          <a:bodyPr wrap="none" rtlCol="0" anchor="ctr">
            <a:noAutofit/>
          </a:bodyPr>
          <a:lstStyle/>
          <a:p>
            <a:r>
              <a:rPr kumimoji="1" lang="ja-JP" altLang="en-US" sz="2000" dirty="0">
                <a:latin typeface="+mn-ea"/>
              </a:rPr>
              <a:t>この研修では、</a:t>
            </a:r>
          </a:p>
        </p:txBody>
      </p:sp>
      <p:sp>
        <p:nvSpPr>
          <p:cNvPr id="11" name="角丸四角形 10"/>
          <p:cNvSpPr/>
          <p:nvPr/>
        </p:nvSpPr>
        <p:spPr>
          <a:xfrm>
            <a:off x="1763688" y="908720"/>
            <a:ext cx="2160240" cy="864096"/>
          </a:xfrm>
          <a:prstGeom prst="roundRect">
            <a:avLst>
              <a:gd name="adj" fmla="val 6752"/>
            </a:avLst>
          </a:prstGeom>
          <a:solidFill>
            <a:srgbClr val="6E97C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ja-JP" altLang="en-US" sz="2000" dirty="0">
                <a:solidFill>
                  <a:schemeClr val="bg1"/>
                </a:solidFill>
                <a:latin typeface="+mn-ea"/>
                <a:cs typeface="メイリオ" panose="020B0604030504040204" pitchFamily="50" charset="-128"/>
              </a:rPr>
              <a:t>業務担当課</a:t>
            </a:r>
            <a:endParaRPr lang="en-US" altLang="ja-JP" sz="2000" dirty="0">
              <a:solidFill>
                <a:schemeClr val="bg1"/>
              </a:solidFill>
              <a:latin typeface="+mn-ea"/>
              <a:cs typeface="メイリオ" panose="020B0604030504040204" pitchFamily="50" charset="-128"/>
            </a:endParaRPr>
          </a:p>
          <a:p>
            <a:pPr algn="ctr">
              <a:defRPr/>
            </a:pPr>
            <a:r>
              <a:rPr lang="ja-JP" altLang="en-US" sz="2000" dirty="0">
                <a:solidFill>
                  <a:schemeClr val="bg1"/>
                </a:solidFill>
                <a:latin typeface="+mn-ea"/>
                <a:cs typeface="メイリオ" panose="020B0604030504040204" pitchFamily="50" charset="-128"/>
              </a:rPr>
              <a:t>（データ保有部署）</a:t>
            </a:r>
          </a:p>
        </p:txBody>
      </p:sp>
      <p:sp>
        <p:nvSpPr>
          <p:cNvPr id="12" name="テキスト ボックス 11"/>
          <p:cNvSpPr txBox="1"/>
          <p:nvPr/>
        </p:nvSpPr>
        <p:spPr>
          <a:xfrm>
            <a:off x="3995936" y="908720"/>
            <a:ext cx="2592288" cy="864096"/>
          </a:xfrm>
          <a:prstGeom prst="rect">
            <a:avLst/>
          </a:prstGeom>
          <a:noFill/>
          <a:ln>
            <a:noFill/>
          </a:ln>
        </p:spPr>
        <p:txBody>
          <a:bodyPr wrap="none" rtlCol="0" anchor="ctr">
            <a:noAutofit/>
          </a:bodyPr>
          <a:lstStyle/>
          <a:p>
            <a:r>
              <a:rPr kumimoji="1" lang="ja-JP" altLang="en-US" sz="2000" dirty="0">
                <a:latin typeface="+mn-ea"/>
              </a:rPr>
              <a:t>の方を対象に、</a:t>
            </a:r>
          </a:p>
        </p:txBody>
      </p:sp>
      <p:sp>
        <p:nvSpPr>
          <p:cNvPr id="13" name="テキスト ボックス 12"/>
          <p:cNvSpPr txBox="1"/>
          <p:nvPr/>
        </p:nvSpPr>
        <p:spPr>
          <a:xfrm>
            <a:off x="179512" y="1772816"/>
            <a:ext cx="2592288" cy="432048"/>
          </a:xfrm>
          <a:prstGeom prst="rect">
            <a:avLst/>
          </a:prstGeom>
          <a:noFill/>
          <a:ln>
            <a:noFill/>
          </a:ln>
        </p:spPr>
        <p:txBody>
          <a:bodyPr wrap="none" rtlCol="0" anchor="ctr">
            <a:noAutofit/>
          </a:bodyPr>
          <a:lstStyle/>
          <a:p>
            <a:r>
              <a:rPr kumimoji="1" lang="ja-JP" altLang="en-US" sz="2000" dirty="0">
                <a:latin typeface="+mn-ea"/>
              </a:rPr>
              <a:t>についてご説明します。</a:t>
            </a:r>
          </a:p>
        </p:txBody>
      </p:sp>
      <p:sp>
        <p:nvSpPr>
          <p:cNvPr id="14" name="テキスト ボックス 13"/>
          <p:cNvSpPr txBox="1"/>
          <p:nvPr/>
        </p:nvSpPr>
        <p:spPr>
          <a:xfrm>
            <a:off x="5724128" y="908720"/>
            <a:ext cx="3240360" cy="864096"/>
          </a:xfrm>
          <a:prstGeom prst="rect">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a:defRPr lang="en-US"/>
            </a:defPPr>
            <a:lvl1pPr marL="261938" indent="-261938">
              <a:spcBef>
                <a:spcPts val="600"/>
              </a:spcBef>
              <a:buClr>
                <a:schemeClr val="accent6">
                  <a:lumMod val="75000"/>
                </a:schemeClr>
              </a:buClr>
              <a:buFont typeface="Wingdings" panose="05000000000000000000" pitchFamily="2" charset="2"/>
              <a:buChar char="l"/>
              <a:defRPr>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buNone/>
            </a:pPr>
            <a:r>
              <a:rPr lang="ja-JP" altLang="en-US" sz="2000" dirty="0">
                <a:solidFill>
                  <a:schemeClr val="tx1"/>
                </a:solidFill>
              </a:rPr>
              <a:t>オープンデータを公開するために何をすればよいか</a:t>
            </a:r>
            <a:endParaRPr lang="en-US" altLang="ja-JP" sz="2000" dirty="0">
              <a:solidFill>
                <a:schemeClr val="tx1"/>
              </a:solidFill>
            </a:endParaRPr>
          </a:p>
        </p:txBody>
      </p:sp>
    </p:spTree>
    <p:extLst>
      <p:ext uri="{BB962C8B-B14F-4D97-AF65-F5344CB8AC3E}">
        <p14:creationId xmlns:p14="http://schemas.microsoft.com/office/powerpoint/2010/main" val="27928981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 </a:t>
            </a:r>
            <a:r>
              <a:rPr lang="ja-JP" altLang="en-US" dirty="0"/>
              <a:t>データの作成（補足）</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79</a:t>
            </a:fld>
            <a:endParaRPr kumimoji="1" lang="ja-JP" altLang="en-US"/>
          </a:p>
        </p:txBody>
      </p:sp>
      <p:sp>
        <p:nvSpPr>
          <p:cNvPr id="4" name="テキスト ボックス 3"/>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2000">
                <a:solidFill>
                  <a:schemeClr val="tx1"/>
                </a:solidFill>
                <a:latin typeface="+mn-ea"/>
                <a:cs typeface="Meiryo UI" panose="020B0604030504040204" pitchFamily="50" charset="-128"/>
              </a:defRPr>
            </a:lvl1pPr>
          </a:lstStyle>
          <a:p>
            <a:r>
              <a:rPr lang="ja-JP" altLang="en-US" dirty="0"/>
              <a:t>特殊な文字の見直し</a:t>
            </a:r>
            <a:endParaRPr lang="en-US" altLang="ja-JP" dirty="0"/>
          </a:p>
        </p:txBody>
      </p:sp>
      <p:sp>
        <p:nvSpPr>
          <p:cNvPr id="5" name="コンテンツ プレースホルダー 2"/>
          <p:cNvSpPr txBox="1">
            <a:spLocks/>
          </p:cNvSpPr>
          <p:nvPr/>
        </p:nvSpPr>
        <p:spPr>
          <a:xfrm>
            <a:off x="323529" y="1412777"/>
            <a:ext cx="8640960" cy="201622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solidFill>
                  <a:schemeClr val="tx1"/>
                </a:solidFill>
                <a:latin typeface="+mn-ea"/>
                <a:cs typeface="Meiryo UI" panose="020B0604030504040204" pitchFamily="50" charset="-128"/>
              </a:defRPr>
            </a:lvl1pPr>
          </a:lstStyle>
          <a:p>
            <a:r>
              <a:rPr lang="ja-JP" altLang="en-US" sz="1600" dirty="0"/>
              <a:t>オープンデータとして公開するデータは、様々なシステム環境で利用されます。そのため、一部の環境でしか使えない特殊な文字を利用していると、利用側で文字化けして、読み取れなくなることがあります。</a:t>
            </a:r>
            <a:endParaRPr lang="en-US" altLang="ja-JP" sz="1600" dirty="0"/>
          </a:p>
          <a:p>
            <a:r>
              <a:rPr lang="ja-JP" altLang="en-US" sz="1600" dirty="0"/>
              <a:t>オープンデータにはなるべく特殊な文字は使わず、通常の文字で表すことが望ましいです。</a:t>
            </a:r>
            <a:endParaRPr lang="en-US" altLang="ja-JP" sz="1600" dirty="0"/>
          </a:p>
          <a:p>
            <a:r>
              <a:rPr lang="ja-JP" altLang="en-US" sz="1600" dirty="0"/>
              <a:t>特殊な文字（システム環境に依存する文字）の例</a:t>
            </a:r>
            <a:endParaRPr lang="en-US" altLang="ja-JP" sz="1600" dirty="0"/>
          </a:p>
          <a:p>
            <a:pPr lvl="1"/>
            <a:r>
              <a:rPr lang="ja-JP" altLang="en-US" sz="1600" dirty="0">
                <a:solidFill>
                  <a:schemeClr val="tx1"/>
                </a:solidFill>
              </a:rPr>
              <a:t>・ローマ数字　　・・・　「</a:t>
            </a:r>
            <a:r>
              <a:rPr lang="en-US" altLang="ja-JP" sz="1600" dirty="0">
                <a:solidFill>
                  <a:schemeClr val="tx1"/>
                </a:solidFill>
              </a:rPr>
              <a:t>Ⅰ</a:t>
            </a:r>
            <a:r>
              <a:rPr lang="ja-JP" altLang="en-US" sz="1600" dirty="0">
                <a:solidFill>
                  <a:schemeClr val="tx1"/>
                </a:solidFill>
              </a:rPr>
              <a:t>」、「</a:t>
            </a:r>
            <a:r>
              <a:rPr lang="en-US" altLang="ja-JP" sz="1600" dirty="0">
                <a:solidFill>
                  <a:schemeClr val="tx1"/>
                </a:solidFill>
              </a:rPr>
              <a:t>Ⅱ</a:t>
            </a:r>
            <a:r>
              <a:rPr lang="ja-JP" altLang="en-US" sz="1600" dirty="0">
                <a:solidFill>
                  <a:schemeClr val="tx1"/>
                </a:solidFill>
              </a:rPr>
              <a:t>」等</a:t>
            </a:r>
            <a:endParaRPr lang="en-US" altLang="ja-JP" sz="1600" dirty="0">
              <a:solidFill>
                <a:schemeClr val="tx1"/>
              </a:solidFill>
            </a:endParaRPr>
          </a:p>
          <a:p>
            <a:pPr lvl="1"/>
            <a:r>
              <a:rPr lang="ja-JP" altLang="en-US" sz="1600" dirty="0">
                <a:solidFill>
                  <a:schemeClr val="tx1"/>
                </a:solidFill>
              </a:rPr>
              <a:t>・丸数字　　・・・　「①」、「㊨」等</a:t>
            </a:r>
            <a:endParaRPr lang="en-US" altLang="ja-JP" sz="1600" dirty="0">
              <a:solidFill>
                <a:schemeClr val="tx1"/>
              </a:solidFill>
            </a:endParaRPr>
          </a:p>
          <a:p>
            <a:pPr lvl="1"/>
            <a:r>
              <a:rPr lang="ja-JP" altLang="en-US" sz="1600" dirty="0">
                <a:solidFill>
                  <a:schemeClr val="tx1"/>
                </a:solidFill>
              </a:rPr>
              <a:t>・１文字に複数の文字が含まれる組文字・・・「㈱」、「㍻」、「㌢」、「㎡」等</a:t>
            </a:r>
            <a:endParaRPr lang="en-US" altLang="ja-JP" sz="1600" dirty="0">
              <a:solidFill>
                <a:schemeClr val="tx1"/>
              </a:solidFill>
            </a:endParaRPr>
          </a:p>
        </p:txBody>
      </p:sp>
      <p:graphicFrame>
        <p:nvGraphicFramePr>
          <p:cNvPr id="11" name="表 10"/>
          <p:cNvGraphicFramePr>
            <a:graphicFrameLocks noGrp="1"/>
          </p:cNvGraphicFramePr>
          <p:nvPr/>
        </p:nvGraphicFramePr>
        <p:xfrm>
          <a:off x="251520" y="4437112"/>
          <a:ext cx="3240360" cy="1112520"/>
        </p:xfrm>
        <a:graphic>
          <a:graphicData uri="http://schemas.openxmlformats.org/drawingml/2006/table">
            <a:tbl>
              <a:tblPr firstRow="1" bandRow="1">
                <a:tableStyleId>{93296810-A885-4BE3-A3E7-6D5BEEA58F35}</a:tableStyleId>
              </a:tblPr>
              <a:tblGrid>
                <a:gridCol w="1008111">
                  <a:extLst>
                    <a:ext uri="{9D8B030D-6E8A-4147-A177-3AD203B41FA5}">
                      <a16:colId xmlns:a16="http://schemas.microsoft.com/office/drawing/2014/main" val="105246392"/>
                    </a:ext>
                  </a:extLst>
                </a:gridCol>
                <a:gridCol w="1224136">
                  <a:extLst>
                    <a:ext uri="{9D8B030D-6E8A-4147-A177-3AD203B41FA5}">
                      <a16:colId xmlns:a16="http://schemas.microsoft.com/office/drawing/2014/main" val="166224705"/>
                    </a:ext>
                  </a:extLst>
                </a:gridCol>
                <a:gridCol w="1008113">
                  <a:extLst>
                    <a:ext uri="{9D8B030D-6E8A-4147-A177-3AD203B41FA5}">
                      <a16:colId xmlns:a16="http://schemas.microsoft.com/office/drawing/2014/main" val="704270547"/>
                    </a:ext>
                  </a:extLst>
                </a:gridCol>
              </a:tblGrid>
              <a:tr h="370840">
                <a:tc>
                  <a:txBody>
                    <a:bodyPr/>
                    <a:lstStyle/>
                    <a:p>
                      <a:pPr algn="ctr" fontAlgn="ct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会社名</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面積</a:t>
                      </a:r>
                      <a:r>
                        <a:rPr lang="en-US" altLang="ja-JP"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5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val="2716419095"/>
                  </a:ext>
                </a:extLst>
              </a:tr>
              <a:tr h="370840">
                <a:tc>
                  <a:txBody>
                    <a:bodyPr/>
                    <a:lstStyle/>
                    <a:p>
                      <a:pPr algn="ctr" fontAlgn="ctr"/>
                      <a:r>
                        <a:rPr 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Y</a:t>
                      </a:r>
                      <a:r>
                        <a:rPr lang="ja-JP" alt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産業</a:t>
                      </a:r>
                      <a:endParaRPr lang="ja-JP" altLang="en-US" sz="15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XXX-YYYY</a:t>
                      </a:r>
                      <a:endParaRPr lang="en-US" sz="15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altLang="ja-JP"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AAA</a:t>
                      </a:r>
                      <a:endParaRPr lang="ja-JP" altLang="en-US" sz="15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val="4695629"/>
                  </a:ext>
                </a:extLst>
              </a:tr>
              <a:tr h="370840">
                <a:tc>
                  <a:txBody>
                    <a:bodyPr/>
                    <a:lstStyle/>
                    <a:p>
                      <a:pPr algn="ctr" fontAlgn="ctr"/>
                      <a:r>
                        <a:rPr 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Z</a:t>
                      </a:r>
                      <a:r>
                        <a:rPr lang="ja-JP" alt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工業</a:t>
                      </a:r>
                      <a:endParaRPr lang="ja-JP" altLang="en-US" sz="15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XXX-ZZZZ</a:t>
                      </a:r>
                      <a:endParaRPr lang="en-US" sz="15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altLang="ja-JP"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BBB</a:t>
                      </a:r>
                      <a:endParaRPr lang="ja-JP" altLang="en-US" sz="15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val="1227243486"/>
                  </a:ext>
                </a:extLst>
              </a:tr>
            </a:tbl>
          </a:graphicData>
        </a:graphic>
      </p:graphicFrame>
      <p:sp>
        <p:nvSpPr>
          <p:cNvPr id="12" name="正方形/長方形 11"/>
          <p:cNvSpPr/>
          <p:nvPr/>
        </p:nvSpPr>
        <p:spPr>
          <a:xfrm>
            <a:off x="323528" y="3645024"/>
            <a:ext cx="2880320" cy="400998"/>
          </a:xfrm>
          <a:prstGeom prst="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dirty="0">
                <a:latin typeface="+mn-ea"/>
              </a:rPr>
              <a:t>特殊な文字の見直し（例）</a:t>
            </a:r>
          </a:p>
        </p:txBody>
      </p:sp>
      <p:sp>
        <p:nvSpPr>
          <p:cNvPr id="13" name="正方形/長方形 12"/>
          <p:cNvSpPr/>
          <p:nvPr/>
        </p:nvSpPr>
        <p:spPr>
          <a:xfrm>
            <a:off x="107504" y="4077072"/>
            <a:ext cx="2376264" cy="432048"/>
          </a:xfrm>
          <a:prstGeom prst="rect">
            <a:avLst/>
          </a:prstGeom>
          <a:noFill/>
          <a:ln>
            <a:noFill/>
          </a:ln>
        </p:spPr>
        <p:txBody>
          <a:bodyPr wrap="square" rtlCol="0" anchor="ctr">
            <a:noAutofit/>
          </a:bodyPr>
          <a:lstStyle/>
          <a:p>
            <a:pPr defTabSz="914400"/>
            <a:r>
              <a:rPr kumimoji="1" lang="ja-JP" altLang="en-US" sz="1400" dirty="0">
                <a:effectLst>
                  <a:outerShdw blurRad="38100" dist="38100" dir="2700000" algn="tl">
                    <a:srgbClr val="000000">
                      <a:alpha val="43137"/>
                    </a:srgbClr>
                  </a:outerShdw>
                </a:effectLst>
                <a:latin typeface="+mn-ea"/>
                <a:cs typeface="Meiryo UI" panose="020B0604030504040204" pitchFamily="50" charset="-128"/>
              </a:rPr>
              <a:t>公開予定のデータ</a:t>
            </a:r>
            <a:endParaRPr kumimoji="1" lang="en-US" altLang="ja-JP" sz="1400" dirty="0">
              <a:effectLst>
                <a:outerShdw blurRad="38100" dist="38100" dir="2700000" algn="tl">
                  <a:srgbClr val="000000">
                    <a:alpha val="43137"/>
                  </a:srgbClr>
                </a:outerShdw>
              </a:effectLst>
              <a:latin typeface="+mn-ea"/>
              <a:cs typeface="Meiryo UI" panose="020B0604030504040204" pitchFamily="50" charset="-128"/>
            </a:endParaRPr>
          </a:p>
        </p:txBody>
      </p:sp>
      <p:graphicFrame>
        <p:nvGraphicFramePr>
          <p:cNvPr id="15" name="表 14"/>
          <p:cNvGraphicFramePr>
            <a:graphicFrameLocks noGrp="1"/>
          </p:cNvGraphicFramePr>
          <p:nvPr/>
        </p:nvGraphicFramePr>
        <p:xfrm>
          <a:off x="4283968" y="4437112"/>
          <a:ext cx="4605566" cy="1112520"/>
        </p:xfrm>
        <a:graphic>
          <a:graphicData uri="http://schemas.openxmlformats.org/drawingml/2006/table">
            <a:tbl>
              <a:tblPr firstRow="1" bandRow="1">
                <a:tableStyleId>{93296810-A885-4BE3-A3E7-6D5BEEA58F35}</a:tableStyleId>
              </a:tblPr>
              <a:tblGrid>
                <a:gridCol w="1728191">
                  <a:extLst>
                    <a:ext uri="{9D8B030D-6E8A-4147-A177-3AD203B41FA5}">
                      <a16:colId xmlns:a16="http://schemas.microsoft.com/office/drawing/2014/main" val="105246392"/>
                    </a:ext>
                  </a:extLst>
                </a:gridCol>
                <a:gridCol w="1440160">
                  <a:extLst>
                    <a:ext uri="{9D8B030D-6E8A-4147-A177-3AD203B41FA5}">
                      <a16:colId xmlns:a16="http://schemas.microsoft.com/office/drawing/2014/main" val="166224705"/>
                    </a:ext>
                  </a:extLst>
                </a:gridCol>
                <a:gridCol w="1437215">
                  <a:extLst>
                    <a:ext uri="{9D8B030D-6E8A-4147-A177-3AD203B41FA5}">
                      <a16:colId xmlns:a16="http://schemas.microsoft.com/office/drawing/2014/main" val="704270547"/>
                    </a:ext>
                  </a:extLst>
                </a:gridCol>
              </a:tblGrid>
              <a:tr h="370840">
                <a:tc>
                  <a:txBody>
                    <a:bodyPr/>
                    <a:lstStyle/>
                    <a:p>
                      <a:pPr algn="ctr" fontAlgn="ct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会社名</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ja-JP" altLang="en-US" sz="1500" b="1" i="0" u="none" strike="noStrike" dirty="0">
                          <a:solidFill>
                            <a:schemeClr val="lt1"/>
                          </a:solidFill>
                          <a:effectLst/>
                          <a:latin typeface="メイリオ" panose="020B0604030504040204" pitchFamily="50" charset="-128"/>
                          <a:ea typeface="メイリオ" panose="020B0604030504040204" pitchFamily="50" charset="-128"/>
                          <a:cs typeface="メイリオ" panose="020B0604030504040204" pitchFamily="50" charset="-128"/>
                        </a:rPr>
                        <a:t>郵便番号</a:t>
                      </a:r>
                      <a:endParaRPr lang="ja-JP" altLang="en-US" sz="15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面積</a:t>
                      </a:r>
                      <a:r>
                        <a:rPr lang="en-US" altLang="ja-JP"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アール</a:t>
                      </a:r>
                      <a:r>
                        <a:rPr lang="en-US" altLang="ja-JP" sz="15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5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val="2716419095"/>
                  </a:ext>
                </a:extLst>
              </a:tr>
              <a:tr h="370840">
                <a:tc>
                  <a:txBody>
                    <a:bodyPr/>
                    <a:lstStyle/>
                    <a:p>
                      <a:pPr algn="ctr" fontAlgn="ctr"/>
                      <a:r>
                        <a:rPr lang="ja-JP" alt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株式会社</a:t>
                      </a:r>
                      <a:r>
                        <a:rPr lang="ja-JP" altLang="en-US" sz="150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Y</a:t>
                      </a:r>
                      <a:r>
                        <a:rPr lang="ja-JP" alt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産業</a:t>
                      </a:r>
                      <a:endParaRPr lang="ja-JP" altLang="en-US" sz="15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XXX-YYYY</a:t>
                      </a:r>
                      <a:endParaRPr lang="en-US" sz="15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altLang="ja-JP"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AAA</a:t>
                      </a:r>
                      <a:endParaRPr lang="ja-JP" altLang="en-US" sz="15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val="4695629"/>
                  </a:ext>
                </a:extLst>
              </a:tr>
              <a:tr h="370840">
                <a:tc>
                  <a:txBody>
                    <a:bodyPr/>
                    <a:lstStyle/>
                    <a:p>
                      <a:pPr algn="ctr" fontAlgn="ctr"/>
                      <a:r>
                        <a:rPr lang="ja-JP" alt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株式会社</a:t>
                      </a:r>
                      <a:r>
                        <a:rPr lang="ja-JP" altLang="en-US" sz="1500" u="none" strike="no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Z</a:t>
                      </a:r>
                      <a:r>
                        <a:rPr lang="ja-JP" alt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工業</a:t>
                      </a:r>
                      <a:endParaRPr lang="ja-JP" altLang="en-US" sz="15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XXX-ZZZZ</a:t>
                      </a:r>
                      <a:endParaRPr lang="en-US" sz="15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altLang="ja-JP" sz="150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BBB</a:t>
                      </a:r>
                      <a:endParaRPr lang="ja-JP" altLang="en-US" sz="15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val="1227243486"/>
                  </a:ext>
                </a:extLst>
              </a:tr>
            </a:tbl>
          </a:graphicData>
        </a:graphic>
      </p:graphicFrame>
      <p:sp>
        <p:nvSpPr>
          <p:cNvPr id="16" name="正方形/長方形 15"/>
          <p:cNvSpPr/>
          <p:nvPr/>
        </p:nvSpPr>
        <p:spPr>
          <a:xfrm>
            <a:off x="4139952" y="4077072"/>
            <a:ext cx="2861261" cy="432048"/>
          </a:xfrm>
          <a:prstGeom prst="rect">
            <a:avLst/>
          </a:prstGeom>
          <a:noFill/>
          <a:ln>
            <a:noFill/>
          </a:ln>
        </p:spPr>
        <p:txBody>
          <a:bodyPr wrap="square" rtlCol="0" anchor="ctr">
            <a:noAutofit/>
          </a:bodyPr>
          <a:lstStyle/>
          <a:p>
            <a:pPr defTabSz="914400"/>
            <a:r>
              <a:rPr kumimoji="1" lang="ja-JP" altLang="en-US" sz="1400" dirty="0">
                <a:effectLst>
                  <a:outerShdw blurRad="38100" dist="38100" dir="2700000" algn="tl">
                    <a:srgbClr val="000000">
                      <a:alpha val="43137"/>
                    </a:srgbClr>
                  </a:outerShdw>
                </a:effectLst>
                <a:latin typeface="+mn-ea"/>
                <a:cs typeface="Meiryo UI" panose="020B0604030504040204" pitchFamily="50" charset="-128"/>
              </a:rPr>
              <a:t>特殊な文字の見直し</a:t>
            </a:r>
            <a:endParaRPr kumimoji="1" lang="en-US" altLang="ja-JP" sz="1400" dirty="0">
              <a:effectLst>
                <a:outerShdw blurRad="38100" dist="38100" dir="2700000" algn="tl">
                  <a:srgbClr val="000000">
                    <a:alpha val="43137"/>
                  </a:srgbClr>
                </a:outerShdw>
              </a:effectLst>
              <a:latin typeface="+mn-ea"/>
              <a:cs typeface="Meiryo UI" panose="020B0604030504040204" pitchFamily="50" charset="-128"/>
            </a:endParaRPr>
          </a:p>
        </p:txBody>
      </p:sp>
      <p:sp>
        <p:nvSpPr>
          <p:cNvPr id="17" name="楕円 16"/>
          <p:cNvSpPr/>
          <p:nvPr/>
        </p:nvSpPr>
        <p:spPr>
          <a:xfrm>
            <a:off x="237232" y="4811440"/>
            <a:ext cx="432048" cy="36004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237232" y="5171480"/>
            <a:ext cx="432048" cy="36004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1576241" y="4378824"/>
            <a:ext cx="576062" cy="489768"/>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2915816" y="4437112"/>
            <a:ext cx="576064" cy="36004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7956376" y="4437112"/>
            <a:ext cx="864096" cy="36004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6134173" y="4350248"/>
            <a:ext cx="1174129" cy="518344"/>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4241103" y="4804205"/>
            <a:ext cx="1152127" cy="36004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4241103" y="5164245"/>
            <a:ext cx="1152127" cy="36004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p:cNvSpPr/>
          <p:nvPr/>
        </p:nvSpPr>
        <p:spPr>
          <a:xfrm>
            <a:off x="2699792" y="5517232"/>
            <a:ext cx="2160240" cy="792088"/>
          </a:xfrm>
          <a:prstGeom prst="ellipse">
            <a:avLst/>
          </a:prstGeom>
          <a:solidFill>
            <a:schemeClr val="bg1"/>
          </a:solidFill>
          <a:ln>
            <a:noFill/>
          </a:ln>
        </p:spPr>
        <p:txBody>
          <a:bodyPr wrap="none" rtlCol="0" anchor="ctr">
            <a:noAutofit/>
          </a:bodyPr>
          <a:lstStyle/>
          <a:p>
            <a:pPr algn="ctr">
              <a:buClr>
                <a:srgbClr val="FF3300"/>
              </a:buClr>
            </a:pPr>
            <a:r>
              <a:rPr kumimoji="1" lang="ja-JP" altLang="en-US" dirty="0">
                <a:effectLst>
                  <a:outerShdw blurRad="38100" dist="38100" dir="2700000" algn="tl">
                    <a:srgbClr val="000000">
                      <a:alpha val="43137"/>
                    </a:srgbClr>
                  </a:outerShdw>
                </a:effectLst>
                <a:latin typeface="+mn-ea"/>
              </a:rPr>
              <a:t>特殊文字の有無を確認し、</a:t>
            </a:r>
            <a:endParaRPr kumimoji="1" lang="en-US" altLang="ja-JP" dirty="0">
              <a:effectLst>
                <a:outerShdw blurRad="38100" dist="38100" dir="2700000" algn="tl">
                  <a:srgbClr val="000000">
                    <a:alpha val="43137"/>
                  </a:srgbClr>
                </a:outerShdw>
              </a:effectLst>
              <a:latin typeface="+mn-ea"/>
            </a:endParaRPr>
          </a:p>
          <a:p>
            <a:pPr algn="ctr">
              <a:buClr>
                <a:srgbClr val="FF3300"/>
              </a:buClr>
            </a:pPr>
            <a:r>
              <a:rPr kumimoji="1" lang="ja-JP" altLang="en-US" dirty="0">
                <a:effectLst>
                  <a:outerShdw blurRad="38100" dist="38100" dir="2700000" algn="tl">
                    <a:srgbClr val="000000">
                      <a:alpha val="43137"/>
                    </a:srgbClr>
                  </a:outerShdw>
                </a:effectLst>
                <a:latin typeface="+mn-ea"/>
              </a:rPr>
              <a:t>標準文字に置き換える</a:t>
            </a:r>
          </a:p>
        </p:txBody>
      </p:sp>
      <p:grpSp>
        <p:nvGrpSpPr>
          <p:cNvPr id="43" name="Group 36"/>
          <p:cNvGrpSpPr>
            <a:grpSpLocks/>
          </p:cNvGrpSpPr>
          <p:nvPr/>
        </p:nvGrpSpPr>
        <p:grpSpPr bwMode="auto">
          <a:xfrm>
            <a:off x="3491880" y="4941168"/>
            <a:ext cx="648072" cy="509587"/>
            <a:chOff x="2683" y="335"/>
            <a:chExt cx="640" cy="321"/>
          </a:xfrm>
          <a:solidFill>
            <a:schemeClr val="accent6">
              <a:lumMod val="75000"/>
            </a:schemeClr>
          </a:solidFill>
        </p:grpSpPr>
        <p:sp>
          <p:nvSpPr>
            <p:cNvPr id="44" name="Freeform 29"/>
            <p:cNvSpPr>
              <a:spLocks/>
            </p:cNvSpPr>
            <p:nvPr/>
          </p:nvSpPr>
          <p:spPr bwMode="auto">
            <a:xfrm>
              <a:off x="2965" y="336"/>
              <a:ext cx="29" cy="113"/>
            </a:xfrm>
            <a:custGeom>
              <a:avLst/>
              <a:gdLst>
                <a:gd name="T0" fmla="*/ 0 w 29"/>
                <a:gd name="T1" fmla="*/ 0 h 113"/>
                <a:gd name="T2" fmla="*/ 28 w 29"/>
                <a:gd name="T3" fmla="*/ 56 h 113"/>
                <a:gd name="T4" fmla="*/ 28 w 29"/>
                <a:gd name="T5" fmla="*/ 112 h 113"/>
                <a:gd name="T6" fmla="*/ 0 w 29"/>
                <a:gd name="T7" fmla="*/ 43 h 113"/>
                <a:gd name="T8" fmla="*/ 0 w 29"/>
                <a:gd name="T9" fmla="*/ 0 h 113"/>
              </a:gdLst>
              <a:ahLst/>
              <a:cxnLst>
                <a:cxn ang="0">
                  <a:pos x="T0" y="T1"/>
                </a:cxn>
                <a:cxn ang="0">
                  <a:pos x="T2" y="T3"/>
                </a:cxn>
                <a:cxn ang="0">
                  <a:pos x="T4" y="T5"/>
                </a:cxn>
                <a:cxn ang="0">
                  <a:pos x="T6" y="T7"/>
                </a:cxn>
                <a:cxn ang="0">
                  <a:pos x="T8" y="T9"/>
                </a:cxn>
              </a:cxnLst>
              <a:rect l="0" t="0" r="r" b="b"/>
              <a:pathLst>
                <a:path w="29" h="113">
                  <a:moveTo>
                    <a:pt x="0" y="0"/>
                  </a:moveTo>
                  <a:lnTo>
                    <a:pt x="28" y="56"/>
                  </a:lnTo>
                  <a:lnTo>
                    <a:pt x="28" y="112"/>
                  </a:lnTo>
                  <a:lnTo>
                    <a:pt x="0" y="43"/>
                  </a:lnTo>
                  <a:lnTo>
                    <a:pt x="0"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5" name="Group 35"/>
            <p:cNvGrpSpPr>
              <a:grpSpLocks/>
            </p:cNvGrpSpPr>
            <p:nvPr/>
          </p:nvGrpSpPr>
          <p:grpSpPr bwMode="auto">
            <a:xfrm>
              <a:off x="2683" y="335"/>
              <a:ext cx="640" cy="321"/>
              <a:chOff x="2683" y="335"/>
              <a:chExt cx="640" cy="321"/>
            </a:xfrm>
            <a:grpFill/>
          </p:grpSpPr>
          <p:sp>
            <p:nvSpPr>
              <p:cNvPr id="46" name="Freeform 30"/>
              <p:cNvSpPr>
                <a:spLocks/>
              </p:cNvSpPr>
              <p:nvPr/>
            </p:nvSpPr>
            <p:spPr bwMode="auto">
              <a:xfrm>
                <a:off x="2683" y="335"/>
                <a:ext cx="640" cy="264"/>
              </a:xfrm>
              <a:custGeom>
                <a:avLst/>
                <a:gdLst>
                  <a:gd name="T0" fmla="*/ 282 w 640"/>
                  <a:gd name="T1" fmla="*/ 0 h 264"/>
                  <a:gd name="T2" fmla="*/ 639 w 640"/>
                  <a:gd name="T3" fmla="*/ 131 h 264"/>
                  <a:gd name="T4" fmla="*/ 423 w 640"/>
                  <a:gd name="T5" fmla="*/ 263 h 264"/>
                  <a:gd name="T6" fmla="*/ 395 w 640"/>
                  <a:gd name="T7" fmla="*/ 206 h 264"/>
                  <a:gd name="T8" fmla="*/ 38 w 640"/>
                  <a:gd name="T9" fmla="*/ 206 h 264"/>
                  <a:gd name="T10" fmla="*/ 0 w 640"/>
                  <a:gd name="T11" fmla="*/ 56 h 264"/>
                  <a:gd name="T12" fmla="*/ 310 w 640"/>
                  <a:gd name="T13" fmla="*/ 56 h 264"/>
                  <a:gd name="T14" fmla="*/ 282 w 640"/>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264">
                    <a:moveTo>
                      <a:pt x="282" y="0"/>
                    </a:moveTo>
                    <a:lnTo>
                      <a:pt x="639" y="131"/>
                    </a:lnTo>
                    <a:lnTo>
                      <a:pt x="423" y="263"/>
                    </a:lnTo>
                    <a:lnTo>
                      <a:pt x="395" y="206"/>
                    </a:lnTo>
                    <a:lnTo>
                      <a:pt x="38" y="206"/>
                    </a:lnTo>
                    <a:lnTo>
                      <a:pt x="0" y="56"/>
                    </a:lnTo>
                    <a:lnTo>
                      <a:pt x="310" y="56"/>
                    </a:lnTo>
                    <a:lnTo>
                      <a:pt x="282"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Freeform 31"/>
              <p:cNvSpPr>
                <a:spLocks/>
              </p:cNvSpPr>
              <p:nvPr/>
            </p:nvSpPr>
            <p:spPr bwMode="auto">
              <a:xfrm>
                <a:off x="3106" y="466"/>
                <a:ext cx="217" cy="190"/>
              </a:xfrm>
              <a:custGeom>
                <a:avLst/>
                <a:gdLst>
                  <a:gd name="T0" fmla="*/ 216 w 217"/>
                  <a:gd name="T1" fmla="*/ 0 h 190"/>
                  <a:gd name="T2" fmla="*/ 0 w 217"/>
                  <a:gd name="T3" fmla="*/ 132 h 190"/>
                  <a:gd name="T4" fmla="*/ 0 w 217"/>
                  <a:gd name="T5" fmla="*/ 189 h 190"/>
                  <a:gd name="T6" fmla="*/ 216 w 217"/>
                  <a:gd name="T7" fmla="*/ 56 h 190"/>
                  <a:gd name="T8" fmla="*/ 216 w 217"/>
                  <a:gd name="T9" fmla="*/ 0 h 190"/>
                </a:gdLst>
                <a:ahLst/>
                <a:cxnLst>
                  <a:cxn ang="0">
                    <a:pos x="T0" y="T1"/>
                  </a:cxn>
                  <a:cxn ang="0">
                    <a:pos x="T2" y="T3"/>
                  </a:cxn>
                  <a:cxn ang="0">
                    <a:pos x="T4" y="T5"/>
                  </a:cxn>
                  <a:cxn ang="0">
                    <a:pos x="T6" y="T7"/>
                  </a:cxn>
                  <a:cxn ang="0">
                    <a:pos x="T8" y="T9"/>
                  </a:cxn>
                </a:cxnLst>
                <a:rect l="0" t="0" r="r" b="b"/>
                <a:pathLst>
                  <a:path w="217" h="190">
                    <a:moveTo>
                      <a:pt x="216" y="0"/>
                    </a:moveTo>
                    <a:lnTo>
                      <a:pt x="0" y="132"/>
                    </a:lnTo>
                    <a:lnTo>
                      <a:pt x="0" y="189"/>
                    </a:lnTo>
                    <a:lnTo>
                      <a:pt x="216" y="56"/>
                    </a:lnTo>
                    <a:lnTo>
                      <a:pt x="216"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Freeform 32"/>
              <p:cNvSpPr>
                <a:spLocks/>
              </p:cNvSpPr>
              <p:nvPr/>
            </p:nvSpPr>
            <p:spPr bwMode="auto">
              <a:xfrm>
                <a:off x="3078" y="541"/>
                <a:ext cx="29" cy="115"/>
              </a:xfrm>
              <a:custGeom>
                <a:avLst/>
                <a:gdLst>
                  <a:gd name="T0" fmla="*/ 28 w 29"/>
                  <a:gd name="T1" fmla="*/ 59 h 115"/>
                  <a:gd name="T2" fmla="*/ 0 w 29"/>
                  <a:gd name="T3" fmla="*/ 0 h 115"/>
                  <a:gd name="T4" fmla="*/ 0 w 29"/>
                  <a:gd name="T5" fmla="*/ 59 h 115"/>
                  <a:gd name="T6" fmla="*/ 28 w 29"/>
                  <a:gd name="T7" fmla="*/ 114 h 115"/>
                  <a:gd name="T8" fmla="*/ 28 w 29"/>
                  <a:gd name="T9" fmla="*/ 59 h 115"/>
                </a:gdLst>
                <a:ahLst/>
                <a:cxnLst>
                  <a:cxn ang="0">
                    <a:pos x="T0" y="T1"/>
                  </a:cxn>
                  <a:cxn ang="0">
                    <a:pos x="T2" y="T3"/>
                  </a:cxn>
                  <a:cxn ang="0">
                    <a:pos x="T4" y="T5"/>
                  </a:cxn>
                  <a:cxn ang="0">
                    <a:pos x="T6" y="T7"/>
                  </a:cxn>
                  <a:cxn ang="0">
                    <a:pos x="T8" y="T9"/>
                  </a:cxn>
                </a:cxnLst>
                <a:rect l="0" t="0" r="r" b="b"/>
                <a:pathLst>
                  <a:path w="29" h="115">
                    <a:moveTo>
                      <a:pt x="28" y="59"/>
                    </a:moveTo>
                    <a:lnTo>
                      <a:pt x="0" y="0"/>
                    </a:lnTo>
                    <a:lnTo>
                      <a:pt x="0" y="59"/>
                    </a:lnTo>
                    <a:lnTo>
                      <a:pt x="28" y="114"/>
                    </a:lnTo>
                    <a:lnTo>
                      <a:pt x="28" y="59"/>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Freeform 33"/>
              <p:cNvSpPr>
                <a:spLocks/>
              </p:cNvSpPr>
              <p:nvPr/>
            </p:nvSpPr>
            <p:spPr bwMode="auto">
              <a:xfrm>
                <a:off x="2721" y="541"/>
                <a:ext cx="358" cy="60"/>
              </a:xfrm>
              <a:custGeom>
                <a:avLst/>
                <a:gdLst>
                  <a:gd name="T0" fmla="*/ 357 w 358"/>
                  <a:gd name="T1" fmla="*/ 1 h 60"/>
                  <a:gd name="T2" fmla="*/ 357 w 358"/>
                  <a:gd name="T3" fmla="*/ 59 h 60"/>
                  <a:gd name="T4" fmla="*/ 0 w 358"/>
                  <a:gd name="T5" fmla="*/ 59 h 60"/>
                  <a:gd name="T6" fmla="*/ 0 w 358"/>
                  <a:gd name="T7" fmla="*/ 0 h 60"/>
                  <a:gd name="T8" fmla="*/ 357 w 358"/>
                  <a:gd name="T9" fmla="*/ 1 h 60"/>
                </a:gdLst>
                <a:ahLst/>
                <a:cxnLst>
                  <a:cxn ang="0">
                    <a:pos x="T0" y="T1"/>
                  </a:cxn>
                  <a:cxn ang="0">
                    <a:pos x="T2" y="T3"/>
                  </a:cxn>
                  <a:cxn ang="0">
                    <a:pos x="T4" y="T5"/>
                  </a:cxn>
                  <a:cxn ang="0">
                    <a:pos x="T6" y="T7"/>
                  </a:cxn>
                  <a:cxn ang="0">
                    <a:pos x="T8" y="T9"/>
                  </a:cxn>
                </a:cxnLst>
                <a:rect l="0" t="0" r="r" b="b"/>
                <a:pathLst>
                  <a:path w="358" h="60">
                    <a:moveTo>
                      <a:pt x="357" y="1"/>
                    </a:moveTo>
                    <a:lnTo>
                      <a:pt x="357" y="59"/>
                    </a:lnTo>
                    <a:lnTo>
                      <a:pt x="0" y="59"/>
                    </a:lnTo>
                    <a:lnTo>
                      <a:pt x="0" y="0"/>
                    </a:lnTo>
                    <a:lnTo>
                      <a:pt x="357" y="1"/>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Freeform 34"/>
              <p:cNvSpPr>
                <a:spLocks/>
              </p:cNvSpPr>
              <p:nvPr/>
            </p:nvSpPr>
            <p:spPr bwMode="auto">
              <a:xfrm>
                <a:off x="2683" y="391"/>
                <a:ext cx="39" cy="208"/>
              </a:xfrm>
              <a:custGeom>
                <a:avLst/>
                <a:gdLst>
                  <a:gd name="T0" fmla="*/ 0 w 39"/>
                  <a:gd name="T1" fmla="*/ 0 h 208"/>
                  <a:gd name="T2" fmla="*/ 38 w 39"/>
                  <a:gd name="T3" fmla="*/ 150 h 208"/>
                  <a:gd name="T4" fmla="*/ 38 w 39"/>
                  <a:gd name="T5" fmla="*/ 207 h 208"/>
                  <a:gd name="T6" fmla="*/ 0 w 39"/>
                  <a:gd name="T7" fmla="*/ 57 h 208"/>
                  <a:gd name="T8" fmla="*/ 0 w 39"/>
                  <a:gd name="T9" fmla="*/ 0 h 208"/>
                </a:gdLst>
                <a:ahLst/>
                <a:cxnLst>
                  <a:cxn ang="0">
                    <a:pos x="T0" y="T1"/>
                  </a:cxn>
                  <a:cxn ang="0">
                    <a:pos x="T2" y="T3"/>
                  </a:cxn>
                  <a:cxn ang="0">
                    <a:pos x="T4" y="T5"/>
                  </a:cxn>
                  <a:cxn ang="0">
                    <a:pos x="T6" y="T7"/>
                  </a:cxn>
                  <a:cxn ang="0">
                    <a:pos x="T8" y="T9"/>
                  </a:cxn>
                </a:cxnLst>
                <a:rect l="0" t="0" r="r" b="b"/>
                <a:pathLst>
                  <a:path w="39" h="208">
                    <a:moveTo>
                      <a:pt x="0" y="0"/>
                    </a:moveTo>
                    <a:lnTo>
                      <a:pt x="38" y="150"/>
                    </a:lnTo>
                    <a:lnTo>
                      <a:pt x="38" y="207"/>
                    </a:lnTo>
                    <a:lnTo>
                      <a:pt x="0" y="57"/>
                    </a:lnTo>
                    <a:lnTo>
                      <a:pt x="0" y="0"/>
                    </a:lnTo>
                  </a:path>
                </a:pathLst>
              </a:custGeom>
              <a:grpFill/>
              <a:ln w="12700" cap="rnd" cmpd="sng">
                <a:solidFill>
                  <a:schemeClr val="accent6">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28"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3.3</a:t>
            </a:r>
            <a:r>
              <a:rPr lang="ja-JP" altLang="en-US" sz="1200" dirty="0">
                <a:latin typeface="+mn-ea"/>
                <a:ea typeface="+mn-ea"/>
              </a:rPr>
              <a:t>　オープンデータを作成する</a:t>
            </a:r>
          </a:p>
        </p:txBody>
      </p:sp>
    </p:spTree>
    <p:extLst>
      <p:ext uri="{BB962C8B-B14F-4D97-AF65-F5344CB8AC3E}">
        <p14:creationId xmlns:p14="http://schemas.microsoft.com/office/powerpoint/2010/main" val="37621878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 </a:t>
            </a:r>
            <a:r>
              <a:rPr lang="ja-JP" altLang="en-US" dirty="0"/>
              <a:t>データの作成（補足）</a:t>
            </a:r>
            <a:endParaRPr kumimoji="1" lang="ja-JP" altLang="en-US" dirty="0"/>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80</a:t>
            </a:fld>
            <a:endParaRPr kumimoji="1" lang="ja-JP" altLang="en-US"/>
          </a:p>
        </p:txBody>
      </p:sp>
      <p:sp>
        <p:nvSpPr>
          <p:cNvPr id="5" name="コンテンツ プレースホルダー 2"/>
          <p:cNvSpPr txBox="1">
            <a:spLocks/>
          </p:cNvSpPr>
          <p:nvPr/>
        </p:nvSpPr>
        <p:spPr>
          <a:xfrm>
            <a:off x="350839" y="1412776"/>
            <a:ext cx="8541642" cy="7920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solidFill>
                  <a:schemeClr val="tx1"/>
                </a:solidFill>
                <a:latin typeface="+mn-ea"/>
                <a:cs typeface="Meiryo UI" panose="020B0604030504040204" pitchFamily="50" charset="-128"/>
              </a:defRPr>
            </a:lvl1pPr>
          </a:lstStyle>
          <a:p>
            <a:r>
              <a:rPr lang="ja-JP" altLang="en-US" dirty="0"/>
              <a:t>コードとは、データを識別するために、データの内容を記号や数字等で一意の値に設定するものです。</a:t>
            </a:r>
            <a:endParaRPr lang="en-US" altLang="ja-JP" dirty="0"/>
          </a:p>
        </p:txBody>
      </p:sp>
      <p:sp>
        <p:nvSpPr>
          <p:cNvPr id="7" name="テキスト ボックス 6"/>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342900" indent="-342900">
              <a:buClr>
                <a:srgbClr val="0000CC"/>
              </a:buClr>
              <a:buFont typeface="Wingdings" panose="05000000000000000000" pitchFamily="2" charset="2"/>
              <a:buChar char="l"/>
              <a:defRPr sz="2000">
                <a:solidFill>
                  <a:schemeClr val="tx1"/>
                </a:solidFill>
                <a:latin typeface="+mn-ea"/>
                <a:cs typeface="Meiryo UI" panose="020B0604030504040204" pitchFamily="50" charset="-128"/>
              </a:defRPr>
            </a:lvl1pPr>
          </a:lstStyle>
          <a:p>
            <a:r>
              <a:rPr lang="ja-JP" altLang="en-US" dirty="0"/>
              <a:t>既存コードの活用</a:t>
            </a:r>
            <a:endParaRPr lang="en-US" altLang="ja-JP" dirty="0"/>
          </a:p>
        </p:txBody>
      </p:sp>
      <p:graphicFrame>
        <p:nvGraphicFramePr>
          <p:cNvPr id="9" name="表 8"/>
          <p:cNvGraphicFramePr>
            <a:graphicFrameLocks noGrp="1"/>
          </p:cNvGraphicFramePr>
          <p:nvPr/>
        </p:nvGraphicFramePr>
        <p:xfrm>
          <a:off x="611560" y="5661248"/>
          <a:ext cx="8133961" cy="1012320"/>
        </p:xfrm>
        <a:graphic>
          <a:graphicData uri="http://schemas.openxmlformats.org/drawingml/2006/table">
            <a:tbl>
              <a:tblPr firstRow="1" bandRow="1">
                <a:tableStyleId>{93296810-A885-4BE3-A3E7-6D5BEEA58F35}</a:tableStyleId>
              </a:tblPr>
              <a:tblGrid>
                <a:gridCol w="1440160">
                  <a:extLst>
                    <a:ext uri="{9D8B030D-6E8A-4147-A177-3AD203B41FA5}">
                      <a16:colId xmlns:a16="http://schemas.microsoft.com/office/drawing/2014/main" val="105246392"/>
                    </a:ext>
                  </a:extLst>
                </a:gridCol>
                <a:gridCol w="6693801">
                  <a:extLst>
                    <a:ext uri="{9D8B030D-6E8A-4147-A177-3AD203B41FA5}">
                      <a16:colId xmlns:a16="http://schemas.microsoft.com/office/drawing/2014/main" val="166224705"/>
                    </a:ext>
                  </a:extLst>
                </a:gridCol>
              </a:tblGrid>
              <a:tr h="196665">
                <a:tc>
                  <a:txBody>
                    <a:bodyPr/>
                    <a:lstStyle/>
                    <a:p>
                      <a:pPr algn="ctr" fontAlgn="ctr"/>
                      <a:r>
                        <a:rPr lang="ja-JP" altLang="en-US" sz="1200" u="none" strike="noStrike" dirty="0">
                          <a:effectLst/>
                          <a:latin typeface="+mn-ea"/>
                          <a:ea typeface="+mn-ea"/>
                        </a:rPr>
                        <a:t>既存コードの例</a:t>
                      </a:r>
                      <a:endParaRPr lang="ja-JP" altLang="en-US" sz="1200" b="0" i="0" u="none" strike="noStrike" dirty="0">
                        <a:solidFill>
                          <a:srgbClr val="000000"/>
                        </a:solidFill>
                        <a:effectLst/>
                        <a:latin typeface="+mn-ea"/>
                        <a:ea typeface="+mn-ea"/>
                        <a:cs typeface="メイリオ" panose="020B0604030504040204" pitchFamily="50" charset="-128"/>
                      </a:endParaRPr>
                    </a:p>
                  </a:txBody>
                  <a:tcPr marL="90000" marR="90000" marT="46800" marB="46800" anchor="ctr"/>
                </a:tc>
                <a:tc>
                  <a:txBody>
                    <a:bodyPr/>
                    <a:lstStyle/>
                    <a:p>
                      <a:pPr algn="ctr" fontAlgn="ctr"/>
                      <a:r>
                        <a:rPr lang="ja-JP" altLang="en-US" sz="1200" u="none" strike="noStrike" dirty="0">
                          <a:effectLst/>
                          <a:latin typeface="+mn-ea"/>
                          <a:ea typeface="+mn-ea"/>
                        </a:rPr>
                        <a:t>説明</a:t>
                      </a:r>
                      <a:endParaRPr lang="ja-JP" altLang="en-US" sz="1200" b="0" i="0" u="none" strike="noStrike" dirty="0">
                        <a:solidFill>
                          <a:srgbClr val="000000"/>
                        </a:solidFill>
                        <a:effectLst/>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2716419095"/>
                  </a:ext>
                </a:extLst>
              </a:tr>
              <a:tr h="326750">
                <a:tc>
                  <a:txBody>
                    <a:bodyPr/>
                    <a:lstStyle/>
                    <a:p>
                      <a:pPr algn="ctr" fontAlgn="ctr"/>
                      <a:r>
                        <a:rPr lang="ja-JP" altLang="en-US" sz="1200" u="none" strike="noStrike" dirty="0">
                          <a:effectLst/>
                          <a:latin typeface="+mn-ea"/>
                          <a:ea typeface="+mn-ea"/>
                        </a:rPr>
                        <a:t>標準地域コード</a:t>
                      </a:r>
                      <a:endParaRPr lang="ja-JP" altLang="en-US" sz="1200" u="none" strike="noStrike" dirty="0">
                        <a:solidFill>
                          <a:schemeClr val="tx1"/>
                        </a:solidFill>
                        <a:effectLst/>
                        <a:latin typeface="+mn-ea"/>
                        <a:ea typeface="+mn-ea"/>
                        <a:cs typeface="メイリオ" panose="020B0604030504040204" pitchFamily="50" charset="-128"/>
                      </a:endParaRPr>
                    </a:p>
                  </a:txBody>
                  <a:tcPr marL="90000" marR="90000" marT="46800" marB="46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a:ln>
                            <a:noFill/>
                          </a:ln>
                          <a:effectLst/>
                          <a:uLnTx/>
                          <a:uFillTx/>
                          <a:latin typeface="+mn-ea"/>
                          <a:ea typeface="+mn-ea"/>
                        </a:rPr>
                        <a:t>都道府県及び市町村の区域を示す統計情報の表章及び当該情報の相互利用のための基準。統計に用いられることが多い。（参考：</a:t>
                      </a:r>
                      <a:r>
                        <a:rPr kumimoji="1" lang="en-US" altLang="ja-JP" sz="1200" u="none" strike="noStrike" kern="1200" cap="none" spc="0" normalizeH="0" baseline="0" noProof="0" dirty="0">
                          <a:ln>
                            <a:noFill/>
                          </a:ln>
                          <a:effectLst/>
                          <a:uLnTx/>
                          <a:uFillTx/>
                          <a:latin typeface="+mn-ea"/>
                          <a:ea typeface="+mn-ea"/>
                          <a:hlinkClick r:id="rId3"/>
                        </a:rPr>
                        <a:t>http://www.e-stat.go.jp/SG1/hyoujun/initStdAreaCode.do</a:t>
                      </a:r>
                      <a:r>
                        <a:rPr kumimoji="1" lang="ja-JP" altLang="en-US" sz="1200" u="none" strike="noStrike" kern="1200" cap="none" spc="0" normalizeH="0" baseline="0" noProof="0" dirty="0">
                          <a:ln>
                            <a:noFill/>
                          </a:ln>
                          <a:effectLst/>
                          <a:uLnTx/>
                          <a:uFillTx/>
                          <a:latin typeface="+mn-ea"/>
                          <a:ea typeface="+mn-ea"/>
                        </a:rPr>
                        <a:t>）</a:t>
                      </a:r>
                      <a:endParaRPr kumimoji="1" lang="en-US" altLang="ja-JP" sz="1200" b="0" i="0" u="none" strike="noStrike" kern="1200" cap="none" spc="0" normalizeH="0" baseline="0" noProof="0" dirty="0">
                        <a:ln>
                          <a:noFill/>
                        </a:ln>
                        <a:solidFill>
                          <a:schemeClr val="tx1"/>
                        </a:solidFill>
                        <a:effectLst/>
                        <a:uLnTx/>
                        <a:uFillTx/>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4695629"/>
                  </a:ext>
                </a:extLst>
              </a:tr>
              <a:tr h="196665">
                <a:tc>
                  <a:txBody>
                    <a:bodyPr/>
                    <a:lstStyle/>
                    <a:p>
                      <a:pPr algn="ctr" fontAlgn="ctr"/>
                      <a:r>
                        <a:rPr lang="ja-JP" altLang="en-US" sz="1200" u="none" strike="noStrike" dirty="0">
                          <a:effectLst/>
                          <a:latin typeface="+mn-ea"/>
                          <a:ea typeface="+mn-ea"/>
                        </a:rPr>
                        <a:t>法人番号</a:t>
                      </a:r>
                      <a:endParaRPr lang="ja-JP" altLang="en-US" sz="1200" u="none" strike="noStrike" dirty="0">
                        <a:solidFill>
                          <a:schemeClr val="tx1"/>
                        </a:solidFill>
                        <a:effectLst/>
                        <a:latin typeface="+mn-ea"/>
                        <a:ea typeface="+mn-ea"/>
                        <a:cs typeface="メイリオ" panose="020B0604030504040204" pitchFamily="50" charset="-128"/>
                      </a:endParaRPr>
                    </a:p>
                  </a:txBody>
                  <a:tcPr marL="90000" marR="90000" marT="46800" marB="46800" anchor="ctr"/>
                </a:tc>
                <a:tc>
                  <a:txBody>
                    <a:bodyPr/>
                    <a:lstStyle/>
                    <a:p>
                      <a:r>
                        <a:rPr kumimoji="1" lang="ja-JP" altLang="en-US" sz="1200" dirty="0">
                          <a:latin typeface="+mn-ea"/>
                          <a:ea typeface="+mn-ea"/>
                        </a:rPr>
                        <a:t>数字のみで構成される</a:t>
                      </a:r>
                      <a:r>
                        <a:rPr kumimoji="1" lang="en-US" altLang="ja-JP" sz="1200" dirty="0">
                          <a:latin typeface="+mn-ea"/>
                          <a:ea typeface="+mn-ea"/>
                        </a:rPr>
                        <a:t>13</a:t>
                      </a:r>
                      <a:r>
                        <a:rPr kumimoji="1" lang="ja-JP" altLang="en-US" sz="1200" dirty="0">
                          <a:latin typeface="+mn-ea"/>
                          <a:ea typeface="+mn-ea"/>
                        </a:rPr>
                        <a:t>桁の番号。国の機関、地方公共団体、設立登記法人等の団体に付与される。</a:t>
                      </a:r>
                      <a:endParaRPr kumimoji="1" lang="ja-JP" altLang="en-US" sz="1200" dirty="0">
                        <a:solidFill>
                          <a:schemeClr val="tx1"/>
                        </a:solidFill>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1227243486"/>
                  </a:ext>
                </a:extLst>
              </a:tr>
            </a:tbl>
          </a:graphicData>
        </a:graphic>
      </p:graphicFrame>
      <p:graphicFrame>
        <p:nvGraphicFramePr>
          <p:cNvPr id="10" name="表 9"/>
          <p:cNvGraphicFramePr>
            <a:graphicFrameLocks noGrp="1"/>
          </p:cNvGraphicFramePr>
          <p:nvPr/>
        </p:nvGraphicFramePr>
        <p:xfrm>
          <a:off x="2411760" y="1844823"/>
          <a:ext cx="3888432" cy="920880"/>
        </p:xfrm>
        <a:graphic>
          <a:graphicData uri="http://schemas.openxmlformats.org/drawingml/2006/table">
            <a:tbl>
              <a:tblPr firstRow="1" bandRow="1">
                <a:tableStyleId>{93296810-A885-4BE3-A3E7-6D5BEEA58F35}</a:tableStyleId>
              </a:tblPr>
              <a:tblGrid>
                <a:gridCol w="1872208">
                  <a:extLst>
                    <a:ext uri="{9D8B030D-6E8A-4147-A177-3AD203B41FA5}">
                      <a16:colId xmlns:a16="http://schemas.microsoft.com/office/drawing/2014/main" val="105246392"/>
                    </a:ext>
                  </a:extLst>
                </a:gridCol>
                <a:gridCol w="2016224">
                  <a:extLst>
                    <a:ext uri="{9D8B030D-6E8A-4147-A177-3AD203B41FA5}">
                      <a16:colId xmlns:a16="http://schemas.microsoft.com/office/drawing/2014/main" val="166224705"/>
                    </a:ext>
                  </a:extLst>
                </a:gridCol>
              </a:tblGrid>
              <a:tr h="123704">
                <a:tc>
                  <a:txBody>
                    <a:bodyPr/>
                    <a:lstStyle/>
                    <a:p>
                      <a:pPr algn="ctr" fontAlgn="ctr"/>
                      <a:r>
                        <a:rPr lang="ja-JP" altLang="en-US" sz="1400" u="none" strike="noStrike" dirty="0">
                          <a:effectLst/>
                        </a:rPr>
                        <a:t>データの内容</a:t>
                      </a:r>
                      <a:endParaRPr lang="ja-JP" altLang="en-US" sz="1400" b="0" i="0" u="none" strike="noStrike" dirty="0">
                        <a:solidFill>
                          <a:srgbClr val="000000"/>
                        </a:solidFill>
                        <a:effectLst/>
                        <a:latin typeface="+mn-ea"/>
                        <a:ea typeface="+mn-ea"/>
                        <a:cs typeface="メイリオ" panose="020B0604030504040204" pitchFamily="50" charset="-128"/>
                      </a:endParaRPr>
                    </a:p>
                  </a:txBody>
                  <a:tcPr marL="90000" marR="90000" marT="46800" marB="46800" anchor="ctr"/>
                </a:tc>
                <a:tc>
                  <a:txBody>
                    <a:bodyPr/>
                    <a:lstStyle/>
                    <a:p>
                      <a:pPr algn="ctr" fontAlgn="ctr"/>
                      <a:r>
                        <a:rPr lang="ja-JP" altLang="en-US" sz="1400" u="none" strike="noStrike" dirty="0">
                          <a:effectLst/>
                        </a:rPr>
                        <a:t>コードの例</a:t>
                      </a:r>
                      <a:endParaRPr lang="ja-JP" altLang="en-US" sz="1400" b="0" i="0" u="none" strike="noStrike" dirty="0">
                        <a:solidFill>
                          <a:srgbClr val="000000"/>
                        </a:solidFill>
                        <a:effectLst/>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2716419095"/>
                  </a:ext>
                </a:extLst>
              </a:tr>
              <a:tr h="147569">
                <a:tc>
                  <a:txBody>
                    <a:bodyPr/>
                    <a:lstStyle/>
                    <a:p>
                      <a:pPr algn="l" fontAlgn="ctr"/>
                      <a:r>
                        <a:rPr lang="ja-JP" altLang="en-US" sz="1400" u="none" strike="noStrike" dirty="0">
                          <a:solidFill>
                            <a:schemeClr val="tx1"/>
                          </a:solidFill>
                          <a:effectLst/>
                          <a:latin typeface="+mn-ea"/>
                          <a:ea typeface="+mn-ea"/>
                          <a:cs typeface="メイリオ" panose="020B0604030504040204" pitchFamily="50" charset="-128"/>
                        </a:rPr>
                        <a:t>北海道</a:t>
                      </a:r>
                    </a:p>
                  </a:txBody>
                  <a:tcPr marL="90000" marR="90000" marT="46800" marB="46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n-ea"/>
                          <a:ea typeface="+mn-ea"/>
                          <a:cs typeface="メイリオ" panose="020B0604030504040204" pitchFamily="50" charset="-128"/>
                        </a:rPr>
                        <a:t>01000</a:t>
                      </a:r>
                    </a:p>
                  </a:txBody>
                  <a:tcPr marL="90000" marR="90000" marT="46800" marB="46800" anchor="ctr"/>
                </a:tc>
                <a:extLst>
                  <a:ext uri="{0D108BD9-81ED-4DB2-BD59-A6C34878D82A}">
                    <a16:rowId xmlns:a16="http://schemas.microsoft.com/office/drawing/2014/main" val="4695629"/>
                  </a:ext>
                </a:extLst>
              </a:tr>
              <a:tr h="160775">
                <a:tc>
                  <a:txBody>
                    <a:bodyPr/>
                    <a:lstStyle/>
                    <a:p>
                      <a:pPr algn="l" fontAlgn="ctr"/>
                      <a:r>
                        <a:rPr lang="ja-JP" altLang="en-US" sz="1400" u="none" strike="noStrike" dirty="0">
                          <a:solidFill>
                            <a:schemeClr val="tx1"/>
                          </a:solidFill>
                          <a:effectLst/>
                          <a:latin typeface="+mn-ea"/>
                          <a:ea typeface="+mn-ea"/>
                          <a:cs typeface="メイリオ" panose="020B0604030504040204" pitchFamily="50" charset="-128"/>
                        </a:rPr>
                        <a:t>総務省</a:t>
                      </a:r>
                    </a:p>
                  </a:txBody>
                  <a:tcPr marL="90000" marR="90000" marT="46800" marB="46800" anchor="ctr"/>
                </a:tc>
                <a:tc>
                  <a:txBody>
                    <a:bodyPr/>
                    <a:lstStyle/>
                    <a:p>
                      <a:pPr algn="l"/>
                      <a:r>
                        <a:rPr kumimoji="1" lang="en-US" altLang="ja-JP" sz="1400" dirty="0">
                          <a:solidFill>
                            <a:schemeClr val="tx1"/>
                          </a:solidFill>
                          <a:latin typeface="+mn-ea"/>
                          <a:ea typeface="+mn-ea"/>
                          <a:cs typeface="メイリオ" panose="020B0604030504040204" pitchFamily="50" charset="-128"/>
                        </a:rPr>
                        <a:t>2000012020001</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1227243486"/>
                  </a:ext>
                </a:extLst>
              </a:tr>
            </a:tbl>
          </a:graphicData>
        </a:graphic>
      </p:graphicFrame>
      <p:sp>
        <p:nvSpPr>
          <p:cNvPr id="11" name="コンテンツ プレースホルダー 2"/>
          <p:cNvSpPr txBox="1">
            <a:spLocks/>
          </p:cNvSpPr>
          <p:nvPr/>
        </p:nvSpPr>
        <p:spPr>
          <a:xfrm>
            <a:off x="350839" y="2852935"/>
            <a:ext cx="8541642" cy="7200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solidFill>
                  <a:schemeClr val="tx1"/>
                </a:solidFill>
                <a:latin typeface="+mn-ea"/>
                <a:cs typeface="Meiryo UI" panose="020B0604030504040204" pitchFamily="50" charset="-128"/>
              </a:defRPr>
            </a:lvl1pPr>
          </a:lstStyle>
          <a:p>
            <a:r>
              <a:rPr lang="ja-JP" altLang="en-US" dirty="0"/>
              <a:t>世間で広く利用されている既存のコードを使用することで、同一の内容を、記載方法の違いにより別物として解釈されることを防ぐことができます。</a:t>
            </a:r>
            <a:endParaRPr lang="en-US" altLang="ja-JP" dirty="0"/>
          </a:p>
        </p:txBody>
      </p:sp>
      <p:graphicFrame>
        <p:nvGraphicFramePr>
          <p:cNvPr id="12" name="表 11"/>
          <p:cNvGraphicFramePr>
            <a:graphicFrameLocks noGrp="1"/>
          </p:cNvGraphicFramePr>
          <p:nvPr/>
        </p:nvGraphicFramePr>
        <p:xfrm>
          <a:off x="2411760" y="3573015"/>
          <a:ext cx="3888432" cy="613920"/>
        </p:xfrm>
        <a:graphic>
          <a:graphicData uri="http://schemas.openxmlformats.org/drawingml/2006/table">
            <a:tbl>
              <a:tblPr firstRow="1" bandRow="1">
                <a:tableStyleId>{93296810-A885-4BE3-A3E7-6D5BEEA58F35}</a:tableStyleId>
              </a:tblPr>
              <a:tblGrid>
                <a:gridCol w="1296144">
                  <a:extLst>
                    <a:ext uri="{9D8B030D-6E8A-4147-A177-3AD203B41FA5}">
                      <a16:colId xmlns:a16="http://schemas.microsoft.com/office/drawing/2014/main" val="105246392"/>
                    </a:ext>
                  </a:extLst>
                </a:gridCol>
                <a:gridCol w="2592288">
                  <a:extLst>
                    <a:ext uri="{9D8B030D-6E8A-4147-A177-3AD203B41FA5}">
                      <a16:colId xmlns:a16="http://schemas.microsoft.com/office/drawing/2014/main" val="166224705"/>
                    </a:ext>
                  </a:extLst>
                </a:gridCol>
              </a:tblGrid>
              <a:tr h="123704">
                <a:tc>
                  <a:txBody>
                    <a:bodyPr/>
                    <a:lstStyle/>
                    <a:p>
                      <a:pPr algn="ctr" fontAlgn="ctr"/>
                      <a:r>
                        <a:rPr lang="ja-JP" altLang="en-US" sz="1400" u="none" strike="noStrike" dirty="0">
                          <a:effectLst/>
                        </a:rPr>
                        <a:t>データの内容</a:t>
                      </a:r>
                      <a:endParaRPr lang="ja-JP" altLang="en-US" sz="1400" b="0" i="0" u="none" strike="noStrike" dirty="0">
                        <a:solidFill>
                          <a:srgbClr val="000000"/>
                        </a:solidFill>
                        <a:effectLst/>
                        <a:latin typeface="+mn-ea"/>
                        <a:ea typeface="+mn-ea"/>
                        <a:cs typeface="メイリオ" panose="020B0604030504040204" pitchFamily="50" charset="-128"/>
                      </a:endParaRPr>
                    </a:p>
                  </a:txBody>
                  <a:tcPr marL="90000" marR="90000" marT="46800" marB="46800" anchor="ctr"/>
                </a:tc>
                <a:tc>
                  <a:txBody>
                    <a:bodyPr/>
                    <a:lstStyle/>
                    <a:p>
                      <a:pPr algn="ctr" fontAlgn="ctr"/>
                      <a:r>
                        <a:rPr lang="ja-JP" altLang="en-US" sz="1400" u="none" strike="noStrike" dirty="0">
                          <a:effectLst/>
                        </a:rPr>
                        <a:t>コードの例</a:t>
                      </a:r>
                      <a:endParaRPr lang="ja-JP" altLang="en-US" sz="1400" b="0" i="0" u="none" strike="noStrike" dirty="0">
                        <a:solidFill>
                          <a:srgbClr val="000000"/>
                        </a:solidFill>
                        <a:effectLst/>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2716419095"/>
                  </a:ext>
                </a:extLst>
              </a:tr>
              <a:tr h="160775">
                <a:tc>
                  <a:txBody>
                    <a:bodyPr/>
                    <a:lstStyle/>
                    <a:p>
                      <a:pPr algn="ctr" fontAlgn="ctr"/>
                      <a:r>
                        <a:rPr lang="ja-JP" altLang="en-US" sz="1400" u="none" strike="noStrike" dirty="0">
                          <a:solidFill>
                            <a:schemeClr val="tx1"/>
                          </a:solidFill>
                          <a:effectLst/>
                          <a:latin typeface="+mn-ea"/>
                          <a:ea typeface="+mn-ea"/>
                          <a:cs typeface="メイリオ" panose="020B0604030504040204" pitchFamily="50" charset="-128"/>
                        </a:rPr>
                        <a:t>総務省</a:t>
                      </a:r>
                    </a:p>
                  </a:txBody>
                  <a:tcPr marL="90000" marR="90000" marT="46800" marB="46800" anchor="ctr"/>
                </a:tc>
                <a:tc>
                  <a:txBody>
                    <a:bodyPr/>
                    <a:lstStyle/>
                    <a:p>
                      <a:pPr algn="ctr"/>
                      <a:r>
                        <a:rPr kumimoji="1" lang="en-US" altLang="ja-JP" sz="1400" dirty="0">
                          <a:solidFill>
                            <a:schemeClr val="tx1"/>
                          </a:solidFill>
                          <a:latin typeface="+mn-ea"/>
                          <a:ea typeface="+mn-ea"/>
                          <a:cs typeface="メイリオ" panose="020B0604030504040204" pitchFamily="50" charset="-128"/>
                        </a:rPr>
                        <a:t>2000012020001</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1227243486"/>
                  </a:ext>
                </a:extLst>
              </a:tr>
            </a:tbl>
          </a:graphicData>
        </a:graphic>
      </p:graphicFrame>
      <p:graphicFrame>
        <p:nvGraphicFramePr>
          <p:cNvPr id="13" name="表 12"/>
          <p:cNvGraphicFramePr>
            <a:graphicFrameLocks noGrp="1"/>
          </p:cNvGraphicFramePr>
          <p:nvPr/>
        </p:nvGraphicFramePr>
        <p:xfrm>
          <a:off x="2411760" y="4509119"/>
          <a:ext cx="3888432" cy="613920"/>
        </p:xfrm>
        <a:graphic>
          <a:graphicData uri="http://schemas.openxmlformats.org/drawingml/2006/table">
            <a:tbl>
              <a:tblPr firstRow="1" bandRow="1">
                <a:tableStyleId>{93296810-A885-4BE3-A3E7-6D5BEEA58F35}</a:tableStyleId>
              </a:tblPr>
              <a:tblGrid>
                <a:gridCol w="1296144">
                  <a:extLst>
                    <a:ext uri="{9D8B030D-6E8A-4147-A177-3AD203B41FA5}">
                      <a16:colId xmlns:a16="http://schemas.microsoft.com/office/drawing/2014/main" val="105246392"/>
                    </a:ext>
                  </a:extLst>
                </a:gridCol>
                <a:gridCol w="2592288">
                  <a:extLst>
                    <a:ext uri="{9D8B030D-6E8A-4147-A177-3AD203B41FA5}">
                      <a16:colId xmlns:a16="http://schemas.microsoft.com/office/drawing/2014/main" val="166224705"/>
                    </a:ext>
                  </a:extLst>
                </a:gridCol>
              </a:tblGrid>
              <a:tr h="123704">
                <a:tc>
                  <a:txBody>
                    <a:bodyPr/>
                    <a:lstStyle/>
                    <a:p>
                      <a:pPr algn="ctr" fontAlgn="ctr"/>
                      <a:r>
                        <a:rPr lang="ja-JP" altLang="en-US" sz="1400" u="none" strike="noStrike" dirty="0">
                          <a:effectLst/>
                        </a:rPr>
                        <a:t>データの内容</a:t>
                      </a:r>
                      <a:endParaRPr lang="ja-JP" altLang="en-US" sz="1400" b="0" i="0" u="none" strike="noStrike" dirty="0">
                        <a:solidFill>
                          <a:srgbClr val="000000"/>
                        </a:solidFill>
                        <a:effectLst/>
                        <a:latin typeface="+mn-ea"/>
                        <a:ea typeface="+mn-ea"/>
                        <a:cs typeface="メイリオ" panose="020B0604030504040204" pitchFamily="50" charset="-128"/>
                      </a:endParaRPr>
                    </a:p>
                  </a:txBody>
                  <a:tcPr marL="90000" marR="90000" marT="46800" marB="46800" anchor="ctr"/>
                </a:tc>
                <a:tc>
                  <a:txBody>
                    <a:bodyPr/>
                    <a:lstStyle/>
                    <a:p>
                      <a:pPr algn="ctr" fontAlgn="ctr"/>
                      <a:r>
                        <a:rPr lang="ja-JP" altLang="en-US" sz="1400" u="none" strike="noStrike" dirty="0">
                          <a:effectLst/>
                        </a:rPr>
                        <a:t>コードの例</a:t>
                      </a:r>
                      <a:endParaRPr lang="ja-JP" altLang="en-US" sz="1400" b="0" i="0" u="none" strike="noStrike" dirty="0">
                        <a:solidFill>
                          <a:srgbClr val="000000"/>
                        </a:solidFill>
                        <a:effectLst/>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2716419095"/>
                  </a:ext>
                </a:extLst>
              </a:tr>
              <a:tr h="160775">
                <a:tc>
                  <a:txBody>
                    <a:bodyPr/>
                    <a:lstStyle/>
                    <a:p>
                      <a:pPr algn="ctr" fontAlgn="ctr"/>
                      <a:r>
                        <a:rPr lang="ja-JP" altLang="en-US" sz="1400" u="none" strike="noStrike" dirty="0">
                          <a:solidFill>
                            <a:schemeClr val="tx1"/>
                          </a:solidFill>
                          <a:effectLst/>
                          <a:latin typeface="+mn-ea"/>
                          <a:ea typeface="+mn-ea"/>
                          <a:cs typeface="メイリオ" panose="020B0604030504040204" pitchFamily="50" charset="-128"/>
                        </a:rPr>
                        <a:t>ｿｳﾑｼｮｳ</a:t>
                      </a:r>
                    </a:p>
                  </a:txBody>
                  <a:tcPr marL="90000" marR="90000" marT="46800" marB="46800" anchor="ctr"/>
                </a:tc>
                <a:tc>
                  <a:txBody>
                    <a:bodyPr/>
                    <a:lstStyle/>
                    <a:p>
                      <a:pPr algn="ctr"/>
                      <a:r>
                        <a:rPr kumimoji="1" lang="en-US" altLang="ja-JP" sz="1400" dirty="0">
                          <a:solidFill>
                            <a:schemeClr val="tx1"/>
                          </a:solidFill>
                          <a:latin typeface="+mn-ea"/>
                          <a:ea typeface="+mn-ea"/>
                          <a:cs typeface="メイリオ" panose="020B0604030504040204" pitchFamily="50" charset="-128"/>
                        </a:rPr>
                        <a:t>2000012020001</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1227243486"/>
                  </a:ext>
                </a:extLst>
              </a:tr>
            </a:tbl>
          </a:graphicData>
        </a:graphic>
      </p:graphicFrame>
      <p:sp>
        <p:nvSpPr>
          <p:cNvPr id="4" name="上下矢印 3"/>
          <p:cNvSpPr/>
          <p:nvPr/>
        </p:nvSpPr>
        <p:spPr>
          <a:xfrm>
            <a:off x="2843808" y="4149079"/>
            <a:ext cx="288032" cy="3600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上下矢印 13"/>
          <p:cNvSpPr/>
          <p:nvPr/>
        </p:nvSpPr>
        <p:spPr>
          <a:xfrm>
            <a:off x="4932040" y="4149079"/>
            <a:ext cx="288032" cy="3600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611560" y="4005063"/>
            <a:ext cx="1728192" cy="720080"/>
          </a:xfrm>
          <a:prstGeom prst="wedgeRoundRectCallout">
            <a:avLst>
              <a:gd name="adj1" fmla="val 72884"/>
              <a:gd name="adj2" fmla="val -3956"/>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400" dirty="0">
                <a:latin typeface="+mn-ea"/>
              </a:rPr>
              <a:t>同じ組織であることを</a:t>
            </a:r>
            <a:endParaRPr kumimoji="1" lang="en-US" altLang="ja-JP" sz="1400" dirty="0">
              <a:latin typeface="+mn-ea"/>
            </a:endParaRPr>
          </a:p>
          <a:p>
            <a:pPr algn="ctr"/>
            <a:r>
              <a:rPr kumimoji="1" lang="ja-JP" altLang="en-US" sz="1400" dirty="0">
                <a:latin typeface="+mn-ea"/>
              </a:rPr>
              <a:t>判断できない</a:t>
            </a:r>
          </a:p>
        </p:txBody>
      </p:sp>
      <p:sp>
        <p:nvSpPr>
          <p:cNvPr id="16" name="角丸四角形吹き出し 15"/>
          <p:cNvSpPr/>
          <p:nvPr/>
        </p:nvSpPr>
        <p:spPr>
          <a:xfrm>
            <a:off x="6156176" y="4005063"/>
            <a:ext cx="2232248" cy="720080"/>
          </a:xfrm>
          <a:prstGeom prst="wedgeRoundRectCallout">
            <a:avLst>
              <a:gd name="adj1" fmla="val -75560"/>
              <a:gd name="adj2" fmla="val -3956"/>
              <a:gd name="adj3" fmla="val 16667"/>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400" dirty="0">
                <a:latin typeface="+mn-ea"/>
              </a:rPr>
              <a:t>同じコードのため、</a:t>
            </a:r>
            <a:endParaRPr kumimoji="1" lang="en-US" altLang="ja-JP" sz="1400" dirty="0">
              <a:latin typeface="+mn-ea"/>
            </a:endParaRPr>
          </a:p>
          <a:p>
            <a:pPr algn="ctr"/>
            <a:r>
              <a:rPr kumimoji="1" lang="ja-JP" altLang="en-US" sz="1400" dirty="0">
                <a:latin typeface="+mn-ea"/>
              </a:rPr>
              <a:t>同じ組織であることが分かる</a:t>
            </a:r>
          </a:p>
        </p:txBody>
      </p:sp>
      <p:sp>
        <p:nvSpPr>
          <p:cNvPr id="17" name="コンテンツ プレースホルダー 2"/>
          <p:cNvSpPr txBox="1">
            <a:spLocks/>
          </p:cNvSpPr>
          <p:nvPr/>
        </p:nvSpPr>
        <p:spPr>
          <a:xfrm>
            <a:off x="350839" y="5301207"/>
            <a:ext cx="8541642" cy="3600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solidFill>
                  <a:schemeClr val="tx1"/>
                </a:solidFill>
                <a:latin typeface="+mn-ea"/>
                <a:cs typeface="Meiryo UI" panose="020B0604030504040204" pitchFamily="50" charset="-128"/>
              </a:defRPr>
            </a:lvl1pPr>
          </a:lstStyle>
          <a:p>
            <a:r>
              <a:rPr lang="ja-JP" altLang="en-US" dirty="0"/>
              <a:t>コード化されているデータ項目があれば、積極的に使用しましょう。</a:t>
            </a:r>
          </a:p>
        </p:txBody>
      </p:sp>
      <p:sp>
        <p:nvSpPr>
          <p:cNvPr id="18"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3.3</a:t>
            </a:r>
            <a:r>
              <a:rPr lang="ja-JP" altLang="en-US" sz="1200" dirty="0">
                <a:latin typeface="+mn-ea"/>
                <a:ea typeface="+mn-ea"/>
              </a:rPr>
              <a:t>　オープンデータを作成する</a:t>
            </a:r>
          </a:p>
        </p:txBody>
      </p:sp>
    </p:spTree>
    <p:extLst>
      <p:ext uri="{BB962C8B-B14F-4D97-AF65-F5344CB8AC3E}">
        <p14:creationId xmlns:p14="http://schemas.microsoft.com/office/powerpoint/2010/main" val="14492045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611560" y="3140968"/>
            <a:ext cx="8064896" cy="432048"/>
          </a:xfrm>
          <a:prstGeom prst="rect">
            <a:avLst/>
          </a:prstGeom>
          <a:noFill/>
          <a:ln w="9525">
            <a:noFill/>
            <a:miter lim="800000"/>
            <a:headEnd/>
            <a:tailEnd/>
          </a:ln>
          <a:effectLst/>
        </p:spPr>
        <p:txBody>
          <a:bodyPr wrap="none">
            <a:noAutofit/>
          </a:bodyPr>
          <a:lstStyle/>
          <a:p>
            <a:pPr>
              <a:lnSpc>
                <a:spcPct val="100000"/>
              </a:lnSpc>
            </a:pPr>
            <a:r>
              <a:rPr lang="en-US" altLang="ja-JP" sz="2200" dirty="0">
                <a:latin typeface="+mj-ea"/>
              </a:rPr>
              <a:t>3.4</a:t>
            </a:r>
            <a:r>
              <a:rPr lang="ja-JP" altLang="en-US" sz="2200" dirty="0">
                <a:latin typeface="+mj-ea"/>
              </a:rPr>
              <a:t>　オープンデータに関するデータを提供する</a:t>
            </a:r>
          </a:p>
        </p:txBody>
      </p:sp>
      <p:sp>
        <p:nvSpPr>
          <p:cNvPr id="8"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899592" y="3645024"/>
            <a:ext cx="7776864" cy="432048"/>
          </a:xfrm>
          <a:prstGeom prst="rect">
            <a:avLst/>
          </a:prstGeom>
          <a:noFill/>
          <a:ln w="9525">
            <a:noFill/>
            <a:miter lim="800000"/>
            <a:headEnd/>
            <a:tailEnd/>
          </a:ln>
          <a:effectLst/>
        </p:spPr>
        <p:txBody>
          <a:bodyPr wrap="none">
            <a:noAutofit/>
          </a:bodyPr>
          <a:lstStyle/>
          <a:p>
            <a:pPr>
              <a:lnSpc>
                <a:spcPct val="100000"/>
              </a:lnSpc>
            </a:pPr>
            <a:r>
              <a:rPr lang="en-US" altLang="ja-JP" sz="2200" dirty="0">
                <a:latin typeface="+mj-ea"/>
              </a:rPr>
              <a:t>(1) </a:t>
            </a:r>
            <a:r>
              <a:rPr lang="ja-JP" altLang="en-US" sz="2200" dirty="0">
                <a:latin typeface="+mj-ea"/>
              </a:rPr>
              <a:t>メタデータの作成</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81</a:t>
            </a:fld>
            <a:endParaRPr kumimoji="1" lang="ja-JP" altLang="en-US" dirty="0"/>
          </a:p>
        </p:txBody>
      </p:sp>
    </p:spTree>
    <p:extLst>
      <p:ext uri="{BB962C8B-B14F-4D97-AF65-F5344CB8AC3E}">
        <p14:creationId xmlns:p14="http://schemas.microsoft.com/office/powerpoint/2010/main" val="34527775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メタデータの作成</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82</a:t>
            </a:fld>
            <a:endParaRPr kumimoji="1" lang="ja-JP" altLang="en-US"/>
          </a:p>
        </p:txBody>
      </p:sp>
      <p:sp>
        <p:nvSpPr>
          <p:cNvPr id="9" name="テキスト ボックス 8"/>
          <p:cNvSpPr txBox="1"/>
          <p:nvPr/>
        </p:nvSpPr>
        <p:spPr>
          <a:xfrm>
            <a:off x="395536" y="1052737"/>
            <a:ext cx="2664296"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kumimoji="1" sz="2200">
                <a:latin typeface="+mn-ea"/>
              </a:defRPr>
            </a:lvl1pPr>
          </a:lstStyle>
          <a:p>
            <a:r>
              <a:rPr lang="ja-JP" altLang="en-US" dirty="0"/>
              <a:t>メタデータ</a:t>
            </a:r>
            <a:endParaRPr lang="en-US" altLang="ja-JP" dirty="0"/>
          </a:p>
        </p:txBody>
      </p:sp>
      <p:sp>
        <p:nvSpPr>
          <p:cNvPr id="10" name="テキスト ボックス 9"/>
          <p:cNvSpPr txBox="1"/>
          <p:nvPr/>
        </p:nvSpPr>
        <p:spPr>
          <a:xfrm>
            <a:off x="3707904" y="1052736"/>
            <a:ext cx="5040560" cy="792088"/>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txBody>
          <a:bodyPr wrap="square" rtlCol="0" anchor="ctr">
            <a:noAutofit/>
          </a:bodyPr>
          <a:lstStyle>
            <a:defPPr>
              <a:defRPr lang="en-US"/>
            </a:defPPr>
            <a:lvl1pPr algn="ctr">
              <a:defRPr kumimoji="1" sz="2200">
                <a:latin typeface="+mn-ea"/>
              </a:defRPr>
            </a:lvl1pPr>
          </a:lstStyle>
          <a:p>
            <a:r>
              <a:rPr lang="ja-JP" altLang="en-US" dirty="0"/>
              <a:t>公開するデータが、</a:t>
            </a:r>
            <a:endParaRPr lang="en-US" altLang="ja-JP" dirty="0"/>
          </a:p>
          <a:p>
            <a:r>
              <a:rPr lang="ja-JP" altLang="en-US" dirty="0"/>
              <a:t>どのようなデータであるかを示す情報</a:t>
            </a:r>
            <a:endParaRPr lang="en-US" altLang="ja-JP" dirty="0"/>
          </a:p>
        </p:txBody>
      </p:sp>
      <p:sp>
        <p:nvSpPr>
          <p:cNvPr id="11" name="正方形/長方形 10"/>
          <p:cNvSpPr/>
          <p:nvPr/>
        </p:nvSpPr>
        <p:spPr>
          <a:xfrm>
            <a:off x="3131840" y="1124744"/>
            <a:ext cx="504056" cy="432048"/>
          </a:xfrm>
          <a:prstGeom prst="rect">
            <a:avLst/>
          </a:prstGeom>
          <a:noFill/>
          <a:ln>
            <a:noFill/>
          </a:ln>
        </p:spPr>
        <p:txBody>
          <a:bodyPr wrap="square" rtlCol="0" anchor="ctr">
            <a:noAutofit/>
          </a:bodyPr>
          <a:lstStyle/>
          <a:p>
            <a:pPr algn="ctr" defTabSz="914400"/>
            <a:r>
              <a:rPr kumimoji="1" lang="ja-JP" altLang="en-US" sz="4000" b="1" dirty="0">
                <a:solidFill>
                  <a:schemeClr val="accent6">
                    <a:lumMod val="75000"/>
                  </a:schemeClr>
                </a:solidFill>
                <a:latin typeface="+mn-ea"/>
              </a:rPr>
              <a:t>＝</a:t>
            </a:r>
          </a:p>
        </p:txBody>
      </p:sp>
      <p:sp>
        <p:nvSpPr>
          <p:cNvPr id="12" name="正方形/長方形 11"/>
          <p:cNvSpPr/>
          <p:nvPr/>
        </p:nvSpPr>
        <p:spPr>
          <a:xfrm>
            <a:off x="1763688" y="3356992"/>
            <a:ext cx="7200800" cy="1152128"/>
          </a:xfrm>
          <a:prstGeom prst="rect">
            <a:avLst/>
          </a:prstGeom>
          <a:noFill/>
          <a:ln>
            <a:solidFill>
              <a:schemeClr val="bg1">
                <a:lumMod val="65000"/>
              </a:schemeClr>
            </a:solidFill>
          </a:ln>
        </p:spPr>
        <p:txBody>
          <a:bodyPr wrap="square" rtlCol="0" anchor="t">
            <a:noAutofit/>
          </a:bodyPr>
          <a:lstStyle/>
          <a:p>
            <a:pPr defTabSz="914400">
              <a:spcBef>
                <a:spcPts val="600"/>
              </a:spcBef>
            </a:pPr>
            <a:r>
              <a:rPr kumimoji="1" lang="ja-JP" altLang="en-US" dirty="0">
                <a:latin typeface="+mn-ea"/>
                <a:cs typeface="Meiryo UI" panose="020B0604030504040204" pitchFamily="50" charset="-128"/>
              </a:rPr>
              <a:t>メタデータを公開することで、</a:t>
            </a:r>
            <a:endParaRPr kumimoji="1" lang="en-US" altLang="ja-JP" dirty="0">
              <a:latin typeface="+mn-ea"/>
              <a:cs typeface="Meiryo UI" panose="020B0604030504040204" pitchFamily="50" charset="-128"/>
            </a:endParaRPr>
          </a:p>
          <a:p>
            <a:pPr marL="628650" indent="-266700">
              <a:spcBef>
                <a:spcPts val="600"/>
              </a:spcBef>
              <a:buClr>
                <a:schemeClr val="accent6">
                  <a:lumMod val="75000"/>
                </a:schemeClr>
              </a:buClr>
              <a:buFont typeface="Wingdings" panose="05000000000000000000" pitchFamily="2" charset="2"/>
              <a:buChar char="l"/>
            </a:pPr>
            <a:r>
              <a:rPr lang="ja-JP" altLang="en-US" dirty="0">
                <a:latin typeface="+mn-ea"/>
                <a:cs typeface="Meiryo UI" panose="020B0604030504040204" pitchFamily="50" charset="-128"/>
              </a:rPr>
              <a:t>各データの中身を見なくても、どのようなデータか把握することができます。</a:t>
            </a:r>
            <a:endParaRPr lang="en-US" altLang="ja-JP" dirty="0">
              <a:latin typeface="+mn-ea"/>
              <a:cs typeface="Meiryo UI" panose="020B0604030504040204" pitchFamily="50" charset="-128"/>
            </a:endParaRPr>
          </a:p>
          <a:p>
            <a:pPr marL="628650" indent="-266700">
              <a:spcBef>
                <a:spcPts val="600"/>
              </a:spcBef>
              <a:buClr>
                <a:schemeClr val="accent6">
                  <a:lumMod val="75000"/>
                </a:schemeClr>
              </a:buClr>
              <a:buFont typeface="Wingdings" panose="05000000000000000000" pitchFamily="2" charset="2"/>
              <a:buChar char="l"/>
            </a:pPr>
            <a:r>
              <a:rPr lang="ja-JP" altLang="en-US" dirty="0">
                <a:latin typeface="+mn-ea"/>
                <a:cs typeface="Meiryo UI" panose="020B0604030504040204" pitchFamily="50" charset="-128"/>
              </a:rPr>
              <a:t>それによって、利用者が欲しいデータを見つけやすくなります。</a:t>
            </a:r>
            <a:endParaRPr lang="en-US" altLang="ja-JP" dirty="0">
              <a:latin typeface="+mn-ea"/>
              <a:cs typeface="Meiryo UI" panose="020B0604030504040204" pitchFamily="50" charset="-128"/>
            </a:endParaRPr>
          </a:p>
        </p:txBody>
      </p:sp>
      <p:sp>
        <p:nvSpPr>
          <p:cNvPr id="13" name="楕円 12"/>
          <p:cNvSpPr/>
          <p:nvPr/>
        </p:nvSpPr>
        <p:spPr>
          <a:xfrm>
            <a:off x="323528" y="2276872"/>
            <a:ext cx="2592288" cy="936104"/>
          </a:xfrm>
          <a:prstGeom prst="ellipse">
            <a:avLst/>
          </a:prstGeom>
          <a:solidFill>
            <a:schemeClr val="accent6">
              <a:lumMod val="40000"/>
              <a:lumOff val="60000"/>
            </a:schemeClr>
          </a:solidFill>
          <a:ln w="9525">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a:spcBef>
                <a:spcPts val="600"/>
              </a:spcBef>
              <a:buClr>
                <a:schemeClr val="accent6">
                  <a:lumMod val="75000"/>
                </a:schemeClr>
              </a:buClr>
              <a:buFont typeface="Wingdings" panose="05000000000000000000" pitchFamily="2" charset="2"/>
              <a:buNone/>
            </a:pPr>
            <a:r>
              <a:rPr lang="ja-JP" altLang="en-US" sz="2000" dirty="0">
                <a:solidFill>
                  <a:schemeClr val="tx1"/>
                </a:solidFill>
                <a:latin typeface="+mn-ea"/>
                <a:cs typeface="Meiryo UI" panose="020B0604030504040204" pitchFamily="50" charset="-128"/>
              </a:rPr>
              <a:t>なぜメタデータが</a:t>
            </a:r>
            <a:endParaRPr lang="en-US" altLang="ja-JP" sz="2000" dirty="0">
              <a:solidFill>
                <a:schemeClr val="tx1"/>
              </a:solidFill>
              <a:latin typeface="+mn-ea"/>
              <a:cs typeface="Meiryo UI" panose="020B0604030504040204" pitchFamily="50" charset="-128"/>
            </a:endParaRPr>
          </a:p>
          <a:p>
            <a:pPr algn="ctr">
              <a:spcBef>
                <a:spcPts val="600"/>
              </a:spcBef>
              <a:buClr>
                <a:schemeClr val="accent6">
                  <a:lumMod val="75000"/>
                </a:schemeClr>
              </a:buClr>
              <a:buFont typeface="Wingdings" panose="05000000000000000000" pitchFamily="2" charset="2"/>
              <a:buNone/>
            </a:pPr>
            <a:r>
              <a:rPr lang="ja-JP" altLang="en-US" sz="2000" dirty="0">
                <a:solidFill>
                  <a:schemeClr val="tx1"/>
                </a:solidFill>
                <a:latin typeface="+mn-ea"/>
                <a:cs typeface="Meiryo UI" panose="020B0604030504040204" pitchFamily="50" charset="-128"/>
              </a:rPr>
              <a:t>必要なの？</a:t>
            </a:r>
          </a:p>
        </p:txBody>
      </p:sp>
      <p:sp>
        <p:nvSpPr>
          <p:cNvPr id="14" name="曲折矢印 13"/>
          <p:cNvSpPr/>
          <p:nvPr/>
        </p:nvSpPr>
        <p:spPr>
          <a:xfrm flipV="1">
            <a:off x="971600" y="3284984"/>
            <a:ext cx="720080" cy="576064"/>
          </a:xfrm>
          <a:prstGeom prst="bentArrow">
            <a:avLst>
              <a:gd name="adj1" fmla="val 31614"/>
              <a:gd name="adj2" fmla="val 36023"/>
              <a:gd name="adj3" fmla="val 25000"/>
              <a:gd name="adj4" fmla="val 4375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3.4</a:t>
            </a:r>
            <a:r>
              <a:rPr lang="ja-JP" altLang="en-US" sz="1200" dirty="0">
                <a:latin typeface="+mn-ea"/>
                <a:ea typeface="+mn-ea"/>
              </a:rPr>
              <a:t>　オープンデータに関するデータを提供する</a:t>
            </a:r>
          </a:p>
        </p:txBody>
      </p:sp>
    </p:spTree>
    <p:extLst>
      <p:ext uri="{BB962C8B-B14F-4D97-AF65-F5344CB8AC3E}">
        <p14:creationId xmlns:p14="http://schemas.microsoft.com/office/powerpoint/2010/main" val="12024094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メタデータの作成</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83</a:t>
            </a:fld>
            <a:endParaRPr kumimoji="1" lang="ja-JP" altLang="en-US"/>
          </a:p>
        </p:txBody>
      </p:sp>
      <p:sp>
        <p:nvSpPr>
          <p:cNvPr id="5" name="コンテンツ プレースホルダー 2"/>
          <p:cNvSpPr txBox="1">
            <a:spLocks/>
          </p:cNvSpPr>
          <p:nvPr/>
        </p:nvSpPr>
        <p:spPr>
          <a:xfrm>
            <a:off x="323529" y="1340769"/>
            <a:ext cx="8568952" cy="360040"/>
          </a:xfrm>
          <a:prstGeom prst="rect">
            <a:avLst/>
          </a:prstGeom>
          <a:noFill/>
          <a:ln>
            <a:noFill/>
          </a:ln>
        </p:spPr>
        <p:txBody>
          <a:bodyPr wrap="square" rtlCol="0">
            <a:noAutofit/>
          </a:bodyPr>
          <a:lstStyle>
            <a:defPPr>
              <a:defRPr lang="en-US"/>
            </a:defPPr>
            <a:lvl1pPr>
              <a:defRPr kumimoji="1" sz="2000">
                <a:latin typeface="+mn-ea"/>
              </a:defRPr>
            </a:lvl1pPr>
          </a:lstStyle>
          <a:p>
            <a:r>
              <a:rPr lang="ja-JP" altLang="en-US" sz="1800" dirty="0"/>
              <a:t>メタデータの項目としては以下のようなものが考えられます。</a:t>
            </a:r>
            <a:endParaRPr lang="en-US" altLang="ja-JP" sz="1800" dirty="0"/>
          </a:p>
        </p:txBody>
      </p:sp>
      <p:graphicFrame>
        <p:nvGraphicFramePr>
          <p:cNvPr id="6" name="表 5"/>
          <p:cNvGraphicFramePr>
            <a:graphicFrameLocks noGrp="1"/>
          </p:cNvGraphicFramePr>
          <p:nvPr/>
        </p:nvGraphicFramePr>
        <p:xfrm>
          <a:off x="159935" y="1772816"/>
          <a:ext cx="8804553" cy="4016640"/>
        </p:xfrm>
        <a:graphic>
          <a:graphicData uri="http://schemas.openxmlformats.org/drawingml/2006/table">
            <a:tbl>
              <a:tblPr firstRow="1" bandRow="1">
                <a:tableStyleId>{93296810-A885-4BE3-A3E7-6D5BEEA58F35}</a:tableStyleId>
              </a:tblPr>
              <a:tblGrid>
                <a:gridCol w="594338">
                  <a:extLst>
                    <a:ext uri="{9D8B030D-6E8A-4147-A177-3AD203B41FA5}">
                      <a16:colId xmlns:a16="http://schemas.microsoft.com/office/drawing/2014/main" val="20000"/>
                    </a:ext>
                  </a:extLst>
                </a:gridCol>
                <a:gridCol w="1585479">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4896544">
                  <a:extLst>
                    <a:ext uri="{9D8B030D-6E8A-4147-A177-3AD203B41FA5}">
                      <a16:colId xmlns:a16="http://schemas.microsoft.com/office/drawing/2014/main" val="20003"/>
                    </a:ext>
                  </a:extLst>
                </a:gridCol>
              </a:tblGrid>
              <a:tr h="180163">
                <a:tc>
                  <a:txBody>
                    <a:bodyPr/>
                    <a:lstStyle/>
                    <a:p>
                      <a:r>
                        <a:rPr kumimoji="1" lang="ja-JP" altLang="en-US" sz="1400" dirty="0">
                          <a:latin typeface="+mn-ea"/>
                          <a:ea typeface="+mn-ea"/>
                        </a:rPr>
                        <a:t>項番</a:t>
                      </a:r>
                      <a:endParaRPr kumimoji="1" lang="ja-JP" altLang="en-US" sz="1400" dirty="0">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latin typeface="+mn-ea"/>
                          <a:ea typeface="+mn-ea"/>
                        </a:rPr>
                        <a:t>項目</a:t>
                      </a:r>
                      <a:endParaRPr kumimoji="1" lang="ja-JP" altLang="en-US" sz="1400" dirty="0">
                        <a:latin typeface="+mn-ea"/>
                        <a:ea typeface="+mn-ea"/>
                        <a:cs typeface="メイリオ" panose="020B0604030504040204" pitchFamily="50" charset="-128"/>
                      </a:endParaRPr>
                    </a:p>
                  </a:txBody>
                  <a:tcPr marL="90000" marR="90000" marT="46800" marB="46800"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記載例</a:t>
                      </a:r>
                      <a:endParaRPr kumimoji="1" lang="ja-JP" altLang="en-US" sz="1400" dirty="0">
                        <a:latin typeface="+mn-ea"/>
                        <a:ea typeface="+mn-ea"/>
                        <a:cs typeface="メイリオ" panose="020B0604030504040204" pitchFamily="50" charset="-128"/>
                      </a:endParaRPr>
                    </a:p>
                  </a:txBody>
                  <a:tcPr marL="90000" marR="90000" marT="46800" marB="46800" anchor="ct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説明</a:t>
                      </a:r>
                      <a:endParaRPr kumimoji="1" lang="ja-JP" altLang="en-US" sz="1400" dirty="0">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10000"/>
                  </a:ext>
                </a:extLst>
              </a:tr>
              <a:tr h="180163">
                <a:tc>
                  <a:txBody>
                    <a:bodyPr/>
                    <a:lstStyle/>
                    <a:p>
                      <a:pPr algn="ctr"/>
                      <a:r>
                        <a:rPr kumimoji="1" lang="en-US" altLang="ja-JP" sz="1400" dirty="0">
                          <a:solidFill>
                            <a:schemeClr val="tx1"/>
                          </a:solidFill>
                          <a:latin typeface="+mn-ea"/>
                          <a:ea typeface="+mn-ea"/>
                        </a:rPr>
                        <a:t>1</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タイトル</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en-US" altLang="ja-JP" sz="1400" dirty="0">
                          <a:solidFill>
                            <a:schemeClr val="tx1"/>
                          </a:solidFill>
                          <a:latin typeface="+mn-ea"/>
                          <a:ea typeface="+mn-ea"/>
                        </a:rPr>
                        <a:t>AED</a:t>
                      </a:r>
                      <a:r>
                        <a:rPr kumimoji="1" lang="ja-JP" altLang="en-US" sz="1400" dirty="0">
                          <a:solidFill>
                            <a:schemeClr val="tx1"/>
                          </a:solidFill>
                          <a:latin typeface="+mn-ea"/>
                          <a:ea typeface="+mn-ea"/>
                        </a:rPr>
                        <a:t>の設置場所</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わかりやすいタイトルをつけます。</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10001"/>
                  </a:ext>
                </a:extLst>
              </a:tr>
              <a:tr h="305390">
                <a:tc>
                  <a:txBody>
                    <a:bodyPr/>
                    <a:lstStyle/>
                    <a:p>
                      <a:pPr algn="ctr"/>
                      <a:r>
                        <a:rPr kumimoji="1" lang="en-US" altLang="ja-JP" sz="1400" dirty="0">
                          <a:solidFill>
                            <a:schemeClr val="tx1"/>
                          </a:solidFill>
                          <a:latin typeface="+mn-ea"/>
                          <a:ea typeface="+mn-ea"/>
                        </a:rPr>
                        <a:t>2</a:t>
                      </a:r>
                      <a:endParaRPr kumimoji="1" lang="en-US" altLang="ja-JP"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説明</a:t>
                      </a:r>
                      <a:endParaRPr kumimoji="1" lang="en-US" altLang="ja-JP"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○○市の</a:t>
                      </a:r>
                      <a:r>
                        <a:rPr kumimoji="1" lang="en-US" altLang="ja-JP" sz="1400" dirty="0">
                          <a:solidFill>
                            <a:schemeClr val="tx1"/>
                          </a:solidFill>
                          <a:latin typeface="+mn-ea"/>
                          <a:ea typeface="+mn-ea"/>
                        </a:rPr>
                        <a:t>AED</a:t>
                      </a:r>
                      <a:r>
                        <a:rPr kumimoji="1" lang="ja-JP" altLang="en-US" sz="1400" dirty="0">
                          <a:solidFill>
                            <a:schemeClr val="tx1"/>
                          </a:solidFill>
                          <a:latin typeface="+mn-ea"/>
                          <a:ea typeface="+mn-ea"/>
                        </a:rPr>
                        <a:t>設置箇所一覧です。</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ファイルの説明を記載します。</a:t>
                      </a:r>
                      <a:endParaRPr kumimoji="1" lang="en-US" altLang="ja-JP" sz="1400" dirty="0">
                        <a:solidFill>
                          <a:schemeClr val="tx1"/>
                        </a:solidFill>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10003"/>
                  </a:ext>
                </a:extLst>
              </a:tr>
              <a:tr h="180163">
                <a:tc>
                  <a:txBody>
                    <a:bodyPr/>
                    <a:lstStyle/>
                    <a:p>
                      <a:pPr algn="ctr"/>
                      <a:r>
                        <a:rPr kumimoji="1" lang="en-US" altLang="ja-JP" sz="1400" dirty="0">
                          <a:solidFill>
                            <a:schemeClr val="tx1"/>
                          </a:solidFill>
                          <a:latin typeface="+mn-ea"/>
                          <a:ea typeface="+mn-ea"/>
                        </a:rPr>
                        <a:t>3</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連絡先</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広報広聴課</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データ作成者の連絡先を記載します。</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10004"/>
                  </a:ext>
                </a:extLst>
              </a:tr>
              <a:tr h="305390">
                <a:tc>
                  <a:txBody>
                    <a:bodyPr/>
                    <a:lstStyle/>
                    <a:p>
                      <a:pPr algn="ctr"/>
                      <a:r>
                        <a:rPr kumimoji="1" lang="en-US" altLang="ja-JP" sz="1400" dirty="0">
                          <a:solidFill>
                            <a:schemeClr val="tx1"/>
                          </a:solidFill>
                          <a:latin typeface="+mn-ea"/>
                          <a:ea typeface="+mn-ea"/>
                        </a:rPr>
                        <a:t>4</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作成者</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情報政策課</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データの作成者名を記載します。</a:t>
                      </a:r>
                      <a:endParaRPr kumimoji="1" lang="en-US" altLang="ja-JP" sz="1400" dirty="0">
                        <a:solidFill>
                          <a:schemeClr val="tx1"/>
                        </a:solidFill>
                        <a:latin typeface="+mn-ea"/>
                        <a:ea typeface="+mn-ea"/>
                      </a:endParaRPr>
                    </a:p>
                    <a:p>
                      <a:r>
                        <a:rPr kumimoji="1" lang="ja-JP" altLang="en-US" sz="1400" dirty="0">
                          <a:solidFill>
                            <a:schemeClr val="tx1"/>
                          </a:solidFill>
                          <a:latin typeface="+mn-ea"/>
                          <a:ea typeface="+mn-ea"/>
                        </a:rPr>
                        <a:t>連絡先と同じになる場合もあります。</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10005"/>
                  </a:ext>
                </a:extLst>
              </a:tr>
              <a:tr h="180163">
                <a:tc>
                  <a:txBody>
                    <a:bodyPr/>
                    <a:lstStyle/>
                    <a:p>
                      <a:pPr algn="ctr"/>
                      <a:r>
                        <a:rPr kumimoji="1" lang="en-US" altLang="ja-JP" sz="1400" dirty="0">
                          <a:solidFill>
                            <a:schemeClr val="tx1"/>
                          </a:solidFill>
                          <a:latin typeface="+mn-ea"/>
                          <a:ea typeface="+mn-ea"/>
                        </a:rPr>
                        <a:t>5</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分類（カテゴリー）</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cs typeface="メイリオ" panose="020B0604030504040204" pitchFamily="50" charset="-128"/>
                        </a:rPr>
                        <a:t>社会保障・衛生</a:t>
                      </a:r>
                    </a:p>
                  </a:txBody>
                  <a:tcPr marL="90000" marR="90000" marT="46800" marB="46800" anchor="ctr"/>
                </a:tc>
                <a:tc>
                  <a:txBody>
                    <a:bodyPr/>
                    <a:lstStyle/>
                    <a:p>
                      <a:r>
                        <a:rPr kumimoji="1" lang="ja-JP" altLang="en-US" sz="1400" dirty="0">
                          <a:solidFill>
                            <a:schemeClr val="tx1"/>
                          </a:solidFill>
                          <a:latin typeface="+mn-ea"/>
                          <a:ea typeface="+mn-ea"/>
                          <a:cs typeface="メイリオ" panose="020B0604030504040204" pitchFamily="50" charset="-128"/>
                        </a:rPr>
                        <a:t>データを内容に応じて分類（カテゴリー化）した内容を記載します。</a:t>
                      </a:r>
                    </a:p>
                  </a:txBody>
                  <a:tcPr marL="90000" marR="90000" marT="46800" marB="46800" anchor="ctr"/>
                </a:tc>
                <a:extLst>
                  <a:ext uri="{0D108BD9-81ED-4DB2-BD59-A6C34878D82A}">
                    <a16:rowId xmlns:a16="http://schemas.microsoft.com/office/drawing/2014/main" val="2275535970"/>
                  </a:ext>
                </a:extLst>
              </a:tr>
              <a:tr h="180163">
                <a:tc>
                  <a:txBody>
                    <a:bodyPr/>
                    <a:lstStyle/>
                    <a:p>
                      <a:pPr algn="ctr"/>
                      <a:r>
                        <a:rPr kumimoji="1" lang="en-US" altLang="ja-JP" sz="1400" dirty="0">
                          <a:solidFill>
                            <a:schemeClr val="tx1"/>
                          </a:solidFill>
                          <a:latin typeface="+mn-ea"/>
                          <a:ea typeface="+mn-ea"/>
                        </a:rPr>
                        <a:t>6</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タグ</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cs typeface="メイリオ" panose="020B0604030504040204" pitchFamily="50" charset="-128"/>
                        </a:rPr>
                        <a:t>救急・消防</a:t>
                      </a:r>
                      <a:r>
                        <a:rPr kumimoji="1" lang="en-US" altLang="ja-JP" sz="1400" dirty="0">
                          <a:solidFill>
                            <a:schemeClr val="tx1"/>
                          </a:solidFill>
                          <a:latin typeface="+mn-ea"/>
                          <a:ea typeface="+mn-ea"/>
                          <a:cs typeface="メイリオ" panose="020B0604030504040204" pitchFamily="50" charset="-128"/>
                        </a:rPr>
                        <a:t>,</a:t>
                      </a:r>
                      <a:r>
                        <a:rPr kumimoji="1" lang="ja-JP" altLang="en-US" sz="1400" dirty="0">
                          <a:solidFill>
                            <a:schemeClr val="tx1"/>
                          </a:solidFill>
                          <a:latin typeface="+mn-ea"/>
                          <a:ea typeface="+mn-ea"/>
                          <a:cs typeface="メイリオ" panose="020B0604030504040204" pitchFamily="50" charset="-128"/>
                        </a:rPr>
                        <a:t>住民向け情報</a:t>
                      </a:r>
                      <a:r>
                        <a:rPr kumimoji="1" lang="en-US" altLang="ja-JP" sz="1400" dirty="0">
                          <a:solidFill>
                            <a:schemeClr val="tx1"/>
                          </a:solidFill>
                          <a:latin typeface="+mn-ea"/>
                          <a:ea typeface="+mn-ea"/>
                          <a:cs typeface="メイリオ" panose="020B0604030504040204" pitchFamily="50" charset="-128"/>
                        </a:rPr>
                        <a:t>(</a:t>
                      </a:r>
                      <a:r>
                        <a:rPr kumimoji="1" lang="ja-JP" altLang="en-US" sz="1400" dirty="0">
                          <a:solidFill>
                            <a:schemeClr val="tx1"/>
                          </a:solidFill>
                          <a:latin typeface="+mn-ea"/>
                          <a:ea typeface="+mn-ea"/>
                          <a:cs typeface="メイリオ" panose="020B0604030504040204" pitchFamily="50" charset="-128"/>
                        </a:rPr>
                        <a:t>暮らしの情報</a:t>
                      </a:r>
                      <a:r>
                        <a:rPr kumimoji="1" lang="en-US" altLang="ja-JP" sz="1400" dirty="0">
                          <a:solidFill>
                            <a:schemeClr val="tx1"/>
                          </a:solidFill>
                          <a:latin typeface="+mn-ea"/>
                          <a:ea typeface="+mn-ea"/>
                          <a:cs typeface="メイリオ" panose="020B0604030504040204" pitchFamily="50" charset="-128"/>
                        </a:rPr>
                        <a:t>)</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lang="ja-JP" altLang="ja-JP" sz="1400" dirty="0"/>
                        <a:t>データに対してタグと呼ばれる短い単語をいくつか付けて</a:t>
                      </a:r>
                      <a:r>
                        <a:rPr lang="ja-JP" altLang="en-US" sz="1400" dirty="0"/>
                        <a:t>内容を表す。</a:t>
                      </a:r>
                      <a:endParaRPr kumimoji="1" lang="en-US" altLang="ja-JP" sz="1400" dirty="0">
                        <a:solidFill>
                          <a:schemeClr val="tx1"/>
                        </a:solidFill>
                        <a:latin typeface="+mn-ea"/>
                        <a:ea typeface="+mn-ea"/>
                        <a:cs typeface="メイリオ" panose="020B0604030504040204" pitchFamily="50" charset="-128"/>
                      </a:endParaRPr>
                    </a:p>
                    <a:p>
                      <a:r>
                        <a:rPr kumimoji="1" lang="ja-JP" altLang="en-US" sz="1400" dirty="0">
                          <a:solidFill>
                            <a:schemeClr val="tx1"/>
                          </a:solidFill>
                          <a:latin typeface="+mn-ea"/>
                          <a:ea typeface="+mn-ea"/>
                          <a:cs typeface="メイリオ" panose="020B0604030504040204" pitchFamily="50" charset="-128"/>
                        </a:rPr>
                        <a:t>複数設定してもよい。</a:t>
                      </a:r>
                    </a:p>
                  </a:txBody>
                  <a:tcPr marL="90000" marR="90000" marT="46800" marB="46800" anchor="ctr"/>
                </a:tc>
                <a:extLst>
                  <a:ext uri="{0D108BD9-81ED-4DB2-BD59-A6C34878D82A}">
                    <a16:rowId xmlns:a16="http://schemas.microsoft.com/office/drawing/2014/main" val="10006"/>
                  </a:ext>
                </a:extLst>
              </a:tr>
              <a:tr h="180163">
                <a:tc>
                  <a:txBody>
                    <a:bodyPr/>
                    <a:lstStyle/>
                    <a:p>
                      <a:pPr algn="ctr"/>
                      <a:r>
                        <a:rPr kumimoji="1" lang="en-US" altLang="ja-JP" sz="1400" dirty="0">
                          <a:solidFill>
                            <a:schemeClr val="tx1"/>
                          </a:solidFill>
                          <a:latin typeface="+mn-ea"/>
                          <a:ea typeface="+mn-ea"/>
                        </a:rPr>
                        <a:t>7</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データ形式</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en-US" altLang="ja-JP" sz="1400" dirty="0">
                          <a:solidFill>
                            <a:schemeClr val="tx1"/>
                          </a:solidFill>
                          <a:latin typeface="+mn-ea"/>
                          <a:ea typeface="+mn-ea"/>
                        </a:rPr>
                        <a:t>CSV</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データのファイル形式を記載します。</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10007"/>
                  </a:ext>
                </a:extLst>
              </a:tr>
              <a:tr h="180163">
                <a:tc>
                  <a:txBody>
                    <a:bodyPr/>
                    <a:lstStyle/>
                    <a:p>
                      <a:pPr algn="ctr"/>
                      <a:r>
                        <a:rPr lang="en-US" altLang="ja-JP" sz="1400" dirty="0">
                          <a:solidFill>
                            <a:schemeClr val="tx1"/>
                          </a:solidFill>
                          <a:latin typeface="+mn-ea"/>
                          <a:ea typeface="+mn-ea"/>
                        </a:rPr>
                        <a:t>8</a:t>
                      </a:r>
                      <a:endParaRPr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lang="ja-JP" altLang="en-US" sz="1400" dirty="0">
                          <a:solidFill>
                            <a:schemeClr val="tx1"/>
                          </a:solidFill>
                          <a:latin typeface="+mn-ea"/>
                          <a:ea typeface="+mn-ea"/>
                        </a:rPr>
                        <a:t>ファイルサイズ</a:t>
                      </a:r>
                      <a:endParaRPr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en-US" altLang="ja-JP" sz="1400" dirty="0">
                          <a:solidFill>
                            <a:schemeClr val="tx1"/>
                          </a:solidFill>
                          <a:latin typeface="+mn-ea"/>
                          <a:ea typeface="+mn-ea"/>
                        </a:rPr>
                        <a:t>30000</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データのファイルサイズを記載します。</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10008"/>
                  </a:ext>
                </a:extLst>
              </a:tr>
              <a:tr h="180163">
                <a:tc>
                  <a:txBody>
                    <a:bodyPr/>
                    <a:lstStyle/>
                    <a:p>
                      <a:pPr algn="ctr"/>
                      <a:r>
                        <a:rPr kumimoji="1" lang="en-US" altLang="ja-JP" sz="1400" dirty="0">
                          <a:solidFill>
                            <a:schemeClr val="tx1"/>
                          </a:solidFill>
                          <a:latin typeface="+mn-ea"/>
                          <a:ea typeface="+mn-ea"/>
                        </a:rPr>
                        <a:t>9</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最終更新日</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en-US" altLang="ja-JP" sz="1400" dirty="0">
                          <a:solidFill>
                            <a:schemeClr val="tx1"/>
                          </a:solidFill>
                          <a:latin typeface="+mn-ea"/>
                          <a:ea typeface="+mn-ea"/>
                        </a:rPr>
                        <a:t>2015-01-01</a:t>
                      </a:r>
                      <a:endParaRPr kumimoji="1" lang="en-US" altLang="ja-JP"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データの作成日（更新した場合は更新日）を記載します。</a:t>
                      </a:r>
                      <a:endParaRPr kumimoji="1" lang="en-US" altLang="ja-JP" sz="1400" dirty="0">
                        <a:solidFill>
                          <a:schemeClr val="tx1"/>
                        </a:solidFill>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10009"/>
                  </a:ext>
                </a:extLst>
              </a:tr>
              <a:tr h="180163">
                <a:tc>
                  <a:txBody>
                    <a:bodyPr/>
                    <a:lstStyle/>
                    <a:p>
                      <a:pPr algn="ctr"/>
                      <a:r>
                        <a:rPr kumimoji="1" lang="en-US" altLang="ja-JP" sz="1400" dirty="0">
                          <a:solidFill>
                            <a:schemeClr val="tx1"/>
                          </a:solidFill>
                          <a:latin typeface="+mn-ea"/>
                          <a:ea typeface="+mn-ea"/>
                        </a:rPr>
                        <a:t>10</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ライセンス</a:t>
                      </a:r>
                      <a:endParaRPr kumimoji="1" lang="ja-JP" altLang="en-US"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en-US" altLang="ja-JP" sz="1400" dirty="0">
                          <a:solidFill>
                            <a:schemeClr val="tx1"/>
                          </a:solidFill>
                          <a:latin typeface="+mn-ea"/>
                          <a:ea typeface="+mn-ea"/>
                        </a:rPr>
                        <a:t>CC BY</a:t>
                      </a:r>
                      <a:endParaRPr kumimoji="1" lang="en-US" altLang="ja-JP" sz="1400" dirty="0">
                        <a:solidFill>
                          <a:schemeClr val="tx1"/>
                        </a:solidFill>
                        <a:latin typeface="+mn-ea"/>
                        <a:ea typeface="+mn-ea"/>
                        <a:cs typeface="メイリオ" panose="020B0604030504040204" pitchFamily="50" charset="-128"/>
                      </a:endParaRPr>
                    </a:p>
                  </a:txBody>
                  <a:tcPr marL="90000" marR="90000" marT="46800" marB="46800" anchor="ctr"/>
                </a:tc>
                <a:tc>
                  <a:txBody>
                    <a:bodyPr/>
                    <a:lstStyle/>
                    <a:p>
                      <a:r>
                        <a:rPr kumimoji="1" lang="ja-JP" altLang="en-US" sz="1400" dirty="0">
                          <a:solidFill>
                            <a:schemeClr val="tx1"/>
                          </a:solidFill>
                          <a:latin typeface="+mn-ea"/>
                          <a:ea typeface="+mn-ea"/>
                        </a:rPr>
                        <a:t>オープンデータのライセンスを記載します。</a:t>
                      </a:r>
                      <a:endParaRPr kumimoji="1" lang="en-US" altLang="ja-JP" sz="1400" dirty="0">
                        <a:solidFill>
                          <a:schemeClr val="tx1"/>
                        </a:solidFill>
                        <a:latin typeface="+mn-ea"/>
                        <a:ea typeface="+mn-ea"/>
                        <a:cs typeface="メイリオ" panose="020B0604030504040204" pitchFamily="50" charset="-128"/>
                      </a:endParaRPr>
                    </a:p>
                  </a:txBody>
                  <a:tcPr marL="90000" marR="90000" marT="46800" marB="46800" anchor="ctr"/>
                </a:tc>
                <a:extLst>
                  <a:ext uri="{0D108BD9-81ED-4DB2-BD59-A6C34878D82A}">
                    <a16:rowId xmlns:a16="http://schemas.microsoft.com/office/drawing/2014/main" val="10010"/>
                  </a:ext>
                </a:extLst>
              </a:tr>
            </a:tbl>
          </a:graphicData>
        </a:graphic>
      </p:graphicFrame>
      <p:sp>
        <p:nvSpPr>
          <p:cNvPr id="7" name="テキスト ボックス 6"/>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メタデータの項目</a:t>
            </a:r>
            <a:endParaRPr lang="en-US" altLang="ja-JP" dirty="0">
              <a:solidFill>
                <a:schemeClr val="tx1"/>
              </a:solidFill>
            </a:endParaRPr>
          </a:p>
        </p:txBody>
      </p:sp>
      <p:sp>
        <p:nvSpPr>
          <p:cNvPr id="8"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3.4</a:t>
            </a:r>
            <a:r>
              <a:rPr lang="ja-JP" altLang="en-US" sz="1200" dirty="0">
                <a:latin typeface="+mn-ea"/>
                <a:ea typeface="+mn-ea"/>
              </a:rPr>
              <a:t>　オープンデータに関するデータを提供する</a:t>
            </a:r>
          </a:p>
        </p:txBody>
      </p:sp>
    </p:spTree>
    <p:extLst>
      <p:ext uri="{BB962C8B-B14F-4D97-AF65-F5344CB8AC3E}">
        <p14:creationId xmlns:p14="http://schemas.microsoft.com/office/powerpoint/2010/main" val="15698669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 </a:t>
            </a:r>
            <a:r>
              <a:rPr lang="ja-JP" altLang="en-US" dirty="0"/>
              <a:t>メタデータの作成</a:t>
            </a:r>
          </a:p>
        </p:txBody>
      </p:sp>
      <p:sp>
        <p:nvSpPr>
          <p:cNvPr id="3" name="スライド番号プレースホルダー 2"/>
          <p:cNvSpPr>
            <a:spLocks noGrp="1"/>
          </p:cNvSpPr>
          <p:nvPr>
            <p:ph type="sldNum" sz="quarter" idx="12"/>
          </p:nvPr>
        </p:nvSpPr>
        <p:spPr/>
        <p:txBody>
          <a:bodyPr/>
          <a:lstStyle/>
          <a:p>
            <a:fld id="{EEDB8509-CC2C-4EC7-9C2E-996B98B58898}" type="slidenum">
              <a:rPr kumimoji="1" lang="ja-JP" altLang="en-US" smtClean="0"/>
              <a:pPr/>
              <a:t>84</a:t>
            </a:fld>
            <a:endParaRPr kumimoji="1" lang="ja-JP" altLang="en-US"/>
          </a:p>
        </p:txBody>
      </p:sp>
      <p:sp>
        <p:nvSpPr>
          <p:cNvPr id="5" name="コンテンツ プレースホルダー 2"/>
          <p:cNvSpPr txBox="1">
            <a:spLocks/>
          </p:cNvSpPr>
          <p:nvPr/>
        </p:nvSpPr>
        <p:spPr>
          <a:xfrm>
            <a:off x="395536" y="1412776"/>
            <a:ext cx="8568951" cy="1800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defPPr>
              <a:defRPr lang="en-US"/>
            </a:defPPr>
            <a:lvl1pPr marL="285750" indent="-285750">
              <a:spcBef>
                <a:spcPts val="600"/>
              </a:spcBef>
              <a:buClr>
                <a:schemeClr val="accent6">
                  <a:lumMod val="75000"/>
                </a:schemeClr>
              </a:buClr>
              <a:buFont typeface="Wingdings" panose="05000000000000000000" pitchFamily="2" charset="2"/>
              <a:buChar char="l"/>
              <a:defRPr>
                <a:solidFill>
                  <a:schemeClr val="tx1"/>
                </a:solidFill>
                <a:latin typeface="+mn-ea"/>
                <a:cs typeface="Meiryo UI" panose="020B0604030504040204" pitchFamily="50" charset="-128"/>
              </a:defRPr>
            </a:lvl1pPr>
          </a:lstStyle>
          <a:p>
            <a:r>
              <a:rPr lang="ja-JP" altLang="en-US" sz="1600" dirty="0"/>
              <a:t>「分類（カテゴリー）」には、データを内容に応じて分類（カテゴリー化）した内容を記載します。</a:t>
            </a:r>
            <a:endParaRPr lang="en-US" altLang="ja-JP" sz="1600" dirty="0"/>
          </a:p>
          <a:p>
            <a:r>
              <a:rPr lang="ja-JP" altLang="en-US" sz="1600" dirty="0"/>
              <a:t>「分類（カテゴリー）」は、利用者の探しやすさの観点から、すでに使われている分類を利用する方が望ましいです。</a:t>
            </a:r>
            <a:endParaRPr lang="en-US" altLang="ja-JP" sz="1600" dirty="0"/>
          </a:p>
          <a:p>
            <a:r>
              <a:rPr lang="ja-JP" altLang="en-US" sz="1600" dirty="0"/>
              <a:t>分類の例としては、政府統計の総合窓口</a:t>
            </a:r>
            <a:r>
              <a:rPr lang="en-US" altLang="ja-JP" sz="1600" dirty="0"/>
              <a:t>e-Stat</a:t>
            </a:r>
            <a:r>
              <a:rPr lang="ja-JP" altLang="en-US" sz="1600" dirty="0"/>
              <a:t>で使用されている分類や日本標準産業分類などがあります。</a:t>
            </a:r>
            <a:endParaRPr lang="en-US" altLang="ja-JP" sz="1600" dirty="0"/>
          </a:p>
          <a:p>
            <a:r>
              <a:rPr lang="ja-JP" altLang="en-US" sz="1600" dirty="0"/>
              <a:t>各団体で独自の分類を定義する場合は、共通の分類に追加する方法をお勧めします。</a:t>
            </a:r>
            <a:endParaRPr lang="en-US" altLang="ja-JP" sz="1600" dirty="0"/>
          </a:p>
          <a:p>
            <a:endParaRPr lang="en-US" altLang="ja-JP" sz="1600" dirty="0"/>
          </a:p>
        </p:txBody>
      </p:sp>
      <p:sp>
        <p:nvSpPr>
          <p:cNvPr id="7" name="テキスト ボックス 6"/>
          <p:cNvSpPr txBox="1"/>
          <p:nvPr/>
        </p:nvSpPr>
        <p:spPr>
          <a:xfrm>
            <a:off x="179512" y="908720"/>
            <a:ext cx="8784976" cy="432048"/>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2000">
                <a:latin typeface="+mn-ea"/>
                <a:cs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メタデータの内容　（分類（カテゴリー））</a:t>
            </a:r>
            <a:endParaRPr lang="en-US" altLang="ja-JP" dirty="0">
              <a:solidFill>
                <a:schemeClr val="tx1"/>
              </a:solidFill>
            </a:endParaRPr>
          </a:p>
        </p:txBody>
      </p:sp>
      <p:sp>
        <p:nvSpPr>
          <p:cNvPr id="8" name="正方形/長方形 7"/>
          <p:cNvSpPr/>
          <p:nvPr/>
        </p:nvSpPr>
        <p:spPr>
          <a:xfrm>
            <a:off x="1007154" y="3225600"/>
            <a:ext cx="5797094" cy="432048"/>
          </a:xfrm>
          <a:prstGeom prst="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dirty="0">
                <a:latin typeface="+mn-ea"/>
              </a:rPr>
              <a:t>分類の例（総合窓口</a:t>
            </a:r>
            <a:r>
              <a:rPr kumimoji="1" lang="en-US" altLang="ja-JP" sz="2000" dirty="0">
                <a:latin typeface="+mn-ea"/>
              </a:rPr>
              <a:t>e-Stat</a:t>
            </a:r>
            <a:r>
              <a:rPr kumimoji="1" lang="ja-JP" altLang="en-US" sz="2000" dirty="0">
                <a:latin typeface="+mn-ea"/>
              </a:rPr>
              <a:t>で使用されている分類）</a:t>
            </a:r>
          </a:p>
        </p:txBody>
      </p:sp>
      <p:graphicFrame>
        <p:nvGraphicFramePr>
          <p:cNvPr id="9" name="表 8"/>
          <p:cNvGraphicFramePr>
            <a:graphicFrameLocks noGrp="1"/>
          </p:cNvGraphicFramePr>
          <p:nvPr/>
        </p:nvGraphicFramePr>
        <p:xfrm>
          <a:off x="1619672" y="3717032"/>
          <a:ext cx="2915875" cy="3036960"/>
        </p:xfrm>
        <a:graphic>
          <a:graphicData uri="http://schemas.openxmlformats.org/drawingml/2006/table">
            <a:tbl>
              <a:tblPr bandRow="1">
                <a:tableStyleId>{E8B1032C-EA38-4F05-BA0D-38AFFFC7BED3}</a:tableStyleId>
              </a:tblPr>
              <a:tblGrid>
                <a:gridCol w="503850">
                  <a:extLst>
                    <a:ext uri="{9D8B030D-6E8A-4147-A177-3AD203B41FA5}">
                      <a16:colId xmlns:a16="http://schemas.microsoft.com/office/drawing/2014/main" val="409299085"/>
                    </a:ext>
                  </a:extLst>
                </a:gridCol>
                <a:gridCol w="2412025">
                  <a:extLst>
                    <a:ext uri="{9D8B030D-6E8A-4147-A177-3AD203B41FA5}">
                      <a16:colId xmlns:a16="http://schemas.microsoft.com/office/drawing/2014/main" val="3321752372"/>
                    </a:ext>
                  </a:extLst>
                </a:gridCol>
              </a:tblGrid>
              <a:tr h="337440">
                <a:tc>
                  <a:txBody>
                    <a:bodyPr/>
                    <a:lstStyle/>
                    <a:p>
                      <a:r>
                        <a:rPr kumimoji="1" lang="en-US" altLang="ja-JP" sz="1600" dirty="0"/>
                        <a:t>1</a:t>
                      </a:r>
                      <a:endParaRPr kumimoji="1" lang="ja-JP" altLang="en-US" sz="1600" dirty="0"/>
                    </a:p>
                  </a:txBody>
                  <a:tcPr marL="90000" marR="90000" marT="46800" marB="46800"/>
                </a:tc>
                <a:tc>
                  <a:txBody>
                    <a:bodyPr/>
                    <a:lstStyle/>
                    <a:p>
                      <a:pPr algn="l" fontAlgn="t"/>
                      <a:r>
                        <a:rPr lang="ja-JP" altLang="en-US" sz="1600" u="none" strike="noStrike" dirty="0">
                          <a:effectLst/>
                        </a:rPr>
                        <a:t>国土・気象</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1884549833"/>
                  </a:ext>
                </a:extLst>
              </a:tr>
              <a:tr h="180896">
                <a:tc>
                  <a:txBody>
                    <a:bodyPr/>
                    <a:lstStyle/>
                    <a:p>
                      <a:r>
                        <a:rPr kumimoji="1" lang="en-US" altLang="ja-JP" sz="1600" dirty="0"/>
                        <a:t>2</a:t>
                      </a:r>
                      <a:endParaRPr kumimoji="1" lang="ja-JP" altLang="en-US" sz="1600" dirty="0"/>
                    </a:p>
                  </a:txBody>
                  <a:tcPr marL="90000" marR="90000" marT="46800" marB="46800"/>
                </a:tc>
                <a:tc>
                  <a:txBody>
                    <a:bodyPr/>
                    <a:lstStyle/>
                    <a:p>
                      <a:pPr algn="l" fontAlgn="t"/>
                      <a:r>
                        <a:rPr lang="ja-JP" altLang="en-US" sz="1600" u="none" strike="noStrike" dirty="0">
                          <a:effectLst/>
                        </a:rPr>
                        <a:t>人口・世帯</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175838254"/>
                  </a:ext>
                </a:extLst>
              </a:tr>
              <a:tr h="180896">
                <a:tc>
                  <a:txBody>
                    <a:bodyPr/>
                    <a:lstStyle/>
                    <a:p>
                      <a:r>
                        <a:rPr kumimoji="1" lang="en-US" altLang="ja-JP" sz="1600" dirty="0"/>
                        <a:t>3</a:t>
                      </a:r>
                      <a:endParaRPr kumimoji="1" lang="ja-JP" altLang="en-US" sz="1600" dirty="0"/>
                    </a:p>
                  </a:txBody>
                  <a:tcPr marL="90000" marR="90000" marT="46800" marB="46800"/>
                </a:tc>
                <a:tc>
                  <a:txBody>
                    <a:bodyPr/>
                    <a:lstStyle/>
                    <a:p>
                      <a:pPr algn="l" fontAlgn="t"/>
                      <a:r>
                        <a:rPr lang="ja-JP" altLang="en-US" sz="1600" u="none" strike="noStrike" dirty="0">
                          <a:effectLst/>
                        </a:rPr>
                        <a:t>労働・賃金</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2749901482"/>
                  </a:ext>
                </a:extLst>
              </a:tr>
              <a:tr h="180896">
                <a:tc>
                  <a:txBody>
                    <a:bodyPr/>
                    <a:lstStyle/>
                    <a:p>
                      <a:r>
                        <a:rPr kumimoji="1" lang="en-US" altLang="ja-JP" sz="1600" dirty="0"/>
                        <a:t>4</a:t>
                      </a:r>
                      <a:endParaRPr kumimoji="1" lang="ja-JP" altLang="en-US" sz="1600" dirty="0"/>
                    </a:p>
                  </a:txBody>
                  <a:tcPr marL="90000" marR="90000" marT="46800" marB="46800"/>
                </a:tc>
                <a:tc>
                  <a:txBody>
                    <a:bodyPr/>
                    <a:lstStyle/>
                    <a:p>
                      <a:pPr algn="l" fontAlgn="t"/>
                      <a:r>
                        <a:rPr lang="ja-JP" altLang="en-US" sz="1600" u="none" strike="noStrike" dirty="0">
                          <a:effectLst/>
                        </a:rPr>
                        <a:t>農林水産業</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3341857346"/>
                  </a:ext>
                </a:extLst>
              </a:tr>
              <a:tr h="180896">
                <a:tc>
                  <a:txBody>
                    <a:bodyPr/>
                    <a:lstStyle/>
                    <a:p>
                      <a:r>
                        <a:rPr kumimoji="1" lang="en-US" altLang="ja-JP" sz="1600" dirty="0"/>
                        <a:t>5</a:t>
                      </a:r>
                      <a:endParaRPr kumimoji="1" lang="ja-JP" altLang="en-US" sz="1600" dirty="0"/>
                    </a:p>
                  </a:txBody>
                  <a:tcPr marL="90000" marR="90000" marT="46800" marB="46800"/>
                </a:tc>
                <a:tc>
                  <a:txBody>
                    <a:bodyPr/>
                    <a:lstStyle/>
                    <a:p>
                      <a:pPr algn="l" fontAlgn="t"/>
                      <a:r>
                        <a:rPr lang="ja-JP" altLang="en-US" sz="1600" u="none" strike="noStrike">
                          <a:effectLst/>
                        </a:rPr>
                        <a:t>鉱工業</a:t>
                      </a: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724542709"/>
                  </a:ext>
                </a:extLst>
              </a:tr>
              <a:tr h="180896">
                <a:tc>
                  <a:txBody>
                    <a:bodyPr/>
                    <a:lstStyle/>
                    <a:p>
                      <a:r>
                        <a:rPr kumimoji="1" lang="en-US" altLang="ja-JP" sz="1600" dirty="0"/>
                        <a:t>6</a:t>
                      </a:r>
                      <a:endParaRPr kumimoji="1" lang="ja-JP" altLang="en-US" sz="1600" dirty="0"/>
                    </a:p>
                  </a:txBody>
                  <a:tcPr marL="90000" marR="90000" marT="46800" marB="46800"/>
                </a:tc>
                <a:tc>
                  <a:txBody>
                    <a:bodyPr/>
                    <a:lstStyle/>
                    <a:p>
                      <a:pPr algn="l" fontAlgn="t"/>
                      <a:r>
                        <a:rPr lang="ja-JP" altLang="en-US" sz="1600" u="none" strike="noStrike">
                          <a:effectLst/>
                        </a:rPr>
                        <a:t>商業・サービス業</a:t>
                      </a: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3389659141"/>
                  </a:ext>
                </a:extLst>
              </a:tr>
              <a:tr h="180896">
                <a:tc>
                  <a:txBody>
                    <a:bodyPr/>
                    <a:lstStyle/>
                    <a:p>
                      <a:r>
                        <a:rPr kumimoji="1" lang="en-US" altLang="ja-JP" sz="1600" dirty="0"/>
                        <a:t>7</a:t>
                      </a:r>
                      <a:endParaRPr kumimoji="1" lang="ja-JP" altLang="en-US" sz="1600" dirty="0"/>
                    </a:p>
                  </a:txBody>
                  <a:tcPr marL="90000" marR="90000" marT="46800" marB="46800"/>
                </a:tc>
                <a:tc>
                  <a:txBody>
                    <a:bodyPr/>
                    <a:lstStyle/>
                    <a:p>
                      <a:pPr algn="l" fontAlgn="t"/>
                      <a:r>
                        <a:rPr lang="ja-JP" altLang="en-US" sz="1600" u="none" strike="noStrike" dirty="0">
                          <a:effectLst/>
                        </a:rPr>
                        <a:t>企業・家計・経済</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1756611430"/>
                  </a:ext>
                </a:extLst>
              </a:tr>
              <a:tr h="180896">
                <a:tc>
                  <a:txBody>
                    <a:bodyPr/>
                    <a:lstStyle/>
                    <a:p>
                      <a:r>
                        <a:rPr kumimoji="1" lang="en-US" altLang="ja-JP" sz="1600" dirty="0"/>
                        <a:t>8</a:t>
                      </a:r>
                      <a:endParaRPr kumimoji="1" lang="ja-JP" altLang="en-US" sz="1600" dirty="0"/>
                    </a:p>
                  </a:txBody>
                  <a:tcPr marL="90000" marR="90000" marT="46800" marB="46800"/>
                </a:tc>
                <a:tc>
                  <a:txBody>
                    <a:bodyPr/>
                    <a:lstStyle/>
                    <a:p>
                      <a:pPr algn="l" fontAlgn="t"/>
                      <a:r>
                        <a:rPr lang="ja-JP" altLang="en-US" sz="1600" u="none" strike="noStrike" dirty="0">
                          <a:effectLst/>
                        </a:rPr>
                        <a:t>住宅・土地・建設</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2974049281"/>
                  </a:ext>
                </a:extLst>
              </a:tr>
              <a:tr h="180896">
                <a:tc>
                  <a:txBody>
                    <a:bodyPr/>
                    <a:lstStyle/>
                    <a:p>
                      <a:r>
                        <a:rPr kumimoji="1" lang="en-US" altLang="ja-JP" sz="1600" dirty="0"/>
                        <a:t>9</a:t>
                      </a:r>
                      <a:endParaRPr kumimoji="1" lang="ja-JP" altLang="en-US" sz="1600" dirty="0"/>
                    </a:p>
                  </a:txBody>
                  <a:tcPr marL="90000" marR="90000" marT="46800" marB="46800"/>
                </a:tc>
                <a:tc>
                  <a:txBody>
                    <a:bodyPr/>
                    <a:lstStyle/>
                    <a:p>
                      <a:pPr algn="l" fontAlgn="t"/>
                      <a:r>
                        <a:rPr lang="ja-JP" altLang="en-US" sz="1600" u="none" strike="noStrike" dirty="0">
                          <a:effectLst/>
                        </a:rPr>
                        <a:t>エネルギー・水</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1076836356"/>
                  </a:ext>
                </a:extLst>
              </a:tr>
            </a:tbl>
          </a:graphicData>
        </a:graphic>
      </p:graphicFrame>
      <p:graphicFrame>
        <p:nvGraphicFramePr>
          <p:cNvPr id="11" name="表 10"/>
          <p:cNvGraphicFramePr>
            <a:graphicFrameLocks noGrp="1"/>
          </p:cNvGraphicFramePr>
          <p:nvPr/>
        </p:nvGraphicFramePr>
        <p:xfrm>
          <a:off x="4788024" y="3717032"/>
          <a:ext cx="2915875" cy="3036960"/>
        </p:xfrm>
        <a:graphic>
          <a:graphicData uri="http://schemas.openxmlformats.org/drawingml/2006/table">
            <a:tbl>
              <a:tblPr bandRow="1">
                <a:tableStyleId>{E8B1032C-EA38-4F05-BA0D-38AFFFC7BED3}</a:tableStyleId>
              </a:tblPr>
              <a:tblGrid>
                <a:gridCol w="503850">
                  <a:extLst>
                    <a:ext uri="{9D8B030D-6E8A-4147-A177-3AD203B41FA5}">
                      <a16:colId xmlns:a16="http://schemas.microsoft.com/office/drawing/2014/main" val="409299085"/>
                    </a:ext>
                  </a:extLst>
                </a:gridCol>
                <a:gridCol w="2412025">
                  <a:extLst>
                    <a:ext uri="{9D8B030D-6E8A-4147-A177-3AD203B41FA5}">
                      <a16:colId xmlns:a16="http://schemas.microsoft.com/office/drawing/2014/main" val="3321752372"/>
                    </a:ext>
                  </a:extLst>
                </a:gridCol>
              </a:tblGrid>
              <a:tr h="180896">
                <a:tc>
                  <a:txBody>
                    <a:bodyPr/>
                    <a:lstStyle/>
                    <a:p>
                      <a:r>
                        <a:rPr kumimoji="1" lang="en-US" altLang="ja-JP" sz="1600" dirty="0"/>
                        <a:t>9</a:t>
                      </a:r>
                      <a:endParaRPr kumimoji="1" lang="ja-JP" altLang="en-US" sz="1600" dirty="0"/>
                    </a:p>
                  </a:txBody>
                  <a:tcPr marL="90000" marR="90000" marT="46800" marB="46800"/>
                </a:tc>
                <a:tc>
                  <a:txBody>
                    <a:bodyPr/>
                    <a:lstStyle/>
                    <a:p>
                      <a:pPr algn="l" fontAlgn="t"/>
                      <a:r>
                        <a:rPr lang="ja-JP" altLang="en-US" sz="1600" u="none" strike="noStrike">
                          <a:effectLst/>
                        </a:rPr>
                        <a:t>エネルギー・水</a:t>
                      </a: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1076836356"/>
                  </a:ext>
                </a:extLst>
              </a:tr>
              <a:tr h="180896">
                <a:tc>
                  <a:txBody>
                    <a:bodyPr/>
                    <a:lstStyle/>
                    <a:p>
                      <a:r>
                        <a:rPr kumimoji="1" lang="en-US" altLang="ja-JP" sz="1600" dirty="0"/>
                        <a:t>10</a:t>
                      </a:r>
                      <a:endParaRPr kumimoji="1" lang="ja-JP" altLang="en-US" sz="1600" dirty="0"/>
                    </a:p>
                  </a:txBody>
                  <a:tcPr marL="90000" marR="90000" marT="46800" marB="46800"/>
                </a:tc>
                <a:tc>
                  <a:txBody>
                    <a:bodyPr/>
                    <a:lstStyle/>
                    <a:p>
                      <a:pPr algn="l" fontAlgn="t"/>
                      <a:r>
                        <a:rPr lang="ja-JP" altLang="en-US" sz="1600" u="none" strike="noStrike" dirty="0">
                          <a:effectLst/>
                        </a:rPr>
                        <a:t>運輸・観光</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795077925"/>
                  </a:ext>
                </a:extLst>
              </a:tr>
              <a:tr h="180896">
                <a:tc>
                  <a:txBody>
                    <a:bodyPr/>
                    <a:lstStyle/>
                    <a:p>
                      <a:r>
                        <a:rPr kumimoji="1" lang="en-US" altLang="ja-JP" sz="1600" dirty="0"/>
                        <a:t>11</a:t>
                      </a:r>
                      <a:endParaRPr kumimoji="1" lang="ja-JP" altLang="en-US" sz="1600" dirty="0"/>
                    </a:p>
                  </a:txBody>
                  <a:tcPr marL="90000" marR="90000" marT="46800" marB="46800"/>
                </a:tc>
                <a:tc>
                  <a:txBody>
                    <a:bodyPr/>
                    <a:lstStyle/>
                    <a:p>
                      <a:pPr algn="l" fontAlgn="t"/>
                      <a:r>
                        <a:rPr lang="ja-JP" altLang="en-US" sz="1600" u="none" strike="noStrike">
                          <a:effectLst/>
                        </a:rPr>
                        <a:t>情報通信・科学技術</a:t>
                      </a: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3703812320"/>
                  </a:ext>
                </a:extLst>
              </a:tr>
              <a:tr h="180896">
                <a:tc>
                  <a:txBody>
                    <a:bodyPr/>
                    <a:lstStyle/>
                    <a:p>
                      <a:r>
                        <a:rPr kumimoji="1" lang="en-US" altLang="ja-JP" sz="1600" dirty="0"/>
                        <a:t>12</a:t>
                      </a:r>
                      <a:endParaRPr kumimoji="1" lang="ja-JP" altLang="en-US" sz="1600" dirty="0"/>
                    </a:p>
                  </a:txBody>
                  <a:tcPr marL="90000" marR="90000" marT="46800" marB="46800"/>
                </a:tc>
                <a:tc>
                  <a:txBody>
                    <a:bodyPr/>
                    <a:lstStyle/>
                    <a:p>
                      <a:pPr algn="l" fontAlgn="t"/>
                      <a:r>
                        <a:rPr lang="ja-JP" altLang="en-US" sz="1600" u="none" strike="noStrike">
                          <a:effectLst/>
                        </a:rPr>
                        <a:t>教育・文化・スポーツ・生活</a:t>
                      </a: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871578171"/>
                  </a:ext>
                </a:extLst>
              </a:tr>
              <a:tr h="180896">
                <a:tc>
                  <a:txBody>
                    <a:bodyPr/>
                    <a:lstStyle/>
                    <a:p>
                      <a:r>
                        <a:rPr kumimoji="1" lang="en-US" altLang="ja-JP" sz="1600" dirty="0"/>
                        <a:t>13</a:t>
                      </a:r>
                      <a:endParaRPr kumimoji="1" lang="ja-JP" altLang="en-US" sz="1600" dirty="0"/>
                    </a:p>
                  </a:txBody>
                  <a:tcPr marL="90000" marR="90000" marT="46800" marB="46800"/>
                </a:tc>
                <a:tc>
                  <a:txBody>
                    <a:bodyPr/>
                    <a:lstStyle/>
                    <a:p>
                      <a:pPr algn="l" fontAlgn="t"/>
                      <a:r>
                        <a:rPr lang="ja-JP" altLang="en-US" sz="1600" u="none" strike="noStrike" dirty="0">
                          <a:effectLst/>
                        </a:rPr>
                        <a:t>行財政</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494031663"/>
                  </a:ext>
                </a:extLst>
              </a:tr>
              <a:tr h="180896">
                <a:tc>
                  <a:txBody>
                    <a:bodyPr/>
                    <a:lstStyle/>
                    <a:p>
                      <a:r>
                        <a:rPr kumimoji="1" lang="en-US" altLang="ja-JP" sz="1600" dirty="0"/>
                        <a:t>14</a:t>
                      </a:r>
                      <a:endParaRPr kumimoji="1" lang="ja-JP" altLang="en-US" sz="1600" dirty="0"/>
                    </a:p>
                  </a:txBody>
                  <a:tcPr marL="90000" marR="90000" marT="46800" marB="46800"/>
                </a:tc>
                <a:tc>
                  <a:txBody>
                    <a:bodyPr/>
                    <a:lstStyle/>
                    <a:p>
                      <a:pPr algn="l" fontAlgn="t"/>
                      <a:r>
                        <a:rPr lang="ja-JP" altLang="en-US" sz="1600" u="none" strike="noStrike" dirty="0">
                          <a:effectLst/>
                        </a:rPr>
                        <a:t>司法・安全・環境</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1254475439"/>
                  </a:ext>
                </a:extLst>
              </a:tr>
              <a:tr h="180896">
                <a:tc>
                  <a:txBody>
                    <a:bodyPr/>
                    <a:lstStyle/>
                    <a:p>
                      <a:r>
                        <a:rPr kumimoji="1" lang="en-US" altLang="ja-JP" sz="1600" dirty="0"/>
                        <a:t>15</a:t>
                      </a:r>
                      <a:endParaRPr kumimoji="1" lang="ja-JP" altLang="en-US" sz="1600" dirty="0"/>
                    </a:p>
                  </a:txBody>
                  <a:tcPr marL="90000" marR="90000" marT="46800" marB="46800"/>
                </a:tc>
                <a:tc>
                  <a:txBody>
                    <a:bodyPr/>
                    <a:lstStyle/>
                    <a:p>
                      <a:pPr algn="l" fontAlgn="t"/>
                      <a:r>
                        <a:rPr lang="ja-JP" altLang="en-US" sz="1600" u="none" strike="noStrike" dirty="0">
                          <a:effectLst/>
                        </a:rPr>
                        <a:t>社会保障・衛生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1634811949"/>
                  </a:ext>
                </a:extLst>
              </a:tr>
              <a:tr h="180896">
                <a:tc>
                  <a:txBody>
                    <a:bodyPr/>
                    <a:lstStyle/>
                    <a:p>
                      <a:r>
                        <a:rPr kumimoji="1" lang="en-US" altLang="ja-JP" sz="1600" dirty="0"/>
                        <a:t>16</a:t>
                      </a:r>
                      <a:endParaRPr kumimoji="1" lang="ja-JP" altLang="en-US" sz="1600" dirty="0"/>
                    </a:p>
                  </a:txBody>
                  <a:tcPr marL="90000" marR="90000" marT="46800" marB="46800"/>
                </a:tc>
                <a:tc>
                  <a:txBody>
                    <a:bodyPr/>
                    <a:lstStyle/>
                    <a:p>
                      <a:pPr algn="l" fontAlgn="t"/>
                      <a:r>
                        <a:rPr lang="ja-JP" altLang="en-US" sz="1600" u="none" strike="noStrike" dirty="0">
                          <a:effectLst/>
                        </a:rPr>
                        <a:t>国際</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625619383"/>
                  </a:ext>
                </a:extLst>
              </a:tr>
              <a:tr h="180896">
                <a:tc>
                  <a:txBody>
                    <a:bodyPr/>
                    <a:lstStyle/>
                    <a:p>
                      <a:r>
                        <a:rPr kumimoji="1" lang="en-US" altLang="ja-JP" sz="1600" dirty="0"/>
                        <a:t>17</a:t>
                      </a:r>
                      <a:endParaRPr kumimoji="1" lang="ja-JP" altLang="en-US" sz="1600" dirty="0"/>
                    </a:p>
                  </a:txBody>
                  <a:tcPr marL="90000" marR="90000" marT="46800" marB="46800"/>
                </a:tc>
                <a:tc>
                  <a:txBody>
                    <a:bodyPr/>
                    <a:lstStyle/>
                    <a:p>
                      <a:pPr algn="l" fontAlgn="t"/>
                      <a:r>
                        <a:rPr lang="ja-JP" altLang="en-US" sz="1600" u="none" strike="noStrike" dirty="0">
                          <a:effectLst/>
                        </a:rPr>
                        <a:t>その他</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0000" marR="90000" marT="46800" marB="46800"/>
                </a:tc>
                <a:extLst>
                  <a:ext uri="{0D108BD9-81ED-4DB2-BD59-A6C34878D82A}">
                    <a16:rowId xmlns:a16="http://schemas.microsoft.com/office/drawing/2014/main" val="2118301773"/>
                  </a:ext>
                </a:extLst>
              </a:tr>
            </a:tbl>
          </a:graphicData>
        </a:graphic>
      </p:graphicFrame>
      <p:sp>
        <p:nvSpPr>
          <p:cNvPr id="10"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3.4</a:t>
            </a:r>
            <a:r>
              <a:rPr lang="ja-JP" altLang="en-US" sz="1200" dirty="0">
                <a:latin typeface="+mn-ea"/>
                <a:ea typeface="+mn-ea"/>
              </a:rPr>
              <a:t>　オープンデータに関するデータを提供する</a:t>
            </a:r>
          </a:p>
        </p:txBody>
      </p:sp>
    </p:spTree>
    <p:extLst>
      <p:ext uri="{BB962C8B-B14F-4D97-AF65-F5344CB8AC3E}">
        <p14:creationId xmlns:p14="http://schemas.microsoft.com/office/powerpoint/2010/main" val="22124178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lang="ja-JP" altLang="en-US" dirty="0"/>
              <a:t>オープンデータ　</a:t>
            </a:r>
            <a:r>
              <a:rPr lang="en-US" altLang="ja-JP" dirty="0"/>
              <a:t>e-learning</a:t>
            </a:r>
            <a:r>
              <a:rPr lang="ja-JP" altLang="en-US" dirty="0"/>
              <a:t>研修</a:t>
            </a:r>
            <a:endParaRPr kumimoji="1" lang="ja-JP" altLang="en-US" dirty="0"/>
          </a:p>
        </p:txBody>
      </p:sp>
      <p:sp>
        <p:nvSpPr>
          <p:cNvPr id="5" name="タイトル 1">
            <a:extLst>
              <a:ext uri="{FF2B5EF4-FFF2-40B4-BE49-F238E27FC236}">
                <a16:creationId xmlns:a16="http://schemas.microsoft.com/office/drawing/2014/main" id="{D658B0B1-5B12-4981-B4DE-136F351E9675}"/>
              </a:ext>
            </a:extLst>
          </p:cNvPr>
          <p:cNvSpPr txBox="1">
            <a:spLocks/>
          </p:cNvSpPr>
          <p:nvPr/>
        </p:nvSpPr>
        <p:spPr>
          <a:xfrm>
            <a:off x="323528" y="2194649"/>
            <a:ext cx="5328592" cy="538609"/>
          </a:xfrm>
          <a:prstGeom prst="rect">
            <a:avLst/>
          </a:prstGeom>
        </p:spPr>
        <p:txBody>
          <a:bodyPr vert="horz" wrap="square" lIns="91440" tIns="45720" rIns="91440" bIns="45720" rtlCol="0" anchor="ctr">
            <a:normAutofit/>
          </a:bodyPr>
          <a:lstStyle>
            <a:lvl1pPr algn="ctr" defTabSz="914400" rtl="0" eaLnBrk="1" latinLnBrk="0" hangingPunct="1">
              <a:lnSpc>
                <a:spcPct val="90000"/>
              </a:lnSpc>
              <a:spcBef>
                <a:spcPct val="0"/>
              </a:spcBef>
              <a:buNone/>
              <a:defRPr kumimoji="1" lang="en-US" sz="29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pPr algn="l"/>
            <a:r>
              <a:rPr lang="en-US" altLang="ja-JP" dirty="0">
                <a:latin typeface="+mj-lt"/>
              </a:rPr>
              <a:t>END</a:t>
            </a:r>
            <a:endParaRPr lang="ja-JP" altLang="en-US" dirty="0">
              <a:latin typeface="+mj-lt"/>
            </a:endParaRPr>
          </a:p>
        </p:txBody>
      </p:sp>
      <p:sp>
        <p:nvSpPr>
          <p:cNvPr id="6" name="サブタイトル 3"/>
          <p:cNvSpPr txBox="1">
            <a:spLocks/>
          </p:cNvSpPr>
          <p:nvPr/>
        </p:nvSpPr>
        <p:spPr>
          <a:xfrm>
            <a:off x="539552" y="3717033"/>
            <a:ext cx="8287742" cy="504056"/>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ja-JP" altLang="en-US" sz="2800" dirty="0">
                <a:latin typeface="HGP創英角ｺﾞｼｯｸUB" panose="020B0900000000000000" pitchFamily="50" charset="-128"/>
                <a:ea typeface="HGP創英角ｺﾞｼｯｸUB" panose="020B0900000000000000" pitchFamily="50" charset="-128"/>
              </a:rPr>
              <a:t>第２部　オープンデータを公開するための手順</a:t>
            </a:r>
          </a:p>
        </p:txBody>
      </p:sp>
      <p:sp>
        <p:nvSpPr>
          <p:cNvPr id="7" name="サブタイトル 3"/>
          <p:cNvSpPr>
            <a:spLocks noGrp="1"/>
          </p:cNvSpPr>
          <p:nvPr>
            <p:ph type="subTitle" idx="1"/>
          </p:nvPr>
        </p:nvSpPr>
        <p:spPr>
          <a:xfrm>
            <a:off x="539552" y="4437112"/>
            <a:ext cx="8287742" cy="1075439"/>
          </a:xfrm>
        </p:spPr>
        <p:txBody>
          <a:bodyPr/>
          <a:lstStyle/>
          <a:p>
            <a:r>
              <a:rPr lang="ja-JP" altLang="en-US" dirty="0"/>
              <a:t>～ステップ３：オープンデータを公開するための手順を学ぶ～</a:t>
            </a:r>
          </a:p>
        </p:txBody>
      </p:sp>
    </p:spTree>
    <p:extLst>
      <p:ext uri="{BB962C8B-B14F-4D97-AF65-F5344CB8AC3E}">
        <p14:creationId xmlns:p14="http://schemas.microsoft.com/office/powerpoint/2010/main" val="704801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86</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p:spPr>
        <p:txBody>
          <a:bodyPr wrap="square" rtlCol="0" anchor="t"/>
          <a:lstStyle/>
          <a:p>
            <a:r>
              <a:rPr lang="ja-JP" altLang="en-US" sz="1400" dirty="0">
                <a:latin typeface="+mn-ea"/>
              </a:rPr>
              <a:t>当資料で公開している情報（以下「コンテンツ」といいます。）の利用は、クリエイティブ・コモンズ・ライセンスの表示</a:t>
            </a:r>
            <a:r>
              <a:rPr lang="en-US" altLang="ja-JP" sz="1400" dirty="0">
                <a:latin typeface="+mn-ea"/>
              </a:rPr>
              <a:t>4.0</a:t>
            </a:r>
            <a:r>
              <a:rPr lang="ja-JP" altLang="en-US" sz="1400" dirty="0">
                <a:latin typeface="+mn-ea"/>
              </a:rPr>
              <a:t>国際（</a:t>
            </a:r>
            <a:r>
              <a:rPr lang="en-US" altLang="ja-JP" sz="1400" dirty="0">
                <a:latin typeface="+mn-ea"/>
              </a:rPr>
              <a:t>https://creativecommons.org/licenses/by/4.0/legalcode.ja </a:t>
            </a:r>
            <a:r>
              <a:rPr lang="ja-JP" altLang="en-US" sz="1400" dirty="0">
                <a:latin typeface="+mn-ea"/>
              </a:rPr>
              <a:t>に規定される著作権利用許諾条件を指す。）によるものとします。なお、リソースに個別のライセンスが定められているものはそれに</a:t>
            </a:r>
            <a:r>
              <a:rPr lang="ja-JP" altLang="en-US" sz="1400">
                <a:latin typeface="+mn-ea"/>
              </a:rPr>
              <a:t>よります。</a:t>
            </a:r>
            <a:endParaRPr lang="ja-JP" altLang="en-US" sz="1400" dirty="0">
              <a:latin typeface="+mn-ea"/>
            </a:endParaRPr>
          </a:p>
          <a:p>
            <a:r>
              <a:rPr lang="ja-JP" altLang="en-US" sz="1400" dirty="0">
                <a:latin typeface="+mn-ea"/>
              </a:rPr>
              <a:t>コンテンツ利用に当たっては、本利用ルールに同意したものとみなします。</a:t>
            </a:r>
          </a:p>
          <a:p>
            <a:endParaRPr lang="ja-JP" altLang="en-US" sz="1400" dirty="0">
              <a:latin typeface="+mn-ea"/>
            </a:endParaRPr>
          </a:p>
          <a:p>
            <a:r>
              <a:rPr lang="en-US" altLang="ja-JP" sz="1400" dirty="0">
                <a:latin typeface="+mn-ea"/>
              </a:rPr>
              <a:t>1)</a:t>
            </a:r>
            <a:r>
              <a:rPr lang="ja-JP" altLang="en-US" sz="1400" dirty="0">
                <a:latin typeface="+mn-ea"/>
              </a:rPr>
              <a:t> 出典の記載について</a:t>
            </a:r>
          </a:p>
          <a:p>
            <a:pPr lvl="1"/>
            <a:r>
              <a:rPr lang="ja-JP" altLang="en-US" sz="1400" dirty="0">
                <a:latin typeface="+mn-ea"/>
              </a:rPr>
              <a:t>ア　コンテンツを利用する際は出典を記載してください。出典の記載方法は以下のとおりです。</a:t>
            </a:r>
          </a:p>
          <a:p>
            <a:pPr lvl="1"/>
            <a:r>
              <a:rPr lang="ja-JP" altLang="en-US" sz="1400" dirty="0">
                <a:latin typeface="+mn-ea"/>
              </a:rPr>
              <a:t>（出典記載例）</a:t>
            </a:r>
          </a:p>
          <a:p>
            <a:pPr marL="635000" lvl="1" indent="33338"/>
            <a:r>
              <a:rPr lang="ja-JP" altLang="en-US" sz="1400" dirty="0">
                <a:latin typeface="+mn-ea"/>
              </a:rPr>
              <a:t>　出典：総務省「オープンデータ　</a:t>
            </a:r>
            <a:r>
              <a:rPr lang="en-US" altLang="ja-JP" sz="1400" dirty="0">
                <a:latin typeface="+mn-ea"/>
              </a:rPr>
              <a:t>e-learning</a:t>
            </a:r>
            <a:r>
              <a:rPr lang="ja-JP" altLang="en-US" sz="1400" dirty="0">
                <a:latin typeface="+mn-ea"/>
              </a:rPr>
              <a:t>研修資料</a:t>
            </a:r>
            <a:r>
              <a:rPr lang="en-US" altLang="ja-JP" sz="1400" dirty="0">
                <a:latin typeface="+mn-ea"/>
              </a:rPr>
              <a:t>(2019)</a:t>
            </a:r>
            <a:r>
              <a:rPr lang="ja-JP" altLang="en-US" sz="1400" dirty="0">
                <a:latin typeface="+mn-ea"/>
              </a:rPr>
              <a:t>」</a:t>
            </a:r>
            <a:endParaRPr lang="ja-JP" altLang="en" sz="1400" dirty="0">
              <a:latin typeface="+mn-ea"/>
            </a:endParaRPr>
          </a:p>
          <a:p>
            <a:pPr marL="635000" lvl="1" indent="33338"/>
            <a:r>
              <a:rPr lang="ja-JP" altLang="en" sz="1400" dirty="0">
                <a:latin typeface="+mn-ea"/>
              </a:rPr>
              <a:t>　</a:t>
            </a:r>
            <a:r>
              <a:rPr lang="ja-JP" altLang="en-US" sz="1400" dirty="0">
                <a:latin typeface="+mn-ea"/>
              </a:rPr>
              <a:t>出典：「オープンデータ　</a:t>
            </a:r>
            <a:r>
              <a:rPr lang="en-US" altLang="ja-JP" sz="1400" dirty="0">
                <a:latin typeface="+mn-ea"/>
              </a:rPr>
              <a:t>e-learning</a:t>
            </a:r>
            <a:r>
              <a:rPr lang="ja-JP" altLang="en-US" sz="1400" dirty="0">
                <a:latin typeface="+mn-ea"/>
              </a:rPr>
              <a:t>研修資料</a:t>
            </a:r>
            <a:r>
              <a:rPr lang="en-US" altLang="ja-JP" sz="1400" dirty="0">
                <a:latin typeface="+mn-ea"/>
              </a:rPr>
              <a:t>(2019)</a:t>
            </a:r>
            <a:r>
              <a:rPr lang="ja-JP" altLang="en-US" sz="1400" dirty="0">
                <a:latin typeface="+mn-ea"/>
              </a:rPr>
              <a:t>」（総務省）</a:t>
            </a:r>
            <a:r>
              <a:rPr lang="ja-JP" altLang="en" sz="1400" dirty="0">
                <a:latin typeface="+mn-ea"/>
              </a:rPr>
              <a:t>（○</a:t>
            </a:r>
            <a:r>
              <a:rPr lang="ja-JP" altLang="en-US" sz="1400" dirty="0">
                <a:latin typeface="+mn-ea"/>
              </a:rPr>
              <a:t>年○月○日に利用）など</a:t>
            </a:r>
            <a:endParaRPr lang="en-US" altLang="ja-JP" sz="1400" dirty="0">
              <a:latin typeface="+mn-ea"/>
            </a:endParaRPr>
          </a:p>
          <a:p>
            <a:pPr marL="635000" lvl="1" indent="33338"/>
            <a:endParaRPr lang="ja-JP" altLang="en-US" sz="1400" dirty="0">
              <a:latin typeface="+mn-ea"/>
            </a:endParaRPr>
          </a:p>
          <a:p>
            <a:pPr marL="771525" lvl="1" indent="-325438"/>
            <a:r>
              <a:rPr lang="ja-JP" altLang="en-US" sz="1400" dirty="0">
                <a:latin typeface="+mn-ea"/>
              </a:rPr>
              <a:t>イ　コンテンツを編集・加工等して利用する場合は、上記出典とは別に、編集・加工等を行ったことを記載してください。なお、編集・加工した情報を、あたかも国（又は府省等）が作成したかのような態様で公表・利用してはいけません。</a:t>
            </a:r>
          </a:p>
          <a:p>
            <a:pPr marL="547688" lvl="1" indent="-50800"/>
            <a:r>
              <a:rPr lang="ja-JP" altLang="en-US" sz="1400" dirty="0">
                <a:latin typeface="+mn-ea"/>
              </a:rPr>
              <a:t>（コンテンツを編集・加工等して利用する場合の記載例）</a:t>
            </a:r>
          </a:p>
          <a:p>
            <a:pPr marL="857250" lvl="1"/>
            <a:r>
              <a:rPr lang="ja-JP" altLang="en-US" sz="1400" dirty="0">
                <a:latin typeface="+mn-ea"/>
              </a:rPr>
              <a:t>　総務省「オープンデータ　</a:t>
            </a:r>
            <a:r>
              <a:rPr lang="en-US" altLang="ja-JP" sz="1400" dirty="0">
                <a:latin typeface="+mn-ea"/>
              </a:rPr>
              <a:t>e-learning</a:t>
            </a:r>
            <a:r>
              <a:rPr lang="ja-JP" altLang="en-US" sz="1400" dirty="0">
                <a:latin typeface="+mn-ea"/>
              </a:rPr>
              <a:t>研修資料</a:t>
            </a:r>
            <a:r>
              <a:rPr lang="en-US" altLang="ja-JP" sz="1400" dirty="0">
                <a:latin typeface="+mn-ea"/>
              </a:rPr>
              <a:t>(2019)</a:t>
            </a:r>
            <a:r>
              <a:rPr lang="ja-JP" altLang="en-US" sz="1400" dirty="0">
                <a:latin typeface="+mn-ea"/>
              </a:rPr>
              <a:t>」を加工して作成</a:t>
            </a:r>
          </a:p>
          <a:p>
            <a:pPr marL="857250" lvl="1"/>
            <a:r>
              <a:rPr lang="ja-JP" altLang="en-US" sz="1400" dirty="0">
                <a:latin typeface="+mn-ea"/>
              </a:rPr>
              <a:t>　「オープンデータ　</a:t>
            </a:r>
            <a:r>
              <a:rPr lang="en-US" altLang="ja-JP" sz="1400" dirty="0">
                <a:latin typeface="+mn-ea"/>
              </a:rPr>
              <a:t>e-learning</a:t>
            </a:r>
            <a:r>
              <a:rPr lang="ja-JP" altLang="en-US" sz="1400" dirty="0">
                <a:latin typeface="+mn-ea"/>
              </a:rPr>
              <a:t>研修資料</a:t>
            </a:r>
            <a:r>
              <a:rPr lang="en-US" altLang="ja-JP" sz="1400" dirty="0">
                <a:latin typeface="+mn-ea"/>
              </a:rPr>
              <a:t>(2019)</a:t>
            </a:r>
            <a:r>
              <a:rPr lang="ja-JP" altLang="en-US" sz="1400" dirty="0">
                <a:latin typeface="+mn-ea"/>
              </a:rPr>
              <a:t>」（総務省）をもとに○○株式会社作成　など</a:t>
            </a: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本資料の利用について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26578142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87</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p:spPr>
        <p:txBody>
          <a:bodyPr wrap="square" rtlCol="0" anchor="t"/>
          <a:lstStyle/>
          <a:p>
            <a:r>
              <a:rPr lang="en-US" altLang="ja-JP" sz="1400" dirty="0">
                <a:latin typeface="+mn-ea"/>
              </a:rPr>
              <a:t>2</a:t>
            </a:r>
            <a:r>
              <a:rPr lang="ja-JP" altLang="en-US" sz="1400" dirty="0">
                <a:latin typeface="+mn-ea"/>
              </a:rPr>
              <a:t>）　第三者の権利を侵害しないようにしてください</a:t>
            </a:r>
          </a:p>
          <a:p>
            <a:pPr marL="771525" lvl="1" indent="-314325"/>
            <a:r>
              <a:rPr lang="ja-JP" altLang="en-US" sz="1400" dirty="0">
                <a:latin typeface="+mn-ea"/>
              </a:rPr>
              <a:t>ア　コンテンツの中には、第三者が著作権その他の権利を有している場合があります。第三者が著作権を有しているコンテンツや、第三者が著作権以外の権利（例：写真における肖像権、パブリシティ権等）を有しているコンテンツについては、特に権利処理済であることが明示されているものを除き、利用者の責任で、当該第三者から利用の許諾を得てください。</a:t>
            </a:r>
          </a:p>
          <a:p>
            <a:pPr marL="771525" lvl="1" indent="-314325"/>
            <a:r>
              <a:rPr lang="ja-JP" altLang="en-US" sz="1400" dirty="0">
                <a:latin typeface="+mn-ea"/>
              </a:rPr>
              <a:t>イ　コンテンツのうち第三者が権利を有しているものについては、出典の表記等によって第三者が権利を有していることを直接的又は間接的に表示・示唆しているものもありますが、明確に第三者が権利を有している部分の特定・明示等を行っていないものもあります。利用する場合は利用者の責任において確認してください。</a:t>
            </a:r>
          </a:p>
          <a:p>
            <a:pPr marL="771525" lvl="1" indent="-314325"/>
            <a:r>
              <a:rPr lang="ja-JP" altLang="en-US" sz="1400" dirty="0">
                <a:latin typeface="+mn-ea"/>
              </a:rPr>
              <a:t>ウ　第三者が著作権等を有しているコンテンツであっても、著作権法上認められている引用など、著作権者等の許諾なしに利用できる場合があります。</a:t>
            </a:r>
            <a:endParaRPr lang="en-US" altLang="ja-JP" sz="1400" dirty="0">
              <a:latin typeface="+mn-ea"/>
            </a:endParaRPr>
          </a:p>
          <a:p>
            <a:pPr marL="0" lvl="1" indent="-314325"/>
            <a:endParaRPr lang="en-US" altLang="ja-JP" sz="1400" dirty="0">
              <a:latin typeface="+mn-ea"/>
            </a:endParaRPr>
          </a:p>
          <a:p>
            <a:pPr marL="0" lvl="1" indent="-314325"/>
            <a:r>
              <a:rPr lang="en-US" altLang="ja-JP" sz="1400" dirty="0">
                <a:latin typeface="+mn-ea"/>
              </a:rPr>
              <a:t>3</a:t>
            </a:r>
            <a:r>
              <a:rPr lang="ja-JP" altLang="en-US" sz="1400" dirty="0">
                <a:latin typeface="+mn-ea"/>
              </a:rPr>
              <a:t>）　個別法令による利用の制約があるコンテンツについて</a:t>
            </a:r>
          </a:p>
          <a:p>
            <a:pPr marL="771525" lvl="1" indent="-314325"/>
            <a:r>
              <a:rPr lang="ja-JP" altLang="en-US" sz="1400" dirty="0">
                <a:latin typeface="+mn-ea"/>
              </a:rPr>
              <a:t>ア　一部のコンテンツには、個別法令により利用に制約がある場合があります。</a:t>
            </a:r>
          </a:p>
          <a:p>
            <a:pPr marL="0" lvl="1" indent="-314325"/>
            <a:endParaRPr lang="en-US" altLang="ja-JP" sz="1400" dirty="0">
              <a:latin typeface="+mn-ea"/>
            </a:endParaRPr>
          </a:p>
          <a:p>
            <a:pPr marL="0" lvl="1" indent="-314325"/>
            <a:r>
              <a:rPr lang="en-US" altLang="ja-JP" sz="1400" dirty="0">
                <a:latin typeface="+mn-ea"/>
              </a:rPr>
              <a:t>4</a:t>
            </a:r>
            <a:r>
              <a:rPr lang="ja-JP" altLang="en-US" sz="1400" dirty="0">
                <a:latin typeface="+mn-ea"/>
              </a:rPr>
              <a:t>）　本利用ルールが適用されないコンテンツについて</a:t>
            </a:r>
          </a:p>
          <a:p>
            <a:pPr marL="771525" lvl="1" indent="-314325"/>
            <a:r>
              <a:rPr lang="ja-JP" altLang="en-US" sz="1400" dirty="0">
                <a:latin typeface="+mn-ea"/>
              </a:rPr>
              <a:t>以下のコンテンツについては、本利用ルールの適用外です。</a:t>
            </a:r>
          </a:p>
          <a:p>
            <a:pPr marL="771525" lvl="1" indent="-314325"/>
            <a:r>
              <a:rPr lang="ja-JP" altLang="en-US" sz="1400" dirty="0">
                <a:latin typeface="+mn-ea"/>
              </a:rPr>
              <a:t>ア　組織や特定の事業を表すシンボルマーク、ロゴ、キャラクターデザイン</a:t>
            </a:r>
          </a:p>
          <a:p>
            <a:pPr marL="0" lvl="1" indent="-314325"/>
            <a:endParaRPr lang="en-US" altLang="ja-JP" sz="1400" dirty="0">
              <a:latin typeface="+mn-ea"/>
            </a:endParaRPr>
          </a:p>
          <a:p>
            <a:pPr marL="0" lvl="1" indent="-314325"/>
            <a:r>
              <a:rPr lang="en-US" altLang="ja-JP" sz="1400" dirty="0">
                <a:latin typeface="+mn-ea"/>
              </a:rPr>
              <a:t>5</a:t>
            </a:r>
            <a:r>
              <a:rPr lang="ja-JP" altLang="en-US" sz="1400" dirty="0">
                <a:latin typeface="+mn-ea"/>
              </a:rPr>
              <a:t>）　準拠法と合意管轄について</a:t>
            </a:r>
          </a:p>
          <a:p>
            <a:pPr marL="771525" lvl="1" indent="-314325"/>
            <a:r>
              <a:rPr lang="ja-JP" altLang="en-US" sz="1400" dirty="0">
                <a:latin typeface="+mn-ea"/>
              </a:rPr>
              <a:t>ア　本利用ルールは、日本法に基づいて解釈されます。</a:t>
            </a:r>
          </a:p>
          <a:p>
            <a:pPr marL="771525" lvl="1" indent="-314325"/>
            <a:r>
              <a:rPr lang="ja-JP" altLang="en-US" sz="1400" dirty="0">
                <a:latin typeface="+mn-ea"/>
              </a:rPr>
              <a:t>イ　本利用ルールによるコンテンツの利用及び本利用ルールに関する紛争については、当該紛争に係るコンテンツ又は利用ルールを公開している組織の所在地を管轄する地方裁判所を、第一審の専属的な合意管轄裁判所とします。</a:t>
            </a:r>
          </a:p>
          <a:p>
            <a:pPr marL="771525" lvl="1" indent="-314325"/>
            <a:endParaRPr lang="en-US" altLang="ja-JP" sz="1400" dirty="0">
              <a:latin typeface="+mn-ea"/>
            </a:endParaRPr>
          </a:p>
          <a:p>
            <a:pPr marL="771525" lvl="1" indent="-314325"/>
            <a:endParaRPr lang="ja-JP" altLang="en-US" sz="1400" dirty="0">
              <a:latin typeface="+mn-ea"/>
            </a:endParaRP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本資料の利用について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8402057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88</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p:spPr>
        <p:txBody>
          <a:bodyPr wrap="square" rtlCol="0" anchor="t"/>
          <a:lstStyle/>
          <a:p>
            <a:pPr>
              <a:lnSpc>
                <a:spcPts val="2420"/>
              </a:lnSpc>
            </a:pPr>
            <a:r>
              <a:rPr lang="en-US" altLang="ja-JP" sz="1600" dirty="0">
                <a:latin typeface="+mn-ea"/>
              </a:rPr>
              <a:t>Microsoft</a:t>
            </a:r>
            <a:r>
              <a:rPr lang="ja-JP" altLang="en-US" sz="1600" dirty="0" err="1">
                <a:latin typeface="+mn-ea"/>
              </a:rPr>
              <a:t>、</a:t>
            </a:r>
            <a:r>
              <a:rPr lang="en-US" altLang="ja-JP" sz="1600" dirty="0">
                <a:latin typeface="+mn-ea"/>
              </a:rPr>
              <a:t>Windows</a:t>
            </a:r>
            <a:r>
              <a:rPr lang="ja-JP" altLang="en-US" sz="1600" dirty="0">
                <a:latin typeface="+mn-ea"/>
              </a:rPr>
              <a:t>および</a:t>
            </a:r>
            <a:r>
              <a:rPr lang="en-US" altLang="ja-JP" sz="1600" dirty="0">
                <a:latin typeface="+mn-ea"/>
              </a:rPr>
              <a:t>Word</a:t>
            </a:r>
            <a:r>
              <a:rPr lang="ja-JP" altLang="en-US" sz="1600" dirty="0" err="1">
                <a:latin typeface="+mn-ea"/>
              </a:rPr>
              <a:t>、</a:t>
            </a:r>
            <a:r>
              <a:rPr lang="en-US" altLang="ja-JP" sz="1600" dirty="0">
                <a:latin typeface="+mn-ea"/>
              </a:rPr>
              <a:t>Excel</a:t>
            </a:r>
            <a:r>
              <a:rPr lang="ja-JP" altLang="en-US" sz="1600" dirty="0" err="1">
                <a:latin typeface="+mn-ea"/>
              </a:rPr>
              <a:t>、</a:t>
            </a:r>
            <a:r>
              <a:rPr lang="en-US" altLang="ja-JP" sz="1600" dirty="0">
                <a:latin typeface="+mn-ea"/>
              </a:rPr>
              <a:t>PowerPoint</a:t>
            </a:r>
            <a:r>
              <a:rPr lang="ja-JP" altLang="en-US" sz="1600" dirty="0">
                <a:latin typeface="+mn-ea"/>
              </a:rPr>
              <a:t>は、米国</a:t>
            </a:r>
            <a:r>
              <a:rPr lang="en-US" altLang="ja-JP" sz="1600" dirty="0">
                <a:latin typeface="+mn-ea"/>
              </a:rPr>
              <a:t>Microsoft Corporation</a:t>
            </a:r>
            <a:r>
              <a:rPr lang="ja-JP" altLang="en-US" sz="1600" dirty="0">
                <a:latin typeface="+mn-ea"/>
              </a:rPr>
              <a:t>の、米国およびその他の国における登録商標または商標です。</a:t>
            </a:r>
          </a:p>
          <a:p>
            <a:pPr>
              <a:lnSpc>
                <a:spcPts val="2420"/>
              </a:lnSpc>
            </a:pPr>
            <a:r>
              <a:rPr lang="en-US" altLang="ja-JP" sz="1600" dirty="0">
                <a:latin typeface="+mn-ea"/>
              </a:rPr>
              <a:t>Adobe</a:t>
            </a:r>
            <a:r>
              <a:rPr lang="ja-JP" altLang="en-US" sz="1600" dirty="0" err="1">
                <a:latin typeface="+mn-ea"/>
              </a:rPr>
              <a:t>、</a:t>
            </a:r>
            <a:r>
              <a:rPr lang="en-US" altLang="ja-JP" sz="1600" dirty="0">
                <a:latin typeface="+mn-ea"/>
              </a:rPr>
              <a:t>Adobe</a:t>
            </a:r>
            <a:r>
              <a:rPr lang="ja-JP" altLang="en-US" sz="1600" dirty="0">
                <a:latin typeface="+mn-ea"/>
              </a:rPr>
              <a:t>ロゴ、</a:t>
            </a:r>
            <a:r>
              <a:rPr lang="en-US" altLang="ja-JP" sz="1600" dirty="0">
                <a:latin typeface="+mn-ea"/>
              </a:rPr>
              <a:t>Flash</a:t>
            </a:r>
            <a:r>
              <a:rPr lang="ja-JP" altLang="en-US" sz="1600" dirty="0" err="1">
                <a:latin typeface="+mn-ea"/>
              </a:rPr>
              <a:t>、</a:t>
            </a:r>
            <a:r>
              <a:rPr lang="en-US" altLang="ja-JP" sz="1600" dirty="0">
                <a:latin typeface="+mn-ea"/>
              </a:rPr>
              <a:t>Flash Lite</a:t>
            </a:r>
            <a:r>
              <a:rPr lang="ja-JP" altLang="en-US" sz="1600" dirty="0">
                <a:latin typeface="+mn-ea"/>
              </a:rPr>
              <a:t>は、アドビシステムズ社の米国およびその他の国における登録商標または商標です。</a:t>
            </a:r>
          </a:p>
          <a:p>
            <a:pPr>
              <a:lnSpc>
                <a:spcPts val="2420"/>
              </a:lnSpc>
            </a:pPr>
            <a:r>
              <a:rPr lang="ja-JP" altLang="en-US" sz="1600" dirty="0">
                <a:latin typeface="+mn-ea"/>
              </a:rPr>
              <a:t>その他の会社名および製品・サービス名は、それぞれを表示するためだけに引用しており、各社の登録商標あるいは出願中の商標である場合があります。</a:t>
            </a:r>
          </a:p>
          <a:p>
            <a:pPr>
              <a:lnSpc>
                <a:spcPts val="2420"/>
              </a:lnSpc>
            </a:pPr>
            <a:r>
              <a:rPr lang="ja-JP" altLang="en-US" sz="1600" dirty="0">
                <a:latin typeface="+mn-ea"/>
              </a:rPr>
              <a:t>当サイトに記載されているシステム名、製品などには、必ずしも商標表示（ </a:t>
            </a:r>
            <a:r>
              <a:rPr lang="en-US" altLang="ja-JP" sz="1600" dirty="0">
                <a:latin typeface="+mn-ea"/>
              </a:rPr>
              <a:t>(R)</a:t>
            </a:r>
            <a:r>
              <a:rPr lang="ja-JP" altLang="en-US" sz="1600" dirty="0" err="1">
                <a:latin typeface="+mn-ea"/>
              </a:rPr>
              <a:t>、</a:t>
            </a:r>
            <a:r>
              <a:rPr lang="en-US" altLang="ja-JP" sz="1600" dirty="0">
                <a:latin typeface="+mn-ea"/>
              </a:rPr>
              <a:t>TM </a:t>
            </a:r>
            <a:r>
              <a:rPr lang="ja-JP" altLang="en-US" sz="1600" dirty="0">
                <a:latin typeface="+mn-ea"/>
              </a:rPr>
              <a:t>）を付記していません。</a:t>
            </a: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他社所有商標に関する表示</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245083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212976"/>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１．はじめに</a:t>
            </a:r>
          </a:p>
        </p:txBody>
      </p:sp>
      <p:sp>
        <p:nvSpPr>
          <p:cNvPr id="2" name="スライド番号プレースホルダー 1"/>
          <p:cNvSpPr>
            <a:spLocks noGrp="1"/>
          </p:cNvSpPr>
          <p:nvPr>
            <p:ph type="sldNum" sz="quarter" idx="12"/>
          </p:nvPr>
        </p:nvSpPr>
        <p:spPr/>
        <p:txBody>
          <a:bodyPr/>
          <a:lstStyle/>
          <a:p>
            <a:fld id="{EEDB8509-CC2C-4EC7-9C2E-996B98B58898}" type="slidenum">
              <a:rPr kumimoji="1" lang="ja-JP" altLang="en-US" smtClean="0"/>
              <a:pPr/>
              <a:t>8</a:t>
            </a:fld>
            <a:endParaRPr kumimoji="1" lang="ja-JP" altLang="en-US" dirty="0"/>
          </a:p>
        </p:txBody>
      </p:sp>
      <p:sp>
        <p:nvSpPr>
          <p:cNvPr id="12"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3717032"/>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latin typeface="+mj-ea"/>
                <a:ea typeface="+mj-ea"/>
              </a:defRPr>
            </a:lvl1pPr>
          </a:lstStyle>
          <a:p>
            <a:r>
              <a:rPr lang="ja-JP" altLang="en-US" dirty="0"/>
              <a:t>２．オープンデータを公開するための基本的な作業</a:t>
            </a:r>
          </a:p>
        </p:txBody>
      </p:sp>
      <p:sp>
        <p:nvSpPr>
          <p:cNvPr id="14"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221088"/>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３．より使いやすいオープンデータとするための作業</a:t>
            </a:r>
          </a:p>
        </p:txBody>
      </p:sp>
      <p:sp>
        <p:nvSpPr>
          <p:cNvPr id="15"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611560" y="4725144"/>
            <a:ext cx="8136904" cy="432048"/>
          </a:xfrm>
          <a:prstGeom prst="rect">
            <a:avLst/>
          </a:prstGeom>
          <a:noFill/>
          <a:ln w="9525">
            <a:noFill/>
            <a:miter lim="800000"/>
            <a:headEnd/>
            <a:tailEnd/>
          </a:ln>
          <a:effectLst/>
        </p:spPr>
        <p:txBody>
          <a:bodyPr wrap="none">
            <a:noAutofit/>
          </a:bodyPr>
          <a:lstStyle>
            <a:defPPr>
              <a:defRPr lang="en-US"/>
            </a:defPPr>
            <a:lvl1pPr>
              <a:lnSpc>
                <a:spcPct val="100000"/>
              </a:lnSpc>
              <a:defRPr sz="2200">
                <a:solidFill>
                  <a:schemeClr val="bg1">
                    <a:lumMod val="85000"/>
                  </a:schemeClr>
                </a:solidFill>
                <a:latin typeface="+mj-ea"/>
                <a:ea typeface="+mj-ea"/>
              </a:defRPr>
            </a:lvl1pPr>
          </a:lstStyle>
          <a:p>
            <a:r>
              <a:rPr lang="ja-JP" altLang="en-US" dirty="0"/>
              <a:t>４．オープンデータを継続していくための取り組み</a:t>
            </a:r>
          </a:p>
        </p:txBody>
      </p:sp>
    </p:spTree>
    <p:extLst>
      <p:ext uri="{BB962C8B-B14F-4D97-AF65-F5344CB8AC3E}">
        <p14:creationId xmlns:p14="http://schemas.microsoft.com/office/powerpoint/2010/main" val="29407716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89</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p:spPr>
        <p:txBody>
          <a:bodyPr wrap="square" rtlCol="0" anchor="t"/>
          <a:lstStyle/>
          <a:p>
            <a:pPr marL="173038" lvl="1" indent="-173038">
              <a:spcBef>
                <a:spcPts val="600"/>
              </a:spcBef>
            </a:pPr>
            <a:r>
              <a:rPr lang="en-US" altLang="ja-JP" sz="1600" dirty="0">
                <a:latin typeface="+mn-ea"/>
              </a:rPr>
              <a:t>1.</a:t>
            </a:r>
            <a:r>
              <a:rPr lang="ja-JP" altLang="en-US" sz="1600" dirty="0">
                <a:latin typeface="+mn-ea"/>
              </a:rPr>
              <a:t>当コンテンツに記載されている情報の正確さについては万全を期しておりますが、総務省は利用者が当コンテンツの情報を用いて行う一切の行為について、何ら責任を負うものではありません。</a:t>
            </a:r>
          </a:p>
          <a:p>
            <a:pPr marL="173038" lvl="1" indent="-173038">
              <a:spcBef>
                <a:spcPts val="600"/>
              </a:spcBef>
            </a:pPr>
            <a:r>
              <a:rPr lang="en-US" altLang="ja-JP" sz="1600" dirty="0">
                <a:latin typeface="+mn-ea"/>
              </a:rPr>
              <a:t>2.</a:t>
            </a:r>
            <a:r>
              <a:rPr lang="ja-JP" altLang="en-US" sz="1600" dirty="0">
                <a:latin typeface="+mn-ea"/>
              </a:rPr>
              <a:t>当コンテンツは、予告なしに内容を変更又は削除する場合があります。あらかじめ御了承ください。</a:t>
            </a:r>
          </a:p>
        </p:txBody>
      </p:sp>
      <p:sp>
        <p:nvSpPr>
          <p:cNvPr id="10" name="タイトル 1"/>
          <p:cNvSpPr>
            <a:spLocks noGrp="1"/>
          </p:cNvSpPr>
          <p:nvPr>
            <p:ph type="title"/>
          </p:nvPr>
        </p:nvSpPr>
        <p:spPr>
          <a:xfrm>
            <a:off x="251520" y="313813"/>
            <a:ext cx="8712968" cy="424732"/>
          </a:xfrm>
        </p:spPr>
        <p:txBody>
          <a:bodyPr>
            <a:normAutofit/>
          </a:bodyPr>
          <a:lstStyle/>
          <a:p>
            <a:r>
              <a:rPr lang="ja-JP" altLang="ja-JP" dirty="0"/>
              <a:t>免責事項等について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10800127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90</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p:spPr>
        <p:txBody>
          <a:bodyPr wrap="square" rtlCol="0" anchor="t"/>
          <a:lstStyle/>
          <a:p>
            <a:pPr>
              <a:spcBef>
                <a:spcPts val="600"/>
              </a:spcBef>
            </a:pPr>
            <a:r>
              <a:rPr lang="ja-JP" altLang="en-US" sz="1400" dirty="0">
                <a:latin typeface="+mn-ea"/>
              </a:rPr>
              <a:t>オープンデータ化支援研修の資料は、以下の資料をもとに作成しました。</a:t>
            </a:r>
          </a:p>
          <a:p>
            <a:pPr marL="285750" indent="-285750">
              <a:spcBef>
                <a:spcPts val="600"/>
              </a:spcBef>
              <a:buFont typeface="Wingdings" pitchFamily="2" charset="2"/>
              <a:buChar char="l"/>
            </a:pPr>
            <a:r>
              <a:rPr lang="ja-JP" altLang="en-US" sz="1400" dirty="0">
                <a:latin typeface="+mn-ea"/>
                <a:hlinkClick r:id="rId3"/>
              </a:rPr>
              <a:t>オープンデータの意義と実務（東京大学</a:t>
            </a:r>
            <a:r>
              <a:rPr lang="en-US" altLang="ja-JP" sz="1400" dirty="0">
                <a:latin typeface="+mn-ea"/>
                <a:hlinkClick r:id="rId3"/>
              </a:rPr>
              <a:t> </a:t>
            </a:r>
            <a:r>
              <a:rPr lang="ja-JP" altLang="en-US" sz="1400" dirty="0">
                <a:latin typeface="+mn-ea"/>
                <a:hlinkClick r:id="rId3"/>
              </a:rPr>
              <a:t>越塚 登、</a:t>
            </a:r>
            <a:r>
              <a:rPr lang="en-US" altLang="ja-JP" sz="1400" dirty="0">
                <a:latin typeface="+mn-ea"/>
                <a:hlinkClick r:id="rId3"/>
              </a:rPr>
              <a:t>2018</a:t>
            </a:r>
            <a:r>
              <a:rPr lang="ja-JP" altLang="en-US" sz="1400" dirty="0">
                <a:latin typeface="+mn-ea"/>
                <a:hlinkClick r:id="rId3"/>
              </a:rPr>
              <a:t>年</a:t>
            </a:r>
            <a:r>
              <a:rPr lang="en-US" altLang="ja-JP" sz="1400" dirty="0">
                <a:latin typeface="+mn-ea"/>
                <a:hlinkClick r:id="rId3"/>
              </a:rPr>
              <a:t>3</a:t>
            </a:r>
            <a:r>
              <a:rPr lang="ja-JP" altLang="en-US" sz="1400" dirty="0">
                <a:latin typeface="+mn-ea"/>
                <a:hlinkClick r:id="rId3"/>
              </a:rPr>
              <a:t>月）</a:t>
            </a:r>
            <a:r>
              <a:rPr lang="ja-JP" altLang="en-US" sz="1400" dirty="0">
                <a:latin typeface="+mn-ea"/>
              </a:rPr>
              <a:t>（一般社団法人オープン＆ビッグデータ活用・地方創生推進機構 、クリエイティブ・コモンズ 表示 </a:t>
            </a:r>
            <a:r>
              <a:rPr lang="en-US" altLang="ja-JP" sz="1400" dirty="0">
                <a:latin typeface="+mn-ea"/>
              </a:rPr>
              <a:t>4.0 </a:t>
            </a:r>
            <a:r>
              <a:rPr lang="ja-JP" altLang="en-US" sz="1400" dirty="0">
                <a:latin typeface="+mn-ea"/>
              </a:rPr>
              <a:t>国際）</a:t>
            </a:r>
            <a:endParaRPr lang="en-US" altLang="ja-JP" sz="1400" dirty="0">
              <a:latin typeface="+mn-ea"/>
            </a:endParaRPr>
          </a:p>
          <a:p>
            <a:pPr marL="285750" indent="-285750">
              <a:spcBef>
                <a:spcPts val="600"/>
              </a:spcBef>
              <a:buFont typeface="Wingdings" pitchFamily="2" charset="2"/>
              <a:buChar char="l"/>
            </a:pPr>
            <a:r>
              <a:rPr lang="ja-JP" altLang="en-US" sz="1400" dirty="0">
                <a:latin typeface="+mn-ea"/>
                <a:hlinkClick r:id="rId4"/>
              </a:rPr>
              <a:t>オープンデータをはじめよう ～ 地方公共団体のための最初の手引書 ～（内閣官房</a:t>
            </a:r>
            <a:r>
              <a:rPr lang="en" altLang="ja-JP" sz="1400" dirty="0">
                <a:latin typeface="+mn-ea"/>
                <a:hlinkClick r:id="rId4"/>
              </a:rPr>
              <a:t>IT</a:t>
            </a:r>
            <a:r>
              <a:rPr lang="ja-JP" altLang="en-US" sz="1400" dirty="0">
                <a:latin typeface="+mn-ea"/>
                <a:hlinkClick r:id="rId4"/>
              </a:rPr>
              <a:t>総合戦略室、平成</a:t>
            </a:r>
            <a:r>
              <a:rPr lang="en-US" altLang="ja-JP" sz="1400" dirty="0">
                <a:latin typeface="+mn-ea"/>
                <a:hlinkClick r:id="rId4"/>
              </a:rPr>
              <a:t>29</a:t>
            </a:r>
            <a:r>
              <a:rPr lang="ja-JP" altLang="en-US" sz="1400" dirty="0">
                <a:latin typeface="+mn-ea"/>
                <a:hlinkClick r:id="rId4"/>
              </a:rPr>
              <a:t>年</a:t>
            </a:r>
            <a:r>
              <a:rPr lang="en-US" altLang="ja-JP" sz="1400" dirty="0">
                <a:latin typeface="+mn-ea"/>
                <a:hlinkClick r:id="rId4"/>
              </a:rPr>
              <a:t>12</a:t>
            </a:r>
            <a:r>
              <a:rPr lang="ja-JP" altLang="en-US" sz="1400" dirty="0">
                <a:latin typeface="+mn-ea"/>
                <a:hlinkClick r:id="rId4"/>
              </a:rPr>
              <a:t>月</a:t>
            </a:r>
            <a:r>
              <a:rPr lang="en-US" altLang="ja-JP" sz="1400" dirty="0">
                <a:latin typeface="+mn-ea"/>
                <a:hlinkClick r:id="rId4"/>
              </a:rPr>
              <a:t>22</a:t>
            </a:r>
            <a:r>
              <a:rPr lang="ja-JP" altLang="en-US" sz="1400" dirty="0">
                <a:latin typeface="+mn-ea"/>
                <a:hlinkClick r:id="rId4"/>
              </a:rPr>
              <a:t>日改定）</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5"/>
              </a:rPr>
              <a:t>オープンデータ基本指針（平成</a:t>
            </a:r>
            <a:r>
              <a:rPr lang="en-US" altLang="ja-JP" sz="1400" dirty="0">
                <a:latin typeface="+mn-ea"/>
                <a:hlinkClick r:id="rId5"/>
              </a:rPr>
              <a:t>29</a:t>
            </a:r>
            <a:r>
              <a:rPr lang="ja-JP" altLang="en-US" sz="1400" dirty="0">
                <a:latin typeface="+mn-ea"/>
                <a:hlinkClick r:id="rId5"/>
              </a:rPr>
              <a:t>年</a:t>
            </a:r>
            <a:r>
              <a:rPr lang="en-US" altLang="ja-JP" sz="1400" dirty="0">
                <a:latin typeface="+mn-ea"/>
                <a:hlinkClick r:id="rId5"/>
              </a:rPr>
              <a:t>5</a:t>
            </a:r>
            <a:r>
              <a:rPr lang="ja-JP" altLang="en-US" sz="1400" dirty="0">
                <a:latin typeface="+mn-ea"/>
                <a:hlinkClick r:id="rId5"/>
              </a:rPr>
              <a:t>月</a:t>
            </a:r>
            <a:r>
              <a:rPr lang="en-US" altLang="ja-JP" sz="1400" dirty="0">
                <a:latin typeface="+mn-ea"/>
                <a:hlinkClick r:id="rId5"/>
              </a:rPr>
              <a:t>30</a:t>
            </a:r>
            <a:r>
              <a:rPr lang="ja-JP" altLang="en-US" sz="1400" dirty="0">
                <a:latin typeface="+mn-ea"/>
                <a:hlinkClick r:id="rId5"/>
              </a:rPr>
              <a:t>日 </a:t>
            </a:r>
            <a:r>
              <a:rPr lang="en" altLang="ja-JP" sz="1400" dirty="0">
                <a:latin typeface="+mn-ea"/>
                <a:hlinkClick r:id="rId5"/>
              </a:rPr>
              <a:t>IT</a:t>
            </a:r>
            <a:r>
              <a:rPr lang="ja-JP" altLang="en-US" sz="1400" dirty="0">
                <a:latin typeface="+mn-ea"/>
                <a:hlinkClick r:id="rId5"/>
              </a:rPr>
              <a:t>本部・官民データ活用推進戦略会議決定）</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6"/>
              </a:rPr>
              <a:t>オープンデータの取組に関する自治体アンケート結果（内閣官房</a:t>
            </a:r>
            <a:r>
              <a:rPr lang="en" altLang="ja-JP" sz="1400" dirty="0">
                <a:latin typeface="+mn-ea"/>
                <a:hlinkClick r:id="rId6"/>
              </a:rPr>
              <a:t>IT</a:t>
            </a:r>
            <a:r>
              <a:rPr lang="ja-JP" altLang="en-US" sz="1400" dirty="0">
                <a:latin typeface="+mn-ea"/>
                <a:hlinkClick r:id="rId6"/>
              </a:rPr>
              <a:t>総合戦略室、平成</a:t>
            </a:r>
            <a:r>
              <a:rPr lang="en-US" altLang="ja-JP" sz="1400" dirty="0">
                <a:latin typeface="+mn-ea"/>
                <a:hlinkClick r:id="rId6"/>
              </a:rPr>
              <a:t>28</a:t>
            </a:r>
            <a:r>
              <a:rPr lang="ja-JP" altLang="en-US" sz="1400" dirty="0">
                <a:latin typeface="+mn-ea"/>
                <a:hlinkClick r:id="rId6"/>
              </a:rPr>
              <a:t>年</a:t>
            </a:r>
            <a:r>
              <a:rPr lang="en-US" altLang="ja-JP" sz="1400" dirty="0">
                <a:latin typeface="+mn-ea"/>
                <a:hlinkClick r:id="rId6"/>
              </a:rPr>
              <a:t>12</a:t>
            </a:r>
            <a:r>
              <a:rPr lang="ja-JP" altLang="en-US" sz="1400" dirty="0">
                <a:latin typeface="+mn-ea"/>
                <a:hlinkClick r:id="rId6"/>
              </a:rPr>
              <a:t>月実施）</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7"/>
              </a:rPr>
              <a:t>オープンデータガイド第</a:t>
            </a:r>
            <a:r>
              <a:rPr lang="en-US" altLang="ja-JP" sz="1400" dirty="0">
                <a:latin typeface="+mn-ea"/>
                <a:hlinkClick r:id="rId7"/>
              </a:rPr>
              <a:t>2.1</a:t>
            </a:r>
            <a:r>
              <a:rPr lang="ja-JP" altLang="en-US" sz="1400" dirty="0">
                <a:latin typeface="+mn-ea"/>
                <a:hlinkClick r:id="rId7"/>
              </a:rPr>
              <a:t>版 ～オープンデータのためのルール・技術の手引き～ 第 </a:t>
            </a:r>
            <a:r>
              <a:rPr lang="en-US" altLang="ja-JP" sz="1400" dirty="0">
                <a:latin typeface="+mn-ea"/>
                <a:hlinkClick r:id="rId7"/>
              </a:rPr>
              <a:t>2.1 </a:t>
            </a:r>
            <a:r>
              <a:rPr lang="ja-JP" altLang="en-US" sz="1400" dirty="0">
                <a:latin typeface="+mn-ea"/>
                <a:hlinkClick r:id="rId7"/>
              </a:rPr>
              <a:t>版（一般社団法人オープン＆ビッグデータ活用・地方創生推進機構 、</a:t>
            </a:r>
            <a:r>
              <a:rPr lang="en-US" altLang="ja-JP" sz="1400" dirty="0">
                <a:latin typeface="+mn-ea"/>
                <a:hlinkClick r:id="rId7"/>
              </a:rPr>
              <a:t>2016</a:t>
            </a:r>
            <a:r>
              <a:rPr lang="ja-JP" altLang="en-US" sz="1400" dirty="0">
                <a:latin typeface="+mn-ea"/>
                <a:hlinkClick r:id="rId7"/>
              </a:rPr>
              <a:t>年</a:t>
            </a:r>
            <a:r>
              <a:rPr lang="en-US" altLang="ja-JP" sz="1400" dirty="0">
                <a:latin typeface="+mn-ea"/>
                <a:hlinkClick r:id="rId7"/>
              </a:rPr>
              <a:t>6</a:t>
            </a:r>
            <a:r>
              <a:rPr lang="ja-JP" altLang="en-US" sz="1400" dirty="0">
                <a:latin typeface="+mn-ea"/>
                <a:hlinkClick r:id="rId7"/>
              </a:rPr>
              <a:t>月</a:t>
            </a:r>
            <a:r>
              <a:rPr lang="en-US" altLang="ja-JP" sz="1400" dirty="0">
                <a:latin typeface="+mn-ea"/>
                <a:hlinkClick r:id="rId7"/>
              </a:rPr>
              <a:t>22</a:t>
            </a:r>
            <a:r>
              <a:rPr lang="ja-JP" altLang="en-US" sz="1400" dirty="0">
                <a:latin typeface="+mn-ea"/>
                <a:hlinkClick r:id="rId7"/>
              </a:rPr>
              <a:t>日）</a:t>
            </a:r>
            <a:r>
              <a:rPr lang="ja-JP" altLang="en-US" sz="1400" dirty="0">
                <a:latin typeface="+mn-ea"/>
              </a:rPr>
              <a:t>（一般社団法人オープン＆ビッグデータ活用・地方創生推進機構 、クリエイティブ・コモンズ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8"/>
              </a:rPr>
              <a:t>オープンデータ取組ガイド（地方公共団体情報システム機構）</a:t>
            </a:r>
            <a:endParaRPr lang="ja-JP" altLang="en-US" sz="1400" dirty="0">
              <a:latin typeface="+mn-ea"/>
            </a:endParaRPr>
          </a:p>
          <a:p>
            <a:pPr marL="285750" indent="-285750">
              <a:spcBef>
                <a:spcPts val="600"/>
              </a:spcBef>
              <a:buFont typeface="Wingdings" pitchFamily="2" charset="2"/>
              <a:buChar char="l"/>
            </a:pPr>
            <a:r>
              <a:rPr lang="en" altLang="ja-JP" sz="1400" dirty="0">
                <a:latin typeface="+mn-ea"/>
                <a:hlinkClick r:id="rId9"/>
              </a:rPr>
              <a:t>FAQ</a:t>
            </a:r>
            <a:r>
              <a:rPr lang="ja-JP" altLang="en" sz="1400" dirty="0">
                <a:latin typeface="+mn-ea"/>
                <a:hlinkClick r:id="rId9"/>
              </a:rPr>
              <a:t>　</a:t>
            </a:r>
            <a:r>
              <a:rPr lang="ja-JP" altLang="en-US" sz="1400" dirty="0">
                <a:latin typeface="+mn-ea"/>
                <a:hlinkClick r:id="rId9"/>
              </a:rPr>
              <a:t>よくある質問と回答（クリエイティブ・コモンズ・ジャパン（特定非営利活動法人　コモンスフィア）</a:t>
            </a:r>
            <a:r>
              <a:rPr lang="ja-JP" altLang="en-US" sz="1400" dirty="0">
                <a:latin typeface="+mn-ea"/>
              </a:rPr>
              <a:t>、クリエイティブ・コモンズ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10"/>
              </a:rPr>
              <a:t>オープンデータに関する</a:t>
            </a:r>
            <a:r>
              <a:rPr lang="en" altLang="ja-JP" sz="1400" dirty="0">
                <a:latin typeface="+mn-ea"/>
                <a:hlinkClick r:id="rId10"/>
              </a:rPr>
              <a:t>FAQ</a:t>
            </a:r>
            <a:r>
              <a:rPr lang="ja-JP" altLang="en" sz="1400" dirty="0">
                <a:latin typeface="+mn-ea"/>
                <a:hlinkClick r:id="rId10"/>
              </a:rPr>
              <a:t>（</a:t>
            </a:r>
            <a:r>
              <a:rPr lang="ja-JP" altLang="en-US" sz="1400" dirty="0">
                <a:latin typeface="+mn-ea"/>
                <a:hlinkClick r:id="rId10"/>
              </a:rPr>
              <a:t>クリエイティブ・コモンズ・ジャパン（特定非営利活動法人　コモンスフィア）</a:t>
            </a:r>
            <a:r>
              <a:rPr lang="ja-JP" altLang="en-US" sz="1400" dirty="0">
                <a:latin typeface="+mn-ea"/>
              </a:rPr>
              <a:t>、クリエイティブ・コモンズ 表示 </a:t>
            </a:r>
            <a:r>
              <a:rPr lang="en-US" altLang="ja-JP" sz="1400" dirty="0">
                <a:latin typeface="+mn-ea"/>
              </a:rPr>
              <a:t>4.0 </a:t>
            </a:r>
            <a:r>
              <a:rPr lang="ja-JP" altLang="en-US" sz="1400" dirty="0">
                <a:latin typeface="+mn-ea"/>
              </a:rPr>
              <a:t>国際）</a:t>
            </a:r>
          </a:p>
        </p:txBody>
      </p:sp>
      <p:sp>
        <p:nvSpPr>
          <p:cNvPr id="10" name="タイトル 1"/>
          <p:cNvSpPr>
            <a:spLocks noGrp="1"/>
          </p:cNvSpPr>
          <p:nvPr>
            <p:ph type="title"/>
          </p:nvPr>
        </p:nvSpPr>
        <p:spPr>
          <a:xfrm>
            <a:off x="251520" y="313813"/>
            <a:ext cx="8712968" cy="424732"/>
          </a:xfrm>
        </p:spPr>
        <p:txBody>
          <a:bodyPr>
            <a:normAutofit/>
          </a:bodyPr>
          <a:lstStyle/>
          <a:p>
            <a:r>
              <a:rPr kumimoji="1" lang="ja-JP" altLang="en-US" dirty="0">
                <a:latin typeface="+mn-ea"/>
                <a:ea typeface="+mn-ea"/>
              </a:rPr>
              <a:t>出典について</a:t>
            </a: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2205750780"/>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19815</Words>
  <Application>Microsoft Office PowerPoint</Application>
  <PresentationFormat>画面に合わせる (4:3)</PresentationFormat>
  <Paragraphs>1991</Paragraphs>
  <Slides>91</Slides>
  <Notes>91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91</vt:i4>
      </vt:variant>
    </vt:vector>
  </HeadingPairs>
  <TitlesOfParts>
    <vt:vector size="100" baseType="lpstr">
      <vt:lpstr>HGP創英角ｺﾞｼｯｸUB</vt:lpstr>
      <vt:lpstr>Meiryo UI</vt:lpstr>
      <vt:lpstr>ＭＳ ゴシック</vt:lpstr>
      <vt:lpstr>新細明體</vt:lpstr>
      <vt:lpstr>メイリオ</vt:lpstr>
      <vt:lpstr>游ゴシック</vt:lpstr>
      <vt:lpstr>Arial</vt:lpstr>
      <vt:lpstr>Wingdings</vt:lpstr>
      <vt:lpstr>Office テーマ</vt:lpstr>
      <vt:lpstr>オープンデータ　e-learning研修</vt:lpstr>
      <vt:lpstr>PowerPoint プレゼンテーション</vt:lpstr>
      <vt:lpstr>１．はじめに</vt:lpstr>
      <vt:lpstr>１．はじめに</vt:lpstr>
      <vt:lpstr>１．はじめに</vt:lpstr>
      <vt:lpstr>１．はじめに</vt:lpstr>
      <vt:lpstr>１．はじめに</vt:lpstr>
      <vt:lpstr>１．はじめに</vt:lpstr>
      <vt:lpstr>PowerPoint プレゼンテーション</vt:lpstr>
      <vt:lpstr>PowerPoint プレゼンテーション</vt:lpstr>
      <vt:lpstr>２．オープンデータを公開するための基本的な作業</vt:lpstr>
      <vt:lpstr>２．オープンデータを公開するための基本的な作業</vt:lpstr>
      <vt:lpstr>(1) 利用ルールと一緒に公開する</vt:lpstr>
      <vt:lpstr>(1) 利用ルールと一緒に公開する</vt:lpstr>
      <vt:lpstr>(1) 利用ルールと一緒に公開する</vt:lpstr>
      <vt:lpstr>２．オープンデータを公開するための基本的な作業</vt:lpstr>
      <vt:lpstr>(2) 利用ルールを整備する</vt:lpstr>
      <vt:lpstr>(2) 利用ルールを整備する</vt:lpstr>
      <vt:lpstr>(2) 利用ルールを整備する</vt:lpstr>
      <vt:lpstr>(2) 利用ルールを整備する</vt:lpstr>
      <vt:lpstr>(2) 利用ルールを整備する</vt:lpstr>
      <vt:lpstr>(2) 利用ルールを整備する</vt:lpstr>
      <vt:lpstr>(2) 利用ルールを整備する</vt:lpstr>
      <vt:lpstr>(2) 利用ルールを整備する</vt:lpstr>
      <vt:lpstr>(2) 利用ルールを整備する</vt:lpstr>
      <vt:lpstr>２．オープンデータを公開するための基本的な作業</vt:lpstr>
      <vt:lpstr>(3) 公開するデータを選ぶ</vt:lpstr>
      <vt:lpstr>(3) 公開するデータを選ぶ</vt:lpstr>
      <vt:lpstr>(3) 公開するデータを選ぶ</vt:lpstr>
      <vt:lpstr>(3) 公開するデータを選ぶ</vt:lpstr>
      <vt:lpstr>(3) 公開するデータを選ぶ</vt:lpstr>
      <vt:lpstr>(3) 公開するデータを選ぶ</vt:lpstr>
      <vt:lpstr>(3) 公開するデータを選ぶ</vt:lpstr>
      <vt:lpstr>(3) 公開するデータを選ぶ</vt:lpstr>
      <vt:lpstr>２．オープンデータを公開するための基本的な作業</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(4) オープンデータにより適したデータにする</vt:lpstr>
      <vt:lpstr>２．オープンデータを公開するための基本的な作業　（まとめ）</vt:lpstr>
      <vt:lpstr>PowerPoint プレゼンテーション</vt:lpstr>
      <vt:lpstr>PowerPoint プレゼンテーション</vt:lpstr>
      <vt:lpstr>PowerPoint プレゼンテーション</vt:lpstr>
      <vt:lpstr>(1) データの公開方法を決める</vt:lpstr>
      <vt:lpstr>(1) データの公開方法を決める</vt:lpstr>
      <vt:lpstr>(1) データの公開方法を決める</vt:lpstr>
      <vt:lpstr>(1) データの公開方法を決める</vt:lpstr>
      <vt:lpstr>(1) データの公開方法を決める</vt:lpstr>
      <vt:lpstr>(1) データの公開方法を決める</vt:lpstr>
      <vt:lpstr>(1) データの公開方法を決める（補足）</vt:lpstr>
      <vt:lpstr>(1) データの公開方法を決める（補足）</vt:lpstr>
      <vt:lpstr>(2) オープンデータの運用手順を決める</vt:lpstr>
      <vt:lpstr>(2) オープンデータの運用手順を決める</vt:lpstr>
      <vt:lpstr>(2) オープンデータの運用手順を決める</vt:lpstr>
      <vt:lpstr>(3) オープンデータ公開を周知する</vt:lpstr>
      <vt:lpstr>(3) オープンデータ公開を周知する</vt:lpstr>
      <vt:lpstr>PowerPoint プレゼンテーション</vt:lpstr>
      <vt:lpstr>(1) 自治体データの棚卸し</vt:lpstr>
      <vt:lpstr>(1) 自治体データの棚卸し</vt:lpstr>
      <vt:lpstr>(1) 自治体データの棚卸し</vt:lpstr>
      <vt:lpstr>PowerPoint プレゼンテーション</vt:lpstr>
      <vt:lpstr>(1) オープンデータに適したファイル形式</vt:lpstr>
      <vt:lpstr>(2) データの作成（PDF）</vt:lpstr>
      <vt:lpstr>(3) データの作成（CSV）</vt:lpstr>
      <vt:lpstr>(3) データの作成（CSV）</vt:lpstr>
      <vt:lpstr>(3) データの作成（CSV）</vt:lpstr>
      <vt:lpstr>(4) データの作成（補足）</vt:lpstr>
      <vt:lpstr>(4) データの作成（補足）</vt:lpstr>
      <vt:lpstr>(4) データの作成（補足）</vt:lpstr>
      <vt:lpstr>(4) データの作成（補足）</vt:lpstr>
      <vt:lpstr>PowerPoint プレゼンテーション</vt:lpstr>
      <vt:lpstr>(1) メタデータの作成</vt:lpstr>
      <vt:lpstr>(1) メタデータの作成</vt:lpstr>
      <vt:lpstr>(1) メタデータの作成</vt:lpstr>
      <vt:lpstr>オープンデータ　e-learning研修</vt:lpstr>
      <vt:lpstr>本資料の利用について</vt:lpstr>
      <vt:lpstr>本資料の利用について</vt:lpstr>
      <vt:lpstr>他社所有商標に関する表示</vt:lpstr>
      <vt:lpstr>免責事項等について</vt:lpstr>
      <vt:lpstr>出典について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2018-12-12T04:28:39Z</dcterms:created>
  <dcterms:modified xsi:type="dcterms:W3CDTF">2020-05-23T01:32:47Z</dcterms:modified>
</cp:coreProperties>
</file>