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74"/>
  </p:notesMasterIdLst>
  <p:handoutMasterIdLst>
    <p:handoutMasterId r:id="rId75"/>
  </p:handoutMasterIdLst>
  <p:sldIdLst>
    <p:sldId id="494" r:id="rId2"/>
    <p:sldId id="419" r:id="rId3"/>
    <p:sldId id="614" r:id="rId4"/>
    <p:sldId id="643" r:id="rId5"/>
    <p:sldId id="644" r:id="rId6"/>
    <p:sldId id="701" r:id="rId7"/>
    <p:sldId id="702" r:id="rId8"/>
    <p:sldId id="649" r:id="rId9"/>
    <p:sldId id="650" r:id="rId10"/>
    <p:sldId id="651" r:id="rId11"/>
    <p:sldId id="652" r:id="rId12"/>
    <p:sldId id="653" r:id="rId13"/>
    <p:sldId id="654" r:id="rId14"/>
    <p:sldId id="698" r:id="rId15"/>
    <p:sldId id="703" r:id="rId16"/>
    <p:sldId id="681" r:id="rId17"/>
    <p:sldId id="657" r:id="rId18"/>
    <p:sldId id="699" r:id="rId19"/>
    <p:sldId id="659" r:id="rId20"/>
    <p:sldId id="700" r:id="rId21"/>
    <p:sldId id="704" r:id="rId22"/>
    <p:sldId id="660" r:id="rId23"/>
    <p:sldId id="705" r:id="rId24"/>
    <p:sldId id="661" r:id="rId25"/>
    <p:sldId id="706" r:id="rId26"/>
    <p:sldId id="663" r:id="rId27"/>
    <p:sldId id="664" r:id="rId28"/>
    <p:sldId id="666" r:id="rId29"/>
    <p:sldId id="707" r:id="rId30"/>
    <p:sldId id="708" r:id="rId31"/>
    <p:sldId id="668" r:id="rId32"/>
    <p:sldId id="709" r:id="rId33"/>
    <p:sldId id="670" r:id="rId34"/>
    <p:sldId id="669" r:id="rId35"/>
    <p:sldId id="683" r:id="rId36"/>
    <p:sldId id="672" r:id="rId37"/>
    <p:sldId id="690" r:id="rId38"/>
    <p:sldId id="688" r:id="rId39"/>
    <p:sldId id="674" r:id="rId40"/>
    <p:sldId id="689" r:id="rId41"/>
    <p:sldId id="677" r:id="rId42"/>
    <p:sldId id="678" r:id="rId43"/>
    <p:sldId id="691" r:id="rId44"/>
    <p:sldId id="710" r:id="rId45"/>
    <p:sldId id="714" r:id="rId46"/>
    <p:sldId id="715" r:id="rId47"/>
    <p:sldId id="716" r:id="rId48"/>
    <p:sldId id="717" r:id="rId49"/>
    <p:sldId id="718" r:id="rId50"/>
    <p:sldId id="719" r:id="rId51"/>
    <p:sldId id="697" r:id="rId52"/>
    <p:sldId id="642" r:id="rId53"/>
    <p:sldId id="603" r:id="rId54"/>
    <p:sldId id="611" r:id="rId55"/>
    <p:sldId id="612" r:id="rId56"/>
    <p:sldId id="711" r:id="rId57"/>
    <p:sldId id="613" r:id="rId58"/>
    <p:sldId id="620" r:id="rId59"/>
    <p:sldId id="621" r:id="rId60"/>
    <p:sldId id="608" r:id="rId61"/>
    <p:sldId id="641" r:id="rId62"/>
    <p:sldId id="480" r:id="rId63"/>
    <p:sldId id="481" r:id="rId64"/>
    <p:sldId id="484" r:id="rId65"/>
    <p:sldId id="712" r:id="rId66"/>
    <p:sldId id="713" r:id="rId67"/>
    <p:sldId id="485" r:id="rId68"/>
    <p:sldId id="720" r:id="rId69"/>
    <p:sldId id="721" r:id="rId70"/>
    <p:sldId id="722" r:id="rId71"/>
    <p:sldId id="723" r:id="rId72"/>
    <p:sldId id="724" r:id="rId73"/>
  </p:sldIdLst>
  <p:sldSz cx="9144000" cy="6858000" type="screen4x3"/>
  <p:notesSz cx="9866313" cy="142954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779DCB"/>
    <a:srgbClr val="FFFF66"/>
    <a:srgbClr val="D8480E"/>
    <a:srgbClr val="FFFFFF"/>
    <a:srgbClr val="F57E1B"/>
    <a:srgbClr val="66FFCC"/>
    <a:srgbClr val="4271C6"/>
    <a:srgbClr val="FF3300"/>
    <a:srgbClr val="6E97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0" autoAdjust="0"/>
    <p:restoredTop sz="78435" autoAdjust="0"/>
  </p:normalViewPr>
  <p:slideViewPr>
    <p:cSldViewPr>
      <p:cViewPr varScale="1">
        <p:scale>
          <a:sx n="58" d="100"/>
          <a:sy n="58" d="100"/>
        </p:scale>
        <p:origin x="1776" y="72"/>
      </p:cViewPr>
      <p:guideLst/>
    </p:cSldViewPr>
  </p:slideViewPr>
  <p:outlineViewPr>
    <p:cViewPr>
      <p:scale>
        <a:sx n="33" d="100"/>
        <a:sy n="33" d="100"/>
      </p:scale>
      <p:origin x="0" y="0"/>
    </p:cViewPr>
  </p:outlineViewPr>
  <p:notesTextViewPr>
    <p:cViewPr>
      <p:scale>
        <a:sx n="75" d="100"/>
        <a:sy n="75" d="100"/>
      </p:scale>
      <p:origin x="0" y="0"/>
    </p:cViewPr>
  </p:notesTextViewPr>
  <p:notesViewPr>
    <p:cSldViewPr>
      <p:cViewPr varScale="1">
        <p:scale>
          <a:sx n="47" d="100"/>
          <a:sy n="47" d="100"/>
        </p:scale>
        <p:origin x="2106"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275403" cy="717254"/>
          </a:xfrm>
          <a:prstGeom prst="rect">
            <a:avLst/>
          </a:prstGeom>
        </p:spPr>
        <p:txBody>
          <a:bodyPr vert="horz" lIns="133073" tIns="66536" rIns="133073" bIns="66536" rtlCol="0"/>
          <a:lstStyle>
            <a:lvl1pPr algn="l">
              <a:defRPr sz="1700"/>
            </a:lvl1pPr>
          </a:lstStyle>
          <a:p>
            <a:endParaRPr kumimoji="1" lang="ja-JP" altLang="en-US"/>
          </a:p>
        </p:txBody>
      </p:sp>
      <p:sp>
        <p:nvSpPr>
          <p:cNvPr id="3" name="日付プレースホルダー 2"/>
          <p:cNvSpPr>
            <a:spLocks noGrp="1"/>
          </p:cNvSpPr>
          <p:nvPr>
            <p:ph type="dt" sz="quarter" idx="1"/>
          </p:nvPr>
        </p:nvSpPr>
        <p:spPr>
          <a:xfrm>
            <a:off x="5588627" y="1"/>
            <a:ext cx="4275403" cy="717254"/>
          </a:xfrm>
          <a:prstGeom prst="rect">
            <a:avLst/>
          </a:prstGeom>
        </p:spPr>
        <p:txBody>
          <a:bodyPr vert="horz" lIns="133073" tIns="66536" rIns="133073" bIns="66536" rtlCol="0"/>
          <a:lstStyle>
            <a:lvl1pPr algn="r">
              <a:defRPr sz="1700"/>
            </a:lvl1pPr>
          </a:lstStyle>
          <a:p>
            <a:fld id="{3C0AD30B-1FDC-4CC9-8968-EEE2923C924E}" type="datetimeFigureOut">
              <a:rPr kumimoji="1" lang="ja-JP" altLang="en-US" smtClean="0"/>
              <a:t>2020/6/3</a:t>
            </a:fld>
            <a:endParaRPr kumimoji="1" lang="ja-JP" altLang="en-US"/>
          </a:p>
        </p:txBody>
      </p:sp>
      <p:sp>
        <p:nvSpPr>
          <p:cNvPr id="4" name="フッター プレースホルダー 3"/>
          <p:cNvSpPr>
            <a:spLocks noGrp="1"/>
          </p:cNvSpPr>
          <p:nvPr>
            <p:ph type="ftr" sz="quarter" idx="2"/>
          </p:nvPr>
        </p:nvSpPr>
        <p:spPr>
          <a:xfrm>
            <a:off x="1" y="13578186"/>
            <a:ext cx="4275403" cy="717253"/>
          </a:xfrm>
          <a:prstGeom prst="rect">
            <a:avLst/>
          </a:prstGeom>
        </p:spPr>
        <p:txBody>
          <a:bodyPr vert="horz" lIns="133073" tIns="66536" rIns="133073" bIns="66536" rtlCol="0" anchor="b"/>
          <a:lstStyle>
            <a:lvl1pPr algn="l">
              <a:defRPr sz="1700"/>
            </a:lvl1pPr>
          </a:lstStyle>
          <a:p>
            <a:endParaRPr kumimoji="1" lang="ja-JP" altLang="en-US"/>
          </a:p>
        </p:txBody>
      </p:sp>
      <p:sp>
        <p:nvSpPr>
          <p:cNvPr id="5" name="スライド番号プレースホルダー 4"/>
          <p:cNvSpPr>
            <a:spLocks noGrp="1"/>
          </p:cNvSpPr>
          <p:nvPr>
            <p:ph type="sldNum" sz="quarter" idx="3"/>
          </p:nvPr>
        </p:nvSpPr>
        <p:spPr>
          <a:xfrm>
            <a:off x="5588627" y="13578186"/>
            <a:ext cx="4275403" cy="717253"/>
          </a:xfrm>
          <a:prstGeom prst="rect">
            <a:avLst/>
          </a:prstGeom>
        </p:spPr>
        <p:txBody>
          <a:bodyPr vert="horz" lIns="133073" tIns="66536" rIns="133073" bIns="66536" rtlCol="0" anchor="b"/>
          <a:lstStyle>
            <a:lvl1pPr algn="r">
              <a:defRPr sz="1700"/>
            </a:lvl1pPr>
          </a:lstStyle>
          <a:p>
            <a:fld id="{B944BF54-7412-42BF-98B8-BD4FC4DB6FDE}" type="slidenum">
              <a:rPr kumimoji="1" lang="ja-JP" altLang="en-US" smtClean="0"/>
              <a:t>‹#›</a:t>
            </a:fld>
            <a:endParaRPr kumimoji="1" lang="ja-JP" altLang="en-US"/>
          </a:p>
        </p:txBody>
      </p:sp>
    </p:spTree>
    <p:extLst>
      <p:ext uri="{BB962C8B-B14F-4D97-AF65-F5344CB8AC3E}">
        <p14:creationId xmlns:p14="http://schemas.microsoft.com/office/powerpoint/2010/main" val="27264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275403" cy="717254"/>
          </a:xfrm>
          <a:prstGeom prst="rect">
            <a:avLst/>
          </a:prstGeom>
        </p:spPr>
        <p:txBody>
          <a:bodyPr vert="horz" lIns="133073" tIns="66536" rIns="133073" bIns="66536" rtlCol="0"/>
          <a:lstStyle>
            <a:lvl1pPr algn="l">
              <a:defRPr sz="1700"/>
            </a:lvl1pPr>
          </a:lstStyle>
          <a:p>
            <a:endParaRPr kumimoji="1" lang="ja-JP" altLang="en-US"/>
          </a:p>
        </p:txBody>
      </p:sp>
      <p:sp>
        <p:nvSpPr>
          <p:cNvPr id="3" name="日付プレースホルダー 2"/>
          <p:cNvSpPr>
            <a:spLocks noGrp="1"/>
          </p:cNvSpPr>
          <p:nvPr>
            <p:ph type="dt" idx="1"/>
          </p:nvPr>
        </p:nvSpPr>
        <p:spPr>
          <a:xfrm>
            <a:off x="5588627" y="1"/>
            <a:ext cx="4275403" cy="717254"/>
          </a:xfrm>
          <a:prstGeom prst="rect">
            <a:avLst/>
          </a:prstGeom>
        </p:spPr>
        <p:txBody>
          <a:bodyPr vert="horz" lIns="133073" tIns="66536" rIns="133073" bIns="66536" rtlCol="0"/>
          <a:lstStyle>
            <a:lvl1pPr algn="r">
              <a:defRPr sz="1700"/>
            </a:lvl1pPr>
          </a:lstStyle>
          <a:p>
            <a:fld id="{45053B6B-85F0-4D10-BE8B-30F32F836F75}" type="datetimeFigureOut">
              <a:rPr kumimoji="1" lang="ja-JP" altLang="en-US" smtClean="0"/>
              <a:t>2020/6/3</a:t>
            </a:fld>
            <a:endParaRPr kumimoji="1" lang="ja-JP" altLang="en-US"/>
          </a:p>
        </p:txBody>
      </p:sp>
      <p:sp>
        <p:nvSpPr>
          <p:cNvPr id="4" name="スライド イメージ プレースホルダー 3"/>
          <p:cNvSpPr>
            <a:spLocks noGrp="1" noRot="1" noChangeAspect="1"/>
          </p:cNvSpPr>
          <p:nvPr>
            <p:ph type="sldImg" idx="2"/>
          </p:nvPr>
        </p:nvSpPr>
        <p:spPr>
          <a:xfrm>
            <a:off x="1717675" y="1787525"/>
            <a:ext cx="6430963" cy="4822825"/>
          </a:xfrm>
          <a:prstGeom prst="rect">
            <a:avLst/>
          </a:prstGeom>
          <a:noFill/>
          <a:ln w="12700">
            <a:solidFill>
              <a:prstClr val="black"/>
            </a:solidFill>
          </a:ln>
        </p:spPr>
        <p:txBody>
          <a:bodyPr vert="horz" lIns="133073" tIns="66536" rIns="133073" bIns="66536" rtlCol="0" anchor="ctr"/>
          <a:lstStyle/>
          <a:p>
            <a:endParaRPr lang="ja-JP" altLang="en-US"/>
          </a:p>
        </p:txBody>
      </p:sp>
      <p:sp>
        <p:nvSpPr>
          <p:cNvPr id="5" name="ノート プレースホルダー 4"/>
          <p:cNvSpPr>
            <a:spLocks noGrp="1"/>
          </p:cNvSpPr>
          <p:nvPr>
            <p:ph type="body" sz="quarter" idx="3"/>
          </p:nvPr>
        </p:nvSpPr>
        <p:spPr>
          <a:xfrm>
            <a:off x="986632" y="6879680"/>
            <a:ext cx="7893050" cy="5628829"/>
          </a:xfrm>
          <a:prstGeom prst="rect">
            <a:avLst/>
          </a:prstGeom>
        </p:spPr>
        <p:txBody>
          <a:bodyPr vert="horz" lIns="133073" tIns="66536" rIns="133073" bIns="6653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13578186"/>
            <a:ext cx="4275403" cy="717253"/>
          </a:xfrm>
          <a:prstGeom prst="rect">
            <a:avLst/>
          </a:prstGeom>
        </p:spPr>
        <p:txBody>
          <a:bodyPr vert="horz" lIns="133073" tIns="66536" rIns="133073" bIns="66536" rtlCol="0" anchor="b"/>
          <a:lstStyle>
            <a:lvl1pPr algn="l">
              <a:defRPr sz="1700"/>
            </a:lvl1pPr>
          </a:lstStyle>
          <a:p>
            <a:endParaRPr kumimoji="1" lang="ja-JP" altLang="en-US"/>
          </a:p>
        </p:txBody>
      </p:sp>
      <p:sp>
        <p:nvSpPr>
          <p:cNvPr id="7" name="スライド番号プレースホルダー 6"/>
          <p:cNvSpPr>
            <a:spLocks noGrp="1"/>
          </p:cNvSpPr>
          <p:nvPr>
            <p:ph type="sldNum" sz="quarter" idx="5"/>
          </p:nvPr>
        </p:nvSpPr>
        <p:spPr>
          <a:xfrm>
            <a:off x="5588627" y="13578186"/>
            <a:ext cx="4275403" cy="717253"/>
          </a:xfrm>
          <a:prstGeom prst="rect">
            <a:avLst/>
          </a:prstGeom>
        </p:spPr>
        <p:txBody>
          <a:bodyPr vert="horz" lIns="133073" tIns="66536" rIns="133073" bIns="66536" rtlCol="0" anchor="b"/>
          <a:lstStyle>
            <a:lvl1pPr algn="r">
              <a:defRPr sz="1700"/>
            </a:lvl1pPr>
          </a:lstStyle>
          <a:p>
            <a:fld id="{BC593228-728A-4795-AE70-4E5858140379}" type="slidenum">
              <a:rPr kumimoji="1" lang="ja-JP" altLang="en-US" smtClean="0"/>
              <a:t>‹#›</a:t>
            </a:fld>
            <a:endParaRPr kumimoji="1" lang="ja-JP" altLang="en-US"/>
          </a:p>
        </p:txBody>
      </p:sp>
    </p:spTree>
    <p:extLst>
      <p:ext uri="{BB962C8B-B14F-4D97-AF65-F5344CB8AC3E}">
        <p14:creationId xmlns:p14="http://schemas.microsoft.com/office/powerpoint/2010/main" val="26444071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0</a:t>
            </a:fld>
            <a:endParaRPr kumimoji="1" lang="ja-JP" altLang="en-US"/>
          </a:p>
        </p:txBody>
      </p:sp>
    </p:spTree>
    <p:extLst>
      <p:ext uri="{BB962C8B-B14F-4D97-AF65-F5344CB8AC3E}">
        <p14:creationId xmlns:p14="http://schemas.microsoft.com/office/powerpoint/2010/main" val="2321185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11</a:t>
            </a:fld>
            <a:endParaRPr kumimoji="1" lang="ja-JP" altLang="en-US"/>
          </a:p>
        </p:txBody>
      </p:sp>
    </p:spTree>
    <p:extLst>
      <p:ext uri="{BB962C8B-B14F-4D97-AF65-F5344CB8AC3E}">
        <p14:creationId xmlns:p14="http://schemas.microsoft.com/office/powerpoint/2010/main" val="500318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12</a:t>
            </a:fld>
            <a:endParaRPr kumimoji="1" lang="ja-JP" altLang="en-US"/>
          </a:p>
        </p:txBody>
      </p:sp>
    </p:spTree>
    <p:extLst>
      <p:ext uri="{BB962C8B-B14F-4D97-AF65-F5344CB8AC3E}">
        <p14:creationId xmlns:p14="http://schemas.microsoft.com/office/powerpoint/2010/main" val="1979504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13</a:t>
            </a:fld>
            <a:endParaRPr kumimoji="1" lang="ja-JP" altLang="en-US"/>
          </a:p>
        </p:txBody>
      </p:sp>
    </p:spTree>
    <p:extLst>
      <p:ext uri="{BB962C8B-B14F-4D97-AF65-F5344CB8AC3E}">
        <p14:creationId xmlns:p14="http://schemas.microsoft.com/office/powerpoint/2010/main" val="3206309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14</a:t>
            </a:fld>
            <a:endParaRPr kumimoji="1" lang="ja-JP" altLang="en-US"/>
          </a:p>
        </p:txBody>
      </p:sp>
    </p:spTree>
    <p:extLst>
      <p:ext uri="{BB962C8B-B14F-4D97-AF65-F5344CB8AC3E}">
        <p14:creationId xmlns:p14="http://schemas.microsoft.com/office/powerpoint/2010/main" val="797142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15</a:t>
            </a:fld>
            <a:endParaRPr kumimoji="1" lang="ja-JP" altLang="en-US"/>
          </a:p>
        </p:txBody>
      </p:sp>
    </p:spTree>
    <p:extLst>
      <p:ext uri="{BB962C8B-B14F-4D97-AF65-F5344CB8AC3E}">
        <p14:creationId xmlns:p14="http://schemas.microsoft.com/office/powerpoint/2010/main" val="2124753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16</a:t>
            </a:fld>
            <a:endParaRPr kumimoji="1" lang="ja-JP" altLang="en-US"/>
          </a:p>
        </p:txBody>
      </p:sp>
    </p:spTree>
    <p:extLst>
      <p:ext uri="{BB962C8B-B14F-4D97-AF65-F5344CB8AC3E}">
        <p14:creationId xmlns:p14="http://schemas.microsoft.com/office/powerpoint/2010/main" val="446275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330726">
              <a:defRPr/>
            </a:pPr>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17</a:t>
            </a:fld>
            <a:endParaRPr kumimoji="1" lang="ja-JP" altLang="en-US"/>
          </a:p>
        </p:txBody>
      </p:sp>
    </p:spTree>
    <p:extLst>
      <p:ext uri="{BB962C8B-B14F-4D97-AF65-F5344CB8AC3E}">
        <p14:creationId xmlns:p14="http://schemas.microsoft.com/office/powerpoint/2010/main" val="3564493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330726">
              <a:defRPr/>
            </a:pPr>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18</a:t>
            </a:fld>
            <a:endParaRPr kumimoji="1" lang="ja-JP" altLang="en-US"/>
          </a:p>
        </p:txBody>
      </p:sp>
    </p:spTree>
    <p:extLst>
      <p:ext uri="{BB962C8B-B14F-4D97-AF65-F5344CB8AC3E}">
        <p14:creationId xmlns:p14="http://schemas.microsoft.com/office/powerpoint/2010/main" val="854823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19</a:t>
            </a:fld>
            <a:endParaRPr kumimoji="1" lang="ja-JP" altLang="en-US"/>
          </a:p>
        </p:txBody>
      </p:sp>
    </p:spTree>
    <p:extLst>
      <p:ext uri="{BB962C8B-B14F-4D97-AF65-F5344CB8AC3E}">
        <p14:creationId xmlns:p14="http://schemas.microsoft.com/office/powerpoint/2010/main" val="2032049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330726">
              <a:defRPr/>
            </a:pPr>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20</a:t>
            </a:fld>
            <a:endParaRPr kumimoji="1" lang="ja-JP" altLang="en-US"/>
          </a:p>
        </p:txBody>
      </p:sp>
    </p:spTree>
    <p:extLst>
      <p:ext uri="{BB962C8B-B14F-4D97-AF65-F5344CB8AC3E}">
        <p14:creationId xmlns:p14="http://schemas.microsoft.com/office/powerpoint/2010/main" val="1127133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2</a:t>
            </a:fld>
            <a:endParaRPr kumimoji="1" lang="ja-JP" altLang="en-US"/>
          </a:p>
        </p:txBody>
      </p:sp>
    </p:spTree>
    <p:extLst>
      <p:ext uri="{BB962C8B-B14F-4D97-AF65-F5344CB8AC3E}">
        <p14:creationId xmlns:p14="http://schemas.microsoft.com/office/powerpoint/2010/main" val="4011387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21</a:t>
            </a:fld>
            <a:endParaRPr kumimoji="1" lang="ja-JP" altLang="en-US"/>
          </a:p>
        </p:txBody>
      </p:sp>
    </p:spTree>
    <p:extLst>
      <p:ext uri="{BB962C8B-B14F-4D97-AF65-F5344CB8AC3E}">
        <p14:creationId xmlns:p14="http://schemas.microsoft.com/office/powerpoint/2010/main" val="2746527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330726">
              <a:defRPr/>
            </a:pPr>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22</a:t>
            </a:fld>
            <a:endParaRPr kumimoji="1" lang="ja-JP" altLang="en-US"/>
          </a:p>
        </p:txBody>
      </p:sp>
    </p:spTree>
    <p:extLst>
      <p:ext uri="{BB962C8B-B14F-4D97-AF65-F5344CB8AC3E}">
        <p14:creationId xmlns:p14="http://schemas.microsoft.com/office/powerpoint/2010/main" val="2599724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23</a:t>
            </a:fld>
            <a:endParaRPr kumimoji="1" lang="ja-JP" altLang="en-US"/>
          </a:p>
        </p:txBody>
      </p:sp>
    </p:spTree>
    <p:extLst>
      <p:ext uri="{BB962C8B-B14F-4D97-AF65-F5344CB8AC3E}">
        <p14:creationId xmlns:p14="http://schemas.microsoft.com/office/powerpoint/2010/main" val="2148115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24</a:t>
            </a:fld>
            <a:endParaRPr kumimoji="1" lang="ja-JP" altLang="en-US"/>
          </a:p>
        </p:txBody>
      </p:sp>
    </p:spTree>
    <p:extLst>
      <p:ext uri="{BB962C8B-B14F-4D97-AF65-F5344CB8AC3E}">
        <p14:creationId xmlns:p14="http://schemas.microsoft.com/office/powerpoint/2010/main" val="3176608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25</a:t>
            </a:fld>
            <a:endParaRPr kumimoji="1" lang="ja-JP" altLang="en-US"/>
          </a:p>
        </p:txBody>
      </p:sp>
    </p:spTree>
    <p:extLst>
      <p:ext uri="{BB962C8B-B14F-4D97-AF65-F5344CB8AC3E}">
        <p14:creationId xmlns:p14="http://schemas.microsoft.com/office/powerpoint/2010/main" val="992855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26</a:t>
            </a:fld>
            <a:endParaRPr kumimoji="1" lang="ja-JP" altLang="en-US"/>
          </a:p>
        </p:txBody>
      </p:sp>
    </p:spTree>
    <p:extLst>
      <p:ext uri="{BB962C8B-B14F-4D97-AF65-F5344CB8AC3E}">
        <p14:creationId xmlns:p14="http://schemas.microsoft.com/office/powerpoint/2010/main" val="636048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27</a:t>
            </a:fld>
            <a:endParaRPr kumimoji="1" lang="ja-JP" altLang="en-US"/>
          </a:p>
        </p:txBody>
      </p:sp>
    </p:spTree>
    <p:extLst>
      <p:ext uri="{BB962C8B-B14F-4D97-AF65-F5344CB8AC3E}">
        <p14:creationId xmlns:p14="http://schemas.microsoft.com/office/powerpoint/2010/main" val="39316717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28</a:t>
            </a:fld>
            <a:endParaRPr kumimoji="1" lang="ja-JP" altLang="en-US"/>
          </a:p>
        </p:txBody>
      </p:sp>
    </p:spTree>
    <p:extLst>
      <p:ext uri="{BB962C8B-B14F-4D97-AF65-F5344CB8AC3E}">
        <p14:creationId xmlns:p14="http://schemas.microsoft.com/office/powerpoint/2010/main" val="36794582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29</a:t>
            </a:fld>
            <a:endParaRPr kumimoji="1" lang="ja-JP" altLang="en-US"/>
          </a:p>
        </p:txBody>
      </p:sp>
    </p:spTree>
    <p:extLst>
      <p:ext uri="{BB962C8B-B14F-4D97-AF65-F5344CB8AC3E}">
        <p14:creationId xmlns:p14="http://schemas.microsoft.com/office/powerpoint/2010/main" val="11780053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30</a:t>
            </a:fld>
            <a:endParaRPr kumimoji="1" lang="ja-JP" altLang="en-US"/>
          </a:p>
        </p:txBody>
      </p:sp>
    </p:spTree>
    <p:extLst>
      <p:ext uri="{BB962C8B-B14F-4D97-AF65-F5344CB8AC3E}">
        <p14:creationId xmlns:p14="http://schemas.microsoft.com/office/powerpoint/2010/main" val="350443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3</a:t>
            </a:fld>
            <a:endParaRPr kumimoji="1" lang="ja-JP" altLang="en-US"/>
          </a:p>
        </p:txBody>
      </p:sp>
    </p:spTree>
    <p:extLst>
      <p:ext uri="{BB962C8B-B14F-4D97-AF65-F5344CB8AC3E}">
        <p14:creationId xmlns:p14="http://schemas.microsoft.com/office/powerpoint/2010/main" val="1116620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31</a:t>
            </a:fld>
            <a:endParaRPr kumimoji="1" lang="ja-JP" altLang="en-US"/>
          </a:p>
        </p:txBody>
      </p:sp>
    </p:spTree>
    <p:extLst>
      <p:ext uri="{BB962C8B-B14F-4D97-AF65-F5344CB8AC3E}">
        <p14:creationId xmlns:p14="http://schemas.microsoft.com/office/powerpoint/2010/main" val="29262507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32</a:t>
            </a:fld>
            <a:endParaRPr kumimoji="1" lang="ja-JP" altLang="en-US"/>
          </a:p>
        </p:txBody>
      </p:sp>
    </p:spTree>
    <p:extLst>
      <p:ext uri="{BB962C8B-B14F-4D97-AF65-F5344CB8AC3E}">
        <p14:creationId xmlns:p14="http://schemas.microsoft.com/office/powerpoint/2010/main" val="4042380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33</a:t>
            </a:fld>
            <a:endParaRPr kumimoji="1" lang="ja-JP" altLang="en-US"/>
          </a:p>
        </p:txBody>
      </p:sp>
    </p:spTree>
    <p:extLst>
      <p:ext uri="{BB962C8B-B14F-4D97-AF65-F5344CB8AC3E}">
        <p14:creationId xmlns:p14="http://schemas.microsoft.com/office/powerpoint/2010/main" val="25325317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34</a:t>
            </a:fld>
            <a:endParaRPr kumimoji="1" lang="ja-JP" altLang="en-US"/>
          </a:p>
        </p:txBody>
      </p:sp>
    </p:spTree>
    <p:extLst>
      <p:ext uri="{BB962C8B-B14F-4D97-AF65-F5344CB8AC3E}">
        <p14:creationId xmlns:p14="http://schemas.microsoft.com/office/powerpoint/2010/main" val="255563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35</a:t>
            </a:fld>
            <a:endParaRPr kumimoji="1" lang="ja-JP" altLang="en-US"/>
          </a:p>
        </p:txBody>
      </p:sp>
    </p:spTree>
    <p:extLst>
      <p:ext uri="{BB962C8B-B14F-4D97-AF65-F5344CB8AC3E}">
        <p14:creationId xmlns:p14="http://schemas.microsoft.com/office/powerpoint/2010/main" val="1283087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36</a:t>
            </a:fld>
            <a:endParaRPr kumimoji="1" lang="ja-JP" altLang="en-US"/>
          </a:p>
        </p:txBody>
      </p:sp>
    </p:spTree>
    <p:extLst>
      <p:ext uri="{BB962C8B-B14F-4D97-AF65-F5344CB8AC3E}">
        <p14:creationId xmlns:p14="http://schemas.microsoft.com/office/powerpoint/2010/main" val="10005700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37</a:t>
            </a:fld>
            <a:endParaRPr kumimoji="1" lang="ja-JP" altLang="en-US"/>
          </a:p>
        </p:txBody>
      </p:sp>
    </p:spTree>
    <p:extLst>
      <p:ext uri="{BB962C8B-B14F-4D97-AF65-F5344CB8AC3E}">
        <p14:creationId xmlns:p14="http://schemas.microsoft.com/office/powerpoint/2010/main" val="39761827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38</a:t>
            </a:fld>
            <a:endParaRPr kumimoji="1" lang="ja-JP" altLang="en-US"/>
          </a:p>
        </p:txBody>
      </p:sp>
    </p:spTree>
    <p:extLst>
      <p:ext uri="{BB962C8B-B14F-4D97-AF65-F5344CB8AC3E}">
        <p14:creationId xmlns:p14="http://schemas.microsoft.com/office/powerpoint/2010/main" val="15316167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39</a:t>
            </a:fld>
            <a:endParaRPr kumimoji="1" lang="ja-JP" altLang="en-US"/>
          </a:p>
        </p:txBody>
      </p:sp>
    </p:spTree>
    <p:extLst>
      <p:ext uri="{BB962C8B-B14F-4D97-AF65-F5344CB8AC3E}">
        <p14:creationId xmlns:p14="http://schemas.microsoft.com/office/powerpoint/2010/main" val="21864746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40</a:t>
            </a:fld>
            <a:endParaRPr kumimoji="1" lang="ja-JP" altLang="en-US"/>
          </a:p>
        </p:txBody>
      </p:sp>
    </p:spTree>
    <p:extLst>
      <p:ext uri="{BB962C8B-B14F-4D97-AF65-F5344CB8AC3E}">
        <p14:creationId xmlns:p14="http://schemas.microsoft.com/office/powerpoint/2010/main" val="3189081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4</a:t>
            </a:fld>
            <a:endParaRPr kumimoji="1" lang="ja-JP" altLang="en-US"/>
          </a:p>
        </p:txBody>
      </p:sp>
    </p:spTree>
    <p:extLst>
      <p:ext uri="{BB962C8B-B14F-4D97-AF65-F5344CB8AC3E}">
        <p14:creationId xmlns:p14="http://schemas.microsoft.com/office/powerpoint/2010/main" val="12616313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41</a:t>
            </a:fld>
            <a:endParaRPr kumimoji="1" lang="ja-JP" altLang="en-US"/>
          </a:p>
        </p:txBody>
      </p:sp>
    </p:spTree>
    <p:extLst>
      <p:ext uri="{BB962C8B-B14F-4D97-AF65-F5344CB8AC3E}">
        <p14:creationId xmlns:p14="http://schemas.microsoft.com/office/powerpoint/2010/main" val="27000319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42</a:t>
            </a:fld>
            <a:endParaRPr kumimoji="1" lang="ja-JP" altLang="en-US"/>
          </a:p>
        </p:txBody>
      </p:sp>
    </p:spTree>
    <p:extLst>
      <p:ext uri="{BB962C8B-B14F-4D97-AF65-F5344CB8AC3E}">
        <p14:creationId xmlns:p14="http://schemas.microsoft.com/office/powerpoint/2010/main" val="40900291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43</a:t>
            </a:fld>
            <a:endParaRPr kumimoji="1" lang="ja-JP" altLang="en-US"/>
          </a:p>
        </p:txBody>
      </p:sp>
    </p:spTree>
    <p:extLst>
      <p:ext uri="{BB962C8B-B14F-4D97-AF65-F5344CB8AC3E}">
        <p14:creationId xmlns:p14="http://schemas.microsoft.com/office/powerpoint/2010/main" val="12098825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44</a:t>
            </a:fld>
            <a:endParaRPr kumimoji="1" lang="ja-JP" altLang="en-US"/>
          </a:p>
        </p:txBody>
      </p:sp>
    </p:spTree>
    <p:extLst>
      <p:ext uri="{BB962C8B-B14F-4D97-AF65-F5344CB8AC3E}">
        <p14:creationId xmlns:p14="http://schemas.microsoft.com/office/powerpoint/2010/main" val="41644368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45</a:t>
            </a:fld>
            <a:endParaRPr kumimoji="1" lang="ja-JP" altLang="en-US"/>
          </a:p>
        </p:txBody>
      </p:sp>
    </p:spTree>
    <p:extLst>
      <p:ext uri="{BB962C8B-B14F-4D97-AF65-F5344CB8AC3E}">
        <p14:creationId xmlns:p14="http://schemas.microsoft.com/office/powerpoint/2010/main" val="33906852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46</a:t>
            </a:fld>
            <a:endParaRPr kumimoji="1" lang="ja-JP" altLang="en-US"/>
          </a:p>
        </p:txBody>
      </p:sp>
    </p:spTree>
    <p:extLst>
      <p:ext uri="{BB962C8B-B14F-4D97-AF65-F5344CB8AC3E}">
        <p14:creationId xmlns:p14="http://schemas.microsoft.com/office/powerpoint/2010/main" val="16602938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47</a:t>
            </a:fld>
            <a:endParaRPr kumimoji="1" lang="ja-JP" altLang="en-US"/>
          </a:p>
        </p:txBody>
      </p:sp>
    </p:spTree>
    <p:extLst>
      <p:ext uri="{BB962C8B-B14F-4D97-AF65-F5344CB8AC3E}">
        <p14:creationId xmlns:p14="http://schemas.microsoft.com/office/powerpoint/2010/main" val="10692383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48</a:t>
            </a:fld>
            <a:endParaRPr kumimoji="1" lang="ja-JP" altLang="en-US"/>
          </a:p>
        </p:txBody>
      </p:sp>
    </p:spTree>
    <p:extLst>
      <p:ext uri="{BB962C8B-B14F-4D97-AF65-F5344CB8AC3E}">
        <p14:creationId xmlns:p14="http://schemas.microsoft.com/office/powerpoint/2010/main" val="29369891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49</a:t>
            </a:fld>
            <a:endParaRPr kumimoji="1" lang="ja-JP" altLang="en-US"/>
          </a:p>
        </p:txBody>
      </p:sp>
    </p:spTree>
    <p:extLst>
      <p:ext uri="{BB962C8B-B14F-4D97-AF65-F5344CB8AC3E}">
        <p14:creationId xmlns:p14="http://schemas.microsoft.com/office/powerpoint/2010/main" val="28970599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330726">
              <a:defRPr/>
            </a:pPr>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50</a:t>
            </a:fld>
            <a:endParaRPr kumimoji="1" lang="ja-JP" altLang="en-US"/>
          </a:p>
        </p:txBody>
      </p:sp>
    </p:spTree>
    <p:extLst>
      <p:ext uri="{BB962C8B-B14F-4D97-AF65-F5344CB8AC3E}">
        <p14:creationId xmlns:p14="http://schemas.microsoft.com/office/powerpoint/2010/main" val="3710162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5</a:t>
            </a:fld>
            <a:endParaRPr kumimoji="1" lang="ja-JP" altLang="en-US"/>
          </a:p>
        </p:txBody>
      </p:sp>
    </p:spTree>
    <p:extLst>
      <p:ext uri="{BB962C8B-B14F-4D97-AF65-F5344CB8AC3E}">
        <p14:creationId xmlns:p14="http://schemas.microsoft.com/office/powerpoint/2010/main" val="36459745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53</a:t>
            </a:fld>
            <a:endParaRPr kumimoji="1" lang="ja-JP" altLang="en-US"/>
          </a:p>
        </p:txBody>
      </p:sp>
    </p:spTree>
    <p:extLst>
      <p:ext uri="{BB962C8B-B14F-4D97-AF65-F5344CB8AC3E}">
        <p14:creationId xmlns:p14="http://schemas.microsoft.com/office/powerpoint/2010/main" val="25612613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54</a:t>
            </a:fld>
            <a:endParaRPr kumimoji="1" lang="ja-JP" altLang="en-US"/>
          </a:p>
        </p:txBody>
      </p:sp>
    </p:spTree>
    <p:extLst>
      <p:ext uri="{BB962C8B-B14F-4D97-AF65-F5344CB8AC3E}">
        <p14:creationId xmlns:p14="http://schemas.microsoft.com/office/powerpoint/2010/main" val="5653469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330726">
              <a:defRPr/>
            </a:pPr>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55</a:t>
            </a:fld>
            <a:endParaRPr kumimoji="1" lang="ja-JP" altLang="en-US"/>
          </a:p>
        </p:txBody>
      </p:sp>
    </p:spTree>
    <p:extLst>
      <p:ext uri="{BB962C8B-B14F-4D97-AF65-F5344CB8AC3E}">
        <p14:creationId xmlns:p14="http://schemas.microsoft.com/office/powerpoint/2010/main" val="18415421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56</a:t>
            </a:fld>
            <a:endParaRPr kumimoji="1" lang="ja-JP" altLang="en-US"/>
          </a:p>
        </p:txBody>
      </p:sp>
    </p:spTree>
    <p:extLst>
      <p:ext uri="{BB962C8B-B14F-4D97-AF65-F5344CB8AC3E}">
        <p14:creationId xmlns:p14="http://schemas.microsoft.com/office/powerpoint/2010/main" val="42267882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57</a:t>
            </a:fld>
            <a:endParaRPr kumimoji="1" lang="ja-JP" altLang="en-US"/>
          </a:p>
        </p:txBody>
      </p:sp>
    </p:spTree>
    <p:extLst>
      <p:ext uri="{BB962C8B-B14F-4D97-AF65-F5344CB8AC3E}">
        <p14:creationId xmlns:p14="http://schemas.microsoft.com/office/powerpoint/2010/main" val="18854478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58</a:t>
            </a:fld>
            <a:endParaRPr kumimoji="1" lang="ja-JP" altLang="en-US"/>
          </a:p>
        </p:txBody>
      </p:sp>
    </p:spTree>
    <p:extLst>
      <p:ext uri="{BB962C8B-B14F-4D97-AF65-F5344CB8AC3E}">
        <p14:creationId xmlns:p14="http://schemas.microsoft.com/office/powerpoint/2010/main" val="25595957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59</a:t>
            </a:fld>
            <a:endParaRPr kumimoji="1" lang="ja-JP" altLang="en-US"/>
          </a:p>
        </p:txBody>
      </p:sp>
    </p:spTree>
    <p:extLst>
      <p:ext uri="{BB962C8B-B14F-4D97-AF65-F5344CB8AC3E}">
        <p14:creationId xmlns:p14="http://schemas.microsoft.com/office/powerpoint/2010/main" val="40989497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60</a:t>
            </a:fld>
            <a:endParaRPr kumimoji="1" lang="ja-JP" altLang="en-US"/>
          </a:p>
        </p:txBody>
      </p:sp>
    </p:spTree>
    <p:extLst>
      <p:ext uri="{BB962C8B-B14F-4D97-AF65-F5344CB8AC3E}">
        <p14:creationId xmlns:p14="http://schemas.microsoft.com/office/powerpoint/2010/main" val="3325467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61</a:t>
            </a:fld>
            <a:endParaRPr kumimoji="1" lang="ja-JP" altLang="en-US"/>
          </a:p>
        </p:txBody>
      </p:sp>
    </p:spTree>
    <p:extLst>
      <p:ext uri="{BB962C8B-B14F-4D97-AF65-F5344CB8AC3E}">
        <p14:creationId xmlns:p14="http://schemas.microsoft.com/office/powerpoint/2010/main" val="27374880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62</a:t>
            </a:fld>
            <a:endParaRPr kumimoji="1" lang="ja-JP" altLang="en-US"/>
          </a:p>
        </p:txBody>
      </p:sp>
    </p:spTree>
    <p:extLst>
      <p:ext uri="{BB962C8B-B14F-4D97-AF65-F5344CB8AC3E}">
        <p14:creationId xmlns:p14="http://schemas.microsoft.com/office/powerpoint/2010/main" val="296707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330726">
              <a:defRPr/>
            </a:pPr>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6</a:t>
            </a:fld>
            <a:endParaRPr kumimoji="1" lang="ja-JP" altLang="en-US"/>
          </a:p>
        </p:txBody>
      </p:sp>
    </p:spTree>
    <p:extLst>
      <p:ext uri="{BB962C8B-B14F-4D97-AF65-F5344CB8AC3E}">
        <p14:creationId xmlns:p14="http://schemas.microsoft.com/office/powerpoint/2010/main" val="11001468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63</a:t>
            </a:fld>
            <a:endParaRPr kumimoji="1" lang="ja-JP" altLang="en-US"/>
          </a:p>
        </p:txBody>
      </p:sp>
    </p:spTree>
    <p:extLst>
      <p:ext uri="{BB962C8B-B14F-4D97-AF65-F5344CB8AC3E}">
        <p14:creationId xmlns:p14="http://schemas.microsoft.com/office/powerpoint/2010/main" val="34376476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64</a:t>
            </a:fld>
            <a:endParaRPr kumimoji="1" lang="ja-JP" altLang="en-US"/>
          </a:p>
        </p:txBody>
      </p:sp>
    </p:spTree>
    <p:extLst>
      <p:ext uri="{BB962C8B-B14F-4D97-AF65-F5344CB8AC3E}">
        <p14:creationId xmlns:p14="http://schemas.microsoft.com/office/powerpoint/2010/main" val="13176045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65</a:t>
            </a:fld>
            <a:endParaRPr kumimoji="1" lang="ja-JP" altLang="en-US"/>
          </a:p>
        </p:txBody>
      </p:sp>
    </p:spTree>
    <p:extLst>
      <p:ext uri="{BB962C8B-B14F-4D97-AF65-F5344CB8AC3E}">
        <p14:creationId xmlns:p14="http://schemas.microsoft.com/office/powerpoint/2010/main" val="25865509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67</a:t>
            </a:fld>
            <a:endParaRPr kumimoji="1" lang="ja-JP" altLang="en-US"/>
          </a:p>
        </p:txBody>
      </p:sp>
    </p:spTree>
    <p:extLst>
      <p:ext uri="{BB962C8B-B14F-4D97-AF65-F5344CB8AC3E}">
        <p14:creationId xmlns:p14="http://schemas.microsoft.com/office/powerpoint/2010/main" val="38819604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68</a:t>
            </a:fld>
            <a:endParaRPr kumimoji="1" lang="ja-JP" altLang="en-US"/>
          </a:p>
        </p:txBody>
      </p:sp>
    </p:spTree>
    <p:extLst>
      <p:ext uri="{BB962C8B-B14F-4D97-AF65-F5344CB8AC3E}">
        <p14:creationId xmlns:p14="http://schemas.microsoft.com/office/powerpoint/2010/main" val="34254580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69</a:t>
            </a:fld>
            <a:endParaRPr kumimoji="1" lang="ja-JP" altLang="en-US"/>
          </a:p>
        </p:txBody>
      </p:sp>
    </p:spTree>
    <p:extLst>
      <p:ext uri="{BB962C8B-B14F-4D97-AF65-F5344CB8AC3E}">
        <p14:creationId xmlns:p14="http://schemas.microsoft.com/office/powerpoint/2010/main" val="12821739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70</a:t>
            </a:fld>
            <a:endParaRPr kumimoji="1" lang="ja-JP" altLang="en-US"/>
          </a:p>
        </p:txBody>
      </p:sp>
    </p:spTree>
    <p:extLst>
      <p:ext uri="{BB962C8B-B14F-4D97-AF65-F5344CB8AC3E}">
        <p14:creationId xmlns:p14="http://schemas.microsoft.com/office/powerpoint/2010/main" val="29090792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71</a:t>
            </a:fld>
            <a:endParaRPr kumimoji="1" lang="ja-JP" altLang="en-US"/>
          </a:p>
        </p:txBody>
      </p:sp>
    </p:spTree>
    <p:extLst>
      <p:ext uri="{BB962C8B-B14F-4D97-AF65-F5344CB8AC3E}">
        <p14:creationId xmlns:p14="http://schemas.microsoft.com/office/powerpoint/2010/main" val="2009801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7</a:t>
            </a:fld>
            <a:endParaRPr kumimoji="1" lang="ja-JP" altLang="en-US"/>
          </a:p>
        </p:txBody>
      </p:sp>
    </p:spTree>
    <p:extLst>
      <p:ext uri="{BB962C8B-B14F-4D97-AF65-F5344CB8AC3E}">
        <p14:creationId xmlns:p14="http://schemas.microsoft.com/office/powerpoint/2010/main" val="2245024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330726">
              <a:defRPr/>
            </a:pPr>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8</a:t>
            </a:fld>
            <a:endParaRPr kumimoji="1" lang="ja-JP" altLang="en-US"/>
          </a:p>
        </p:txBody>
      </p:sp>
    </p:spTree>
    <p:extLst>
      <p:ext uri="{BB962C8B-B14F-4D97-AF65-F5344CB8AC3E}">
        <p14:creationId xmlns:p14="http://schemas.microsoft.com/office/powerpoint/2010/main" val="2206287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10</a:t>
            </a:fld>
            <a:endParaRPr kumimoji="1" lang="ja-JP" altLang="en-US"/>
          </a:p>
        </p:txBody>
      </p:sp>
    </p:spTree>
    <p:extLst>
      <p:ext uri="{BB962C8B-B14F-4D97-AF65-F5344CB8AC3E}">
        <p14:creationId xmlns:p14="http://schemas.microsoft.com/office/powerpoint/2010/main" val="2399423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3498702" y="2932007"/>
            <a:ext cx="5328592" cy="538609"/>
          </a:xfrm>
        </p:spPr>
        <p:txBody>
          <a:bodyPr wrap="square">
            <a:normAutofit/>
          </a:bodyPr>
          <a:lstStyle>
            <a:lvl1pPr algn="ctr">
              <a:defRPr lang="en-US" sz="2900" dirty="0">
                <a:latin typeface="HGP創英角ｺﾞｼｯｸUB" panose="020B0900000000000000" pitchFamily="50" charset="-128"/>
                <a:ea typeface="HGP創英角ｺﾞｼｯｸUB" panose="020B0900000000000000" pitchFamily="50" charset="-128"/>
              </a:defRPr>
            </a:lvl1pPr>
          </a:lstStyle>
          <a:p>
            <a:pPr lvl="0" fontAlgn="base">
              <a:lnSpc>
                <a:spcPct val="100000"/>
              </a:lnSpc>
              <a:spcAft>
                <a:spcPct val="0"/>
              </a:spcAft>
            </a:pPr>
            <a:r>
              <a:rPr lang="ja-JP" altLang="en-US" dirty="0"/>
              <a:t>マスター タイトルの書式設定</a:t>
            </a:r>
            <a:endParaRPr lang="en-US" dirty="0"/>
          </a:p>
        </p:txBody>
      </p:sp>
      <p:sp>
        <p:nvSpPr>
          <p:cNvPr id="3" name="Subtitle 2"/>
          <p:cNvSpPr>
            <a:spLocks noGrp="1"/>
          </p:cNvSpPr>
          <p:nvPr>
            <p:ph type="subTitle" idx="1"/>
          </p:nvPr>
        </p:nvSpPr>
        <p:spPr>
          <a:xfrm>
            <a:off x="3498702" y="3669365"/>
            <a:ext cx="5328592" cy="2059210"/>
          </a:xfrm>
        </p:spPr>
        <p:txBody>
          <a:bodyPr>
            <a:normAutofit/>
          </a:bodyPr>
          <a:lstStyle>
            <a:lvl1pPr marL="0" indent="0" algn="r">
              <a:buNone/>
              <a:defRPr sz="2400">
                <a:latin typeface="HGP創英角ｺﾞｼｯｸUB" panose="020B0900000000000000" pitchFamily="50" charset="-128"/>
                <a:ea typeface="HGP創英角ｺﾞｼｯｸUB" panose="020B09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5" name="Footer Placeholder 4"/>
          <p:cNvSpPr>
            <a:spLocks noGrp="1"/>
          </p:cNvSpPr>
          <p:nvPr>
            <p:ph type="ftr" sz="quarter" idx="11"/>
          </p:nvPr>
        </p:nvSpPr>
        <p:spPr>
          <a:xfrm>
            <a:off x="5508104" y="6525344"/>
            <a:ext cx="3096344" cy="288032"/>
          </a:xfrm>
        </p:spPr>
        <p:txBody>
          <a:bodyPr/>
          <a:lstStyle>
            <a:lvl1pPr algn="r">
              <a:defRPr sz="1000">
                <a:latin typeface="Arial" panose="020B0604020202020204" pitchFamily="34" charset="0"/>
                <a:cs typeface="Arial" panose="020B0604020202020204" pitchFamily="34" charset="0"/>
              </a:defRPr>
            </a:lvl1pPr>
          </a:lstStyle>
          <a:p>
            <a:r>
              <a:rPr kumimoji="1" lang="en-US" altLang="ja-JP" dirty="0"/>
              <a:t>Copyright</a:t>
            </a:r>
            <a:endParaRPr kumimoji="1" lang="ja-JP" altLang="en-US" dirty="0"/>
          </a:p>
        </p:txBody>
      </p:sp>
      <p:sp>
        <p:nvSpPr>
          <p:cNvPr id="6" name="Slide Number Placeholder 5"/>
          <p:cNvSpPr>
            <a:spLocks noGrp="1"/>
          </p:cNvSpPr>
          <p:nvPr>
            <p:ph type="sldNum" sz="quarter" idx="12"/>
          </p:nvPr>
        </p:nvSpPr>
        <p:spPr>
          <a:xfrm>
            <a:off x="8617024" y="6525344"/>
            <a:ext cx="504056" cy="288032"/>
          </a:xfrm>
        </p:spPr>
        <p:txBody>
          <a:bodyPr/>
          <a:lstStyle>
            <a:lvl1pPr>
              <a:defRPr sz="1200">
                <a:latin typeface="Meiryo UI" panose="020B0604030504040204" pitchFamily="50" charset="-128"/>
                <a:ea typeface="Meiryo UI" panose="020B0604030504040204" pitchFamily="50" charset="-128"/>
                <a:cs typeface="Meiryo UI" panose="020B0604030504040204" pitchFamily="50" charset="-128"/>
              </a:defRPr>
            </a:lvl1pPr>
          </a:lstStyle>
          <a:p>
            <a:fld id="{EEDB8509-CC2C-4EC7-9C2E-996B98B58898}" type="slidenum">
              <a:rPr kumimoji="1" lang="ja-JP" altLang="en-US" smtClean="0"/>
              <a:pPr/>
              <a:t>‹#›</a:t>
            </a:fld>
            <a:endParaRPr kumimoji="1" lang="ja-JP" altLang="en-US" dirty="0"/>
          </a:p>
        </p:txBody>
      </p:sp>
      <p:sp>
        <p:nvSpPr>
          <p:cNvPr id="7" name="正方形/長方形 11"/>
          <p:cNvSpPr>
            <a:spLocks noChangeArrowheads="1"/>
          </p:cNvSpPr>
          <p:nvPr userDrawn="1"/>
        </p:nvSpPr>
        <p:spPr bwMode="gray">
          <a:xfrm>
            <a:off x="324644" y="2763058"/>
            <a:ext cx="8502650" cy="109537"/>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Tree>
    <p:extLst>
      <p:ext uri="{BB962C8B-B14F-4D97-AF65-F5344CB8AC3E}">
        <p14:creationId xmlns:p14="http://schemas.microsoft.com/office/powerpoint/2010/main" val="217878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r>
              <a:rPr kumimoji="1" lang="en-US" altLang="ja-JP"/>
              <a:t>Copyright</a:t>
            </a:r>
            <a:endParaRPr kumimoji="1" lang="ja-JP" altLang="en-US"/>
          </a:p>
        </p:txBody>
      </p:sp>
      <p:sp>
        <p:nvSpPr>
          <p:cNvPr id="7" name="Slide Number Placeholder 6"/>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2813424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r>
              <a:rPr kumimoji="1" lang="en-US" altLang="ja-JP"/>
              <a:t>Copyright</a:t>
            </a:r>
            <a:endParaRPr kumimoji="1" lang="ja-JP" altLang="en-US"/>
          </a:p>
        </p:txBody>
      </p:sp>
      <p:sp>
        <p:nvSpPr>
          <p:cNvPr id="7" name="Slide Number Placeholder 6"/>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1845604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Copyright</a:t>
            </a:r>
            <a:endParaRPr kumimoji="1" lang="ja-JP" altLang="en-US"/>
          </a:p>
        </p:txBody>
      </p:sp>
      <p:sp>
        <p:nvSpPr>
          <p:cNvPr id="6" name="Slide Number Placeholder 5"/>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148651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Copyright</a:t>
            </a:r>
            <a:endParaRPr kumimoji="1" lang="ja-JP" altLang="en-US"/>
          </a:p>
        </p:txBody>
      </p:sp>
      <p:sp>
        <p:nvSpPr>
          <p:cNvPr id="6" name="Slide Number Placeholder 5"/>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1330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508104" y="6525344"/>
            <a:ext cx="3096344" cy="288032"/>
          </a:xfrm>
        </p:spPr>
        <p:txBody>
          <a:bodyPr/>
          <a:lstStyle>
            <a:lvl1pPr algn="r">
              <a:defRPr sz="1000">
                <a:latin typeface="Arial" panose="020B0604020202020204" pitchFamily="34" charset="0"/>
                <a:cs typeface="Arial" panose="020B0604020202020204" pitchFamily="34" charset="0"/>
              </a:defRPr>
            </a:lvl1pPr>
          </a:lstStyle>
          <a:p>
            <a:r>
              <a:rPr kumimoji="1" lang="en-US" altLang="ja-JP" dirty="0"/>
              <a:t>Copyright</a:t>
            </a:r>
            <a:endParaRPr kumimoji="1" lang="ja-JP" altLang="en-US" dirty="0"/>
          </a:p>
        </p:txBody>
      </p:sp>
      <p:sp>
        <p:nvSpPr>
          <p:cNvPr id="6" name="Slide Number Placeholder 5"/>
          <p:cNvSpPr>
            <a:spLocks noGrp="1"/>
          </p:cNvSpPr>
          <p:nvPr>
            <p:ph type="sldNum" sz="quarter" idx="12"/>
          </p:nvPr>
        </p:nvSpPr>
        <p:spPr>
          <a:xfrm>
            <a:off x="8604448" y="6525344"/>
            <a:ext cx="504056" cy="288032"/>
          </a:xfrm>
        </p:spPr>
        <p:txBody>
          <a:bodyPr/>
          <a:lstStyle>
            <a:lvl1pPr>
              <a:defRPr sz="1400">
                <a:latin typeface="Arial" panose="020B0604020202020204" pitchFamily="34" charset="0"/>
                <a:cs typeface="Arial" panose="020B0604020202020204" pitchFamily="34" charset="0"/>
              </a:defRPr>
            </a:lvl1pPr>
          </a:lstStyle>
          <a:p>
            <a:fld id="{EEDB8509-CC2C-4EC7-9C2E-996B98B58898}" type="slidenum">
              <a:rPr kumimoji="1" lang="ja-JP" altLang="en-US" smtClean="0"/>
              <a:pPr/>
              <a:t>‹#›</a:t>
            </a:fld>
            <a:endParaRPr kumimoji="1" lang="ja-JP" altLang="en-US" dirty="0"/>
          </a:p>
        </p:txBody>
      </p:sp>
      <p:sp>
        <p:nvSpPr>
          <p:cNvPr id="7" name="正方形/長方形 11"/>
          <p:cNvSpPr>
            <a:spLocks noChangeArrowheads="1"/>
          </p:cNvSpPr>
          <p:nvPr userDrawn="1"/>
        </p:nvSpPr>
        <p:spPr bwMode="gray">
          <a:xfrm>
            <a:off x="324644" y="2763058"/>
            <a:ext cx="8502650" cy="109537"/>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 name="正方形/長方形 10"/>
          <p:cNvSpPr/>
          <p:nvPr userDrawn="1"/>
        </p:nvSpPr>
        <p:spPr>
          <a:xfrm>
            <a:off x="827584" y="2060848"/>
            <a:ext cx="4248472" cy="576064"/>
          </a:xfrm>
          <a:prstGeom prst="rect">
            <a:avLst/>
          </a:prstGeom>
        </p:spPr>
        <p:txBody>
          <a:bodyPr vert="horz" lIns="91440" tIns="45720" rIns="91440" bIns="45720" rtlCol="0" anchor="ctr">
            <a:normAutofit/>
          </a:bodyPr>
          <a:lstStyle/>
          <a:p>
            <a:pPr lvl="0" indent="0" defTabSz="914400">
              <a:lnSpc>
                <a:spcPct val="90000"/>
              </a:lnSpc>
              <a:spcBef>
                <a:spcPts val="1000"/>
              </a:spcBef>
              <a:buFont typeface="Arial" panose="020B0604020202020204" pitchFamily="34" charset="0"/>
              <a:buNone/>
            </a:pPr>
            <a:r>
              <a:rPr kumimoji="1" lang="en-US" altLang="ja-JP" sz="3200" b="1" dirty="0">
                <a:solidFill>
                  <a:schemeClr val="tx1"/>
                </a:solidFill>
                <a:latin typeface="Arial" panose="020B0604020202020204" pitchFamily="34" charset="0"/>
                <a:cs typeface="Arial" panose="020B0604020202020204" pitchFamily="34" charset="0"/>
              </a:rPr>
              <a:t>Contents</a:t>
            </a:r>
            <a:endParaRPr kumimoji="1" lang="ja-JP" altLang="en-US" sz="3200" b="1" dirty="0">
              <a:solidFill>
                <a:schemeClr val="tx1"/>
              </a:solidFill>
              <a:latin typeface="Arial" panose="020B0604020202020204" pitchFamily="34" charset="0"/>
              <a:cs typeface="Arial" panose="020B0604020202020204" pitchFamily="34" charset="0"/>
            </a:endParaRPr>
          </a:p>
        </p:txBody>
      </p:sp>
      <p:sp>
        <p:nvSpPr>
          <p:cNvPr id="13" name="テキスト プレースホルダー 12"/>
          <p:cNvSpPr>
            <a:spLocks noGrp="1"/>
          </p:cNvSpPr>
          <p:nvPr>
            <p:ph type="body" sz="quarter" idx="13"/>
          </p:nvPr>
        </p:nvSpPr>
        <p:spPr>
          <a:xfrm>
            <a:off x="1259632" y="2996952"/>
            <a:ext cx="6912768" cy="2664296"/>
          </a:xfrm>
        </p:spPr>
        <p:txBody>
          <a:bodyPr/>
          <a:lstStyle>
            <a:lvl1pPr>
              <a:defRPr>
                <a:latin typeface="HGP創英角ｺﾞｼｯｸUB" panose="020B0900000000000000" pitchFamily="50" charset="-128"/>
                <a:ea typeface="HGP創英角ｺﾞｼｯｸUB" panose="020B0900000000000000" pitchFamily="50" charset="-128"/>
              </a:defRPr>
            </a:lvl1pPr>
            <a:lvl2pPr>
              <a:defRPr>
                <a:latin typeface="HGP創英角ｺﾞｼｯｸUB" panose="020B0900000000000000" pitchFamily="50" charset="-128"/>
                <a:ea typeface="HGP創英角ｺﾞｼｯｸUB" panose="020B0900000000000000" pitchFamily="50" charset="-128"/>
              </a:defRPr>
            </a:lvl2pPr>
            <a:lvl3pPr>
              <a:defRPr>
                <a:latin typeface="HGP創英角ｺﾞｼｯｸUB" panose="020B0900000000000000" pitchFamily="50" charset="-128"/>
                <a:ea typeface="HGP創英角ｺﾞｼｯｸUB" panose="020B0900000000000000" pitchFamily="50" charset="-128"/>
              </a:defRPr>
            </a:lvl3pPr>
            <a:lvl4pPr>
              <a:defRPr>
                <a:latin typeface="HGP創英角ｺﾞｼｯｸUB" panose="020B0900000000000000" pitchFamily="50" charset="-128"/>
                <a:ea typeface="HGP創英角ｺﾞｼｯｸUB" panose="020B0900000000000000" pitchFamily="50" charset="-128"/>
              </a:defRPr>
            </a:lvl4pPr>
            <a:lvl5pPr>
              <a:defRPr>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378052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924944"/>
            <a:ext cx="5328592" cy="538609"/>
          </a:xfrm>
        </p:spPr>
        <p:txBody>
          <a:bodyPr wrap="square">
            <a:normAutofit/>
          </a:bodyPr>
          <a:lstStyle>
            <a:lvl1pPr>
              <a:defRPr lang="en-US" sz="2900" dirty="0">
                <a:latin typeface="HGP創英角ｺﾞｼｯｸUB" panose="020B0900000000000000" pitchFamily="50" charset="-128"/>
                <a:ea typeface="HGP創英角ｺﾞｼｯｸUB" panose="020B0900000000000000" pitchFamily="50" charset="-128"/>
              </a:defRPr>
            </a:lvl1pPr>
          </a:lstStyle>
          <a:p>
            <a:pPr lvl="0" fontAlgn="base">
              <a:lnSpc>
                <a:spcPct val="100000"/>
              </a:lnSpc>
              <a:spcAft>
                <a:spcPct val="0"/>
              </a:spcAft>
            </a:pPr>
            <a:r>
              <a:rPr lang="ja-JP" altLang="en-US" dirty="0"/>
              <a:t>マスター タイトルの書式設定</a:t>
            </a:r>
            <a:endParaRPr lang="en-US" dirty="0"/>
          </a:p>
        </p:txBody>
      </p:sp>
      <p:sp>
        <p:nvSpPr>
          <p:cNvPr id="5" name="Footer Placeholder 4"/>
          <p:cNvSpPr>
            <a:spLocks noGrp="1"/>
          </p:cNvSpPr>
          <p:nvPr>
            <p:ph type="ftr" sz="quarter" idx="11"/>
          </p:nvPr>
        </p:nvSpPr>
        <p:spPr>
          <a:xfrm>
            <a:off x="5508104" y="6525344"/>
            <a:ext cx="3096344" cy="288032"/>
          </a:xfrm>
        </p:spPr>
        <p:txBody>
          <a:bodyPr/>
          <a:lstStyle>
            <a:lvl1pPr algn="r">
              <a:defRPr sz="1000">
                <a:latin typeface="Arial" panose="020B0604020202020204" pitchFamily="34" charset="0"/>
                <a:cs typeface="Arial" panose="020B0604020202020204" pitchFamily="34" charset="0"/>
              </a:defRPr>
            </a:lvl1pPr>
          </a:lstStyle>
          <a:p>
            <a:r>
              <a:rPr kumimoji="1" lang="en-US" altLang="ja-JP" dirty="0"/>
              <a:t>Copyright</a:t>
            </a:r>
            <a:endParaRPr kumimoji="1" lang="ja-JP" altLang="en-US" dirty="0"/>
          </a:p>
        </p:txBody>
      </p:sp>
      <p:sp>
        <p:nvSpPr>
          <p:cNvPr id="6" name="Slide Number Placeholder 5"/>
          <p:cNvSpPr>
            <a:spLocks noGrp="1"/>
          </p:cNvSpPr>
          <p:nvPr>
            <p:ph type="sldNum" sz="quarter" idx="12"/>
          </p:nvPr>
        </p:nvSpPr>
        <p:spPr>
          <a:xfrm>
            <a:off x="8604448" y="6525344"/>
            <a:ext cx="504056" cy="288032"/>
          </a:xfrm>
        </p:spPr>
        <p:txBody>
          <a:bodyPr/>
          <a:lstStyle>
            <a:lvl1pPr>
              <a:defRPr sz="1400">
                <a:latin typeface="Arial" panose="020B0604020202020204" pitchFamily="34" charset="0"/>
                <a:cs typeface="Arial" panose="020B0604020202020204" pitchFamily="34" charset="0"/>
              </a:defRPr>
            </a:lvl1pPr>
          </a:lstStyle>
          <a:p>
            <a:fld id="{EEDB8509-CC2C-4EC7-9C2E-996B98B58898}" type="slidenum">
              <a:rPr kumimoji="1" lang="ja-JP" altLang="en-US" smtClean="0"/>
              <a:pPr/>
              <a:t>‹#›</a:t>
            </a:fld>
            <a:endParaRPr kumimoji="1" lang="ja-JP" altLang="en-US" dirty="0"/>
          </a:p>
        </p:txBody>
      </p:sp>
      <p:sp>
        <p:nvSpPr>
          <p:cNvPr id="7" name="正方形/長方形 11"/>
          <p:cNvSpPr>
            <a:spLocks noChangeArrowheads="1"/>
          </p:cNvSpPr>
          <p:nvPr userDrawn="1"/>
        </p:nvSpPr>
        <p:spPr bwMode="gray">
          <a:xfrm>
            <a:off x="324644" y="2763058"/>
            <a:ext cx="8502650" cy="109537"/>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Tree>
    <p:extLst>
      <p:ext uri="{BB962C8B-B14F-4D97-AF65-F5344CB8AC3E}">
        <p14:creationId xmlns:p14="http://schemas.microsoft.com/office/powerpoint/2010/main" val="1974401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1520" y="297110"/>
            <a:ext cx="8640960" cy="424732"/>
          </a:xfrm>
          <a:ln>
            <a:noFill/>
          </a:ln>
        </p:spPr>
        <p:txBody>
          <a:bodyPr vert="horz" lIns="91440" tIns="45720" rIns="91440" bIns="45720" rtlCol="0" anchor="ctr">
            <a:normAutofit fontScale="70000" lnSpcReduction="20000"/>
          </a:bodyPr>
          <a:lstStyle>
            <a:lvl1pPr>
              <a:defRPr lang="en-US" sz="2400" dirty="0">
                <a:latin typeface="+mn-ea"/>
                <a:ea typeface="+mn-ea"/>
              </a:defRPr>
            </a:lvl1pPr>
          </a:lstStyle>
          <a:p>
            <a:pPr marL="0" lvl="0"/>
            <a:r>
              <a:rPr lang="ja-JP" altLang="en-US" dirty="0"/>
              <a:t>マスター タイトルの書式設定</a:t>
            </a:r>
            <a:endParaRPr lang="en-US" dirty="0"/>
          </a:p>
        </p:txBody>
      </p:sp>
      <p:sp>
        <p:nvSpPr>
          <p:cNvPr id="5" name="Footer Placeholder 4"/>
          <p:cNvSpPr>
            <a:spLocks noGrp="1"/>
          </p:cNvSpPr>
          <p:nvPr>
            <p:ph type="ftr" sz="quarter" idx="11"/>
          </p:nvPr>
        </p:nvSpPr>
        <p:spPr>
          <a:xfrm>
            <a:off x="5508104" y="6525344"/>
            <a:ext cx="3096344" cy="288032"/>
          </a:xfrm>
        </p:spPr>
        <p:txBody>
          <a:bodyPr/>
          <a:lstStyle>
            <a:lvl1pPr algn="r">
              <a:defRPr sz="1000">
                <a:latin typeface="Arial" panose="020B0604020202020204" pitchFamily="34" charset="0"/>
                <a:cs typeface="Arial" panose="020B0604020202020204" pitchFamily="34" charset="0"/>
              </a:defRPr>
            </a:lvl1pPr>
          </a:lstStyle>
          <a:p>
            <a:r>
              <a:rPr kumimoji="1" lang="en-US" altLang="ja-JP" dirty="0"/>
              <a:t>Copyright</a:t>
            </a:r>
            <a:endParaRPr kumimoji="1" lang="ja-JP" altLang="en-US" dirty="0"/>
          </a:p>
        </p:txBody>
      </p:sp>
      <p:sp>
        <p:nvSpPr>
          <p:cNvPr id="6" name="Slide Number Placeholder 5"/>
          <p:cNvSpPr>
            <a:spLocks noGrp="1"/>
          </p:cNvSpPr>
          <p:nvPr>
            <p:ph type="sldNum" sz="quarter" idx="12"/>
          </p:nvPr>
        </p:nvSpPr>
        <p:spPr>
          <a:xfrm>
            <a:off x="8604448" y="6525344"/>
            <a:ext cx="504056" cy="288032"/>
          </a:xfrm>
        </p:spPr>
        <p:txBody>
          <a:bodyPr/>
          <a:lstStyle>
            <a:lvl1pPr>
              <a:defRPr sz="1400">
                <a:latin typeface="Meiryo UI" panose="020B0604030504040204" pitchFamily="50" charset="-128"/>
                <a:ea typeface="Meiryo UI" panose="020B0604030504040204" pitchFamily="50" charset="-128"/>
                <a:cs typeface="Meiryo UI" panose="020B0604030504040204" pitchFamily="50" charset="-128"/>
              </a:defRPr>
            </a:lvl1pPr>
          </a:lstStyle>
          <a:p>
            <a:fld id="{EEDB8509-CC2C-4EC7-9C2E-996B98B58898}" type="slidenum">
              <a:rPr kumimoji="1" lang="ja-JP" altLang="en-US" smtClean="0"/>
              <a:pPr/>
              <a:t>‹#›</a:t>
            </a:fld>
            <a:endParaRPr kumimoji="1" lang="ja-JP" altLang="en-US"/>
          </a:p>
        </p:txBody>
      </p:sp>
      <p:sp>
        <p:nvSpPr>
          <p:cNvPr id="7" name="正方形/長方形 11"/>
          <p:cNvSpPr>
            <a:spLocks noChangeArrowheads="1"/>
          </p:cNvSpPr>
          <p:nvPr userDrawn="1"/>
        </p:nvSpPr>
        <p:spPr bwMode="gray">
          <a:xfrm>
            <a:off x="1" y="739775"/>
            <a:ext cx="9144000" cy="74485"/>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endParaRPr lang="ja-JP" altLang="en-US"/>
          </a:p>
        </p:txBody>
      </p:sp>
    </p:spTree>
    <p:extLst>
      <p:ext uri="{BB962C8B-B14F-4D97-AF65-F5344CB8AC3E}">
        <p14:creationId xmlns:p14="http://schemas.microsoft.com/office/powerpoint/2010/main" val="340102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Copyright</a:t>
            </a:r>
            <a:endParaRPr kumimoji="1" lang="ja-JP" altLang="en-US"/>
          </a:p>
        </p:txBody>
      </p:sp>
      <p:sp>
        <p:nvSpPr>
          <p:cNvPr id="6" name="Slide Number Placeholder 5"/>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587513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r>
              <a:rPr kumimoji="1" lang="en-US" altLang="ja-JP"/>
              <a:t>Copyright</a:t>
            </a:r>
            <a:endParaRPr kumimoji="1" lang="ja-JP" altLang="en-US"/>
          </a:p>
        </p:txBody>
      </p:sp>
      <p:sp>
        <p:nvSpPr>
          <p:cNvPr id="7" name="Slide Number Placeholder 6"/>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1234066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r>
              <a:rPr kumimoji="1" lang="en-US" altLang="ja-JP"/>
              <a:t>Copyright</a:t>
            </a:r>
            <a:endParaRPr kumimoji="1" lang="ja-JP" altLang="en-US"/>
          </a:p>
        </p:txBody>
      </p:sp>
      <p:sp>
        <p:nvSpPr>
          <p:cNvPr id="9" name="Slide Number Placeholder 8"/>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1121691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r>
              <a:rPr kumimoji="1" lang="en-US" altLang="ja-JP"/>
              <a:t>Copyright</a:t>
            </a:r>
            <a:endParaRPr kumimoji="1" lang="ja-JP" altLang="en-US"/>
          </a:p>
        </p:txBody>
      </p:sp>
      <p:sp>
        <p:nvSpPr>
          <p:cNvPr id="5" name="Slide Number Placeholder 4"/>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94542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r>
              <a:rPr kumimoji="1" lang="en-US" altLang="ja-JP"/>
              <a:t>Copyright</a:t>
            </a:r>
            <a:endParaRPr kumimoji="1" lang="ja-JP" altLang="en-US"/>
          </a:p>
        </p:txBody>
      </p:sp>
      <p:sp>
        <p:nvSpPr>
          <p:cNvPr id="4" name="Slide Number Placeholder 3"/>
          <p:cNvSpPr>
            <a:spLocks noGrp="1"/>
          </p:cNvSpPr>
          <p:nvPr>
            <p:ph type="sldNum" sz="quarter" idx="12"/>
          </p:nvPr>
        </p:nvSpPr>
        <p:spPr>
          <a:xfrm>
            <a:off x="8604448" y="6525344"/>
            <a:ext cx="504056" cy="288032"/>
          </a:xfrm>
        </p:spPr>
        <p:txBody>
          <a:bodyPr vert="horz" lIns="91440" tIns="45720" rIns="91440" bIns="45720" rtlCol="0" anchor="ctr"/>
          <a:lstStyle>
            <a:lvl1pPr>
              <a:defRPr kumimoji="1" lang="ja-JP" altLang="en-US" sz="1400" smtClean="0">
                <a:latin typeface="Meiryo UI" panose="020B0604030504040204" pitchFamily="50" charset="-128"/>
                <a:ea typeface="Meiryo UI" panose="020B0604030504040204" pitchFamily="50" charset="-128"/>
                <a:cs typeface="Meiryo UI" panose="020B0604030504040204" pitchFamily="50" charset="-128"/>
              </a:defRPr>
            </a:lvl1pPr>
          </a:lstStyle>
          <a:p>
            <a:fld id="{EEDB8509-CC2C-4EC7-9C2E-996B98B58898}" type="slidenum">
              <a:rPr lang="en-US" altLang="ja-JP" smtClean="0"/>
              <a:pPr/>
              <a:t>‹#›</a:t>
            </a:fld>
            <a:endParaRPr lang="en-US" altLang="ja-JP"/>
          </a:p>
        </p:txBody>
      </p:sp>
    </p:spTree>
    <p:extLst>
      <p:ext uri="{BB962C8B-B14F-4D97-AF65-F5344CB8AC3E}">
        <p14:creationId xmlns:p14="http://schemas.microsoft.com/office/powerpoint/2010/main" val="3073909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Copyright</a:t>
            </a:r>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475292831"/>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2"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0.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8" Type="http://schemas.openxmlformats.org/officeDocument/2006/relationships/hyperlink" Target="https://www.j-lis.go.jp/data/open/cnt/3/1504/1/guide.pdf" TargetMode="External"/><Relationship Id="rId3" Type="http://schemas.openxmlformats.org/officeDocument/2006/relationships/hyperlink" Target="https://catalog.data.vled.or.jp/dataset/opendata-seminar04/resource/21e7a2cf-fef0-450c-9ba8-cc1f7b2ea5d2" TargetMode="External"/><Relationship Id="rId7" Type="http://schemas.openxmlformats.org/officeDocument/2006/relationships/hyperlink" Target="http://www.vled.or.jp/results/OpenDataGuide_v21_fix.pdf" TargetMode="External"/><Relationship Id="rId2" Type="http://schemas.openxmlformats.org/officeDocument/2006/relationships/notesSlide" Target="../notesSlides/notesSlide67.xml"/><Relationship Id="rId1" Type="http://schemas.openxmlformats.org/officeDocument/2006/relationships/slideLayout" Target="../slideLayouts/slideLayout4.xml"/><Relationship Id="rId6" Type="http://schemas.openxmlformats.org/officeDocument/2006/relationships/hyperlink" Target="https://cio.go.jp/sites/default/files/uploads/documents/opendata_lg_enquete_201612.xlsx" TargetMode="External"/><Relationship Id="rId5" Type="http://schemas.openxmlformats.org/officeDocument/2006/relationships/hyperlink" Target="https://cio.go.jp/sites/default/files/uploads/documents/data_shishin.pdf" TargetMode="External"/><Relationship Id="rId10" Type="http://schemas.openxmlformats.org/officeDocument/2006/relationships/hyperlink" Target="https://creativecommons.jp/od_faq/" TargetMode="External"/><Relationship Id="rId4" Type="http://schemas.openxmlformats.org/officeDocument/2006/relationships/hyperlink" Target="https://cio.go.jp/sites/default/files/uploads/documents/opendata_tebikisyo.pptx" TargetMode="External"/><Relationship Id="rId9" Type="http://schemas.openxmlformats.org/officeDocument/2006/relationships/hyperlink" Target="https://creativecommons.jp/faq/"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pPr algn="r"/>
            <a:r>
              <a:rPr kumimoji="1" lang="ja-JP" altLang="en-US" dirty="0"/>
              <a:t>オープンデータ化支援研修</a:t>
            </a:r>
          </a:p>
        </p:txBody>
      </p:sp>
      <p:sp>
        <p:nvSpPr>
          <p:cNvPr id="4" name="サブタイトル 3"/>
          <p:cNvSpPr>
            <a:spLocks noGrp="1"/>
          </p:cNvSpPr>
          <p:nvPr>
            <p:ph type="subTitle" idx="1"/>
          </p:nvPr>
        </p:nvSpPr>
        <p:spPr>
          <a:xfrm>
            <a:off x="539552" y="3669365"/>
            <a:ext cx="8287742" cy="2059210"/>
          </a:xfrm>
        </p:spPr>
        <p:txBody>
          <a:bodyPr vert="horz" lIns="91440" tIns="45720" rIns="91440" bIns="45720" rtlCol="0">
            <a:normAutofit/>
          </a:bodyPr>
          <a:lstStyle/>
          <a:p>
            <a:r>
              <a:rPr lang="ja-JP" altLang="en-US" dirty="0"/>
              <a:t>～第</a:t>
            </a:r>
            <a:r>
              <a:rPr lang="en-US" altLang="ja-JP" dirty="0"/>
              <a:t>2</a:t>
            </a:r>
            <a:r>
              <a:rPr lang="ja-JP" altLang="en-US" dirty="0"/>
              <a:t>部　オープンデータを公開するための手順～</a:t>
            </a:r>
          </a:p>
        </p:txBody>
      </p:sp>
      <p:sp>
        <p:nvSpPr>
          <p:cNvPr id="3" name="テキスト ボックス 2"/>
          <p:cNvSpPr txBox="1"/>
          <p:nvPr/>
        </p:nvSpPr>
        <p:spPr>
          <a:xfrm>
            <a:off x="179512" y="188640"/>
            <a:ext cx="1152128" cy="369332"/>
          </a:xfrm>
          <a:prstGeom prst="rect">
            <a:avLst/>
          </a:prstGeom>
          <a:noFill/>
          <a:ln>
            <a:solidFill>
              <a:schemeClr val="tx1"/>
            </a:solidFill>
          </a:ln>
        </p:spPr>
        <p:txBody>
          <a:bodyPr wrap="square" rtlCol="0">
            <a:spAutoFit/>
          </a:bodyPr>
          <a:lstStyle/>
          <a:p>
            <a:pPr algn="ctr"/>
            <a:r>
              <a:rPr kumimoji="1" lang="ja-JP" altLang="en-US" dirty="0"/>
              <a:t>講義③</a:t>
            </a:r>
          </a:p>
        </p:txBody>
      </p:sp>
      <p:sp>
        <p:nvSpPr>
          <p:cNvPr id="5" name="正方形/長方形 4"/>
          <p:cNvSpPr/>
          <p:nvPr/>
        </p:nvSpPr>
        <p:spPr>
          <a:xfrm>
            <a:off x="1979712" y="5949280"/>
            <a:ext cx="6984776" cy="576064"/>
          </a:xfrm>
          <a:prstGeom prst="rect">
            <a:avLst/>
          </a:prstGeom>
          <a:ln>
            <a:solidFill>
              <a:schemeClr val="accent1"/>
            </a:solidFill>
            <a:prstDash val="sysDash"/>
          </a:ln>
        </p:spPr>
        <p:txBody>
          <a:bodyPr wrap="square">
            <a:no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本書は、クリエイティブ・コモンズ 表示</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国際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(CC BY 4.0)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にしたがって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利用いただけます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(http</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creativecommons.org/licenses/by/4.0/legalcode.ja)</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3"/>
          <p:cNvPicPr>
            <a:picLocks noChangeAspect="1"/>
          </p:cNvPicPr>
          <p:nvPr/>
        </p:nvPicPr>
        <p:blipFill>
          <a:blip r:embed="rId3"/>
          <a:srcRect/>
          <a:stretch>
            <a:fillRect/>
          </a:stretch>
        </p:blipFill>
        <p:spPr bwMode="auto">
          <a:xfrm>
            <a:off x="179512" y="5949280"/>
            <a:ext cx="1690696" cy="596716"/>
          </a:xfrm>
          <a:prstGeom prst="rect">
            <a:avLst/>
          </a:prstGeom>
          <a:noFill/>
          <a:ln w="9525">
            <a:noFill/>
            <a:miter lim="800000"/>
            <a:headEnd/>
            <a:tailEnd/>
          </a:ln>
        </p:spPr>
      </p:pic>
    </p:spTree>
    <p:extLst>
      <p:ext uri="{BB962C8B-B14F-4D97-AF65-F5344CB8AC3E}">
        <p14:creationId xmlns:p14="http://schemas.microsoft.com/office/powerpoint/2010/main" val="3079717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3212976"/>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solidFill>
                  <a:schemeClr val="bg1">
                    <a:lumMod val="85000"/>
                  </a:schemeClr>
                </a:solidFill>
                <a:latin typeface="+mj-ea"/>
                <a:ea typeface="+mj-ea"/>
              </a:defRPr>
            </a:lvl1pPr>
          </a:lstStyle>
          <a:p>
            <a:r>
              <a:rPr lang="ja-JP" altLang="en-US" dirty="0"/>
              <a:t>１．はじめに</a:t>
            </a:r>
          </a:p>
        </p:txBody>
      </p:sp>
      <p:sp>
        <p:nvSpPr>
          <p:cNvPr id="10"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3717032"/>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latin typeface="+mj-ea"/>
                <a:ea typeface="+mj-ea"/>
              </a:defRPr>
            </a:lvl1pPr>
          </a:lstStyle>
          <a:p>
            <a:r>
              <a:rPr lang="ja-JP" altLang="en-US" dirty="0"/>
              <a:t>２．オープンデータを公開するための基本的な作業</a:t>
            </a:r>
          </a:p>
        </p:txBody>
      </p:sp>
      <p:sp>
        <p:nvSpPr>
          <p:cNvPr id="2" name="スライド番号プレースホルダー 1"/>
          <p:cNvSpPr>
            <a:spLocks noGrp="1"/>
          </p:cNvSpPr>
          <p:nvPr>
            <p:ph type="sldNum" sz="quarter" idx="12"/>
          </p:nvPr>
        </p:nvSpPr>
        <p:spPr/>
        <p:txBody>
          <a:bodyPr/>
          <a:lstStyle/>
          <a:p>
            <a:fld id="{EEDB8509-CC2C-4EC7-9C2E-996B98B58898}" type="slidenum">
              <a:rPr kumimoji="1" lang="ja-JP" altLang="en-US" smtClean="0"/>
              <a:pPr/>
              <a:t>9</a:t>
            </a:fld>
            <a:endParaRPr kumimoji="1" lang="ja-JP" altLang="en-US" dirty="0"/>
          </a:p>
        </p:txBody>
      </p:sp>
      <p:sp>
        <p:nvSpPr>
          <p:cNvPr id="11"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4221088"/>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solidFill>
                  <a:schemeClr val="bg1">
                    <a:lumMod val="85000"/>
                  </a:schemeClr>
                </a:solidFill>
                <a:latin typeface="+mj-ea"/>
                <a:ea typeface="+mj-ea"/>
              </a:defRPr>
            </a:lvl1pPr>
          </a:lstStyle>
          <a:p>
            <a:r>
              <a:rPr lang="ja-JP" altLang="en-US" dirty="0"/>
              <a:t>３．オープンデータを継続していくための取り組み</a:t>
            </a:r>
          </a:p>
        </p:txBody>
      </p:sp>
      <p:sp>
        <p:nvSpPr>
          <p:cNvPr id="13"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4725144"/>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solidFill>
                  <a:schemeClr val="bg1">
                    <a:lumMod val="85000"/>
                  </a:schemeClr>
                </a:solidFill>
                <a:latin typeface="+mj-ea"/>
                <a:ea typeface="+mj-ea"/>
              </a:defRPr>
            </a:lvl1pPr>
          </a:lstStyle>
          <a:p>
            <a:r>
              <a:rPr lang="ja-JP" altLang="en-US" dirty="0"/>
              <a:t>４．オープンデータ研修ポータルの紹介</a:t>
            </a:r>
          </a:p>
        </p:txBody>
      </p:sp>
    </p:spTree>
    <p:extLst>
      <p:ext uri="{BB962C8B-B14F-4D97-AF65-F5344CB8AC3E}">
        <p14:creationId xmlns:p14="http://schemas.microsoft.com/office/powerpoint/2010/main" val="435460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611560" y="3140968"/>
            <a:ext cx="8064896" cy="432048"/>
          </a:xfrm>
          <a:prstGeom prst="rect">
            <a:avLst/>
          </a:prstGeom>
          <a:noFill/>
          <a:ln w="9525">
            <a:noFill/>
            <a:miter lim="800000"/>
            <a:headEnd/>
            <a:tailEnd/>
          </a:ln>
          <a:effectLst/>
        </p:spPr>
        <p:txBody>
          <a:bodyPr wrap="none">
            <a:noAutofit/>
          </a:bodyPr>
          <a:lstStyle/>
          <a:p>
            <a:pPr>
              <a:lnSpc>
                <a:spcPct val="100000"/>
              </a:lnSpc>
            </a:pPr>
            <a:r>
              <a:rPr lang="ja-JP" altLang="en-US" sz="2200" dirty="0">
                <a:latin typeface="+mj-ea"/>
                <a:ea typeface="+mj-ea"/>
              </a:rPr>
              <a:t>２．オープンデータを公開するための基本的な作業</a:t>
            </a:r>
          </a:p>
        </p:txBody>
      </p:sp>
      <p:sp>
        <p:nvSpPr>
          <p:cNvPr id="8"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899592" y="3645024"/>
            <a:ext cx="7776864" cy="432048"/>
          </a:xfrm>
          <a:prstGeom prst="rect">
            <a:avLst/>
          </a:prstGeom>
          <a:noFill/>
          <a:ln w="9525">
            <a:noFill/>
            <a:miter lim="800000"/>
            <a:headEnd/>
            <a:tailEnd/>
          </a:ln>
          <a:effectLst/>
        </p:spPr>
        <p:txBody>
          <a:bodyPr wrap="none">
            <a:noAutofit/>
          </a:bodyPr>
          <a:lstStyle/>
          <a:p>
            <a:pPr>
              <a:lnSpc>
                <a:spcPct val="100000"/>
              </a:lnSpc>
            </a:pPr>
            <a:r>
              <a:rPr lang="en-US" altLang="ja-JP" sz="2200" dirty="0">
                <a:latin typeface="+mj-ea"/>
              </a:rPr>
              <a:t>(1) </a:t>
            </a:r>
            <a:r>
              <a:rPr lang="ja-JP" altLang="en-US" sz="2200" dirty="0">
                <a:latin typeface="+mj-ea"/>
              </a:rPr>
              <a:t>利用ルールと一緒に公開する</a:t>
            </a:r>
            <a:endParaRPr lang="ja-JP" altLang="en-US" sz="2200" dirty="0">
              <a:latin typeface="+mj-ea"/>
              <a:ea typeface="+mj-ea"/>
            </a:endParaRPr>
          </a:p>
        </p:txBody>
      </p:sp>
      <p:sp>
        <p:nvSpPr>
          <p:cNvPr id="9"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899592" y="5157192"/>
            <a:ext cx="7776864" cy="432048"/>
          </a:xfrm>
          <a:prstGeom prst="rect">
            <a:avLst/>
          </a:prstGeom>
          <a:noFill/>
          <a:ln w="9525">
            <a:noFill/>
            <a:miter lim="800000"/>
            <a:headEnd/>
            <a:tailEnd/>
          </a:ln>
          <a:effectLst/>
        </p:spPr>
        <p:txBody>
          <a:bodyPr wrap="none">
            <a:noAutofit/>
          </a:bodyPr>
          <a:lstStyle>
            <a:defPPr>
              <a:defRPr lang="en-US"/>
            </a:defPPr>
            <a:lvl1pPr>
              <a:lnSpc>
                <a:spcPct val="100000"/>
              </a:lnSpc>
              <a:defRPr sz="2200">
                <a:latin typeface="+mj-ea"/>
              </a:defRPr>
            </a:lvl1pPr>
          </a:lstStyle>
          <a:p>
            <a:r>
              <a:rPr lang="en-US" altLang="ja-JP" dirty="0"/>
              <a:t>(4) </a:t>
            </a:r>
            <a:r>
              <a:rPr lang="ja-JP" altLang="en-US" dirty="0"/>
              <a:t>オープンデータにより適したデータにする</a:t>
            </a:r>
          </a:p>
        </p:txBody>
      </p:sp>
      <p:sp>
        <p:nvSpPr>
          <p:cNvPr id="2" name="スライド番号プレースホルダー 1"/>
          <p:cNvSpPr>
            <a:spLocks noGrp="1"/>
          </p:cNvSpPr>
          <p:nvPr>
            <p:ph type="sldNum" sz="quarter" idx="12"/>
          </p:nvPr>
        </p:nvSpPr>
        <p:spPr/>
        <p:txBody>
          <a:bodyPr/>
          <a:lstStyle/>
          <a:p>
            <a:fld id="{EEDB8509-CC2C-4EC7-9C2E-996B98B58898}" type="slidenum">
              <a:rPr kumimoji="1" lang="ja-JP" altLang="en-US" smtClean="0"/>
              <a:pPr/>
              <a:t>10</a:t>
            </a:fld>
            <a:endParaRPr kumimoji="1" lang="ja-JP" altLang="en-US" dirty="0"/>
          </a:p>
        </p:txBody>
      </p:sp>
      <p:sp>
        <p:nvSpPr>
          <p:cNvPr id="7"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899592" y="4149080"/>
            <a:ext cx="7776864" cy="432048"/>
          </a:xfrm>
          <a:prstGeom prst="rect">
            <a:avLst/>
          </a:prstGeom>
          <a:noFill/>
          <a:ln w="9525">
            <a:noFill/>
            <a:miter lim="800000"/>
            <a:headEnd/>
            <a:tailEnd/>
          </a:ln>
          <a:effectLst/>
        </p:spPr>
        <p:txBody>
          <a:bodyPr wrap="none">
            <a:noAutofit/>
          </a:bodyPr>
          <a:lstStyle>
            <a:defPPr>
              <a:defRPr lang="en-US"/>
            </a:defPPr>
            <a:lvl1pPr>
              <a:lnSpc>
                <a:spcPct val="100000"/>
              </a:lnSpc>
              <a:defRPr sz="2200">
                <a:latin typeface="+mj-ea"/>
              </a:defRPr>
            </a:lvl1pPr>
          </a:lstStyle>
          <a:p>
            <a:r>
              <a:rPr lang="en-US" altLang="ja-JP" dirty="0"/>
              <a:t>(2) </a:t>
            </a:r>
            <a:r>
              <a:rPr lang="ja-JP" altLang="en-US" dirty="0"/>
              <a:t>利用ルールを整備する</a:t>
            </a:r>
          </a:p>
        </p:txBody>
      </p:sp>
      <p:sp>
        <p:nvSpPr>
          <p:cNvPr id="10"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899592" y="4653136"/>
            <a:ext cx="7776864" cy="432048"/>
          </a:xfrm>
          <a:prstGeom prst="rect">
            <a:avLst/>
          </a:prstGeom>
          <a:noFill/>
          <a:ln w="9525">
            <a:noFill/>
            <a:miter lim="800000"/>
            <a:headEnd/>
            <a:tailEnd/>
          </a:ln>
          <a:effectLst/>
        </p:spPr>
        <p:txBody>
          <a:bodyPr wrap="none">
            <a:noAutofit/>
          </a:bodyPr>
          <a:lstStyle>
            <a:defPPr>
              <a:defRPr lang="en-US"/>
            </a:defPPr>
            <a:lvl1pPr>
              <a:lnSpc>
                <a:spcPct val="100000"/>
              </a:lnSpc>
              <a:defRPr sz="2200">
                <a:latin typeface="+mj-ea"/>
              </a:defRPr>
            </a:lvl1pPr>
          </a:lstStyle>
          <a:p>
            <a:r>
              <a:rPr lang="en-US" altLang="ja-JP" dirty="0"/>
              <a:t>(3) </a:t>
            </a:r>
            <a:r>
              <a:rPr lang="ja-JP" altLang="en-US" dirty="0"/>
              <a:t>公開するデータを選ぶ</a:t>
            </a:r>
          </a:p>
        </p:txBody>
      </p:sp>
    </p:spTree>
    <p:extLst>
      <p:ext uri="{BB962C8B-B14F-4D97-AF65-F5344CB8AC3E}">
        <p14:creationId xmlns:p14="http://schemas.microsoft.com/office/powerpoint/2010/main" val="3615212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２．オープンデータを公開するための基本的な作業</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11</a:t>
            </a:fld>
            <a:endParaRPr kumimoji="1" lang="ja-JP" altLang="en-US"/>
          </a:p>
        </p:txBody>
      </p:sp>
      <p:sp>
        <p:nvSpPr>
          <p:cNvPr id="5" name="雲形吹き出し 4"/>
          <p:cNvSpPr/>
          <p:nvPr/>
        </p:nvSpPr>
        <p:spPr>
          <a:xfrm>
            <a:off x="490862" y="908720"/>
            <a:ext cx="3384376" cy="1368151"/>
          </a:xfrm>
          <a:prstGeom prst="cloudCallout">
            <a:avLst>
              <a:gd name="adj1" fmla="val -5102"/>
              <a:gd name="adj2" fmla="val 7671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23528" y="1124744"/>
            <a:ext cx="3744416" cy="936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もうホームページに情報は</a:t>
            </a:r>
            <a:endParaRPr kumimoji="1" lang="en-US" altLang="ja-JP" b="1" dirty="0">
              <a:solidFill>
                <a:schemeClr val="tx1"/>
              </a:solidFill>
              <a:latin typeface="+mn-ea"/>
            </a:endParaRPr>
          </a:p>
          <a:p>
            <a:pPr algn="ctr"/>
            <a:r>
              <a:rPr kumimoji="1" lang="ja-JP" altLang="en-US" b="1" dirty="0">
                <a:solidFill>
                  <a:schemeClr val="tx1"/>
                </a:solidFill>
                <a:latin typeface="+mn-ea"/>
              </a:rPr>
              <a:t>記載しているけど</a:t>
            </a:r>
            <a:endParaRPr kumimoji="1" lang="en-US" altLang="ja-JP" b="1" dirty="0">
              <a:solidFill>
                <a:schemeClr val="tx1"/>
              </a:solidFill>
              <a:latin typeface="+mn-ea"/>
            </a:endParaRPr>
          </a:p>
          <a:p>
            <a:pPr algn="ctr"/>
            <a:r>
              <a:rPr kumimoji="1" lang="ja-JP" altLang="en-US" b="1" dirty="0">
                <a:solidFill>
                  <a:schemeClr val="tx1"/>
                </a:solidFill>
                <a:latin typeface="+mn-ea"/>
              </a:rPr>
              <a:t>それじゃダメ？</a:t>
            </a:r>
          </a:p>
        </p:txBody>
      </p:sp>
      <p:sp>
        <p:nvSpPr>
          <p:cNvPr id="8" name="雲形吹き出し 7"/>
          <p:cNvSpPr/>
          <p:nvPr/>
        </p:nvSpPr>
        <p:spPr>
          <a:xfrm>
            <a:off x="490862" y="2852936"/>
            <a:ext cx="3384376" cy="1368151"/>
          </a:xfrm>
          <a:prstGeom prst="cloudCallout">
            <a:avLst>
              <a:gd name="adj1" fmla="val -5102"/>
              <a:gd name="adj2" fmla="val 7671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323528" y="3068960"/>
            <a:ext cx="3744416" cy="936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n-ea"/>
              </a:rPr>
              <a:t>二次利用を可能とするために</a:t>
            </a:r>
          </a:p>
          <a:p>
            <a:pPr algn="ctr"/>
            <a:r>
              <a:rPr kumimoji="1" lang="ja-JP" altLang="en-US" sz="1600" b="1" dirty="0">
                <a:solidFill>
                  <a:schemeClr val="tx1"/>
                </a:solidFill>
                <a:latin typeface="+mn-ea"/>
              </a:rPr>
              <a:t>利用ルール（利用規約）や</a:t>
            </a:r>
          </a:p>
          <a:p>
            <a:pPr algn="ctr"/>
            <a:r>
              <a:rPr kumimoji="1" lang="ja-JP" altLang="en-US" sz="1600" b="1" dirty="0">
                <a:solidFill>
                  <a:schemeClr val="tx1"/>
                </a:solidFill>
                <a:latin typeface="+mn-ea"/>
              </a:rPr>
              <a:t>ライセンスを</a:t>
            </a:r>
          </a:p>
          <a:p>
            <a:pPr algn="ctr"/>
            <a:r>
              <a:rPr kumimoji="1" lang="ja-JP" altLang="en-US" sz="1600" b="1" dirty="0">
                <a:solidFill>
                  <a:schemeClr val="tx1"/>
                </a:solidFill>
                <a:latin typeface="+mn-ea"/>
              </a:rPr>
              <a:t>新たに整備しなきゃ。</a:t>
            </a:r>
          </a:p>
        </p:txBody>
      </p:sp>
      <p:sp>
        <p:nvSpPr>
          <p:cNvPr id="11" name="雲形吹き出し 10"/>
          <p:cNvSpPr/>
          <p:nvPr/>
        </p:nvSpPr>
        <p:spPr>
          <a:xfrm>
            <a:off x="490862" y="4797152"/>
            <a:ext cx="3384376" cy="1368151"/>
          </a:xfrm>
          <a:prstGeom prst="cloudCallout">
            <a:avLst>
              <a:gd name="adj1" fmla="val -5102"/>
              <a:gd name="adj2" fmla="val 7671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23528" y="5013176"/>
            <a:ext cx="3744416" cy="936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公開するなら</a:t>
            </a:r>
            <a:endParaRPr kumimoji="1" lang="en-US" altLang="ja-JP" b="1" dirty="0">
              <a:solidFill>
                <a:schemeClr val="tx1"/>
              </a:solidFill>
              <a:latin typeface="+mn-ea"/>
            </a:endParaRPr>
          </a:p>
          <a:p>
            <a:pPr algn="ctr"/>
            <a:r>
              <a:rPr kumimoji="1" lang="ja-JP" altLang="en-US" b="1" dirty="0">
                <a:solidFill>
                  <a:schemeClr val="tx1"/>
                </a:solidFill>
                <a:latin typeface="+mn-ea"/>
              </a:rPr>
              <a:t>「価値あるデータを」と思うけど、</a:t>
            </a:r>
            <a:endParaRPr kumimoji="1" lang="en-US" altLang="ja-JP" b="1" dirty="0">
              <a:solidFill>
                <a:schemeClr val="tx1"/>
              </a:solidFill>
              <a:latin typeface="+mn-ea"/>
            </a:endParaRPr>
          </a:p>
          <a:p>
            <a:pPr algn="ctr"/>
            <a:r>
              <a:rPr kumimoji="1" lang="ja-JP" altLang="en-US" b="1" dirty="0">
                <a:solidFill>
                  <a:schemeClr val="tx1"/>
                </a:solidFill>
                <a:latin typeface="+mn-ea"/>
              </a:rPr>
              <a:t>価値あるデータって・・・。</a:t>
            </a:r>
          </a:p>
        </p:txBody>
      </p:sp>
      <p:sp>
        <p:nvSpPr>
          <p:cNvPr id="14" name="テキスト ボックス 13"/>
          <p:cNvSpPr txBox="1"/>
          <p:nvPr/>
        </p:nvSpPr>
        <p:spPr>
          <a:xfrm>
            <a:off x="4355976" y="908720"/>
            <a:ext cx="4536504" cy="1728192"/>
          </a:xfrm>
          <a:prstGeom prst="rect">
            <a:avLst/>
          </a:prstGeom>
          <a:noFill/>
          <a:ln>
            <a:noFill/>
          </a:ln>
        </p:spPr>
        <p:txBody>
          <a:bodyPr wrap="square" rtlCol="0" anchor="t">
            <a:noAutofit/>
          </a:bodyPr>
          <a:lstStyle>
            <a:defPPr>
              <a:defRPr lang="en-US"/>
            </a:defPPr>
            <a:lvl1pPr>
              <a:defRPr kumimoji="1" sz="2000">
                <a:latin typeface="+mn-ea"/>
              </a:defRPr>
            </a:lvl1pPr>
          </a:lstStyle>
          <a:p>
            <a:r>
              <a:rPr lang="ja-JP" altLang="en-US" dirty="0"/>
              <a:t>２章では、このような疑問に対して、</a:t>
            </a:r>
            <a:endParaRPr lang="en-US" altLang="ja-JP" dirty="0"/>
          </a:p>
          <a:p>
            <a:r>
              <a:rPr lang="ja-JP" altLang="en-US" dirty="0"/>
              <a:t>実際にどのような作業が必要となるかについてご説明します。</a:t>
            </a:r>
            <a:endParaRPr lang="en-US" altLang="ja-JP" dirty="0"/>
          </a:p>
        </p:txBody>
      </p:sp>
      <p:grpSp>
        <p:nvGrpSpPr>
          <p:cNvPr id="30" name="グループ化 29"/>
          <p:cNvGrpSpPr>
            <a:grpSpLocks noChangeAspect="1"/>
          </p:cNvGrpSpPr>
          <p:nvPr/>
        </p:nvGrpSpPr>
        <p:grpSpPr>
          <a:xfrm>
            <a:off x="323528" y="1628800"/>
            <a:ext cx="879256" cy="1152128"/>
            <a:chOff x="6825208" y="1412776"/>
            <a:chExt cx="2088232" cy="2736304"/>
          </a:xfrm>
        </p:grpSpPr>
        <p:sp>
          <p:nvSpPr>
            <p:cNvPr id="31" name="台形 30"/>
            <p:cNvSpPr/>
            <p:nvPr/>
          </p:nvSpPr>
          <p:spPr>
            <a:xfrm>
              <a:off x="6825208" y="2348880"/>
              <a:ext cx="2088232" cy="1800200"/>
            </a:xfrm>
            <a:prstGeom prst="trapezoid">
              <a:avLst>
                <a:gd name="adj" fmla="val 15325"/>
              </a:avLst>
            </a:prstGeom>
            <a:solidFill>
              <a:schemeClr val="tx1">
                <a:lumMod val="85000"/>
                <a:lumOff val="1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2" name="楕円 31"/>
            <p:cNvSpPr/>
            <p:nvPr/>
          </p:nvSpPr>
          <p:spPr>
            <a:xfrm>
              <a:off x="7340761" y="1412776"/>
              <a:ext cx="1080192" cy="1032534"/>
            </a:xfrm>
            <a:prstGeom prst="ellipse">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3" name="フリーフォーム 32"/>
            <p:cNvSpPr/>
            <p:nvPr/>
          </p:nvSpPr>
          <p:spPr>
            <a:xfrm>
              <a:off x="7213526" y="2432031"/>
              <a:ext cx="615948" cy="1089213"/>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33"/>
            <p:cNvSpPr/>
            <p:nvPr/>
          </p:nvSpPr>
          <p:spPr>
            <a:xfrm rot="15690132">
              <a:off x="7589241" y="2953501"/>
              <a:ext cx="570753" cy="150899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5" name="グループ化 34"/>
          <p:cNvGrpSpPr>
            <a:grpSpLocks noChangeAspect="1"/>
          </p:cNvGrpSpPr>
          <p:nvPr/>
        </p:nvGrpSpPr>
        <p:grpSpPr>
          <a:xfrm>
            <a:off x="323528" y="3573016"/>
            <a:ext cx="879256" cy="1152128"/>
            <a:chOff x="6825208" y="1412776"/>
            <a:chExt cx="2088232" cy="2736304"/>
          </a:xfrm>
        </p:grpSpPr>
        <p:sp>
          <p:nvSpPr>
            <p:cNvPr id="36" name="台形 35"/>
            <p:cNvSpPr/>
            <p:nvPr/>
          </p:nvSpPr>
          <p:spPr>
            <a:xfrm>
              <a:off x="6825208" y="2348880"/>
              <a:ext cx="2088232" cy="1800200"/>
            </a:xfrm>
            <a:prstGeom prst="trapezoid">
              <a:avLst>
                <a:gd name="adj" fmla="val 15325"/>
              </a:avLst>
            </a:prstGeom>
            <a:solidFill>
              <a:schemeClr val="tx1">
                <a:lumMod val="85000"/>
                <a:lumOff val="1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7" name="楕円 36"/>
            <p:cNvSpPr/>
            <p:nvPr/>
          </p:nvSpPr>
          <p:spPr>
            <a:xfrm>
              <a:off x="7340761" y="1412776"/>
              <a:ext cx="1080192" cy="1032534"/>
            </a:xfrm>
            <a:prstGeom prst="ellipse">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8" name="フリーフォーム 37"/>
            <p:cNvSpPr/>
            <p:nvPr/>
          </p:nvSpPr>
          <p:spPr>
            <a:xfrm>
              <a:off x="7213526" y="2432031"/>
              <a:ext cx="615948" cy="1089213"/>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p:cNvSpPr/>
            <p:nvPr/>
          </p:nvSpPr>
          <p:spPr>
            <a:xfrm rot="15690132">
              <a:off x="7589241" y="2953501"/>
              <a:ext cx="570753" cy="150899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0" name="グループ化 39"/>
          <p:cNvGrpSpPr>
            <a:grpSpLocks noChangeAspect="1"/>
          </p:cNvGrpSpPr>
          <p:nvPr/>
        </p:nvGrpSpPr>
        <p:grpSpPr>
          <a:xfrm>
            <a:off x="323528" y="5517232"/>
            <a:ext cx="879256" cy="1152128"/>
            <a:chOff x="6825208" y="1412776"/>
            <a:chExt cx="2088232" cy="2736304"/>
          </a:xfrm>
        </p:grpSpPr>
        <p:sp>
          <p:nvSpPr>
            <p:cNvPr id="41" name="台形 40"/>
            <p:cNvSpPr/>
            <p:nvPr/>
          </p:nvSpPr>
          <p:spPr>
            <a:xfrm>
              <a:off x="6825208" y="2348880"/>
              <a:ext cx="2088232" cy="1800200"/>
            </a:xfrm>
            <a:prstGeom prst="trapezoid">
              <a:avLst>
                <a:gd name="adj" fmla="val 15325"/>
              </a:avLst>
            </a:prstGeom>
            <a:solidFill>
              <a:schemeClr val="tx1">
                <a:lumMod val="85000"/>
                <a:lumOff val="1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2" name="楕円 41"/>
            <p:cNvSpPr/>
            <p:nvPr/>
          </p:nvSpPr>
          <p:spPr>
            <a:xfrm>
              <a:off x="7340761" y="1412776"/>
              <a:ext cx="1080192" cy="1032534"/>
            </a:xfrm>
            <a:prstGeom prst="ellipse">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3" name="フリーフォーム 42"/>
            <p:cNvSpPr/>
            <p:nvPr/>
          </p:nvSpPr>
          <p:spPr>
            <a:xfrm>
              <a:off x="7213526" y="2432031"/>
              <a:ext cx="615948" cy="1089213"/>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p:cNvSpPr/>
            <p:nvPr/>
          </p:nvSpPr>
          <p:spPr>
            <a:xfrm rot="15690132">
              <a:off x="7589241" y="2953501"/>
              <a:ext cx="570753" cy="150899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031612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２．オープンデータを公開するための基本的な作業</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12</a:t>
            </a:fld>
            <a:endParaRPr kumimoji="1" lang="ja-JP" altLang="en-US"/>
          </a:p>
        </p:txBody>
      </p:sp>
      <p:sp>
        <p:nvSpPr>
          <p:cNvPr id="5" name="雲形吹き出し 4"/>
          <p:cNvSpPr/>
          <p:nvPr/>
        </p:nvSpPr>
        <p:spPr>
          <a:xfrm>
            <a:off x="490862" y="908720"/>
            <a:ext cx="3384376" cy="1368151"/>
          </a:xfrm>
          <a:prstGeom prst="cloudCallout">
            <a:avLst>
              <a:gd name="adj1" fmla="val -5102"/>
              <a:gd name="adj2" fmla="val 7671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23528" y="1124744"/>
            <a:ext cx="3744416" cy="936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もうホームページに情報は</a:t>
            </a:r>
            <a:endParaRPr kumimoji="1" lang="en-US" altLang="ja-JP" b="1" dirty="0">
              <a:solidFill>
                <a:schemeClr val="tx1"/>
              </a:solidFill>
              <a:latin typeface="+mn-ea"/>
            </a:endParaRPr>
          </a:p>
          <a:p>
            <a:pPr algn="ctr"/>
            <a:r>
              <a:rPr kumimoji="1" lang="ja-JP" altLang="en-US" b="1" dirty="0">
                <a:solidFill>
                  <a:schemeClr val="tx1"/>
                </a:solidFill>
                <a:latin typeface="+mn-ea"/>
              </a:rPr>
              <a:t>記載しているけど</a:t>
            </a:r>
            <a:endParaRPr kumimoji="1" lang="en-US" altLang="ja-JP" b="1" dirty="0">
              <a:solidFill>
                <a:schemeClr val="tx1"/>
              </a:solidFill>
              <a:latin typeface="+mn-ea"/>
            </a:endParaRPr>
          </a:p>
          <a:p>
            <a:pPr algn="ctr"/>
            <a:r>
              <a:rPr kumimoji="1" lang="ja-JP" altLang="en-US" b="1" dirty="0">
                <a:solidFill>
                  <a:schemeClr val="tx1"/>
                </a:solidFill>
                <a:latin typeface="+mn-ea"/>
              </a:rPr>
              <a:t>それじゃダメ？</a:t>
            </a:r>
          </a:p>
        </p:txBody>
      </p:sp>
      <p:sp>
        <p:nvSpPr>
          <p:cNvPr id="8" name="雲形吹き出し 7"/>
          <p:cNvSpPr/>
          <p:nvPr/>
        </p:nvSpPr>
        <p:spPr>
          <a:xfrm>
            <a:off x="490862" y="2852936"/>
            <a:ext cx="3384376" cy="1368151"/>
          </a:xfrm>
          <a:prstGeom prst="cloudCallout">
            <a:avLst>
              <a:gd name="adj1" fmla="val -5102"/>
              <a:gd name="adj2" fmla="val 76717"/>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323528" y="3068960"/>
            <a:ext cx="3744416" cy="936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lumMod val="75000"/>
                  </a:schemeClr>
                </a:solidFill>
                <a:latin typeface="+mn-ea"/>
              </a:rPr>
              <a:t>二次利用を可能とするために</a:t>
            </a:r>
          </a:p>
          <a:p>
            <a:pPr algn="ctr"/>
            <a:r>
              <a:rPr kumimoji="1" lang="ja-JP" altLang="en-US" sz="1600" b="1" dirty="0">
                <a:solidFill>
                  <a:schemeClr val="bg1">
                    <a:lumMod val="75000"/>
                  </a:schemeClr>
                </a:solidFill>
                <a:latin typeface="+mn-ea"/>
              </a:rPr>
              <a:t>利用ルール（利用規約）や</a:t>
            </a:r>
          </a:p>
          <a:p>
            <a:pPr algn="ctr"/>
            <a:r>
              <a:rPr kumimoji="1" lang="ja-JP" altLang="en-US" sz="1600" b="1" dirty="0">
                <a:solidFill>
                  <a:schemeClr val="bg1">
                    <a:lumMod val="75000"/>
                  </a:schemeClr>
                </a:solidFill>
                <a:latin typeface="+mn-ea"/>
              </a:rPr>
              <a:t>ライセンスを</a:t>
            </a:r>
          </a:p>
          <a:p>
            <a:pPr algn="ctr"/>
            <a:r>
              <a:rPr kumimoji="1" lang="ja-JP" altLang="en-US" sz="1600" b="1" dirty="0">
                <a:solidFill>
                  <a:schemeClr val="bg1">
                    <a:lumMod val="75000"/>
                  </a:schemeClr>
                </a:solidFill>
                <a:latin typeface="+mn-ea"/>
              </a:rPr>
              <a:t>新たに整備しなきゃ。</a:t>
            </a:r>
          </a:p>
        </p:txBody>
      </p:sp>
      <p:sp>
        <p:nvSpPr>
          <p:cNvPr id="11" name="雲形吹き出し 10"/>
          <p:cNvSpPr/>
          <p:nvPr/>
        </p:nvSpPr>
        <p:spPr>
          <a:xfrm>
            <a:off x="490862" y="4797152"/>
            <a:ext cx="3384376" cy="1368151"/>
          </a:xfrm>
          <a:prstGeom prst="cloudCallout">
            <a:avLst>
              <a:gd name="adj1" fmla="val -5102"/>
              <a:gd name="adj2" fmla="val 76717"/>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23528" y="5013176"/>
            <a:ext cx="3744416" cy="936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lumMod val="75000"/>
                  </a:schemeClr>
                </a:solidFill>
                <a:latin typeface="+mn-ea"/>
              </a:rPr>
              <a:t>公開するなら</a:t>
            </a:r>
            <a:endParaRPr kumimoji="1" lang="en-US" altLang="ja-JP" b="1" dirty="0">
              <a:solidFill>
                <a:schemeClr val="bg1">
                  <a:lumMod val="75000"/>
                </a:schemeClr>
              </a:solidFill>
              <a:latin typeface="+mn-ea"/>
            </a:endParaRPr>
          </a:p>
          <a:p>
            <a:pPr algn="ctr"/>
            <a:r>
              <a:rPr kumimoji="1" lang="ja-JP" altLang="en-US" b="1" dirty="0">
                <a:solidFill>
                  <a:schemeClr val="bg1">
                    <a:lumMod val="75000"/>
                  </a:schemeClr>
                </a:solidFill>
                <a:latin typeface="+mn-ea"/>
              </a:rPr>
              <a:t>「価値あるデータを」と思うけど、</a:t>
            </a:r>
            <a:endParaRPr kumimoji="1" lang="en-US" altLang="ja-JP" b="1" dirty="0">
              <a:solidFill>
                <a:schemeClr val="bg1">
                  <a:lumMod val="75000"/>
                </a:schemeClr>
              </a:solidFill>
              <a:latin typeface="+mn-ea"/>
            </a:endParaRPr>
          </a:p>
          <a:p>
            <a:pPr algn="ctr"/>
            <a:r>
              <a:rPr kumimoji="1" lang="ja-JP" altLang="en-US" b="1" dirty="0">
                <a:solidFill>
                  <a:schemeClr val="bg1">
                    <a:lumMod val="75000"/>
                  </a:schemeClr>
                </a:solidFill>
                <a:latin typeface="+mn-ea"/>
              </a:rPr>
              <a:t>価値あるデータって・・・。</a:t>
            </a:r>
          </a:p>
        </p:txBody>
      </p:sp>
      <p:grpSp>
        <p:nvGrpSpPr>
          <p:cNvPr id="35" name="グループ化 34"/>
          <p:cNvGrpSpPr>
            <a:grpSpLocks noChangeAspect="1"/>
          </p:cNvGrpSpPr>
          <p:nvPr/>
        </p:nvGrpSpPr>
        <p:grpSpPr>
          <a:xfrm>
            <a:off x="323528" y="1628800"/>
            <a:ext cx="879256" cy="1152128"/>
            <a:chOff x="6825208" y="1412776"/>
            <a:chExt cx="2088232" cy="2736304"/>
          </a:xfrm>
        </p:grpSpPr>
        <p:sp>
          <p:nvSpPr>
            <p:cNvPr id="36" name="台形 35"/>
            <p:cNvSpPr/>
            <p:nvPr/>
          </p:nvSpPr>
          <p:spPr>
            <a:xfrm>
              <a:off x="6825208" y="2348880"/>
              <a:ext cx="2088232" cy="1800200"/>
            </a:xfrm>
            <a:prstGeom prst="trapezoid">
              <a:avLst>
                <a:gd name="adj" fmla="val 15325"/>
              </a:avLst>
            </a:prstGeom>
            <a:solidFill>
              <a:schemeClr val="tx1">
                <a:lumMod val="85000"/>
                <a:lumOff val="1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7" name="楕円 36"/>
            <p:cNvSpPr/>
            <p:nvPr/>
          </p:nvSpPr>
          <p:spPr>
            <a:xfrm>
              <a:off x="7340761" y="1412776"/>
              <a:ext cx="1080192" cy="1032534"/>
            </a:xfrm>
            <a:prstGeom prst="ellipse">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8" name="フリーフォーム 37"/>
            <p:cNvSpPr/>
            <p:nvPr/>
          </p:nvSpPr>
          <p:spPr>
            <a:xfrm>
              <a:off x="7213526" y="2432031"/>
              <a:ext cx="615948" cy="1089213"/>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p:cNvSpPr/>
            <p:nvPr/>
          </p:nvSpPr>
          <p:spPr>
            <a:xfrm rot="15690132">
              <a:off x="7589241" y="2953501"/>
              <a:ext cx="570753" cy="150899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5" name="グループ化 44"/>
          <p:cNvGrpSpPr/>
          <p:nvPr/>
        </p:nvGrpSpPr>
        <p:grpSpPr>
          <a:xfrm>
            <a:off x="323528" y="3573016"/>
            <a:ext cx="879256" cy="1152128"/>
            <a:chOff x="2627784" y="4725144"/>
            <a:chExt cx="879256" cy="1152128"/>
          </a:xfrm>
        </p:grpSpPr>
        <p:sp>
          <p:nvSpPr>
            <p:cNvPr id="46" name="台形 45"/>
            <p:cNvSpPr/>
            <p:nvPr/>
          </p:nvSpPr>
          <p:spPr>
            <a:xfrm>
              <a:off x="2627784" y="5119293"/>
              <a:ext cx="879256" cy="757979"/>
            </a:xfrm>
            <a:prstGeom prst="trapezoid">
              <a:avLst>
                <a:gd name="adj" fmla="val 15325"/>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7" name="楕円 46"/>
            <p:cNvSpPr/>
            <p:nvPr/>
          </p:nvSpPr>
          <p:spPr>
            <a:xfrm>
              <a:off x="2844859" y="4725144"/>
              <a:ext cx="454818" cy="434751"/>
            </a:xfrm>
            <a:prstGeom prst="ellipse">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8" name="フリーフォーム 47"/>
            <p:cNvSpPr/>
            <p:nvPr/>
          </p:nvSpPr>
          <p:spPr>
            <a:xfrm>
              <a:off x="2791286" y="5154304"/>
              <a:ext cx="259347" cy="458616"/>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p:nvSpPr>
          <p:spPr>
            <a:xfrm rot="15690132">
              <a:off x="2949482" y="5373870"/>
              <a:ext cx="240317" cy="63536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グループ化 49"/>
          <p:cNvGrpSpPr/>
          <p:nvPr/>
        </p:nvGrpSpPr>
        <p:grpSpPr>
          <a:xfrm>
            <a:off x="323528" y="5517232"/>
            <a:ext cx="879256" cy="1152128"/>
            <a:chOff x="2627784" y="4725144"/>
            <a:chExt cx="879256" cy="1152128"/>
          </a:xfrm>
        </p:grpSpPr>
        <p:sp>
          <p:nvSpPr>
            <p:cNvPr id="51" name="台形 50"/>
            <p:cNvSpPr/>
            <p:nvPr/>
          </p:nvSpPr>
          <p:spPr>
            <a:xfrm>
              <a:off x="2627784" y="5119293"/>
              <a:ext cx="879256" cy="757979"/>
            </a:xfrm>
            <a:prstGeom prst="trapezoid">
              <a:avLst>
                <a:gd name="adj" fmla="val 15325"/>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2" name="楕円 51"/>
            <p:cNvSpPr/>
            <p:nvPr/>
          </p:nvSpPr>
          <p:spPr>
            <a:xfrm>
              <a:off x="2844859" y="4725144"/>
              <a:ext cx="454818" cy="434751"/>
            </a:xfrm>
            <a:prstGeom prst="ellipse">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3" name="フリーフォーム 52"/>
            <p:cNvSpPr/>
            <p:nvPr/>
          </p:nvSpPr>
          <p:spPr>
            <a:xfrm>
              <a:off x="2791286" y="5154304"/>
              <a:ext cx="259347" cy="458616"/>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p:cNvSpPr/>
            <p:nvPr/>
          </p:nvSpPr>
          <p:spPr>
            <a:xfrm rot="15690132">
              <a:off x="2949482" y="5373870"/>
              <a:ext cx="240317" cy="63536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右矢印 29"/>
          <p:cNvSpPr/>
          <p:nvPr/>
        </p:nvSpPr>
        <p:spPr>
          <a:xfrm>
            <a:off x="3707904" y="1268760"/>
            <a:ext cx="360040" cy="72008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4139952" y="1268760"/>
            <a:ext cx="4752528" cy="1080120"/>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defPPr>
              <a:defRPr lang="en-US"/>
            </a:defPPr>
            <a:lvl1pPr marL="285750" indent="-285750">
              <a:spcBef>
                <a:spcPts val="600"/>
              </a:spcBef>
              <a:buClr>
                <a:schemeClr val="accent6">
                  <a:lumMod val="75000"/>
                </a:schemeClr>
              </a:buClr>
              <a:buFont typeface="Wingdings" panose="05000000000000000000" pitchFamily="2" charset="2"/>
              <a:buChar char="l"/>
              <a:defRPr>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solidFill>
                  <a:schemeClr val="tx1"/>
                </a:solidFill>
              </a:rPr>
              <a:t>利用者がデータの加工や再配布等を行なえないと思われる可能性があるため、二次利用が可能なデータであることを提示する必要があります。</a:t>
            </a:r>
            <a:endParaRPr lang="en-US" altLang="ja-JP" dirty="0">
              <a:solidFill>
                <a:schemeClr val="tx1"/>
              </a:solidFill>
            </a:endParaRPr>
          </a:p>
        </p:txBody>
      </p:sp>
      <p:sp>
        <p:nvSpPr>
          <p:cNvPr id="32" name="額縁 31"/>
          <p:cNvSpPr/>
          <p:nvPr/>
        </p:nvSpPr>
        <p:spPr>
          <a:xfrm>
            <a:off x="5292080" y="2564904"/>
            <a:ext cx="3672408" cy="576064"/>
          </a:xfrm>
          <a:prstGeom prst="bevel">
            <a:avLst>
              <a:gd name="adj" fmla="val 7696"/>
            </a:avLst>
          </a:prstGeom>
          <a:solidFill>
            <a:schemeClr val="accent1">
              <a:lumMod val="40000"/>
              <a:lumOff val="60000"/>
            </a:schemeClr>
          </a:solidFill>
          <a:ln>
            <a:noFill/>
          </a:ln>
          <a:effectLst/>
          <a:extLst/>
        </p:spPr>
        <p:txBody>
          <a:bodyPr wrap="none" anchor="ctr"/>
          <a:lstStyle/>
          <a:p>
            <a:r>
              <a:rPr lang="en-US" altLang="ja-JP" dirty="0"/>
              <a:t>(1) </a:t>
            </a:r>
            <a:r>
              <a:rPr lang="ja-JP" altLang="en-US" dirty="0"/>
              <a:t>利用ルールと一緒に公開する</a:t>
            </a:r>
          </a:p>
        </p:txBody>
      </p:sp>
      <p:sp>
        <p:nvSpPr>
          <p:cNvPr id="33" name="Freeform 134"/>
          <p:cNvSpPr>
            <a:spLocks/>
          </p:cNvSpPr>
          <p:nvPr/>
        </p:nvSpPr>
        <p:spPr bwMode="auto">
          <a:xfrm flipV="1">
            <a:off x="4644008" y="2492896"/>
            <a:ext cx="576064" cy="504056"/>
          </a:xfrm>
          <a:custGeom>
            <a:avLst/>
            <a:gdLst>
              <a:gd name="T0" fmla="*/ 423 w 595"/>
              <a:gd name="T1" fmla="*/ 86 h 486"/>
              <a:gd name="T2" fmla="*/ 157 w 595"/>
              <a:gd name="T3" fmla="*/ 86 h 486"/>
              <a:gd name="T4" fmla="*/ 138 w 595"/>
              <a:gd name="T5" fmla="*/ 87 h 486"/>
              <a:gd name="T6" fmla="*/ 118 w 595"/>
              <a:gd name="T7" fmla="*/ 89 h 486"/>
              <a:gd name="T8" fmla="*/ 100 w 595"/>
              <a:gd name="T9" fmla="*/ 91 h 486"/>
              <a:gd name="T10" fmla="*/ 85 w 595"/>
              <a:gd name="T11" fmla="*/ 97 h 486"/>
              <a:gd name="T12" fmla="*/ 72 w 595"/>
              <a:gd name="T13" fmla="*/ 102 h 486"/>
              <a:gd name="T14" fmla="*/ 61 w 595"/>
              <a:gd name="T15" fmla="*/ 109 h 486"/>
              <a:gd name="T16" fmla="*/ 49 w 595"/>
              <a:gd name="T17" fmla="*/ 117 h 486"/>
              <a:gd name="T18" fmla="*/ 37 w 595"/>
              <a:gd name="T19" fmla="*/ 127 h 486"/>
              <a:gd name="T20" fmla="*/ 27 w 595"/>
              <a:gd name="T21" fmla="*/ 138 h 486"/>
              <a:gd name="T22" fmla="*/ 20 w 595"/>
              <a:gd name="T23" fmla="*/ 150 h 486"/>
              <a:gd name="T24" fmla="*/ 11 w 595"/>
              <a:gd name="T25" fmla="*/ 164 h 486"/>
              <a:gd name="T26" fmla="*/ 5 w 595"/>
              <a:gd name="T27" fmla="*/ 182 h 486"/>
              <a:gd name="T28" fmla="*/ 1 w 595"/>
              <a:gd name="T29" fmla="*/ 201 h 486"/>
              <a:gd name="T30" fmla="*/ 0 w 595"/>
              <a:gd name="T31" fmla="*/ 222 h 486"/>
              <a:gd name="T32" fmla="*/ 0 w 595"/>
              <a:gd name="T33" fmla="*/ 485 h 486"/>
              <a:gd name="T34" fmla="*/ 167 w 595"/>
              <a:gd name="T35" fmla="*/ 485 h 486"/>
              <a:gd name="T36" fmla="*/ 167 w 595"/>
              <a:gd name="T37" fmla="*/ 269 h 486"/>
              <a:gd name="T38" fmla="*/ 170 w 595"/>
              <a:gd name="T39" fmla="*/ 259 h 486"/>
              <a:gd name="T40" fmla="*/ 175 w 595"/>
              <a:gd name="T41" fmla="*/ 250 h 486"/>
              <a:gd name="T42" fmla="*/ 181 w 595"/>
              <a:gd name="T43" fmla="*/ 245 h 486"/>
              <a:gd name="T44" fmla="*/ 186 w 595"/>
              <a:gd name="T45" fmla="*/ 240 h 486"/>
              <a:gd name="T46" fmla="*/ 193 w 595"/>
              <a:gd name="T47" fmla="*/ 236 h 486"/>
              <a:gd name="T48" fmla="*/ 200 w 595"/>
              <a:gd name="T49" fmla="*/ 234 h 486"/>
              <a:gd name="T50" fmla="*/ 202 w 595"/>
              <a:gd name="T51" fmla="*/ 234 h 486"/>
              <a:gd name="T52" fmla="*/ 425 w 595"/>
              <a:gd name="T53" fmla="*/ 234 h 486"/>
              <a:gd name="T54" fmla="*/ 424 w 595"/>
              <a:gd name="T55" fmla="*/ 312 h 486"/>
              <a:gd name="T56" fmla="*/ 594 w 595"/>
              <a:gd name="T57" fmla="*/ 161 h 486"/>
              <a:gd name="T58" fmla="*/ 423 w 595"/>
              <a:gd name="T59" fmla="*/ 0 h 486"/>
              <a:gd name="T60" fmla="*/ 423 w 595"/>
              <a:gd name="T61" fmla="*/ 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5" h="486">
                <a:moveTo>
                  <a:pt x="423" y="86"/>
                </a:moveTo>
                <a:lnTo>
                  <a:pt x="157" y="86"/>
                </a:lnTo>
                <a:lnTo>
                  <a:pt x="138" y="87"/>
                </a:lnTo>
                <a:lnTo>
                  <a:pt x="118" y="89"/>
                </a:lnTo>
                <a:lnTo>
                  <a:pt x="100" y="91"/>
                </a:lnTo>
                <a:lnTo>
                  <a:pt x="85" y="97"/>
                </a:lnTo>
                <a:lnTo>
                  <a:pt x="72" y="102"/>
                </a:lnTo>
                <a:lnTo>
                  <a:pt x="61" y="109"/>
                </a:lnTo>
                <a:lnTo>
                  <a:pt x="49" y="117"/>
                </a:lnTo>
                <a:lnTo>
                  <a:pt x="37" y="127"/>
                </a:lnTo>
                <a:lnTo>
                  <a:pt x="27" y="138"/>
                </a:lnTo>
                <a:lnTo>
                  <a:pt x="20" y="150"/>
                </a:lnTo>
                <a:lnTo>
                  <a:pt x="11" y="164"/>
                </a:lnTo>
                <a:lnTo>
                  <a:pt x="5" y="182"/>
                </a:lnTo>
                <a:lnTo>
                  <a:pt x="1" y="201"/>
                </a:lnTo>
                <a:lnTo>
                  <a:pt x="0" y="222"/>
                </a:lnTo>
                <a:lnTo>
                  <a:pt x="0" y="485"/>
                </a:lnTo>
                <a:lnTo>
                  <a:pt x="167" y="485"/>
                </a:lnTo>
                <a:lnTo>
                  <a:pt x="167" y="269"/>
                </a:lnTo>
                <a:lnTo>
                  <a:pt x="170" y="259"/>
                </a:lnTo>
                <a:lnTo>
                  <a:pt x="175" y="250"/>
                </a:lnTo>
                <a:lnTo>
                  <a:pt x="181" y="245"/>
                </a:lnTo>
                <a:lnTo>
                  <a:pt x="186" y="240"/>
                </a:lnTo>
                <a:lnTo>
                  <a:pt x="193" y="236"/>
                </a:lnTo>
                <a:lnTo>
                  <a:pt x="200" y="234"/>
                </a:lnTo>
                <a:lnTo>
                  <a:pt x="202" y="234"/>
                </a:lnTo>
                <a:lnTo>
                  <a:pt x="425" y="234"/>
                </a:lnTo>
                <a:lnTo>
                  <a:pt x="424" y="312"/>
                </a:lnTo>
                <a:lnTo>
                  <a:pt x="594" y="161"/>
                </a:lnTo>
                <a:lnTo>
                  <a:pt x="423" y="0"/>
                </a:lnTo>
                <a:lnTo>
                  <a:pt x="423" y="86"/>
                </a:lnTo>
              </a:path>
            </a:pathLst>
          </a:custGeom>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p:spPr>
        <p:txBody>
          <a:bodyPr wrap="none" rtlCol="0" anchor="ctr">
            <a:noAutofit/>
          </a:bodyPr>
          <a:lstStyle/>
          <a:p>
            <a:endParaRPr lang="ja-JP" altLang="en-US">
              <a:latin typeface="+mn-ea"/>
            </a:endParaRPr>
          </a:p>
        </p:txBody>
      </p:sp>
      <p:sp>
        <p:nvSpPr>
          <p:cNvPr id="4" name="テキスト ボックス 3">
            <a:extLst>
              <a:ext uri="{FF2B5EF4-FFF2-40B4-BE49-F238E27FC236}">
                <a16:creationId xmlns:a16="http://schemas.microsoft.com/office/drawing/2014/main" id="{A1E2BB65-730A-4558-953C-07FDFB9713D5}"/>
              </a:ext>
            </a:extLst>
          </p:cNvPr>
          <p:cNvSpPr txBox="1"/>
          <p:nvPr/>
        </p:nvSpPr>
        <p:spPr>
          <a:xfrm>
            <a:off x="3995936" y="836712"/>
            <a:ext cx="2808312" cy="369332"/>
          </a:xfrm>
          <a:prstGeom prst="rect">
            <a:avLst/>
          </a:prstGeom>
          <a:noFill/>
        </p:spPr>
        <p:txBody>
          <a:bodyPr wrap="square" rtlCol="0">
            <a:spAutoFit/>
          </a:bodyPr>
          <a:lstStyle/>
          <a:p>
            <a:r>
              <a:rPr kumimoji="1" lang="ja-JP" altLang="en-US" dirty="0"/>
              <a:t>ー伝えたいことー</a:t>
            </a:r>
          </a:p>
        </p:txBody>
      </p:sp>
    </p:spTree>
    <p:extLst>
      <p:ext uri="{BB962C8B-B14F-4D97-AF65-F5344CB8AC3E}">
        <p14:creationId xmlns:p14="http://schemas.microsoft.com/office/powerpoint/2010/main" val="4089401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noFill/>
          </a:ln>
        </p:spPr>
        <p:txBody>
          <a:bodyPr vert="horz" lIns="91440" tIns="45720" rIns="91440" bIns="45720" rtlCol="0" anchor="ctr">
            <a:normAutofit/>
          </a:bodyPr>
          <a:lstStyle/>
          <a:p>
            <a:r>
              <a:rPr lang="en-US" altLang="ja-JP" dirty="0"/>
              <a:t>(1) </a:t>
            </a:r>
            <a:r>
              <a:rPr lang="ja-JP" altLang="en-US" dirty="0"/>
              <a:t>利用ルールと一緒に公開する</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13</a:t>
            </a:fld>
            <a:endParaRPr kumimoji="1" lang="ja-JP" altLang="en-US"/>
          </a:p>
        </p:txBody>
      </p:sp>
      <p:sp>
        <p:nvSpPr>
          <p:cNvPr id="7"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8" name="テキスト ボックス 7"/>
          <p:cNvSpPr txBox="1"/>
          <p:nvPr/>
        </p:nvSpPr>
        <p:spPr>
          <a:xfrm>
            <a:off x="179512" y="908720"/>
            <a:ext cx="8784976" cy="432048"/>
          </a:xfrm>
          <a:prstGeom prst="rect">
            <a:avLst/>
          </a:prstGeom>
          <a:noFill/>
          <a:ln>
            <a:noFill/>
          </a:ln>
        </p:spPr>
        <p:txBody>
          <a:bodyPr wrap="square" rtlCol="0">
            <a:noAutofit/>
          </a:bodyPr>
          <a:lstStyle/>
          <a:p>
            <a:r>
              <a:rPr kumimoji="1" lang="ja-JP" altLang="en-US" sz="2200" dirty="0">
                <a:latin typeface="+mn-ea"/>
              </a:rPr>
              <a:t>オープンデータには利用ルール（</a:t>
            </a:r>
            <a:r>
              <a:rPr kumimoji="1" lang="ja-JP" altLang="en-US" sz="2200" dirty="0">
                <a:solidFill>
                  <a:schemeClr val="tx1"/>
                </a:solidFill>
                <a:latin typeface="+mn-ea"/>
                <a:ea typeface="+mn-ea"/>
              </a:rPr>
              <a:t>利用規約）が必要です</a:t>
            </a:r>
            <a:endParaRPr kumimoji="1" lang="en-US" altLang="ja-JP" sz="2200" dirty="0">
              <a:solidFill>
                <a:schemeClr val="tx1"/>
              </a:solidFill>
              <a:latin typeface="+mn-ea"/>
              <a:ea typeface="+mn-ea"/>
            </a:endParaRPr>
          </a:p>
        </p:txBody>
      </p:sp>
      <p:sp>
        <p:nvSpPr>
          <p:cNvPr id="10" name="テキスト ボックス 9"/>
          <p:cNvSpPr txBox="1"/>
          <p:nvPr/>
        </p:nvSpPr>
        <p:spPr>
          <a:xfrm>
            <a:off x="395536" y="1556792"/>
            <a:ext cx="2304256" cy="432048"/>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txBody>
          <a:bodyPr wrap="square" rtlCol="0" anchor="ctr">
            <a:noAutofit/>
          </a:bodyPr>
          <a:lstStyle/>
          <a:p>
            <a:pPr algn="ctr"/>
            <a:r>
              <a:rPr kumimoji="1" lang="ja-JP" altLang="en-US" sz="2200" dirty="0">
                <a:solidFill>
                  <a:schemeClr val="tx1"/>
                </a:solidFill>
                <a:latin typeface="+mn-ea"/>
                <a:ea typeface="+mn-ea"/>
              </a:rPr>
              <a:t>オープンデータ</a:t>
            </a:r>
            <a:endParaRPr kumimoji="1" lang="en-US" altLang="ja-JP" sz="2200" dirty="0">
              <a:solidFill>
                <a:schemeClr val="tx1"/>
              </a:solidFill>
              <a:latin typeface="+mn-ea"/>
              <a:ea typeface="+mn-ea"/>
            </a:endParaRPr>
          </a:p>
        </p:txBody>
      </p:sp>
      <p:sp>
        <p:nvSpPr>
          <p:cNvPr id="11" name="テキスト ボックス 10"/>
          <p:cNvSpPr txBox="1"/>
          <p:nvPr/>
        </p:nvSpPr>
        <p:spPr>
          <a:xfrm>
            <a:off x="3419872" y="1556792"/>
            <a:ext cx="5328592" cy="432048"/>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txBody>
          <a:bodyPr wrap="square" rtlCol="0" anchor="ctr">
            <a:noAutofit/>
          </a:bodyPr>
          <a:lstStyle/>
          <a:p>
            <a:pPr algn="ctr"/>
            <a:r>
              <a:rPr kumimoji="1" lang="ja-JP" altLang="en-US" sz="2200" dirty="0">
                <a:solidFill>
                  <a:schemeClr val="tx1"/>
                </a:solidFill>
                <a:latin typeface="+mn-ea"/>
                <a:ea typeface="+mn-ea"/>
              </a:rPr>
              <a:t>誰もが利用でき、二次利用可能なデータ</a:t>
            </a:r>
            <a:endParaRPr kumimoji="1" lang="en-US" altLang="ja-JP" sz="2200" dirty="0">
              <a:solidFill>
                <a:schemeClr val="tx1"/>
              </a:solidFill>
              <a:latin typeface="+mn-ea"/>
              <a:ea typeface="+mn-ea"/>
            </a:endParaRPr>
          </a:p>
        </p:txBody>
      </p:sp>
      <p:sp>
        <p:nvSpPr>
          <p:cNvPr id="12" name="正方形/長方形 11"/>
          <p:cNvSpPr/>
          <p:nvPr/>
        </p:nvSpPr>
        <p:spPr>
          <a:xfrm>
            <a:off x="2771800" y="1556792"/>
            <a:ext cx="504056" cy="432048"/>
          </a:xfrm>
          <a:prstGeom prst="rect">
            <a:avLst/>
          </a:prstGeom>
          <a:noFill/>
          <a:ln>
            <a:noFill/>
          </a:ln>
        </p:spPr>
        <p:txBody>
          <a:bodyPr wrap="square" rtlCol="0" anchor="ctr">
            <a:noAutofit/>
          </a:bodyPr>
          <a:lstStyle/>
          <a:p>
            <a:pPr algn="ctr" defTabSz="914400"/>
            <a:r>
              <a:rPr kumimoji="1" lang="ja-JP" altLang="en-US" sz="4000" b="1" dirty="0">
                <a:solidFill>
                  <a:schemeClr val="accent6">
                    <a:lumMod val="75000"/>
                  </a:schemeClr>
                </a:solidFill>
                <a:latin typeface="+mn-ea"/>
              </a:rPr>
              <a:t>＝</a:t>
            </a:r>
          </a:p>
        </p:txBody>
      </p:sp>
      <p:grpSp>
        <p:nvGrpSpPr>
          <p:cNvPr id="16" name="グループ化 15"/>
          <p:cNvGrpSpPr/>
          <p:nvPr/>
        </p:nvGrpSpPr>
        <p:grpSpPr>
          <a:xfrm>
            <a:off x="5724128" y="2060848"/>
            <a:ext cx="1728192" cy="72008"/>
            <a:chOff x="5724128" y="2060848"/>
            <a:chExt cx="1440160" cy="72008"/>
          </a:xfrm>
        </p:grpSpPr>
        <p:cxnSp>
          <p:nvCxnSpPr>
            <p:cNvPr id="6" name="直線コネクタ 5"/>
            <p:cNvCxnSpPr/>
            <p:nvPr/>
          </p:nvCxnSpPr>
          <p:spPr>
            <a:xfrm>
              <a:off x="5724128" y="2060848"/>
              <a:ext cx="144016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5724128" y="2132856"/>
              <a:ext cx="144016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grpSp>
      <p:sp>
        <p:nvSpPr>
          <p:cNvPr id="18" name="正方形/長方形 17"/>
          <p:cNvSpPr/>
          <p:nvPr/>
        </p:nvSpPr>
        <p:spPr>
          <a:xfrm>
            <a:off x="4788024" y="2348880"/>
            <a:ext cx="3816424" cy="936104"/>
          </a:xfrm>
          <a:prstGeom prst="rect">
            <a:avLst/>
          </a:prstGeom>
          <a:solidFill>
            <a:schemeClr val="accent6">
              <a:lumMod val="40000"/>
              <a:lumOff val="60000"/>
            </a:schemeClr>
          </a:solidFill>
          <a:ln w="9525">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261938" indent="-261938">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利用者が</a:t>
            </a:r>
            <a:r>
              <a:rPr lang="zh-TW" altLang="en-US" dirty="0">
                <a:solidFill>
                  <a:schemeClr val="tx1"/>
                </a:solidFill>
                <a:latin typeface="+mn-ea"/>
                <a:cs typeface="Meiryo UI" panose="020B0604030504040204" pitchFamily="50" charset="-128"/>
              </a:rPr>
              <a:t>加工、再配布等</a:t>
            </a:r>
            <a:r>
              <a:rPr lang="ja-JP" altLang="en-US" dirty="0">
                <a:solidFill>
                  <a:schemeClr val="tx1"/>
                </a:solidFill>
                <a:latin typeface="+mn-ea"/>
                <a:cs typeface="Meiryo UI" panose="020B0604030504040204" pitchFamily="50" charset="-128"/>
              </a:rPr>
              <a:t>を行なえること</a:t>
            </a:r>
          </a:p>
        </p:txBody>
      </p:sp>
      <p:sp>
        <p:nvSpPr>
          <p:cNvPr id="25" name="テキスト ボックス 24"/>
          <p:cNvSpPr txBox="1"/>
          <p:nvPr/>
        </p:nvSpPr>
        <p:spPr>
          <a:xfrm>
            <a:off x="179512" y="6165304"/>
            <a:ext cx="8712968" cy="432048"/>
          </a:xfrm>
          <a:prstGeom prst="rect">
            <a:avLst/>
          </a:prstGeom>
          <a:noFill/>
          <a:ln>
            <a:noFill/>
          </a:ln>
        </p:spPr>
        <p:txBody>
          <a:bodyPr wrap="square" rtlCol="0">
            <a:noAutofit/>
          </a:bodyPr>
          <a:lstStyle/>
          <a:p>
            <a:pPr algn="r"/>
            <a:r>
              <a:rPr kumimoji="1" lang="en-US" altLang="ja-JP" sz="1600" dirty="0">
                <a:latin typeface="+mn-ea"/>
              </a:rPr>
              <a:t>※</a:t>
            </a:r>
            <a:r>
              <a:rPr kumimoji="1" lang="ja-JP" altLang="en-US" sz="1600" dirty="0">
                <a:latin typeface="+mn-ea"/>
              </a:rPr>
              <a:t>利用ルール（利用規約）の記載方法等については、「</a:t>
            </a:r>
            <a:r>
              <a:rPr kumimoji="1" lang="en-US" altLang="ja-JP" sz="1600" dirty="0">
                <a:latin typeface="+mn-ea"/>
              </a:rPr>
              <a:t>(2) </a:t>
            </a:r>
            <a:r>
              <a:rPr kumimoji="1" lang="ja-JP" altLang="en-US" sz="1600" dirty="0">
                <a:latin typeface="+mn-ea"/>
              </a:rPr>
              <a:t>利用ルールを整備する」でご説明します。</a:t>
            </a:r>
            <a:endParaRPr kumimoji="1" lang="en-US" altLang="ja-JP" sz="1600" dirty="0">
              <a:solidFill>
                <a:schemeClr val="tx1"/>
              </a:solidFill>
              <a:latin typeface="+mn-ea"/>
            </a:endParaRPr>
          </a:p>
        </p:txBody>
      </p:sp>
      <p:sp>
        <p:nvSpPr>
          <p:cNvPr id="3" name="下矢印 2"/>
          <p:cNvSpPr/>
          <p:nvPr/>
        </p:nvSpPr>
        <p:spPr>
          <a:xfrm>
            <a:off x="6444208" y="2204864"/>
            <a:ext cx="360040" cy="216024"/>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86F108E7-4C63-49DE-B339-BD2374748C0B}"/>
              </a:ext>
            </a:extLst>
          </p:cNvPr>
          <p:cNvSpPr/>
          <p:nvPr/>
        </p:nvSpPr>
        <p:spPr>
          <a:xfrm>
            <a:off x="467544" y="4941168"/>
            <a:ext cx="8352928" cy="72008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データと併せて、営利目的、非営利目的を問わず、二次利用してよい旨などを、</a:t>
            </a:r>
            <a:r>
              <a:rPr lang="en-US" altLang="ja-JP" dirty="0">
                <a:solidFill>
                  <a:schemeClr val="tx1"/>
                </a:solidFill>
                <a:latin typeface="+mn-ea"/>
                <a:cs typeface="Meiryo UI" panose="020B0604030504040204" pitchFamily="50" charset="-128"/>
              </a:rPr>
              <a:t/>
            </a:r>
            <a:br>
              <a:rPr lang="en-US" altLang="ja-JP" dirty="0">
                <a:solidFill>
                  <a:schemeClr val="tx1"/>
                </a:solidFill>
                <a:latin typeface="+mn-ea"/>
                <a:cs typeface="Meiryo UI" panose="020B0604030504040204" pitchFamily="50" charset="-128"/>
              </a:rPr>
            </a:br>
            <a:r>
              <a:rPr lang="ja-JP" altLang="en-US" dirty="0">
                <a:solidFill>
                  <a:schemeClr val="tx1"/>
                </a:solidFill>
                <a:latin typeface="+mn-ea"/>
                <a:cs typeface="Meiryo UI" panose="020B0604030504040204" pitchFamily="50" charset="-128"/>
              </a:rPr>
              <a:t>利用ルール（利用規約）として明確に提示する必要があります。</a:t>
            </a:r>
            <a:endParaRPr lang="en-US" altLang="ja-JP" dirty="0">
              <a:solidFill>
                <a:schemeClr val="tx1"/>
              </a:solidFill>
              <a:latin typeface="+mn-ea"/>
              <a:cs typeface="Meiryo UI" panose="020B0604030504040204" pitchFamily="50" charset="-128"/>
            </a:endParaRPr>
          </a:p>
        </p:txBody>
      </p:sp>
      <p:sp>
        <p:nvSpPr>
          <p:cNvPr id="19" name="正方形/長方形 18">
            <a:extLst>
              <a:ext uri="{FF2B5EF4-FFF2-40B4-BE49-F238E27FC236}">
                <a16:creationId xmlns:a16="http://schemas.microsoft.com/office/drawing/2014/main" id="{E3FE218C-5AB4-4248-BF13-5ABED3BED9F2}"/>
              </a:ext>
            </a:extLst>
          </p:cNvPr>
          <p:cNvSpPr/>
          <p:nvPr/>
        </p:nvSpPr>
        <p:spPr>
          <a:xfrm>
            <a:off x="467544" y="3573017"/>
            <a:ext cx="8352928" cy="12241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a:spcBef>
                <a:spcPts val="600"/>
              </a:spcBef>
              <a:buClr>
                <a:schemeClr val="accent6">
                  <a:lumMod val="75000"/>
                </a:schemeClr>
              </a:buClr>
            </a:pPr>
            <a:r>
              <a:rPr lang="ja-JP" altLang="en-US" dirty="0">
                <a:solidFill>
                  <a:schemeClr val="tx1"/>
                </a:solidFill>
                <a:latin typeface="+mn-ea"/>
                <a:cs typeface="Meiryo UI" panose="020B0604030504040204" pitchFamily="50" charset="-128"/>
              </a:rPr>
              <a:t>ホームページ等の</a:t>
            </a:r>
            <a:r>
              <a:rPr lang="en-US" altLang="ja-JP" dirty="0">
                <a:solidFill>
                  <a:schemeClr val="tx1"/>
                </a:solidFill>
                <a:latin typeface="+mn-ea"/>
                <a:cs typeface="Meiryo UI" panose="020B0604030504040204" pitchFamily="50" charset="-128"/>
              </a:rPr>
              <a:t>Web</a:t>
            </a:r>
            <a:r>
              <a:rPr lang="ja-JP" altLang="en-US" dirty="0">
                <a:solidFill>
                  <a:schemeClr val="tx1"/>
                </a:solidFill>
                <a:latin typeface="+mn-ea"/>
                <a:cs typeface="Meiryo UI" panose="020B0604030504040204" pitchFamily="50" charset="-128"/>
              </a:rPr>
              <a:t>サイトに公開されたデータを、利用者は利用することができますが、</a:t>
            </a:r>
            <a:r>
              <a:rPr lang="en-US" altLang="ja-JP" dirty="0">
                <a:solidFill>
                  <a:schemeClr val="tx1"/>
                </a:solidFill>
                <a:latin typeface="+mn-ea"/>
                <a:cs typeface="Meiryo UI" panose="020B0604030504040204" pitchFamily="50" charset="-128"/>
              </a:rPr>
              <a:t/>
            </a:r>
            <a:br>
              <a:rPr lang="en-US" altLang="ja-JP" dirty="0">
                <a:solidFill>
                  <a:schemeClr val="tx1"/>
                </a:solidFill>
                <a:latin typeface="+mn-ea"/>
                <a:cs typeface="Meiryo UI" panose="020B0604030504040204" pitchFamily="50" charset="-128"/>
              </a:rPr>
            </a:br>
            <a:r>
              <a:rPr lang="ja-JP" altLang="en-US" dirty="0">
                <a:solidFill>
                  <a:schemeClr val="tx1"/>
                </a:solidFill>
                <a:latin typeface="+mn-ea"/>
                <a:cs typeface="Meiryo UI" panose="020B0604030504040204" pitchFamily="50" charset="-128"/>
              </a:rPr>
              <a:t>データに対する権利等の観点から、「そのデータを二次利用してよいかどうか」を利用者は</a:t>
            </a:r>
            <a:r>
              <a:rPr lang="en-US" altLang="ja-JP" dirty="0">
                <a:solidFill>
                  <a:schemeClr val="tx1"/>
                </a:solidFill>
                <a:latin typeface="+mn-ea"/>
                <a:cs typeface="Meiryo UI" panose="020B0604030504040204" pitchFamily="50" charset="-128"/>
              </a:rPr>
              <a:t/>
            </a:r>
            <a:br>
              <a:rPr lang="en-US" altLang="ja-JP" dirty="0">
                <a:solidFill>
                  <a:schemeClr val="tx1"/>
                </a:solidFill>
                <a:latin typeface="+mn-ea"/>
                <a:cs typeface="Meiryo UI" panose="020B0604030504040204" pitchFamily="50" charset="-128"/>
              </a:rPr>
            </a:br>
            <a:r>
              <a:rPr lang="ja-JP" altLang="en-US" dirty="0">
                <a:solidFill>
                  <a:schemeClr val="tx1"/>
                </a:solidFill>
                <a:latin typeface="+mn-ea"/>
                <a:cs typeface="Meiryo UI" panose="020B0604030504040204" pitchFamily="50" charset="-128"/>
              </a:rPr>
              <a:t>判断することができません。</a:t>
            </a:r>
            <a:endParaRPr lang="en-US" altLang="ja-JP" dirty="0">
              <a:solidFill>
                <a:schemeClr val="tx1"/>
              </a:solidFill>
              <a:latin typeface="+mn-ea"/>
              <a:cs typeface="Meiryo UI" panose="020B0604030504040204" pitchFamily="50" charset="-128"/>
            </a:endParaRPr>
          </a:p>
        </p:txBody>
      </p:sp>
      <p:sp>
        <p:nvSpPr>
          <p:cNvPr id="5" name="二等辺三角形 4">
            <a:extLst>
              <a:ext uri="{FF2B5EF4-FFF2-40B4-BE49-F238E27FC236}">
                <a16:creationId xmlns:a16="http://schemas.microsoft.com/office/drawing/2014/main" id="{37962E98-8E62-4474-ABAF-09EC0B7400AD}"/>
              </a:ext>
            </a:extLst>
          </p:cNvPr>
          <p:cNvSpPr/>
          <p:nvPr/>
        </p:nvSpPr>
        <p:spPr>
          <a:xfrm flipV="1">
            <a:off x="3203848" y="4636974"/>
            <a:ext cx="2592288" cy="23218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26407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9EF2BFB5-951F-4578-8B33-72F4B8ED591D}"/>
              </a:ext>
            </a:extLst>
          </p:cNvPr>
          <p:cNvPicPr>
            <a:picLocks noChangeAspect="1"/>
          </p:cNvPicPr>
          <p:nvPr/>
        </p:nvPicPr>
        <p:blipFill>
          <a:blip r:embed="rId3"/>
          <a:stretch>
            <a:fillRect/>
          </a:stretch>
        </p:blipFill>
        <p:spPr>
          <a:xfrm>
            <a:off x="539552" y="2114974"/>
            <a:ext cx="6552728" cy="4347113"/>
          </a:xfrm>
          <a:prstGeom prst="rect">
            <a:avLst/>
          </a:prstGeom>
        </p:spPr>
      </p:pic>
      <p:sp>
        <p:nvSpPr>
          <p:cNvPr id="2" name="タイトル 1"/>
          <p:cNvSpPr>
            <a:spLocks noGrp="1"/>
          </p:cNvSpPr>
          <p:nvPr>
            <p:ph type="title"/>
          </p:nvPr>
        </p:nvSpPr>
        <p:spPr/>
        <p:txBody>
          <a:bodyPr>
            <a:normAutofit/>
          </a:bodyPr>
          <a:lstStyle/>
          <a:p>
            <a:r>
              <a:rPr lang="en-US" altLang="ja-JP" dirty="0"/>
              <a:t>(1) </a:t>
            </a:r>
            <a:r>
              <a:rPr lang="ja-JP" altLang="en-US" dirty="0"/>
              <a:t>利用ルールと一緒に公開する</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14</a:t>
            </a:fld>
            <a:endParaRPr kumimoji="1" lang="ja-JP" altLang="en-US"/>
          </a:p>
        </p:txBody>
      </p:sp>
      <p:sp>
        <p:nvSpPr>
          <p:cNvPr id="18" name="縦巻き 17"/>
          <p:cNvSpPr/>
          <p:nvPr/>
        </p:nvSpPr>
        <p:spPr>
          <a:xfrm>
            <a:off x="4860032" y="3600241"/>
            <a:ext cx="1656184" cy="2664296"/>
          </a:xfrm>
          <a:prstGeom prst="verticalScroll">
            <a:avLst>
              <a:gd name="adj" fmla="val 10747"/>
            </a:avLst>
          </a:prstGeom>
          <a:solidFill>
            <a:schemeClr val="bg1">
              <a:lumMod val="85000"/>
            </a:schemeClr>
          </a:solidFill>
          <a:ln w="28575">
            <a:solidFill>
              <a:schemeClr val="bg1">
                <a:lumMod val="50000"/>
              </a:schemeClr>
            </a:solidFill>
          </a:ln>
          <a:effectLst/>
        </p:spPr>
        <p:txBody>
          <a:bodyPr wrap="none" rtlCol="0" anchor="ctr">
            <a:noAutofit/>
          </a:bodyPr>
          <a:lstStyle/>
          <a:p>
            <a:pPr algn="ctr">
              <a:spcBef>
                <a:spcPts val="600"/>
              </a:spcBef>
            </a:pPr>
            <a:r>
              <a:rPr kumimoji="1" lang="ja-JP" altLang="en-US" sz="2000" dirty="0">
                <a:solidFill>
                  <a:schemeClr val="tx1"/>
                </a:solidFill>
                <a:latin typeface="+mn-ea"/>
              </a:rPr>
              <a:t>利用ルール</a:t>
            </a:r>
            <a:endParaRPr kumimoji="1" lang="en-US" altLang="ja-JP" sz="2000" dirty="0">
              <a:solidFill>
                <a:schemeClr val="tx1"/>
              </a:solidFill>
              <a:latin typeface="+mn-ea"/>
            </a:endParaRPr>
          </a:p>
          <a:p>
            <a:pPr algn="ctr">
              <a:spcBef>
                <a:spcPts val="600"/>
              </a:spcBef>
            </a:pPr>
            <a:r>
              <a:rPr kumimoji="1" lang="en-US" altLang="ja-JP" sz="2000" dirty="0">
                <a:latin typeface="+mn-ea"/>
              </a:rPr>
              <a:t>(</a:t>
            </a:r>
            <a:r>
              <a:rPr kumimoji="1" lang="ja-JP" altLang="en-US" sz="2000" dirty="0">
                <a:solidFill>
                  <a:schemeClr val="tx1"/>
                </a:solidFill>
                <a:latin typeface="+mn-ea"/>
              </a:rPr>
              <a:t>利用規約</a:t>
            </a:r>
            <a:r>
              <a:rPr kumimoji="1" lang="en-US" altLang="ja-JP" sz="2000" dirty="0">
                <a:solidFill>
                  <a:schemeClr val="tx1"/>
                </a:solidFill>
                <a:latin typeface="+mn-ea"/>
              </a:rPr>
              <a:t>)</a:t>
            </a:r>
          </a:p>
        </p:txBody>
      </p:sp>
      <p:sp>
        <p:nvSpPr>
          <p:cNvPr id="22" name="角丸四角形 21"/>
          <p:cNvSpPr/>
          <p:nvPr/>
        </p:nvSpPr>
        <p:spPr>
          <a:xfrm>
            <a:off x="2195736" y="4851278"/>
            <a:ext cx="2376264" cy="1530050"/>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4499992" y="5085184"/>
            <a:ext cx="576064" cy="936104"/>
          </a:xfrm>
          <a:prstGeom prst="rect">
            <a:avLst/>
          </a:prstGeom>
          <a:noFill/>
          <a:ln>
            <a:noFill/>
          </a:ln>
        </p:spPr>
        <p:txBody>
          <a:bodyPr wrap="square" rtlCol="0" anchor="ctr">
            <a:noAutofit/>
          </a:bodyPr>
          <a:lstStyle>
            <a:defPPr>
              <a:defRPr lang="en-US"/>
            </a:defPPr>
            <a:lvl1pPr algn="ctr">
              <a:defRPr kumimoji="1" sz="4000" b="1">
                <a:solidFill>
                  <a:schemeClr val="accent6">
                    <a:lumMod val="75000"/>
                  </a:schemeClr>
                </a:solidFill>
                <a:latin typeface="+mn-ea"/>
              </a:defRPr>
            </a:lvl1pPr>
          </a:lstStyle>
          <a:p>
            <a:r>
              <a:rPr lang="ja-JP" altLang="en-US" dirty="0"/>
              <a:t>＋</a:t>
            </a:r>
            <a:endParaRPr lang="en-US" altLang="ja-JP" dirty="0"/>
          </a:p>
        </p:txBody>
      </p:sp>
      <p:sp>
        <p:nvSpPr>
          <p:cNvPr id="25" name="右矢印 24"/>
          <p:cNvSpPr/>
          <p:nvPr/>
        </p:nvSpPr>
        <p:spPr>
          <a:xfrm>
            <a:off x="6516216" y="4437112"/>
            <a:ext cx="288032" cy="648072"/>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88352BC8-C086-464C-B916-532D872A3F98}"/>
              </a:ext>
            </a:extLst>
          </p:cNvPr>
          <p:cNvSpPr txBox="1"/>
          <p:nvPr/>
        </p:nvSpPr>
        <p:spPr>
          <a:xfrm>
            <a:off x="179512" y="836712"/>
            <a:ext cx="8828482" cy="1008112"/>
          </a:xfrm>
          <a:prstGeom prst="rect">
            <a:avLst/>
          </a:prstGeom>
          <a:noFill/>
          <a:ln>
            <a:noFill/>
          </a:ln>
        </p:spPr>
        <p:txBody>
          <a:bodyPr wrap="square" rtlCol="0">
            <a:noAutofit/>
          </a:bodyPr>
          <a:lstStyle>
            <a:defPPr>
              <a:defRPr lang="en-US"/>
            </a:defPPr>
            <a:lvl1pPr>
              <a:defRPr kumimoji="1">
                <a:latin typeface="+mn-ea"/>
              </a:defRPr>
            </a:lvl1pPr>
          </a:lstStyle>
          <a:p>
            <a:r>
              <a:rPr lang="ja-JP" altLang="en-US" dirty="0"/>
              <a:t>自治体のホームページで公開している情報をオープンデータとすることから始めるのも良い方法です。</a:t>
            </a:r>
            <a:endParaRPr lang="en-US" altLang="ja-JP" dirty="0"/>
          </a:p>
          <a:p>
            <a:r>
              <a:rPr lang="ja-JP" altLang="en-US" dirty="0"/>
              <a:t>ホームページで公開している情報は、利用者にとって有益なデータであるものと考えます。オープンデータとすることで、利用者にとって活用しやすいデータになり、データの価値がさらに上がります。</a:t>
            </a:r>
            <a:endParaRPr lang="en-US" altLang="ja-JP" dirty="0"/>
          </a:p>
        </p:txBody>
      </p:sp>
      <p:sp>
        <p:nvSpPr>
          <p:cNvPr id="2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31" name="楕円 30"/>
          <p:cNvSpPr/>
          <p:nvPr/>
        </p:nvSpPr>
        <p:spPr>
          <a:xfrm>
            <a:off x="6876256" y="4320321"/>
            <a:ext cx="1656184" cy="864096"/>
          </a:xfrm>
          <a:prstGeom prst="ellipse">
            <a:avLst/>
          </a:prstGeom>
          <a:solidFill>
            <a:srgbClr val="FFFF66"/>
          </a:solidFill>
          <a:ln>
            <a:noFill/>
          </a:ln>
          <a:effectLst>
            <a:outerShdw blurRad="50800" dist="38100" dir="2700000" algn="tl" rotWithShape="0">
              <a:prstClr val="black">
                <a:alpha val="40000"/>
              </a:prstClr>
            </a:outerShdw>
          </a:effectLst>
        </p:spPr>
        <p:txBody>
          <a:bodyPr wrap="none" rtlCol="0" anchor="ctr">
            <a:noAutofit/>
          </a:bodyPr>
          <a:lstStyle/>
          <a:p>
            <a:pPr algn="ctr"/>
            <a:r>
              <a:rPr kumimoji="1" lang="ja-JP" altLang="en-US" sz="2000" dirty="0">
                <a:effectLst>
                  <a:outerShdw blurRad="38100" dist="38100" dir="2700000" algn="tl">
                    <a:srgbClr val="000000">
                      <a:alpha val="43137"/>
                    </a:srgbClr>
                  </a:outerShdw>
                </a:effectLst>
                <a:latin typeface="+mn-ea"/>
              </a:rPr>
              <a:t>オープンデータ</a:t>
            </a:r>
          </a:p>
        </p:txBody>
      </p:sp>
      <p:sp>
        <p:nvSpPr>
          <p:cNvPr id="21" name="テキスト ボックス 20">
            <a:extLst>
              <a:ext uri="{FF2B5EF4-FFF2-40B4-BE49-F238E27FC236}">
                <a16:creationId xmlns:a16="http://schemas.microsoft.com/office/drawing/2014/main" id="{03B43D6C-F899-4126-9F1E-FB1D7A688368}"/>
              </a:ext>
            </a:extLst>
          </p:cNvPr>
          <p:cNvSpPr txBox="1"/>
          <p:nvPr/>
        </p:nvSpPr>
        <p:spPr>
          <a:xfrm>
            <a:off x="539552" y="6525344"/>
            <a:ext cx="7632848" cy="325340"/>
          </a:xfrm>
          <a:prstGeom prst="rect">
            <a:avLst/>
          </a:prstGeom>
          <a:noFill/>
          <a:ln>
            <a:noFill/>
          </a:ln>
        </p:spPr>
        <p:txBody>
          <a:bodyPr wrap="none" rtlCol="0" anchor="ctr">
            <a:noAutofit/>
          </a:bodyPr>
          <a:lstStyle>
            <a:defPPr>
              <a:defRPr lang="en-US"/>
            </a:defPPr>
            <a:lvl1pPr algn="r">
              <a:defRPr kumimoji="1" sz="1200">
                <a:latin typeface="+mn-ea"/>
              </a:defRPr>
            </a:lvl1pPr>
          </a:lstStyle>
          <a:p>
            <a:r>
              <a:rPr lang="ja-JP" altLang="en-US" dirty="0"/>
              <a:t>出典：那須烏山ホームページ</a:t>
            </a:r>
            <a:r>
              <a:rPr lang="en-US" altLang="ja-JP" dirty="0"/>
              <a:t>&lt;http://www.city.nasukarasuyama.lg.jp/index.cfm/6,22463,13,125,html&gt;</a:t>
            </a:r>
            <a:endParaRPr lang="ja-JP" altLang="en-US" dirty="0"/>
          </a:p>
        </p:txBody>
      </p:sp>
      <p:sp>
        <p:nvSpPr>
          <p:cNvPr id="6" name="テキスト ボックス 5"/>
          <p:cNvSpPr txBox="1"/>
          <p:nvPr/>
        </p:nvSpPr>
        <p:spPr>
          <a:xfrm>
            <a:off x="6444208" y="2708920"/>
            <a:ext cx="2563786" cy="1239773"/>
          </a:xfrm>
          <a:prstGeom prst="wedgeRoundRectCallout">
            <a:avLst>
              <a:gd name="adj1" fmla="val 6524"/>
              <a:gd name="adj2" fmla="val 88827"/>
              <a:gd name="adj3" fmla="val 16667"/>
            </a:avLst>
          </a:prstGeom>
          <a:solidFill>
            <a:schemeClr val="bg1"/>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kumimoji="1">
                <a:solidFill>
                  <a:schemeClr val="tx1"/>
                </a:solidFill>
                <a:latin typeface="+mn-ea"/>
              </a:defRPr>
            </a:lvl1pPr>
          </a:lstStyle>
          <a:p>
            <a:r>
              <a:rPr lang="ja-JP" altLang="en-US" sz="1600" dirty="0"/>
              <a:t>画面に直接表示した情報も、</a:t>
            </a:r>
            <a:r>
              <a:rPr lang="en-US" altLang="ja-JP" sz="1600" dirty="0"/>
              <a:t>PDF</a:t>
            </a:r>
            <a:r>
              <a:rPr lang="ja-JP" altLang="en-US" sz="1600" dirty="0"/>
              <a:t>形式等のファイルも</a:t>
            </a:r>
            <a:r>
              <a:rPr lang="en-US" altLang="ja-JP" sz="1600" dirty="0"/>
              <a:t/>
            </a:r>
            <a:br>
              <a:rPr lang="en-US" altLang="ja-JP" sz="1600" dirty="0"/>
            </a:br>
            <a:r>
              <a:rPr lang="ja-JP" altLang="en-US" sz="1600" dirty="0"/>
              <a:t>オープンデータになります</a:t>
            </a:r>
            <a:endParaRPr lang="en-US" altLang="ja-JP" sz="1600" dirty="0"/>
          </a:p>
        </p:txBody>
      </p:sp>
    </p:spTree>
    <p:extLst>
      <p:ext uri="{BB962C8B-B14F-4D97-AF65-F5344CB8AC3E}">
        <p14:creationId xmlns:p14="http://schemas.microsoft.com/office/powerpoint/2010/main" val="1275963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6E8C3AD7-23AD-41AC-8F5D-6674E7F78C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739889"/>
            <a:ext cx="7074000" cy="4065375"/>
          </a:xfrm>
          <a:prstGeom prst="rect">
            <a:avLst/>
          </a:prstGeom>
        </p:spPr>
      </p:pic>
      <p:pic>
        <p:nvPicPr>
          <p:cNvPr id="14" name="図 13">
            <a:extLst>
              <a:ext uri="{FF2B5EF4-FFF2-40B4-BE49-F238E27FC236}">
                <a16:creationId xmlns:a16="http://schemas.microsoft.com/office/drawing/2014/main" id="{639A95BE-36DE-4E37-A067-EB343B4E6C3C}"/>
              </a:ext>
            </a:extLst>
          </p:cNvPr>
          <p:cNvPicPr>
            <a:picLocks noChangeAspect="1"/>
          </p:cNvPicPr>
          <p:nvPr/>
        </p:nvPicPr>
        <p:blipFill>
          <a:blip r:embed="rId4"/>
          <a:stretch>
            <a:fillRect/>
          </a:stretch>
        </p:blipFill>
        <p:spPr>
          <a:xfrm>
            <a:off x="971600" y="5958815"/>
            <a:ext cx="7074785" cy="509764"/>
          </a:xfrm>
          <a:prstGeom prst="rect">
            <a:avLst/>
          </a:prstGeom>
        </p:spPr>
      </p:pic>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15</a:t>
            </a:fld>
            <a:endParaRPr kumimoji="1" lang="ja-JP" altLang="en-US"/>
          </a:p>
        </p:txBody>
      </p:sp>
      <p:sp>
        <p:nvSpPr>
          <p:cNvPr id="5" name="テキスト ボックス 4"/>
          <p:cNvSpPr txBox="1"/>
          <p:nvPr/>
        </p:nvSpPr>
        <p:spPr>
          <a:xfrm>
            <a:off x="107504" y="836712"/>
            <a:ext cx="8784976" cy="720080"/>
          </a:xfrm>
          <a:prstGeom prst="rect">
            <a:avLst/>
          </a:prstGeom>
          <a:noFill/>
          <a:ln>
            <a:noFill/>
          </a:ln>
        </p:spPr>
        <p:txBody>
          <a:bodyPr wrap="square" rtlCol="0" anchor="t">
            <a:noAutofit/>
          </a:bodyPr>
          <a:lstStyle/>
          <a:p>
            <a:r>
              <a:rPr kumimoji="1" lang="ja-JP" altLang="en-US" dirty="0">
                <a:latin typeface="+mn-ea"/>
              </a:rPr>
              <a:t>自治体が共同で利用できるようなオープンデータのサイトがあれば、そのサイトを利用するのも良い方法です（例：都道府県で準備されている場合）。そのサイトにデータを載せるだけで、オープンデータとすることができます。</a:t>
            </a:r>
            <a:endParaRPr kumimoji="1" lang="en-US" altLang="ja-JP" dirty="0">
              <a:latin typeface="+mn-ea"/>
            </a:endParaRPr>
          </a:p>
          <a:p>
            <a:endParaRPr kumimoji="1" lang="ja-JP" altLang="en-US" dirty="0">
              <a:latin typeface="+mn-ea"/>
            </a:endParaRPr>
          </a:p>
        </p:txBody>
      </p:sp>
      <p:sp>
        <p:nvSpPr>
          <p:cNvPr id="7" name="テキスト ボックス 6">
            <a:extLst>
              <a:ext uri="{FF2B5EF4-FFF2-40B4-BE49-F238E27FC236}">
                <a16:creationId xmlns:a16="http://schemas.microsoft.com/office/drawing/2014/main" id="{BB7576AF-133C-4383-BB07-4F6F3CBDB020}"/>
              </a:ext>
            </a:extLst>
          </p:cNvPr>
          <p:cNvSpPr txBox="1"/>
          <p:nvPr/>
        </p:nvSpPr>
        <p:spPr>
          <a:xfrm>
            <a:off x="35496" y="6488036"/>
            <a:ext cx="8640960" cy="325340"/>
          </a:xfrm>
          <a:prstGeom prst="rect">
            <a:avLst/>
          </a:prstGeom>
          <a:noFill/>
          <a:ln>
            <a:noFill/>
          </a:ln>
        </p:spPr>
        <p:txBody>
          <a:bodyPr wrap="none" rtlCol="0" anchor="ctr">
            <a:noAutofit/>
          </a:bodyPr>
          <a:lstStyle>
            <a:defPPr>
              <a:defRPr lang="en-US"/>
            </a:defPPr>
            <a:lvl1pPr algn="r">
              <a:defRPr kumimoji="1" sz="1200">
                <a:latin typeface="+mn-ea"/>
              </a:defRPr>
            </a:lvl1pPr>
          </a:lstStyle>
          <a:p>
            <a:r>
              <a:rPr lang="ja-JP" altLang="en-US" dirty="0"/>
              <a:t>出典：北海道オープンデータポータル</a:t>
            </a:r>
            <a:r>
              <a:rPr lang="en-US" altLang="ja-JP" dirty="0"/>
              <a:t>&lt;https://www.harp.lg.jp/opendata/&gt;</a:t>
            </a:r>
          </a:p>
        </p:txBody>
      </p:sp>
      <p:sp>
        <p:nvSpPr>
          <p:cNvPr id="4" name="タイトル 3"/>
          <p:cNvSpPr>
            <a:spLocks noGrp="1"/>
          </p:cNvSpPr>
          <p:nvPr>
            <p:ph type="title"/>
          </p:nvPr>
        </p:nvSpPr>
        <p:spPr/>
        <p:txBody>
          <a:bodyPr>
            <a:normAutofit/>
          </a:bodyPr>
          <a:lstStyle/>
          <a:p>
            <a:r>
              <a:rPr lang="en-US" altLang="ja-JP" dirty="0"/>
              <a:t>(1) </a:t>
            </a:r>
            <a:r>
              <a:rPr lang="ja-JP" altLang="en-US" dirty="0"/>
              <a:t>利用ルールと一緒に公開する</a:t>
            </a:r>
            <a:endParaRPr kumimoji="1" lang="ja-JP" altLang="en-US" dirty="0"/>
          </a:p>
        </p:txBody>
      </p:sp>
      <p:sp>
        <p:nvSpPr>
          <p:cNvPr id="10"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11" name="テキスト ボックス 10">
            <a:extLst>
              <a:ext uri="{FF2B5EF4-FFF2-40B4-BE49-F238E27FC236}">
                <a16:creationId xmlns:a16="http://schemas.microsoft.com/office/drawing/2014/main" id="{0F28642C-15CF-472E-AB74-835944524969}"/>
              </a:ext>
            </a:extLst>
          </p:cNvPr>
          <p:cNvSpPr txBox="1"/>
          <p:nvPr/>
        </p:nvSpPr>
        <p:spPr>
          <a:xfrm>
            <a:off x="5652120" y="3713354"/>
            <a:ext cx="2563786" cy="1239773"/>
          </a:xfrm>
          <a:prstGeom prst="wedgeRoundRectCallout">
            <a:avLst>
              <a:gd name="adj1" fmla="val -83675"/>
              <a:gd name="adj2" fmla="val 128771"/>
              <a:gd name="adj3" fmla="val 16667"/>
            </a:avLst>
          </a:prstGeom>
          <a:solidFill>
            <a:schemeClr val="bg1"/>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kumimoji="1" sz="1600">
                <a:solidFill>
                  <a:schemeClr val="tx1"/>
                </a:solidFill>
                <a:latin typeface="+mn-ea"/>
              </a:defRPr>
            </a:lvl1pPr>
          </a:lstStyle>
          <a:p>
            <a:r>
              <a:rPr lang="ja-JP" altLang="en-US" dirty="0"/>
              <a:t>サイトに利用ルールが用意</a:t>
            </a:r>
            <a:endParaRPr lang="en-US" altLang="ja-JP" dirty="0"/>
          </a:p>
          <a:p>
            <a:r>
              <a:rPr lang="ja-JP" altLang="en-US" dirty="0"/>
              <a:t>されているので、自治体で</a:t>
            </a:r>
            <a:endParaRPr lang="en-US" altLang="ja-JP" dirty="0"/>
          </a:p>
          <a:p>
            <a:r>
              <a:rPr lang="ja-JP" altLang="en-US" dirty="0"/>
              <a:t>利用ルールを作成する必要がありません。</a:t>
            </a:r>
            <a:endParaRPr lang="en-US" altLang="ja-JP" dirty="0"/>
          </a:p>
        </p:txBody>
      </p:sp>
      <p:sp>
        <p:nvSpPr>
          <p:cNvPr id="8" name="テキスト ボックス 7">
            <a:extLst>
              <a:ext uri="{FF2B5EF4-FFF2-40B4-BE49-F238E27FC236}">
                <a16:creationId xmlns:a16="http://schemas.microsoft.com/office/drawing/2014/main" id="{65E577D1-F4D9-45BF-80AA-DE6775C552C1}"/>
              </a:ext>
            </a:extLst>
          </p:cNvPr>
          <p:cNvSpPr txBox="1"/>
          <p:nvPr/>
        </p:nvSpPr>
        <p:spPr>
          <a:xfrm>
            <a:off x="3995936" y="5690258"/>
            <a:ext cx="792088" cy="369332"/>
          </a:xfrm>
          <a:prstGeom prst="rect">
            <a:avLst/>
          </a:prstGeom>
          <a:noFill/>
        </p:spPr>
        <p:txBody>
          <a:bodyPr wrap="square" rtlCol="0">
            <a:spAutoFit/>
          </a:bodyPr>
          <a:lstStyle/>
          <a:p>
            <a:pPr algn="ctr"/>
            <a:r>
              <a:rPr kumimoji="1" lang="ja-JP" altLang="en-US" dirty="0"/>
              <a:t>～</a:t>
            </a:r>
          </a:p>
        </p:txBody>
      </p:sp>
      <p:sp>
        <p:nvSpPr>
          <p:cNvPr id="9" name="四角形: 角を丸くする 8">
            <a:extLst>
              <a:ext uri="{FF2B5EF4-FFF2-40B4-BE49-F238E27FC236}">
                <a16:creationId xmlns:a16="http://schemas.microsoft.com/office/drawing/2014/main" id="{8B616DD2-E453-4B9A-9DAF-9CCA77796C32}"/>
              </a:ext>
            </a:extLst>
          </p:cNvPr>
          <p:cNvSpPr/>
          <p:nvPr/>
        </p:nvSpPr>
        <p:spPr>
          <a:xfrm>
            <a:off x="3923928" y="5970382"/>
            <a:ext cx="1224136" cy="366587"/>
          </a:xfrm>
          <a:prstGeom prst="roundRect">
            <a:avLst/>
          </a:prstGeom>
          <a:noFill/>
          <a:ln w="38100">
            <a:solidFill>
              <a:srgbClr val="D848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39882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２．オープンデータを公開するための基本的な作業</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16</a:t>
            </a:fld>
            <a:endParaRPr kumimoji="1" lang="ja-JP" altLang="en-US"/>
          </a:p>
        </p:txBody>
      </p:sp>
      <p:sp>
        <p:nvSpPr>
          <p:cNvPr id="5" name="雲形吹き出し 4"/>
          <p:cNvSpPr/>
          <p:nvPr/>
        </p:nvSpPr>
        <p:spPr>
          <a:xfrm>
            <a:off x="490862" y="908720"/>
            <a:ext cx="3384376" cy="1368151"/>
          </a:xfrm>
          <a:prstGeom prst="cloudCallout">
            <a:avLst>
              <a:gd name="adj1" fmla="val -5102"/>
              <a:gd name="adj2" fmla="val 76717"/>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23528" y="1124744"/>
            <a:ext cx="3744416" cy="936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lumMod val="75000"/>
                  </a:schemeClr>
                </a:solidFill>
                <a:latin typeface="+mn-ea"/>
              </a:rPr>
              <a:t>もうホームページに情報は</a:t>
            </a:r>
            <a:endParaRPr kumimoji="1" lang="en-US" altLang="ja-JP" b="1" dirty="0">
              <a:solidFill>
                <a:schemeClr val="bg1">
                  <a:lumMod val="75000"/>
                </a:schemeClr>
              </a:solidFill>
              <a:latin typeface="+mn-ea"/>
            </a:endParaRPr>
          </a:p>
          <a:p>
            <a:pPr algn="ctr"/>
            <a:r>
              <a:rPr kumimoji="1" lang="ja-JP" altLang="en-US" b="1" dirty="0">
                <a:solidFill>
                  <a:schemeClr val="bg1">
                    <a:lumMod val="75000"/>
                  </a:schemeClr>
                </a:solidFill>
                <a:latin typeface="+mn-ea"/>
              </a:rPr>
              <a:t>記載しているけど</a:t>
            </a:r>
            <a:endParaRPr kumimoji="1" lang="en-US" altLang="ja-JP" b="1" dirty="0">
              <a:solidFill>
                <a:schemeClr val="bg1">
                  <a:lumMod val="75000"/>
                </a:schemeClr>
              </a:solidFill>
              <a:latin typeface="+mn-ea"/>
            </a:endParaRPr>
          </a:p>
          <a:p>
            <a:pPr algn="ctr"/>
            <a:r>
              <a:rPr kumimoji="1" lang="ja-JP" altLang="en-US" b="1" dirty="0">
                <a:solidFill>
                  <a:schemeClr val="bg1">
                    <a:lumMod val="75000"/>
                  </a:schemeClr>
                </a:solidFill>
                <a:latin typeface="+mn-ea"/>
              </a:rPr>
              <a:t>それじゃダメ？</a:t>
            </a:r>
          </a:p>
        </p:txBody>
      </p:sp>
      <p:sp>
        <p:nvSpPr>
          <p:cNvPr id="8" name="雲形吹き出し 7"/>
          <p:cNvSpPr/>
          <p:nvPr/>
        </p:nvSpPr>
        <p:spPr>
          <a:xfrm>
            <a:off x="490862" y="2852936"/>
            <a:ext cx="3384376" cy="1368151"/>
          </a:xfrm>
          <a:prstGeom prst="cloudCallout">
            <a:avLst>
              <a:gd name="adj1" fmla="val -5102"/>
              <a:gd name="adj2" fmla="val 7671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323528" y="3068960"/>
            <a:ext cx="3744416" cy="936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n-ea"/>
              </a:rPr>
              <a:t>二次利用を可能とするために</a:t>
            </a:r>
          </a:p>
          <a:p>
            <a:pPr algn="ctr"/>
            <a:r>
              <a:rPr kumimoji="1" lang="ja-JP" altLang="en-US" sz="1600" b="1" dirty="0">
                <a:solidFill>
                  <a:schemeClr val="tx1"/>
                </a:solidFill>
                <a:latin typeface="+mn-ea"/>
              </a:rPr>
              <a:t>利用ルール（利用規約）や</a:t>
            </a:r>
          </a:p>
          <a:p>
            <a:pPr algn="ctr"/>
            <a:r>
              <a:rPr kumimoji="1" lang="ja-JP" altLang="en-US" sz="1600" b="1" dirty="0">
                <a:solidFill>
                  <a:schemeClr val="tx1"/>
                </a:solidFill>
                <a:latin typeface="+mn-ea"/>
              </a:rPr>
              <a:t>ライセンスを</a:t>
            </a:r>
          </a:p>
          <a:p>
            <a:pPr algn="ctr"/>
            <a:r>
              <a:rPr kumimoji="1" lang="ja-JP" altLang="en-US" sz="1600" b="1" dirty="0">
                <a:solidFill>
                  <a:schemeClr val="tx1"/>
                </a:solidFill>
                <a:latin typeface="+mn-ea"/>
              </a:rPr>
              <a:t>新たに整備しなきゃ。</a:t>
            </a:r>
          </a:p>
        </p:txBody>
      </p:sp>
      <p:sp>
        <p:nvSpPr>
          <p:cNvPr id="11" name="雲形吹き出し 10"/>
          <p:cNvSpPr/>
          <p:nvPr/>
        </p:nvSpPr>
        <p:spPr>
          <a:xfrm>
            <a:off x="490862" y="4797152"/>
            <a:ext cx="3384376" cy="1368151"/>
          </a:xfrm>
          <a:prstGeom prst="cloudCallout">
            <a:avLst>
              <a:gd name="adj1" fmla="val -5102"/>
              <a:gd name="adj2" fmla="val 76717"/>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23528" y="5013176"/>
            <a:ext cx="3744416" cy="936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lumMod val="75000"/>
                  </a:schemeClr>
                </a:solidFill>
                <a:latin typeface="+mn-ea"/>
              </a:rPr>
              <a:t>公開するなら</a:t>
            </a:r>
            <a:endParaRPr kumimoji="1" lang="en-US" altLang="ja-JP" b="1" dirty="0">
              <a:solidFill>
                <a:schemeClr val="bg1">
                  <a:lumMod val="75000"/>
                </a:schemeClr>
              </a:solidFill>
              <a:latin typeface="+mn-ea"/>
            </a:endParaRPr>
          </a:p>
          <a:p>
            <a:pPr algn="ctr"/>
            <a:r>
              <a:rPr kumimoji="1" lang="ja-JP" altLang="en-US" b="1" dirty="0">
                <a:solidFill>
                  <a:schemeClr val="bg1">
                    <a:lumMod val="75000"/>
                  </a:schemeClr>
                </a:solidFill>
                <a:latin typeface="+mn-ea"/>
              </a:rPr>
              <a:t>「価値あるデータを」と思うけど、</a:t>
            </a:r>
            <a:endParaRPr kumimoji="1" lang="en-US" altLang="ja-JP" b="1" dirty="0">
              <a:solidFill>
                <a:schemeClr val="bg1">
                  <a:lumMod val="75000"/>
                </a:schemeClr>
              </a:solidFill>
              <a:latin typeface="+mn-ea"/>
            </a:endParaRPr>
          </a:p>
          <a:p>
            <a:pPr algn="ctr"/>
            <a:r>
              <a:rPr kumimoji="1" lang="ja-JP" altLang="en-US" b="1" dirty="0">
                <a:solidFill>
                  <a:schemeClr val="bg1">
                    <a:lumMod val="75000"/>
                  </a:schemeClr>
                </a:solidFill>
                <a:latin typeface="+mn-ea"/>
              </a:rPr>
              <a:t>価値あるデータって・・・。</a:t>
            </a:r>
          </a:p>
        </p:txBody>
      </p:sp>
      <p:grpSp>
        <p:nvGrpSpPr>
          <p:cNvPr id="35" name="グループ化 34"/>
          <p:cNvGrpSpPr>
            <a:grpSpLocks noChangeAspect="1"/>
          </p:cNvGrpSpPr>
          <p:nvPr/>
        </p:nvGrpSpPr>
        <p:grpSpPr>
          <a:xfrm>
            <a:off x="323528" y="3573016"/>
            <a:ext cx="879256" cy="1152128"/>
            <a:chOff x="6825208" y="1412776"/>
            <a:chExt cx="2088232" cy="2736304"/>
          </a:xfrm>
        </p:grpSpPr>
        <p:sp>
          <p:nvSpPr>
            <p:cNvPr id="36" name="台形 35"/>
            <p:cNvSpPr/>
            <p:nvPr/>
          </p:nvSpPr>
          <p:spPr>
            <a:xfrm>
              <a:off x="6825208" y="2348880"/>
              <a:ext cx="2088232" cy="1800200"/>
            </a:xfrm>
            <a:prstGeom prst="trapezoid">
              <a:avLst>
                <a:gd name="adj" fmla="val 15325"/>
              </a:avLst>
            </a:prstGeom>
            <a:solidFill>
              <a:schemeClr val="tx1">
                <a:lumMod val="85000"/>
                <a:lumOff val="1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7" name="楕円 36"/>
            <p:cNvSpPr/>
            <p:nvPr/>
          </p:nvSpPr>
          <p:spPr>
            <a:xfrm>
              <a:off x="7340761" y="1412776"/>
              <a:ext cx="1080192" cy="1032534"/>
            </a:xfrm>
            <a:prstGeom prst="ellipse">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8" name="フリーフォーム 37"/>
            <p:cNvSpPr/>
            <p:nvPr/>
          </p:nvSpPr>
          <p:spPr>
            <a:xfrm>
              <a:off x="7213526" y="2432031"/>
              <a:ext cx="615948" cy="1089213"/>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p:cNvSpPr/>
            <p:nvPr/>
          </p:nvSpPr>
          <p:spPr>
            <a:xfrm rot="15690132">
              <a:off x="7589241" y="2953501"/>
              <a:ext cx="570753" cy="150899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右矢印 25"/>
          <p:cNvSpPr/>
          <p:nvPr/>
        </p:nvSpPr>
        <p:spPr>
          <a:xfrm>
            <a:off x="3779912" y="2996952"/>
            <a:ext cx="360040" cy="72008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4211960" y="2996952"/>
            <a:ext cx="4752528" cy="1080120"/>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defPPr>
              <a:defRPr lang="en-US"/>
            </a:defPPr>
            <a:lvl1pPr marL="285750" indent="-285750">
              <a:spcBef>
                <a:spcPts val="600"/>
              </a:spcBef>
              <a:buClr>
                <a:schemeClr val="accent6">
                  <a:lumMod val="75000"/>
                </a:schemeClr>
              </a:buClr>
              <a:buFont typeface="Wingdings" panose="05000000000000000000" pitchFamily="2" charset="2"/>
              <a:buChar char="l"/>
              <a:defRPr>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solidFill>
                  <a:schemeClr val="tx1"/>
                </a:solidFill>
              </a:rPr>
              <a:t>利用ルールには、二次利用可能であることや</a:t>
            </a:r>
            <a:r>
              <a:rPr lang="en-US" altLang="ja-JP" dirty="0">
                <a:solidFill>
                  <a:schemeClr val="tx1"/>
                </a:solidFill>
              </a:rPr>
              <a:t/>
            </a:r>
            <a:br>
              <a:rPr lang="en-US" altLang="ja-JP" dirty="0">
                <a:solidFill>
                  <a:schemeClr val="tx1"/>
                </a:solidFill>
              </a:rPr>
            </a:br>
            <a:r>
              <a:rPr lang="ja-JP" altLang="en-US" dirty="0">
                <a:solidFill>
                  <a:schemeClr val="tx1"/>
                </a:solidFill>
              </a:rPr>
              <a:t>利用の際の条件の記載が必要です。</a:t>
            </a:r>
            <a:endParaRPr lang="en-US" altLang="ja-JP" dirty="0">
              <a:solidFill>
                <a:schemeClr val="tx1"/>
              </a:solidFill>
            </a:endParaRPr>
          </a:p>
          <a:p>
            <a:r>
              <a:rPr lang="ja-JP" altLang="en-US" dirty="0">
                <a:solidFill>
                  <a:schemeClr val="tx1"/>
                </a:solidFill>
              </a:rPr>
              <a:t>免責事項を表明しておくことが望ましいです。</a:t>
            </a:r>
            <a:endParaRPr lang="en-US" altLang="ja-JP" dirty="0">
              <a:solidFill>
                <a:schemeClr val="tx1"/>
              </a:solidFill>
            </a:endParaRPr>
          </a:p>
        </p:txBody>
      </p:sp>
      <p:sp>
        <p:nvSpPr>
          <p:cNvPr id="28" name="額縁 27"/>
          <p:cNvSpPr/>
          <p:nvPr/>
        </p:nvSpPr>
        <p:spPr>
          <a:xfrm>
            <a:off x="5364088" y="4221088"/>
            <a:ext cx="3672408" cy="576064"/>
          </a:xfrm>
          <a:prstGeom prst="bevel">
            <a:avLst>
              <a:gd name="adj" fmla="val 7696"/>
            </a:avLst>
          </a:prstGeom>
          <a:solidFill>
            <a:schemeClr val="accent1">
              <a:lumMod val="40000"/>
              <a:lumOff val="60000"/>
            </a:schemeClr>
          </a:solidFill>
          <a:ln>
            <a:noFill/>
          </a:ln>
          <a:effectLst/>
          <a:extLst/>
        </p:spPr>
        <p:txBody>
          <a:bodyPr wrap="none" anchor="ctr"/>
          <a:lstStyle/>
          <a:p>
            <a:r>
              <a:rPr lang="en-US" altLang="ja-JP" dirty="0"/>
              <a:t>(2) </a:t>
            </a:r>
            <a:r>
              <a:rPr lang="ja-JP" altLang="en-US" dirty="0"/>
              <a:t>利用ルールを整備する</a:t>
            </a:r>
          </a:p>
        </p:txBody>
      </p:sp>
      <p:sp>
        <p:nvSpPr>
          <p:cNvPr id="29" name="Freeform 134"/>
          <p:cNvSpPr>
            <a:spLocks/>
          </p:cNvSpPr>
          <p:nvPr/>
        </p:nvSpPr>
        <p:spPr bwMode="auto">
          <a:xfrm flipV="1">
            <a:off x="4716016" y="4149080"/>
            <a:ext cx="576064" cy="504056"/>
          </a:xfrm>
          <a:custGeom>
            <a:avLst/>
            <a:gdLst>
              <a:gd name="T0" fmla="*/ 423 w 595"/>
              <a:gd name="T1" fmla="*/ 86 h 486"/>
              <a:gd name="T2" fmla="*/ 157 w 595"/>
              <a:gd name="T3" fmla="*/ 86 h 486"/>
              <a:gd name="T4" fmla="*/ 138 w 595"/>
              <a:gd name="T5" fmla="*/ 87 h 486"/>
              <a:gd name="T6" fmla="*/ 118 w 595"/>
              <a:gd name="T7" fmla="*/ 89 h 486"/>
              <a:gd name="T8" fmla="*/ 100 w 595"/>
              <a:gd name="T9" fmla="*/ 91 h 486"/>
              <a:gd name="T10" fmla="*/ 85 w 595"/>
              <a:gd name="T11" fmla="*/ 97 h 486"/>
              <a:gd name="T12" fmla="*/ 72 w 595"/>
              <a:gd name="T13" fmla="*/ 102 h 486"/>
              <a:gd name="T14" fmla="*/ 61 w 595"/>
              <a:gd name="T15" fmla="*/ 109 h 486"/>
              <a:gd name="T16" fmla="*/ 49 w 595"/>
              <a:gd name="T17" fmla="*/ 117 h 486"/>
              <a:gd name="T18" fmla="*/ 37 w 595"/>
              <a:gd name="T19" fmla="*/ 127 h 486"/>
              <a:gd name="T20" fmla="*/ 27 w 595"/>
              <a:gd name="T21" fmla="*/ 138 h 486"/>
              <a:gd name="T22" fmla="*/ 20 w 595"/>
              <a:gd name="T23" fmla="*/ 150 h 486"/>
              <a:gd name="T24" fmla="*/ 11 w 595"/>
              <a:gd name="T25" fmla="*/ 164 h 486"/>
              <a:gd name="T26" fmla="*/ 5 w 595"/>
              <a:gd name="T27" fmla="*/ 182 h 486"/>
              <a:gd name="T28" fmla="*/ 1 w 595"/>
              <a:gd name="T29" fmla="*/ 201 h 486"/>
              <a:gd name="T30" fmla="*/ 0 w 595"/>
              <a:gd name="T31" fmla="*/ 222 h 486"/>
              <a:gd name="T32" fmla="*/ 0 w 595"/>
              <a:gd name="T33" fmla="*/ 485 h 486"/>
              <a:gd name="T34" fmla="*/ 167 w 595"/>
              <a:gd name="T35" fmla="*/ 485 h 486"/>
              <a:gd name="T36" fmla="*/ 167 w 595"/>
              <a:gd name="T37" fmla="*/ 269 h 486"/>
              <a:gd name="T38" fmla="*/ 170 w 595"/>
              <a:gd name="T39" fmla="*/ 259 h 486"/>
              <a:gd name="T40" fmla="*/ 175 w 595"/>
              <a:gd name="T41" fmla="*/ 250 h 486"/>
              <a:gd name="T42" fmla="*/ 181 w 595"/>
              <a:gd name="T43" fmla="*/ 245 h 486"/>
              <a:gd name="T44" fmla="*/ 186 w 595"/>
              <a:gd name="T45" fmla="*/ 240 h 486"/>
              <a:gd name="T46" fmla="*/ 193 w 595"/>
              <a:gd name="T47" fmla="*/ 236 h 486"/>
              <a:gd name="T48" fmla="*/ 200 w 595"/>
              <a:gd name="T49" fmla="*/ 234 h 486"/>
              <a:gd name="T50" fmla="*/ 202 w 595"/>
              <a:gd name="T51" fmla="*/ 234 h 486"/>
              <a:gd name="T52" fmla="*/ 425 w 595"/>
              <a:gd name="T53" fmla="*/ 234 h 486"/>
              <a:gd name="T54" fmla="*/ 424 w 595"/>
              <a:gd name="T55" fmla="*/ 312 h 486"/>
              <a:gd name="T56" fmla="*/ 594 w 595"/>
              <a:gd name="T57" fmla="*/ 161 h 486"/>
              <a:gd name="T58" fmla="*/ 423 w 595"/>
              <a:gd name="T59" fmla="*/ 0 h 486"/>
              <a:gd name="T60" fmla="*/ 423 w 595"/>
              <a:gd name="T61" fmla="*/ 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5" h="486">
                <a:moveTo>
                  <a:pt x="423" y="86"/>
                </a:moveTo>
                <a:lnTo>
                  <a:pt x="157" y="86"/>
                </a:lnTo>
                <a:lnTo>
                  <a:pt x="138" y="87"/>
                </a:lnTo>
                <a:lnTo>
                  <a:pt x="118" y="89"/>
                </a:lnTo>
                <a:lnTo>
                  <a:pt x="100" y="91"/>
                </a:lnTo>
                <a:lnTo>
                  <a:pt x="85" y="97"/>
                </a:lnTo>
                <a:lnTo>
                  <a:pt x="72" y="102"/>
                </a:lnTo>
                <a:lnTo>
                  <a:pt x="61" y="109"/>
                </a:lnTo>
                <a:lnTo>
                  <a:pt x="49" y="117"/>
                </a:lnTo>
                <a:lnTo>
                  <a:pt x="37" y="127"/>
                </a:lnTo>
                <a:lnTo>
                  <a:pt x="27" y="138"/>
                </a:lnTo>
                <a:lnTo>
                  <a:pt x="20" y="150"/>
                </a:lnTo>
                <a:lnTo>
                  <a:pt x="11" y="164"/>
                </a:lnTo>
                <a:lnTo>
                  <a:pt x="5" y="182"/>
                </a:lnTo>
                <a:lnTo>
                  <a:pt x="1" y="201"/>
                </a:lnTo>
                <a:lnTo>
                  <a:pt x="0" y="222"/>
                </a:lnTo>
                <a:lnTo>
                  <a:pt x="0" y="485"/>
                </a:lnTo>
                <a:lnTo>
                  <a:pt x="167" y="485"/>
                </a:lnTo>
                <a:lnTo>
                  <a:pt x="167" y="269"/>
                </a:lnTo>
                <a:lnTo>
                  <a:pt x="170" y="259"/>
                </a:lnTo>
                <a:lnTo>
                  <a:pt x="175" y="250"/>
                </a:lnTo>
                <a:lnTo>
                  <a:pt x="181" y="245"/>
                </a:lnTo>
                <a:lnTo>
                  <a:pt x="186" y="240"/>
                </a:lnTo>
                <a:lnTo>
                  <a:pt x="193" y="236"/>
                </a:lnTo>
                <a:lnTo>
                  <a:pt x="200" y="234"/>
                </a:lnTo>
                <a:lnTo>
                  <a:pt x="202" y="234"/>
                </a:lnTo>
                <a:lnTo>
                  <a:pt x="425" y="234"/>
                </a:lnTo>
                <a:lnTo>
                  <a:pt x="424" y="312"/>
                </a:lnTo>
                <a:lnTo>
                  <a:pt x="594" y="161"/>
                </a:lnTo>
                <a:lnTo>
                  <a:pt x="423" y="0"/>
                </a:lnTo>
                <a:lnTo>
                  <a:pt x="423" y="86"/>
                </a:lnTo>
              </a:path>
            </a:pathLst>
          </a:custGeom>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p:spPr>
        <p:txBody>
          <a:bodyPr wrap="none" rtlCol="0" anchor="ctr">
            <a:noAutofit/>
          </a:bodyPr>
          <a:lstStyle/>
          <a:p>
            <a:endParaRPr lang="ja-JP" altLang="en-US">
              <a:latin typeface="+mn-ea"/>
            </a:endParaRPr>
          </a:p>
        </p:txBody>
      </p:sp>
      <p:grpSp>
        <p:nvGrpSpPr>
          <p:cNvPr id="45" name="グループ化 44"/>
          <p:cNvGrpSpPr/>
          <p:nvPr/>
        </p:nvGrpSpPr>
        <p:grpSpPr>
          <a:xfrm>
            <a:off x="323528" y="1628800"/>
            <a:ext cx="879256" cy="1152128"/>
            <a:chOff x="2627784" y="4725144"/>
            <a:chExt cx="879256" cy="1152128"/>
          </a:xfrm>
        </p:grpSpPr>
        <p:sp>
          <p:nvSpPr>
            <p:cNvPr id="46" name="台形 45"/>
            <p:cNvSpPr/>
            <p:nvPr/>
          </p:nvSpPr>
          <p:spPr>
            <a:xfrm>
              <a:off x="2627784" y="5119293"/>
              <a:ext cx="879256" cy="757979"/>
            </a:xfrm>
            <a:prstGeom prst="trapezoid">
              <a:avLst>
                <a:gd name="adj" fmla="val 15325"/>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7" name="楕円 46"/>
            <p:cNvSpPr/>
            <p:nvPr/>
          </p:nvSpPr>
          <p:spPr>
            <a:xfrm>
              <a:off x="2844859" y="4725144"/>
              <a:ext cx="454818" cy="434751"/>
            </a:xfrm>
            <a:prstGeom prst="ellipse">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8" name="フリーフォーム 47"/>
            <p:cNvSpPr/>
            <p:nvPr/>
          </p:nvSpPr>
          <p:spPr>
            <a:xfrm>
              <a:off x="2791286" y="5154304"/>
              <a:ext cx="259347" cy="458616"/>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p:nvSpPr>
          <p:spPr>
            <a:xfrm rot="15690132">
              <a:off x="2949482" y="5373870"/>
              <a:ext cx="240317" cy="63536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グループ化 49"/>
          <p:cNvGrpSpPr/>
          <p:nvPr/>
        </p:nvGrpSpPr>
        <p:grpSpPr>
          <a:xfrm>
            <a:off x="251520" y="5517232"/>
            <a:ext cx="879256" cy="1152128"/>
            <a:chOff x="2627784" y="4725144"/>
            <a:chExt cx="879256" cy="1152128"/>
          </a:xfrm>
        </p:grpSpPr>
        <p:sp>
          <p:nvSpPr>
            <p:cNvPr id="51" name="台形 50"/>
            <p:cNvSpPr/>
            <p:nvPr/>
          </p:nvSpPr>
          <p:spPr>
            <a:xfrm>
              <a:off x="2627784" y="5119293"/>
              <a:ext cx="879256" cy="757979"/>
            </a:xfrm>
            <a:prstGeom prst="trapezoid">
              <a:avLst>
                <a:gd name="adj" fmla="val 15325"/>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2" name="楕円 51"/>
            <p:cNvSpPr/>
            <p:nvPr/>
          </p:nvSpPr>
          <p:spPr>
            <a:xfrm>
              <a:off x="2844859" y="4725144"/>
              <a:ext cx="454818" cy="434751"/>
            </a:xfrm>
            <a:prstGeom prst="ellipse">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3" name="フリーフォーム 52"/>
            <p:cNvSpPr/>
            <p:nvPr/>
          </p:nvSpPr>
          <p:spPr>
            <a:xfrm>
              <a:off x="2791286" y="5154304"/>
              <a:ext cx="259347" cy="458616"/>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p:cNvSpPr/>
            <p:nvPr/>
          </p:nvSpPr>
          <p:spPr>
            <a:xfrm rot="15690132">
              <a:off x="2949482" y="5373870"/>
              <a:ext cx="240317" cy="63536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テキスト ボックス 30">
            <a:extLst>
              <a:ext uri="{FF2B5EF4-FFF2-40B4-BE49-F238E27FC236}">
                <a16:creationId xmlns:a16="http://schemas.microsoft.com/office/drawing/2014/main" id="{B5B91E5F-0484-4D80-B304-4B23442F4CE2}"/>
              </a:ext>
            </a:extLst>
          </p:cNvPr>
          <p:cNvSpPr txBox="1"/>
          <p:nvPr/>
        </p:nvSpPr>
        <p:spPr>
          <a:xfrm>
            <a:off x="3995936" y="2576328"/>
            <a:ext cx="2808312" cy="369332"/>
          </a:xfrm>
          <a:prstGeom prst="rect">
            <a:avLst/>
          </a:prstGeom>
          <a:noFill/>
        </p:spPr>
        <p:txBody>
          <a:bodyPr wrap="square" rtlCol="0">
            <a:spAutoFit/>
          </a:bodyPr>
          <a:lstStyle/>
          <a:p>
            <a:r>
              <a:rPr kumimoji="1" lang="ja-JP" altLang="en-US" dirty="0"/>
              <a:t>ー伝えたいことー</a:t>
            </a:r>
          </a:p>
        </p:txBody>
      </p:sp>
    </p:spTree>
    <p:extLst>
      <p:ext uri="{BB962C8B-B14F-4D97-AF65-F5344CB8AC3E}">
        <p14:creationId xmlns:p14="http://schemas.microsoft.com/office/powerpoint/2010/main" val="4155078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2000" dirty="0">
                <a:solidFill>
                  <a:schemeClr val="tx1"/>
                </a:solidFill>
              </a:rPr>
              <a:t>利用ルール（利用規約）の記載内容</a:t>
            </a:r>
            <a:endParaRPr lang="en-US" altLang="ja-JP" sz="2000" dirty="0">
              <a:solidFill>
                <a:schemeClr val="tx1"/>
              </a:solidFill>
            </a:endParaRPr>
          </a:p>
        </p:txBody>
      </p:sp>
      <p:sp>
        <p:nvSpPr>
          <p:cNvPr id="2" name="タイトル 1"/>
          <p:cNvSpPr>
            <a:spLocks noGrp="1"/>
          </p:cNvSpPr>
          <p:nvPr>
            <p:ph type="title"/>
          </p:nvPr>
        </p:nvSpPr>
        <p:spPr/>
        <p:txBody>
          <a:bodyPr>
            <a:normAutofit/>
          </a:bodyPr>
          <a:lstStyle/>
          <a:p>
            <a:r>
              <a:rPr lang="en-US" altLang="ja-JP" dirty="0"/>
              <a:t>(2) </a:t>
            </a:r>
            <a:r>
              <a:rPr lang="ja-JP" altLang="en-US" dirty="0"/>
              <a:t>利用ルールを整備する</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17</a:t>
            </a:fld>
            <a:endParaRPr kumimoji="1" lang="ja-JP" altLang="en-US"/>
          </a:p>
        </p:txBody>
      </p:sp>
      <p:sp>
        <p:nvSpPr>
          <p:cNvPr id="24"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22" name="テキスト ボックス 21">
            <a:extLst>
              <a:ext uri="{FF2B5EF4-FFF2-40B4-BE49-F238E27FC236}">
                <a16:creationId xmlns:a16="http://schemas.microsoft.com/office/drawing/2014/main" id="{E953C111-A1F8-43C2-8336-29582B33E429}"/>
              </a:ext>
            </a:extLst>
          </p:cNvPr>
          <p:cNvSpPr txBox="1"/>
          <p:nvPr/>
        </p:nvSpPr>
        <p:spPr>
          <a:xfrm>
            <a:off x="35496" y="6488036"/>
            <a:ext cx="8640960" cy="325340"/>
          </a:xfrm>
          <a:prstGeom prst="rect">
            <a:avLst/>
          </a:prstGeom>
          <a:noFill/>
          <a:ln>
            <a:noFill/>
          </a:ln>
        </p:spPr>
        <p:txBody>
          <a:bodyPr wrap="none" rtlCol="0" anchor="ctr">
            <a:noAutofit/>
          </a:bodyPr>
          <a:lstStyle>
            <a:defPPr>
              <a:defRPr lang="en-US"/>
            </a:defPPr>
            <a:lvl1pPr algn="r">
              <a:defRPr kumimoji="1" sz="1200">
                <a:latin typeface="+mn-ea"/>
              </a:defRPr>
            </a:lvl1pPr>
          </a:lstStyle>
          <a:p>
            <a:r>
              <a:rPr lang="ja-JP" altLang="en-US" dirty="0"/>
              <a:t>出典：京都市オープンデータポータルサイト「</a:t>
            </a:r>
            <a:r>
              <a:rPr lang="en-US" altLang="ja-JP" dirty="0"/>
              <a:t>KYOTO OPEN DATA</a:t>
            </a:r>
            <a:r>
              <a:rPr lang="ja-JP" altLang="en-US" dirty="0"/>
              <a:t>」</a:t>
            </a:r>
            <a:r>
              <a:rPr lang="en-US" altLang="ja-JP" dirty="0"/>
              <a:t>&lt;https://data.city.kyoto.lg.jp/kiyaku&gt;</a:t>
            </a:r>
            <a:endParaRPr lang="ja-JP" altLang="en-US" dirty="0"/>
          </a:p>
        </p:txBody>
      </p:sp>
      <p:pic>
        <p:nvPicPr>
          <p:cNvPr id="4" name="図 3"/>
          <p:cNvPicPr>
            <a:picLocks noChangeAspect="1"/>
          </p:cNvPicPr>
          <p:nvPr/>
        </p:nvPicPr>
        <p:blipFill>
          <a:blip r:embed="rId3"/>
          <a:stretch>
            <a:fillRect/>
          </a:stretch>
        </p:blipFill>
        <p:spPr>
          <a:xfrm>
            <a:off x="672553" y="1433666"/>
            <a:ext cx="7848872" cy="5100502"/>
          </a:xfrm>
          <a:prstGeom prst="rect">
            <a:avLst/>
          </a:prstGeom>
          <a:ln>
            <a:solidFill>
              <a:schemeClr val="accent1"/>
            </a:solidFill>
          </a:ln>
        </p:spPr>
      </p:pic>
    </p:spTree>
    <p:extLst>
      <p:ext uri="{BB962C8B-B14F-4D97-AF65-F5344CB8AC3E}">
        <p14:creationId xmlns:p14="http://schemas.microsoft.com/office/powerpoint/2010/main" val="2842183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2000" dirty="0">
                <a:solidFill>
                  <a:schemeClr val="tx1"/>
                </a:solidFill>
              </a:rPr>
              <a:t>利用ルール（利用規約）の記載内容①</a:t>
            </a:r>
            <a:endParaRPr lang="en-US" altLang="ja-JP" sz="2000" dirty="0">
              <a:solidFill>
                <a:schemeClr val="tx1"/>
              </a:solidFill>
            </a:endParaRPr>
          </a:p>
        </p:txBody>
      </p:sp>
      <p:sp>
        <p:nvSpPr>
          <p:cNvPr id="2" name="タイトル 1"/>
          <p:cNvSpPr>
            <a:spLocks noGrp="1"/>
          </p:cNvSpPr>
          <p:nvPr>
            <p:ph type="title"/>
          </p:nvPr>
        </p:nvSpPr>
        <p:spPr/>
        <p:txBody>
          <a:bodyPr>
            <a:normAutofit/>
          </a:bodyPr>
          <a:lstStyle/>
          <a:p>
            <a:r>
              <a:rPr lang="en-US" altLang="ja-JP" dirty="0"/>
              <a:t>(2) </a:t>
            </a:r>
            <a:r>
              <a:rPr lang="ja-JP" altLang="en-US" dirty="0"/>
              <a:t>利用ルールを整備する</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18</a:t>
            </a:fld>
            <a:endParaRPr kumimoji="1" lang="ja-JP" altLang="en-US"/>
          </a:p>
        </p:txBody>
      </p:sp>
      <p:sp>
        <p:nvSpPr>
          <p:cNvPr id="5" name="縦巻き 4"/>
          <p:cNvSpPr/>
          <p:nvPr/>
        </p:nvSpPr>
        <p:spPr>
          <a:xfrm>
            <a:off x="179512" y="2852936"/>
            <a:ext cx="3384376" cy="3312368"/>
          </a:xfrm>
          <a:prstGeom prst="verticalScroll">
            <a:avLst/>
          </a:prstGeom>
          <a:solidFill>
            <a:schemeClr val="bg1">
              <a:lumMod val="85000"/>
            </a:schemeClr>
          </a:solidFill>
          <a:ln>
            <a:solidFill>
              <a:schemeClr val="bg1">
                <a:lumMod val="50000"/>
              </a:schemeClr>
            </a:solidFill>
          </a:ln>
          <a:effectLst/>
        </p:spPr>
        <p:txBody>
          <a:bodyPr wrap="square" rtlCol="0" anchor="t">
            <a:noAutofit/>
          </a:bodyPr>
          <a:lstStyle/>
          <a:p>
            <a:pPr algn="ctr">
              <a:spcBef>
                <a:spcPts val="600"/>
              </a:spcBef>
            </a:pPr>
            <a:endParaRPr kumimoji="1" lang="ja-JP" altLang="en-US" sz="2000" dirty="0">
              <a:solidFill>
                <a:schemeClr val="tx1"/>
              </a:solidFill>
              <a:latin typeface="+mn-ea"/>
            </a:endParaRPr>
          </a:p>
        </p:txBody>
      </p:sp>
      <p:sp>
        <p:nvSpPr>
          <p:cNvPr id="7" name="吹き出し: 角を丸めた四角形 17">
            <a:extLst>
              <a:ext uri="{FF2B5EF4-FFF2-40B4-BE49-F238E27FC236}">
                <a16:creationId xmlns:a16="http://schemas.microsoft.com/office/drawing/2014/main" id="{B7F0AC38-FC41-41BF-8D5D-7492154CE843}"/>
              </a:ext>
            </a:extLst>
          </p:cNvPr>
          <p:cNvSpPr/>
          <p:nvPr/>
        </p:nvSpPr>
        <p:spPr>
          <a:xfrm>
            <a:off x="683568" y="3501008"/>
            <a:ext cx="2304256"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kumimoji="1" lang="ja-JP" altLang="en-US" dirty="0">
                <a:solidFill>
                  <a:schemeClr val="tx1"/>
                </a:solidFill>
                <a:latin typeface="+mn-ea"/>
              </a:rPr>
              <a:t>ライセンス</a:t>
            </a:r>
          </a:p>
        </p:txBody>
      </p:sp>
      <p:sp>
        <p:nvSpPr>
          <p:cNvPr id="8" name="吹き出し: 角を丸めた四角形 17">
            <a:extLst>
              <a:ext uri="{FF2B5EF4-FFF2-40B4-BE49-F238E27FC236}">
                <a16:creationId xmlns:a16="http://schemas.microsoft.com/office/drawing/2014/main" id="{B7F0AC38-FC41-41BF-8D5D-7492154CE843}"/>
              </a:ext>
            </a:extLst>
          </p:cNvPr>
          <p:cNvSpPr/>
          <p:nvPr/>
        </p:nvSpPr>
        <p:spPr>
          <a:xfrm>
            <a:off x="683568" y="4221088"/>
            <a:ext cx="2304256"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kumimoji="1" lang="ja-JP" altLang="en-US" dirty="0">
                <a:solidFill>
                  <a:schemeClr val="tx1"/>
                </a:solidFill>
                <a:latin typeface="+mn-ea"/>
              </a:rPr>
              <a:t>・・・</a:t>
            </a:r>
          </a:p>
        </p:txBody>
      </p:sp>
      <p:sp>
        <p:nvSpPr>
          <p:cNvPr id="9" name="吹き出し: 角を丸めた四角形 17">
            <a:extLst>
              <a:ext uri="{FF2B5EF4-FFF2-40B4-BE49-F238E27FC236}">
                <a16:creationId xmlns:a16="http://schemas.microsoft.com/office/drawing/2014/main" id="{B7F0AC38-FC41-41BF-8D5D-7492154CE843}"/>
              </a:ext>
            </a:extLst>
          </p:cNvPr>
          <p:cNvSpPr/>
          <p:nvPr/>
        </p:nvSpPr>
        <p:spPr>
          <a:xfrm>
            <a:off x="683568" y="4941168"/>
            <a:ext cx="2304256"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kumimoji="1" lang="ja-JP" altLang="en-US" dirty="0">
                <a:solidFill>
                  <a:schemeClr val="tx1"/>
                </a:solidFill>
                <a:latin typeface="+mn-ea"/>
              </a:rPr>
              <a:t>免責事項</a:t>
            </a:r>
          </a:p>
        </p:txBody>
      </p:sp>
      <p:sp>
        <p:nvSpPr>
          <p:cNvPr id="13" name="正方形/長方形 12"/>
          <p:cNvSpPr/>
          <p:nvPr/>
        </p:nvSpPr>
        <p:spPr>
          <a:xfrm>
            <a:off x="3851920" y="3356992"/>
            <a:ext cx="5112568" cy="864096"/>
          </a:xfrm>
          <a:prstGeom prst="rect">
            <a:avLst/>
          </a:prstGeom>
          <a:solidFill>
            <a:schemeClr val="accent6">
              <a:lumMod val="40000"/>
              <a:lumOff val="60000"/>
            </a:schemeClr>
          </a:solidFill>
          <a:ln w="9525">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261938" indent="-261938">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公開データに適用するライセンス（利用者がデータを利用できることを提示するためのツール）を記載</a:t>
            </a:r>
          </a:p>
        </p:txBody>
      </p:sp>
      <p:grpSp>
        <p:nvGrpSpPr>
          <p:cNvPr id="14" name="グループ化 13"/>
          <p:cNvGrpSpPr/>
          <p:nvPr/>
        </p:nvGrpSpPr>
        <p:grpSpPr>
          <a:xfrm>
            <a:off x="1324606" y="3933056"/>
            <a:ext cx="1080120" cy="72008"/>
            <a:chOff x="5724128" y="2060848"/>
            <a:chExt cx="1440160" cy="72008"/>
          </a:xfrm>
        </p:grpSpPr>
        <p:cxnSp>
          <p:nvCxnSpPr>
            <p:cNvPr id="15" name="直線コネクタ 14"/>
            <p:cNvCxnSpPr/>
            <p:nvPr/>
          </p:nvCxnSpPr>
          <p:spPr>
            <a:xfrm>
              <a:off x="5724128" y="2060848"/>
              <a:ext cx="144016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724128" y="2132856"/>
              <a:ext cx="144016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grpSp>
      <p:sp>
        <p:nvSpPr>
          <p:cNvPr id="20" name="右矢印 19"/>
          <p:cNvSpPr/>
          <p:nvPr/>
        </p:nvSpPr>
        <p:spPr>
          <a:xfrm>
            <a:off x="3347864" y="3501008"/>
            <a:ext cx="360040" cy="504056"/>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3779912" y="4941168"/>
            <a:ext cx="5328592" cy="1512168"/>
          </a:xfrm>
          <a:prstGeom prst="rect">
            <a:avLst/>
          </a:prstGeom>
          <a:noFill/>
          <a:ln>
            <a:solidFill>
              <a:schemeClr val="bg1">
                <a:lumMod val="50000"/>
              </a:schemeClr>
            </a:solidFill>
            <a:prstDash val="sysDash"/>
          </a:ln>
        </p:spPr>
        <p:txBody>
          <a:bodyPr wrap="square" rtlCol="0" anchor="ctr">
            <a:noAutofit/>
          </a:bodyPr>
          <a:lstStyle/>
          <a:p>
            <a:pPr defTabSz="914400">
              <a:defRPr/>
            </a:pPr>
            <a:r>
              <a:rPr lang="ja-JP" altLang="en-US" dirty="0">
                <a:latin typeface="+mn-ea"/>
              </a:rPr>
              <a:t>「クリエイティブ・コモンズ・ライセンス（以下、</a:t>
            </a:r>
            <a:r>
              <a:rPr lang="en-US" altLang="ja-JP" dirty="0">
                <a:latin typeface="+mn-ea"/>
                <a:cs typeface="Meiryo UI" pitchFamily="50" charset="-128"/>
              </a:rPr>
              <a:t>CC</a:t>
            </a:r>
            <a:r>
              <a:rPr lang="ja-JP" altLang="en-US" dirty="0">
                <a:latin typeface="+mn-ea"/>
                <a:cs typeface="Meiryo UI" pitchFamily="50" charset="-128"/>
              </a:rPr>
              <a:t>ライセンス）」を適用する。</a:t>
            </a:r>
            <a:r>
              <a:rPr kumimoji="1" lang="ja-JP" altLang="en-US" dirty="0">
                <a:latin typeface="+mn-ea"/>
                <a:cs typeface="Meiryo UI" panose="020B0604030504040204" pitchFamily="50" charset="-128"/>
              </a:rPr>
              <a:t>その中でも、特段の理由がない限り</a:t>
            </a:r>
            <a:r>
              <a:rPr kumimoji="1" lang="ja-JP" altLang="en-US" sz="2800" dirty="0">
                <a:latin typeface="+mn-ea"/>
                <a:cs typeface="Meiryo UI" panose="020B0604030504040204" pitchFamily="50" charset="-128"/>
              </a:rPr>
              <a:t>「</a:t>
            </a:r>
            <a:r>
              <a:rPr kumimoji="1" lang="en-US" altLang="ja-JP" sz="2800" dirty="0">
                <a:latin typeface="+mn-ea"/>
                <a:cs typeface="Meiryo UI" panose="020B0604030504040204" pitchFamily="50" charset="-128"/>
              </a:rPr>
              <a:t>CC BY</a:t>
            </a:r>
            <a:r>
              <a:rPr kumimoji="1" lang="ja-JP" altLang="en-US" sz="2800" dirty="0">
                <a:latin typeface="+mn-ea"/>
                <a:cs typeface="Meiryo UI" panose="020B0604030504040204" pitchFamily="50" charset="-128"/>
              </a:rPr>
              <a:t>」</a:t>
            </a:r>
            <a:r>
              <a:rPr kumimoji="1" lang="ja-JP" altLang="en-US" dirty="0">
                <a:latin typeface="+mn-ea"/>
                <a:cs typeface="Meiryo UI" panose="020B0604030504040204" pitchFamily="50" charset="-128"/>
              </a:rPr>
              <a:t>を推奨</a:t>
            </a:r>
            <a:endParaRPr kumimoji="1" lang="en-US" altLang="ja-JP" dirty="0">
              <a:latin typeface="+mn-ea"/>
              <a:cs typeface="Meiryo UI" panose="020B0604030504040204" pitchFamily="50" charset="-128"/>
            </a:endParaRPr>
          </a:p>
        </p:txBody>
      </p:sp>
      <p:sp>
        <p:nvSpPr>
          <p:cNvPr id="24"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26" name="テキスト ボックス 25"/>
          <p:cNvSpPr txBox="1"/>
          <p:nvPr/>
        </p:nvSpPr>
        <p:spPr>
          <a:xfrm>
            <a:off x="611560" y="2852936"/>
            <a:ext cx="2880320" cy="432048"/>
          </a:xfrm>
          <a:prstGeom prst="rect">
            <a:avLst/>
          </a:prstGeom>
          <a:noFill/>
          <a:ln>
            <a:noFill/>
          </a:ln>
        </p:spPr>
        <p:txBody>
          <a:bodyPr wrap="square" rtlCol="0">
            <a:noAutofit/>
          </a:bodyPr>
          <a:lstStyle/>
          <a:p>
            <a:pPr algn="ctr"/>
            <a:r>
              <a:rPr kumimoji="1" lang="ja-JP" altLang="en-US" sz="2200" dirty="0">
                <a:solidFill>
                  <a:schemeClr val="tx1">
                    <a:lumMod val="85000"/>
                    <a:lumOff val="15000"/>
                  </a:schemeClr>
                </a:solidFill>
                <a:effectLst>
                  <a:outerShdw blurRad="38100" dist="38100" dir="2700000" algn="tl">
                    <a:srgbClr val="000000">
                      <a:alpha val="43137"/>
                    </a:srgbClr>
                  </a:outerShdw>
                </a:effectLst>
                <a:latin typeface="+mn-ea"/>
              </a:rPr>
              <a:t>利用ルール</a:t>
            </a:r>
            <a:endParaRPr kumimoji="1" lang="en-US" altLang="ja-JP" sz="2200" dirty="0">
              <a:solidFill>
                <a:schemeClr val="tx1">
                  <a:lumMod val="85000"/>
                  <a:lumOff val="15000"/>
                </a:schemeClr>
              </a:solidFill>
              <a:effectLst>
                <a:outerShdw blurRad="38100" dist="38100" dir="2700000" algn="tl">
                  <a:srgbClr val="000000">
                    <a:alpha val="43137"/>
                  </a:srgbClr>
                </a:outerShdw>
              </a:effectLst>
              <a:latin typeface="+mn-ea"/>
            </a:endParaRPr>
          </a:p>
        </p:txBody>
      </p:sp>
      <p:sp>
        <p:nvSpPr>
          <p:cNvPr id="27" name="星 16 26"/>
          <p:cNvSpPr/>
          <p:nvPr/>
        </p:nvSpPr>
        <p:spPr>
          <a:xfrm>
            <a:off x="3275856" y="4509120"/>
            <a:ext cx="1224136" cy="648072"/>
          </a:xfrm>
          <a:prstGeom prst="star16">
            <a:avLst/>
          </a:prstGeom>
          <a:solidFill>
            <a:srgbClr val="85A7D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b="1" dirty="0"/>
              <a:t>オススメ</a:t>
            </a:r>
          </a:p>
        </p:txBody>
      </p:sp>
      <p:sp>
        <p:nvSpPr>
          <p:cNvPr id="23" name="テキスト ボックス 22">
            <a:extLst>
              <a:ext uri="{FF2B5EF4-FFF2-40B4-BE49-F238E27FC236}">
                <a16:creationId xmlns:a16="http://schemas.microsoft.com/office/drawing/2014/main" id="{3981E284-6FA5-4D66-8007-31B3E26F2114}"/>
              </a:ext>
            </a:extLst>
          </p:cNvPr>
          <p:cNvSpPr txBox="1"/>
          <p:nvPr/>
        </p:nvSpPr>
        <p:spPr>
          <a:xfrm>
            <a:off x="107504" y="1340768"/>
            <a:ext cx="8784976" cy="720080"/>
          </a:xfrm>
          <a:prstGeom prst="rect">
            <a:avLst/>
          </a:prstGeom>
          <a:noFill/>
          <a:ln>
            <a:noFill/>
          </a:ln>
        </p:spPr>
        <p:txBody>
          <a:bodyPr wrap="square" rtlCol="0" anchor="t">
            <a:noAutofit/>
          </a:bodyPr>
          <a:lstStyle/>
          <a:p>
            <a:r>
              <a:rPr kumimoji="1" lang="ja-JP" altLang="en-US" dirty="0">
                <a:latin typeface="+mn-ea"/>
              </a:rPr>
              <a:t>利用ルール（利用規約）は、特に異なるルールで公開するオープンデータがない場合、</a:t>
            </a:r>
            <a:r>
              <a:rPr kumimoji="1" lang="en-US" altLang="ja-JP" dirty="0">
                <a:latin typeface="+mn-ea"/>
              </a:rPr>
              <a:t/>
            </a:r>
            <a:br>
              <a:rPr kumimoji="1" lang="en-US" altLang="ja-JP" dirty="0">
                <a:latin typeface="+mn-ea"/>
              </a:rPr>
            </a:br>
            <a:r>
              <a:rPr kumimoji="1" lang="ja-JP" altLang="en-US" dirty="0">
                <a:latin typeface="+mn-ea"/>
              </a:rPr>
              <a:t>自治体で一つ定めるのが一般的です。</a:t>
            </a:r>
            <a:endParaRPr kumimoji="1" lang="en-US" altLang="ja-JP" dirty="0">
              <a:latin typeface="+mn-ea"/>
            </a:endParaRPr>
          </a:p>
          <a:p>
            <a:r>
              <a:rPr kumimoji="1" lang="ja-JP" altLang="en-US" dirty="0">
                <a:latin typeface="+mn-ea"/>
              </a:rPr>
              <a:t>利用ルールは、オープンデータとりまとめ部署等が作成することが多いですが、利用ルールについての一般的な理解は必要です。</a:t>
            </a:r>
          </a:p>
        </p:txBody>
      </p:sp>
      <p:sp>
        <p:nvSpPr>
          <p:cNvPr id="29" name="吹き出し: 角を丸めた四角形 17">
            <a:extLst>
              <a:ext uri="{FF2B5EF4-FFF2-40B4-BE49-F238E27FC236}">
                <a16:creationId xmlns:a16="http://schemas.microsoft.com/office/drawing/2014/main" id="{BBB8BB32-B1BD-4E2F-9D9C-8FBB42742F66}"/>
              </a:ext>
            </a:extLst>
          </p:cNvPr>
          <p:cNvSpPr/>
          <p:nvPr/>
        </p:nvSpPr>
        <p:spPr>
          <a:xfrm>
            <a:off x="683568" y="5625244"/>
            <a:ext cx="2304256"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kumimoji="1" lang="ja-JP" altLang="en-US" dirty="0">
                <a:solidFill>
                  <a:schemeClr val="tx1"/>
                </a:solidFill>
                <a:latin typeface="+mn-ea"/>
              </a:rPr>
              <a:t>・・・</a:t>
            </a:r>
          </a:p>
        </p:txBody>
      </p:sp>
    </p:spTree>
    <p:extLst>
      <p:ext uri="{BB962C8B-B14F-4D97-AF65-F5344CB8AC3E}">
        <p14:creationId xmlns:p14="http://schemas.microsoft.com/office/powerpoint/2010/main" val="3006850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3212976"/>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latin typeface="+mj-ea"/>
                <a:ea typeface="+mj-ea"/>
              </a:defRPr>
            </a:lvl1pPr>
          </a:lstStyle>
          <a:p>
            <a:r>
              <a:rPr lang="ja-JP" altLang="en-US" dirty="0"/>
              <a:t>１</a:t>
            </a:r>
            <a:r>
              <a:rPr lang="en-US" altLang="ja-JP" dirty="0"/>
              <a:t>.</a:t>
            </a:r>
            <a:r>
              <a:rPr lang="ja-JP" altLang="en-US" dirty="0"/>
              <a:t> はじめに</a:t>
            </a:r>
          </a:p>
        </p:txBody>
      </p:sp>
      <p:sp>
        <p:nvSpPr>
          <p:cNvPr id="10"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3717032"/>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latin typeface="+mj-ea"/>
                <a:ea typeface="+mj-ea"/>
              </a:defRPr>
            </a:lvl1pPr>
          </a:lstStyle>
          <a:p>
            <a:r>
              <a:rPr lang="ja-JP" altLang="en-US" dirty="0"/>
              <a:t>２</a:t>
            </a:r>
            <a:r>
              <a:rPr lang="en-US" altLang="ja-JP" dirty="0"/>
              <a:t>. </a:t>
            </a:r>
            <a:r>
              <a:rPr lang="ja-JP" altLang="en-US" dirty="0"/>
              <a:t>オープンデータを公開するための基本的な作業</a:t>
            </a:r>
          </a:p>
        </p:txBody>
      </p:sp>
      <p:sp>
        <p:nvSpPr>
          <p:cNvPr id="2" name="スライド番号プレースホルダー 1"/>
          <p:cNvSpPr>
            <a:spLocks noGrp="1"/>
          </p:cNvSpPr>
          <p:nvPr>
            <p:ph type="sldNum" sz="quarter" idx="12"/>
          </p:nvPr>
        </p:nvSpPr>
        <p:spPr/>
        <p:txBody>
          <a:bodyPr/>
          <a:lstStyle/>
          <a:p>
            <a:fld id="{EEDB8509-CC2C-4EC7-9C2E-996B98B58898}" type="slidenum">
              <a:rPr kumimoji="1" lang="ja-JP" altLang="en-US" smtClean="0"/>
              <a:pPr/>
              <a:t>1</a:t>
            </a:fld>
            <a:endParaRPr kumimoji="1" lang="ja-JP" altLang="en-US" dirty="0"/>
          </a:p>
        </p:txBody>
      </p:sp>
      <p:sp>
        <p:nvSpPr>
          <p:cNvPr id="11"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4221088"/>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latin typeface="+mj-ea"/>
                <a:ea typeface="+mj-ea"/>
              </a:defRPr>
            </a:lvl1pPr>
          </a:lstStyle>
          <a:p>
            <a:r>
              <a:rPr lang="ja-JP" altLang="en-US" dirty="0"/>
              <a:t>３</a:t>
            </a:r>
            <a:r>
              <a:rPr lang="en-US" altLang="ja-JP" dirty="0"/>
              <a:t>. </a:t>
            </a:r>
            <a:r>
              <a:rPr lang="ja-JP" altLang="en-US" dirty="0"/>
              <a:t>オープンデータを継続していくための取り組み</a:t>
            </a:r>
          </a:p>
        </p:txBody>
      </p:sp>
      <p:sp>
        <p:nvSpPr>
          <p:cNvPr id="13"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4725144"/>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latin typeface="+mj-ea"/>
                <a:ea typeface="+mj-ea"/>
              </a:defRPr>
            </a:lvl1pPr>
          </a:lstStyle>
          <a:p>
            <a:r>
              <a:rPr lang="ja-JP" altLang="en-US" dirty="0"/>
              <a:t>４</a:t>
            </a:r>
            <a:r>
              <a:rPr lang="en-US" altLang="ja-JP" dirty="0"/>
              <a:t>.</a:t>
            </a:r>
            <a:r>
              <a:rPr lang="ja-JP" altLang="en-US" dirty="0"/>
              <a:t> オープンデータ研修ポータルの紹介</a:t>
            </a:r>
          </a:p>
        </p:txBody>
      </p:sp>
    </p:spTree>
    <p:extLst>
      <p:ext uri="{BB962C8B-B14F-4D97-AF65-F5344CB8AC3E}">
        <p14:creationId xmlns:p14="http://schemas.microsoft.com/office/powerpoint/2010/main" val="2348644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stretch>
            <a:fillRect/>
          </a:stretch>
        </p:blipFill>
        <p:spPr>
          <a:xfrm>
            <a:off x="672553" y="1433666"/>
            <a:ext cx="7848872" cy="5100502"/>
          </a:xfrm>
          <a:prstGeom prst="rect">
            <a:avLst/>
          </a:prstGeom>
          <a:ln>
            <a:solidFill>
              <a:schemeClr val="accent1"/>
            </a:solidFill>
          </a:ln>
        </p:spPr>
      </p:pic>
      <p:sp>
        <p:nvSpPr>
          <p:cNvPr id="28" name="テキスト ボックス 27"/>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2000" dirty="0">
                <a:solidFill>
                  <a:schemeClr val="tx1"/>
                </a:solidFill>
              </a:rPr>
              <a:t>ライセンス</a:t>
            </a:r>
            <a:endParaRPr lang="en-US" altLang="ja-JP" sz="2000" dirty="0">
              <a:solidFill>
                <a:schemeClr val="tx1"/>
              </a:solidFill>
            </a:endParaRPr>
          </a:p>
        </p:txBody>
      </p:sp>
      <p:sp>
        <p:nvSpPr>
          <p:cNvPr id="2" name="タイトル 1"/>
          <p:cNvSpPr>
            <a:spLocks noGrp="1"/>
          </p:cNvSpPr>
          <p:nvPr>
            <p:ph type="title"/>
          </p:nvPr>
        </p:nvSpPr>
        <p:spPr/>
        <p:txBody>
          <a:bodyPr>
            <a:normAutofit/>
          </a:bodyPr>
          <a:lstStyle/>
          <a:p>
            <a:r>
              <a:rPr lang="en-US" altLang="ja-JP" dirty="0"/>
              <a:t>(2) </a:t>
            </a:r>
            <a:r>
              <a:rPr lang="ja-JP" altLang="en-US" dirty="0"/>
              <a:t>利用ルールを整備する</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19</a:t>
            </a:fld>
            <a:endParaRPr kumimoji="1" lang="ja-JP" altLang="en-US"/>
          </a:p>
        </p:txBody>
      </p:sp>
      <p:sp>
        <p:nvSpPr>
          <p:cNvPr id="24"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22" name="テキスト ボックス 21">
            <a:extLst>
              <a:ext uri="{FF2B5EF4-FFF2-40B4-BE49-F238E27FC236}">
                <a16:creationId xmlns:a16="http://schemas.microsoft.com/office/drawing/2014/main" id="{E953C111-A1F8-43C2-8336-29582B33E429}"/>
              </a:ext>
            </a:extLst>
          </p:cNvPr>
          <p:cNvSpPr txBox="1"/>
          <p:nvPr/>
        </p:nvSpPr>
        <p:spPr>
          <a:xfrm>
            <a:off x="35496" y="6488036"/>
            <a:ext cx="8640960" cy="325340"/>
          </a:xfrm>
          <a:prstGeom prst="rect">
            <a:avLst/>
          </a:prstGeom>
          <a:noFill/>
          <a:ln>
            <a:noFill/>
          </a:ln>
        </p:spPr>
        <p:txBody>
          <a:bodyPr wrap="none" rtlCol="0" anchor="ctr">
            <a:noAutofit/>
          </a:bodyPr>
          <a:lstStyle>
            <a:defPPr>
              <a:defRPr lang="en-US"/>
            </a:defPPr>
            <a:lvl1pPr algn="r">
              <a:defRPr kumimoji="1" sz="1200">
                <a:latin typeface="+mn-ea"/>
              </a:defRPr>
            </a:lvl1pPr>
          </a:lstStyle>
          <a:p>
            <a:r>
              <a:rPr lang="ja-JP" altLang="en-US" dirty="0"/>
              <a:t>出典：京都市オープンデータポータルサイト「</a:t>
            </a:r>
            <a:r>
              <a:rPr lang="en-US" altLang="ja-JP" dirty="0"/>
              <a:t>KYOTO OPEN DATA</a:t>
            </a:r>
            <a:r>
              <a:rPr lang="ja-JP" altLang="en-US" dirty="0"/>
              <a:t>」</a:t>
            </a:r>
            <a:r>
              <a:rPr lang="en-US" altLang="ja-JP" dirty="0"/>
              <a:t>&lt;https://data.city.kyoto.lg.jp/kiyaku&gt;</a:t>
            </a:r>
            <a:endParaRPr lang="ja-JP" altLang="en-US" dirty="0"/>
          </a:p>
        </p:txBody>
      </p:sp>
      <p:sp>
        <p:nvSpPr>
          <p:cNvPr id="4" name="四角形: 角を丸くする 3">
            <a:extLst>
              <a:ext uri="{FF2B5EF4-FFF2-40B4-BE49-F238E27FC236}">
                <a16:creationId xmlns:a16="http://schemas.microsoft.com/office/drawing/2014/main" id="{0C05D5BD-BC5A-490D-873D-2A1142AC8E35}"/>
              </a:ext>
            </a:extLst>
          </p:cNvPr>
          <p:cNvSpPr/>
          <p:nvPr/>
        </p:nvSpPr>
        <p:spPr>
          <a:xfrm>
            <a:off x="971600" y="5661248"/>
            <a:ext cx="7272808" cy="845442"/>
          </a:xfrm>
          <a:prstGeom prst="roundRect">
            <a:avLst/>
          </a:prstGeom>
          <a:noFill/>
          <a:ln w="38100">
            <a:solidFill>
              <a:srgbClr val="D848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08F5EAE8-F1F2-4854-BB6B-2D19B6D42562}"/>
              </a:ext>
            </a:extLst>
          </p:cNvPr>
          <p:cNvSpPr txBox="1"/>
          <p:nvPr/>
        </p:nvSpPr>
        <p:spPr>
          <a:xfrm>
            <a:off x="274614" y="3573016"/>
            <a:ext cx="8712968" cy="1632480"/>
          </a:xfrm>
          <a:prstGeom prst="wedgeRoundRectCallout">
            <a:avLst>
              <a:gd name="adj1" fmla="val -29660"/>
              <a:gd name="adj2" fmla="val 73277"/>
              <a:gd name="adj3" fmla="val 16667"/>
            </a:avLst>
          </a:prstGeom>
          <a:solidFill>
            <a:schemeClr val="bg1"/>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kumimoji="1" sz="1600">
                <a:solidFill>
                  <a:schemeClr val="tx1"/>
                </a:solidFill>
                <a:latin typeface="+mn-ea"/>
              </a:defRPr>
            </a:lvl1pPr>
          </a:lstStyle>
          <a:p>
            <a:r>
              <a:rPr lang="ja-JP" altLang="en-US" dirty="0"/>
              <a:t>本サイトで・・・著作物の利用については、原則として、</a:t>
            </a:r>
            <a:endParaRPr lang="en-US" altLang="ja-JP" dirty="0"/>
          </a:p>
          <a:p>
            <a:r>
              <a:rPr lang="ja-JP" altLang="en-US" sz="2400" u="sng" dirty="0"/>
              <a:t>クリエイティブ・コモンズ・ライセンス表示</a:t>
            </a:r>
            <a:r>
              <a:rPr lang="en-US" altLang="ja-JP" sz="2400" u="sng" dirty="0"/>
              <a:t>4.0</a:t>
            </a:r>
            <a:r>
              <a:rPr lang="ja-JP" altLang="en-US" sz="2400" u="sng" dirty="0"/>
              <a:t>国際</a:t>
            </a:r>
            <a:r>
              <a:rPr lang="ja-JP" altLang="en-US" dirty="0"/>
              <a:t>（以下「ライセンス」といいます。）によるものとします</a:t>
            </a:r>
            <a:endParaRPr lang="en-US" altLang="ja-JP" dirty="0"/>
          </a:p>
        </p:txBody>
      </p:sp>
    </p:spTree>
    <p:extLst>
      <p:ext uri="{BB962C8B-B14F-4D97-AF65-F5344CB8AC3E}">
        <p14:creationId xmlns:p14="http://schemas.microsoft.com/office/powerpoint/2010/main" val="2721672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10" descr="CCライセンスの作る中間層">
            <a:extLst>
              <a:ext uri="{FF2B5EF4-FFF2-40B4-BE49-F238E27FC236}">
                <a16:creationId xmlns:a16="http://schemas.microsoft.com/office/drawing/2014/main" id="{F22BE3BC-FB9C-4524-9519-D22B8B8685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43" y="2970974"/>
            <a:ext cx="8846845" cy="181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a:extLst>
              <a:ext uri="{FF2B5EF4-FFF2-40B4-BE49-F238E27FC236}">
                <a16:creationId xmlns:a16="http://schemas.microsoft.com/office/drawing/2014/main" id="{71FD619D-0AED-4199-A246-569038790162}"/>
              </a:ext>
            </a:extLst>
          </p:cNvPr>
          <p:cNvSpPr/>
          <p:nvPr/>
        </p:nvSpPr>
        <p:spPr>
          <a:xfrm>
            <a:off x="179512" y="2276873"/>
            <a:ext cx="8784976" cy="433325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吹き出し: 角を丸めた四角形 10">
            <a:extLst>
              <a:ext uri="{FF2B5EF4-FFF2-40B4-BE49-F238E27FC236}">
                <a16:creationId xmlns:a16="http://schemas.microsoft.com/office/drawing/2014/main" id="{F8ACAE09-41A8-4644-AD6E-C6ACF61CFD5A}"/>
              </a:ext>
            </a:extLst>
          </p:cNvPr>
          <p:cNvSpPr/>
          <p:nvPr/>
        </p:nvSpPr>
        <p:spPr>
          <a:xfrm>
            <a:off x="467544" y="2348880"/>
            <a:ext cx="2880000" cy="781391"/>
          </a:xfrm>
          <a:prstGeom prst="wedgeRoundRectCallout">
            <a:avLst>
              <a:gd name="adj1" fmla="val -44931"/>
              <a:gd name="adj2" fmla="val 94259"/>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吹き出し: 角を丸めた四角形 32">
            <a:extLst>
              <a:ext uri="{FF2B5EF4-FFF2-40B4-BE49-F238E27FC236}">
                <a16:creationId xmlns:a16="http://schemas.microsoft.com/office/drawing/2014/main" id="{365B16FF-496C-40E5-8F13-6DD70F2481DB}"/>
              </a:ext>
            </a:extLst>
          </p:cNvPr>
          <p:cNvSpPr/>
          <p:nvPr/>
        </p:nvSpPr>
        <p:spPr>
          <a:xfrm>
            <a:off x="5796136" y="2348880"/>
            <a:ext cx="2916000" cy="781391"/>
          </a:xfrm>
          <a:prstGeom prst="wedgeRoundRectCallout">
            <a:avLst>
              <a:gd name="adj1" fmla="val 37519"/>
              <a:gd name="adj2" fmla="val 90950"/>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ja-JP" sz="2000" dirty="0">
                <a:solidFill>
                  <a:schemeClr val="tx1"/>
                </a:solidFill>
              </a:rPr>
              <a:t>CC</a:t>
            </a:r>
            <a:r>
              <a:rPr lang="ja-JP" altLang="en-US" sz="2000" dirty="0">
                <a:solidFill>
                  <a:schemeClr val="tx1"/>
                </a:solidFill>
              </a:rPr>
              <a:t>ライセンスについて</a:t>
            </a:r>
            <a:endParaRPr lang="en-US" altLang="ja-JP" sz="2000" dirty="0">
              <a:solidFill>
                <a:schemeClr val="tx1"/>
              </a:solidFill>
            </a:endParaRPr>
          </a:p>
        </p:txBody>
      </p:sp>
      <p:sp>
        <p:nvSpPr>
          <p:cNvPr id="2" name="タイトル 1"/>
          <p:cNvSpPr>
            <a:spLocks noGrp="1"/>
          </p:cNvSpPr>
          <p:nvPr>
            <p:ph type="title"/>
          </p:nvPr>
        </p:nvSpPr>
        <p:spPr/>
        <p:txBody>
          <a:bodyPr>
            <a:normAutofit/>
          </a:bodyPr>
          <a:lstStyle/>
          <a:p>
            <a:r>
              <a:rPr lang="en-US" altLang="ja-JP" dirty="0"/>
              <a:t>(2) </a:t>
            </a:r>
            <a:r>
              <a:rPr lang="ja-JP" altLang="en-US" dirty="0"/>
              <a:t>利用ルールを整備する</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20</a:t>
            </a:fld>
            <a:endParaRPr kumimoji="1" lang="ja-JP" altLang="en-US"/>
          </a:p>
        </p:txBody>
      </p:sp>
      <p:sp>
        <p:nvSpPr>
          <p:cNvPr id="24"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23" name="テキスト ボックス 22">
            <a:extLst>
              <a:ext uri="{FF2B5EF4-FFF2-40B4-BE49-F238E27FC236}">
                <a16:creationId xmlns:a16="http://schemas.microsoft.com/office/drawing/2014/main" id="{3981E284-6FA5-4D66-8007-31B3E26F2114}"/>
              </a:ext>
            </a:extLst>
          </p:cNvPr>
          <p:cNvSpPr txBox="1"/>
          <p:nvPr/>
        </p:nvSpPr>
        <p:spPr>
          <a:xfrm>
            <a:off x="107504" y="1340768"/>
            <a:ext cx="8784976" cy="720080"/>
          </a:xfrm>
          <a:prstGeom prst="rect">
            <a:avLst/>
          </a:prstGeom>
          <a:noFill/>
          <a:ln>
            <a:noFill/>
          </a:ln>
        </p:spPr>
        <p:txBody>
          <a:bodyPr wrap="square" rtlCol="0" anchor="t">
            <a:noAutofit/>
          </a:bodyPr>
          <a:lstStyle/>
          <a:p>
            <a:r>
              <a:rPr kumimoji="1" lang="ja-JP" altLang="en-US" dirty="0">
                <a:latin typeface="+mn-ea"/>
              </a:rPr>
              <a:t>クリエイティブ・コモンズ・ライセンス（</a:t>
            </a:r>
            <a:r>
              <a:rPr kumimoji="1" lang="en-US" altLang="ja-JP" dirty="0">
                <a:latin typeface="+mn-ea"/>
              </a:rPr>
              <a:t>CC</a:t>
            </a:r>
            <a:r>
              <a:rPr kumimoji="1" lang="ja-JP" altLang="en-US" dirty="0">
                <a:latin typeface="+mn-ea"/>
              </a:rPr>
              <a:t>ライセンス）は、利用条件によっていくつか種類があります。</a:t>
            </a:r>
            <a:r>
              <a:rPr kumimoji="1" lang="en-US" altLang="ja-JP" dirty="0">
                <a:latin typeface="+mn-ea"/>
              </a:rPr>
              <a:t>CC</a:t>
            </a:r>
            <a:r>
              <a:rPr kumimoji="1" lang="ja-JP" altLang="en-US" dirty="0">
                <a:latin typeface="+mn-ea"/>
              </a:rPr>
              <a:t>ライセンスの中で、最も自由度の高いライセンスが「</a:t>
            </a:r>
            <a:r>
              <a:rPr kumimoji="1" lang="en-US" altLang="ja-JP" dirty="0">
                <a:latin typeface="+mn-ea"/>
              </a:rPr>
              <a:t>CC</a:t>
            </a:r>
            <a:r>
              <a:rPr kumimoji="1" lang="ja-JP" altLang="en-US" dirty="0">
                <a:latin typeface="+mn-ea"/>
              </a:rPr>
              <a:t> </a:t>
            </a:r>
            <a:r>
              <a:rPr kumimoji="1" lang="en-US" altLang="ja-JP" dirty="0">
                <a:latin typeface="+mn-ea"/>
              </a:rPr>
              <a:t>BY</a:t>
            </a:r>
            <a:r>
              <a:rPr kumimoji="1" lang="ja-JP" altLang="en-US" dirty="0">
                <a:latin typeface="+mn-ea"/>
              </a:rPr>
              <a:t>」です。</a:t>
            </a:r>
            <a:endParaRPr kumimoji="1" lang="en-US" altLang="ja-JP" dirty="0">
              <a:latin typeface="+mn-ea"/>
            </a:endParaRPr>
          </a:p>
          <a:p>
            <a:r>
              <a:rPr kumimoji="1" lang="en-US" altLang="ja-JP" dirty="0">
                <a:latin typeface="+mn-ea"/>
              </a:rPr>
              <a:t>※</a:t>
            </a:r>
            <a:r>
              <a:rPr kumimoji="1" lang="ja-JP" altLang="en-US" dirty="0">
                <a:latin typeface="+mn-ea"/>
              </a:rPr>
              <a:t>クリエイティブ・コモンズ・ライセンス表示</a:t>
            </a:r>
            <a:r>
              <a:rPr kumimoji="1" lang="en-US" altLang="ja-JP" dirty="0">
                <a:latin typeface="+mn-ea"/>
              </a:rPr>
              <a:t>4.0</a:t>
            </a:r>
            <a:r>
              <a:rPr kumimoji="1" lang="ja-JP" altLang="en-US" dirty="0">
                <a:latin typeface="+mn-ea"/>
              </a:rPr>
              <a:t>国際は「</a:t>
            </a:r>
            <a:r>
              <a:rPr kumimoji="1" lang="en-US" altLang="ja-JP" dirty="0">
                <a:latin typeface="+mn-ea"/>
              </a:rPr>
              <a:t>CC BY</a:t>
            </a:r>
            <a:r>
              <a:rPr kumimoji="1" lang="ja-JP" altLang="en-US" dirty="0">
                <a:latin typeface="+mn-ea"/>
              </a:rPr>
              <a:t> </a:t>
            </a:r>
            <a:r>
              <a:rPr kumimoji="1" lang="en-US" altLang="ja-JP" dirty="0">
                <a:latin typeface="+mn-ea"/>
              </a:rPr>
              <a:t>4.0</a:t>
            </a:r>
            <a:r>
              <a:rPr kumimoji="1" lang="ja-JP" altLang="en-US" dirty="0">
                <a:latin typeface="+mn-ea"/>
              </a:rPr>
              <a:t>」と同義です。</a:t>
            </a:r>
          </a:p>
          <a:p>
            <a:endParaRPr kumimoji="1" lang="en-US" altLang="ja-JP" dirty="0">
              <a:latin typeface="+mn-ea"/>
            </a:endParaRPr>
          </a:p>
        </p:txBody>
      </p:sp>
      <p:sp>
        <p:nvSpPr>
          <p:cNvPr id="4" name="正方形/長方形 3">
            <a:extLst>
              <a:ext uri="{FF2B5EF4-FFF2-40B4-BE49-F238E27FC236}">
                <a16:creationId xmlns:a16="http://schemas.microsoft.com/office/drawing/2014/main" id="{81AD02FE-8B2F-4AEE-9F8F-2EF7E102D18C}"/>
              </a:ext>
            </a:extLst>
          </p:cNvPr>
          <p:cNvSpPr/>
          <p:nvPr/>
        </p:nvSpPr>
        <p:spPr>
          <a:xfrm>
            <a:off x="4237536" y="5880688"/>
            <a:ext cx="4697858" cy="738664"/>
          </a:xfrm>
          <a:prstGeom prst="rect">
            <a:avLst/>
          </a:prstGeom>
        </p:spPr>
        <p:txBody>
          <a:bodyPr wrap="square">
            <a:spAutoFit/>
          </a:bodyPr>
          <a:lstStyle/>
          <a:p>
            <a:r>
              <a:rPr lang="ja-JP" altLang="en-US" sz="1400" dirty="0"/>
              <a:t>原作者のクレジット（氏名、作品タイトルなど）を表示することを</a:t>
            </a:r>
            <a:r>
              <a:rPr lang="en-US" altLang="ja-JP" sz="1400" dirty="0"/>
              <a:t/>
            </a:r>
            <a:br>
              <a:rPr lang="en-US" altLang="ja-JP" sz="1400" dirty="0"/>
            </a:br>
            <a:r>
              <a:rPr lang="ja-JP" altLang="en-US" sz="1400" dirty="0"/>
              <a:t>主な条件とし、改変はもちろん、営利目的での二次利用も</a:t>
            </a:r>
            <a:r>
              <a:rPr lang="en-US" altLang="ja-JP" sz="1400" dirty="0"/>
              <a:t/>
            </a:r>
            <a:br>
              <a:rPr lang="en-US" altLang="ja-JP" sz="1400" dirty="0"/>
            </a:br>
            <a:r>
              <a:rPr lang="ja-JP" altLang="en-US" sz="1400" dirty="0"/>
              <a:t>許可される最も自由度の高い</a:t>
            </a:r>
            <a:r>
              <a:rPr lang="en-US" altLang="ja-JP" sz="1400" dirty="0"/>
              <a:t>CC</a:t>
            </a:r>
            <a:r>
              <a:rPr lang="ja-JP" altLang="en-US" sz="1400" dirty="0"/>
              <a:t>ライセンス。</a:t>
            </a:r>
          </a:p>
        </p:txBody>
      </p:sp>
      <p:sp>
        <p:nvSpPr>
          <p:cNvPr id="6" name="テキスト ボックス 5">
            <a:extLst>
              <a:ext uri="{FF2B5EF4-FFF2-40B4-BE49-F238E27FC236}">
                <a16:creationId xmlns:a16="http://schemas.microsoft.com/office/drawing/2014/main" id="{1286BFF6-A67F-4A11-8E21-22E4BE24A8B8}"/>
              </a:ext>
            </a:extLst>
          </p:cNvPr>
          <p:cNvSpPr txBox="1"/>
          <p:nvPr/>
        </p:nvSpPr>
        <p:spPr>
          <a:xfrm>
            <a:off x="539552" y="2410265"/>
            <a:ext cx="3312368" cy="646331"/>
          </a:xfrm>
          <a:prstGeom prst="rect">
            <a:avLst/>
          </a:prstGeom>
          <a:noFill/>
        </p:spPr>
        <p:txBody>
          <a:bodyPr wrap="square" rtlCol="0">
            <a:spAutoFit/>
          </a:bodyPr>
          <a:lstStyle/>
          <a:p>
            <a:r>
              <a:rPr kumimoji="1" lang="ja-JP" altLang="en-US" dirty="0"/>
              <a:t>全ての権利の主張。</a:t>
            </a:r>
            <a:endParaRPr kumimoji="1" lang="en-US" altLang="ja-JP" dirty="0"/>
          </a:p>
          <a:p>
            <a:r>
              <a:rPr kumimoji="1" lang="ja-JP" altLang="en-US" dirty="0"/>
              <a:t>「</a:t>
            </a:r>
            <a:r>
              <a:rPr kumimoji="1" lang="en-US" altLang="ja-JP" dirty="0"/>
              <a:t>All Rights Reserved</a:t>
            </a:r>
            <a:r>
              <a:rPr kumimoji="1" lang="ja-JP" altLang="en-US" dirty="0"/>
              <a:t>」</a:t>
            </a:r>
          </a:p>
        </p:txBody>
      </p:sp>
      <p:sp>
        <p:nvSpPr>
          <p:cNvPr id="32" name="テキスト ボックス 31">
            <a:extLst>
              <a:ext uri="{FF2B5EF4-FFF2-40B4-BE49-F238E27FC236}">
                <a16:creationId xmlns:a16="http://schemas.microsoft.com/office/drawing/2014/main" id="{6C5E6D8C-ADEB-4D9A-B57D-2CBEC01F42C8}"/>
              </a:ext>
            </a:extLst>
          </p:cNvPr>
          <p:cNvSpPr txBox="1"/>
          <p:nvPr/>
        </p:nvSpPr>
        <p:spPr>
          <a:xfrm>
            <a:off x="5940152" y="2410265"/>
            <a:ext cx="2664296" cy="646331"/>
          </a:xfrm>
          <a:prstGeom prst="rect">
            <a:avLst/>
          </a:prstGeom>
          <a:noFill/>
        </p:spPr>
        <p:txBody>
          <a:bodyPr wrap="square" rtlCol="0">
            <a:spAutoFit/>
          </a:bodyPr>
          <a:lstStyle/>
          <a:p>
            <a:r>
              <a:rPr kumimoji="1" lang="ja-JP" altLang="en-US" dirty="0"/>
              <a:t>全ての権利の放棄。</a:t>
            </a:r>
            <a:endParaRPr kumimoji="1" lang="en-US" altLang="ja-JP" dirty="0"/>
          </a:p>
          <a:p>
            <a:r>
              <a:rPr kumimoji="1" lang="ja-JP" altLang="en-US" dirty="0"/>
              <a:t>「</a:t>
            </a:r>
            <a:r>
              <a:rPr kumimoji="1" lang="en-US" altLang="ja-JP" dirty="0"/>
              <a:t>No Rights Reserved</a:t>
            </a:r>
            <a:r>
              <a:rPr kumimoji="1" lang="ja-JP" altLang="en-US" dirty="0"/>
              <a:t>」</a:t>
            </a:r>
            <a:endParaRPr kumimoji="1" lang="en-US" altLang="ja-JP" dirty="0"/>
          </a:p>
        </p:txBody>
      </p:sp>
      <p:sp>
        <p:nvSpPr>
          <p:cNvPr id="34" name="吹き出し: 角を丸めた四角形 33">
            <a:extLst>
              <a:ext uri="{FF2B5EF4-FFF2-40B4-BE49-F238E27FC236}">
                <a16:creationId xmlns:a16="http://schemas.microsoft.com/office/drawing/2014/main" id="{4B239C1E-49E5-4C79-9EDC-354657A58B6A}"/>
              </a:ext>
            </a:extLst>
          </p:cNvPr>
          <p:cNvSpPr/>
          <p:nvPr/>
        </p:nvSpPr>
        <p:spPr>
          <a:xfrm>
            <a:off x="1115616" y="4762344"/>
            <a:ext cx="2880000" cy="1118343"/>
          </a:xfrm>
          <a:prstGeom prst="wedgeRoundRectCallout">
            <a:avLst>
              <a:gd name="adj1" fmla="val 33318"/>
              <a:gd name="adj2" fmla="val -92882"/>
              <a:gd name="adj3" fmla="val 16667"/>
            </a:avLst>
          </a:prstGeom>
          <a:solidFill>
            <a:schemeClr val="bg1"/>
          </a:solidFill>
          <a:ln w="57150">
            <a:solidFill>
              <a:srgbClr val="D848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テキスト ボックス 34">
            <a:extLst>
              <a:ext uri="{FF2B5EF4-FFF2-40B4-BE49-F238E27FC236}">
                <a16:creationId xmlns:a16="http://schemas.microsoft.com/office/drawing/2014/main" id="{5A013118-95EC-4F44-999D-0BF91FE80E0A}"/>
              </a:ext>
            </a:extLst>
          </p:cNvPr>
          <p:cNvSpPr txBox="1"/>
          <p:nvPr/>
        </p:nvSpPr>
        <p:spPr>
          <a:xfrm>
            <a:off x="1115616" y="4800054"/>
            <a:ext cx="3024336" cy="1015663"/>
          </a:xfrm>
          <a:prstGeom prst="rect">
            <a:avLst/>
          </a:prstGeom>
          <a:noFill/>
        </p:spPr>
        <p:txBody>
          <a:bodyPr wrap="square" rtlCol="0">
            <a:spAutoFit/>
          </a:bodyPr>
          <a:lstStyle/>
          <a:p>
            <a:r>
              <a:rPr kumimoji="1" lang="ja-JP" altLang="en-US" sz="2400" dirty="0"/>
              <a:t>「</a:t>
            </a:r>
            <a:r>
              <a:rPr kumimoji="1" lang="en-US" altLang="ja-JP" sz="2400" dirty="0"/>
              <a:t>CC</a:t>
            </a:r>
            <a:r>
              <a:rPr kumimoji="1" lang="ja-JP" altLang="en-US" sz="2400" dirty="0"/>
              <a:t>ライセンス」</a:t>
            </a:r>
            <a:endParaRPr kumimoji="1" lang="en-US" altLang="ja-JP" sz="2400" dirty="0"/>
          </a:p>
          <a:p>
            <a:r>
              <a:rPr kumimoji="1" lang="ja-JP" altLang="en-US" dirty="0"/>
              <a:t>いくつかの権利の主張。</a:t>
            </a:r>
            <a:endParaRPr kumimoji="1" lang="en-US" altLang="ja-JP" dirty="0"/>
          </a:p>
          <a:p>
            <a:r>
              <a:rPr kumimoji="1" lang="ja-JP" altLang="en-US" dirty="0"/>
              <a:t>「</a:t>
            </a:r>
            <a:r>
              <a:rPr kumimoji="1" lang="en-US" altLang="ja-JP" dirty="0"/>
              <a:t>Some Rights Reserved</a:t>
            </a:r>
            <a:r>
              <a:rPr kumimoji="1" lang="ja-JP" altLang="en-US" dirty="0"/>
              <a:t>」</a:t>
            </a:r>
          </a:p>
        </p:txBody>
      </p:sp>
      <p:sp>
        <p:nvSpPr>
          <p:cNvPr id="37" name="正方形/長方形 36">
            <a:extLst>
              <a:ext uri="{FF2B5EF4-FFF2-40B4-BE49-F238E27FC236}">
                <a16:creationId xmlns:a16="http://schemas.microsoft.com/office/drawing/2014/main" id="{D08B2481-DC0F-4E00-AB09-26539E8840EC}"/>
              </a:ext>
            </a:extLst>
          </p:cNvPr>
          <p:cNvSpPr/>
          <p:nvPr/>
        </p:nvSpPr>
        <p:spPr>
          <a:xfrm>
            <a:off x="2195736" y="6597352"/>
            <a:ext cx="6768752" cy="288032"/>
          </a:xfrm>
          <a:prstGeom prst="rect">
            <a:avLst/>
          </a:prstGeom>
          <a:noFill/>
          <a:ln>
            <a:noFill/>
          </a:ln>
        </p:spPr>
        <p:txBody>
          <a:bodyPr wrap="none" rtlCol="0" anchor="ctr">
            <a:noAutofit/>
          </a:bodyPr>
          <a:lstStyle/>
          <a:p>
            <a:pPr algn="r"/>
            <a:r>
              <a:rPr kumimoji="1" lang="ja-JP" altLang="en-US" sz="1200" dirty="0">
                <a:solidFill>
                  <a:schemeClr val="tx1"/>
                </a:solidFill>
                <a:latin typeface="+mn-ea"/>
              </a:rPr>
              <a:t>出典：クリエイティブ・コモンズ・ジャパン　ホームページ（</a:t>
            </a:r>
            <a:r>
              <a:rPr kumimoji="1" lang="en-US" altLang="ja-JP" sz="1200" dirty="0">
                <a:solidFill>
                  <a:schemeClr val="tx1"/>
                </a:solidFill>
                <a:latin typeface="+mn-ea"/>
              </a:rPr>
              <a:t>https://creativecommons.jp/</a:t>
            </a:r>
            <a:r>
              <a:rPr kumimoji="1" lang="ja-JP" altLang="en-US" sz="1200" dirty="0">
                <a:solidFill>
                  <a:schemeClr val="tx1"/>
                </a:solidFill>
                <a:latin typeface="+mn-ea"/>
              </a:rPr>
              <a:t>）</a:t>
            </a:r>
          </a:p>
        </p:txBody>
      </p:sp>
      <p:sp>
        <p:nvSpPr>
          <p:cNvPr id="7" name="角丸四角形 6"/>
          <p:cNvSpPr/>
          <p:nvPr/>
        </p:nvSpPr>
        <p:spPr>
          <a:xfrm>
            <a:off x="971600" y="3327376"/>
            <a:ext cx="7056784" cy="965720"/>
          </a:xfrm>
          <a:prstGeom prst="roundRect">
            <a:avLst/>
          </a:prstGeom>
          <a:noFill/>
          <a:ln w="57150">
            <a:solidFill>
              <a:srgbClr val="D848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吹き出し: 角を丸めた四角形 11">
            <a:extLst>
              <a:ext uri="{FF2B5EF4-FFF2-40B4-BE49-F238E27FC236}">
                <a16:creationId xmlns:a16="http://schemas.microsoft.com/office/drawing/2014/main" id="{C3A9D1D0-B313-4A99-975F-BC1DDAB52BB2}"/>
              </a:ext>
            </a:extLst>
          </p:cNvPr>
          <p:cNvSpPr/>
          <p:nvPr/>
        </p:nvSpPr>
        <p:spPr>
          <a:xfrm>
            <a:off x="4458964" y="4684493"/>
            <a:ext cx="3693068" cy="1161443"/>
          </a:xfrm>
          <a:prstGeom prst="wedgeRoundRectCallout">
            <a:avLst>
              <a:gd name="adj1" fmla="val 29030"/>
              <a:gd name="adj2" fmla="val -100497"/>
              <a:gd name="adj3" fmla="val 16667"/>
            </a:avLst>
          </a:prstGeom>
          <a:solidFill>
            <a:schemeClr val="bg1"/>
          </a:solidFill>
          <a:ln w="57150">
            <a:solidFill>
              <a:srgbClr val="D848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1" name="図 30">
            <a:extLst>
              <a:ext uri="{FF2B5EF4-FFF2-40B4-BE49-F238E27FC236}">
                <a16:creationId xmlns:a16="http://schemas.microsoft.com/office/drawing/2014/main" id="{BC429C12-8D17-4E15-AEB8-015D742A186F}"/>
              </a:ext>
            </a:extLst>
          </p:cNvPr>
          <p:cNvPicPr>
            <a:picLocks noChangeAspect="1"/>
          </p:cNvPicPr>
          <p:nvPr/>
        </p:nvPicPr>
        <p:blipFill>
          <a:blip r:embed="rId4"/>
          <a:stretch>
            <a:fillRect/>
          </a:stretch>
        </p:blipFill>
        <p:spPr>
          <a:xfrm>
            <a:off x="5556504" y="5152945"/>
            <a:ext cx="1688958" cy="633870"/>
          </a:xfrm>
          <a:prstGeom prst="rect">
            <a:avLst/>
          </a:prstGeom>
          <a:noFill/>
        </p:spPr>
      </p:pic>
      <p:sp>
        <p:nvSpPr>
          <p:cNvPr id="36" name="星 16 26">
            <a:extLst>
              <a:ext uri="{FF2B5EF4-FFF2-40B4-BE49-F238E27FC236}">
                <a16:creationId xmlns:a16="http://schemas.microsoft.com/office/drawing/2014/main" id="{BA59266B-875A-4ABA-B246-AD382938CA1A}"/>
              </a:ext>
            </a:extLst>
          </p:cNvPr>
          <p:cNvSpPr/>
          <p:nvPr/>
        </p:nvSpPr>
        <p:spPr>
          <a:xfrm>
            <a:off x="7515041" y="5166862"/>
            <a:ext cx="1224136" cy="648072"/>
          </a:xfrm>
          <a:prstGeom prst="star16">
            <a:avLst/>
          </a:prstGeom>
          <a:solidFill>
            <a:srgbClr val="85A7D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b="1" dirty="0"/>
              <a:t>オススメ</a:t>
            </a:r>
          </a:p>
        </p:txBody>
      </p:sp>
      <p:sp>
        <p:nvSpPr>
          <p:cNvPr id="21" name="テキスト ボックス 20">
            <a:extLst>
              <a:ext uri="{FF2B5EF4-FFF2-40B4-BE49-F238E27FC236}">
                <a16:creationId xmlns:a16="http://schemas.microsoft.com/office/drawing/2014/main" id="{BD3FB0D7-C89B-4D8A-84F3-4261E0197391}"/>
              </a:ext>
            </a:extLst>
          </p:cNvPr>
          <p:cNvSpPr txBox="1"/>
          <p:nvPr/>
        </p:nvSpPr>
        <p:spPr>
          <a:xfrm>
            <a:off x="4518753" y="4725144"/>
            <a:ext cx="4193383" cy="461665"/>
          </a:xfrm>
          <a:prstGeom prst="rect">
            <a:avLst/>
          </a:prstGeom>
          <a:noFill/>
        </p:spPr>
        <p:txBody>
          <a:bodyPr wrap="square" rtlCol="0">
            <a:spAutoFit/>
          </a:bodyPr>
          <a:lstStyle/>
          <a:p>
            <a:r>
              <a:rPr kumimoji="1" lang="ja-JP" altLang="en-US" sz="2400" dirty="0"/>
              <a:t>表示</a:t>
            </a:r>
            <a:r>
              <a:rPr kumimoji="1" lang="en-US" altLang="ja-JP" sz="2400" dirty="0"/>
              <a:t>4.0</a:t>
            </a:r>
            <a:r>
              <a:rPr kumimoji="1" lang="ja-JP" altLang="en-US" sz="2400" dirty="0"/>
              <a:t>国際</a:t>
            </a:r>
            <a:r>
              <a:rPr kumimoji="1" lang="en-US" altLang="ja-JP" sz="2400" dirty="0"/>
              <a:t>(CC</a:t>
            </a:r>
            <a:r>
              <a:rPr kumimoji="1" lang="ja-JP" altLang="en-US" sz="2400" dirty="0"/>
              <a:t> </a:t>
            </a:r>
            <a:r>
              <a:rPr kumimoji="1" lang="en-US" altLang="ja-JP" sz="2400" dirty="0"/>
              <a:t>BY</a:t>
            </a:r>
            <a:r>
              <a:rPr kumimoji="1" lang="ja-JP" altLang="en-US" sz="2400" dirty="0"/>
              <a:t> </a:t>
            </a:r>
            <a:r>
              <a:rPr kumimoji="1" lang="en-US" altLang="ja-JP" sz="2400" dirty="0"/>
              <a:t>4.0</a:t>
            </a:r>
            <a:r>
              <a:rPr kumimoji="1" lang="ja-JP" altLang="en-US" sz="2400" dirty="0"/>
              <a:t>）</a:t>
            </a:r>
          </a:p>
        </p:txBody>
      </p:sp>
    </p:spTree>
    <p:extLst>
      <p:ext uri="{BB962C8B-B14F-4D97-AF65-F5344CB8AC3E}">
        <p14:creationId xmlns:p14="http://schemas.microsoft.com/office/powerpoint/2010/main" val="2884078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noFill/>
          </a:ln>
        </p:spPr>
        <p:txBody>
          <a:bodyPr vert="horz" lIns="91440" tIns="45720" rIns="91440" bIns="45720" rtlCol="0" anchor="ctr">
            <a:normAutofit/>
          </a:bodyPr>
          <a:lstStyle/>
          <a:p>
            <a:r>
              <a:rPr lang="en-US" altLang="ja-JP" dirty="0"/>
              <a:t>(2) </a:t>
            </a:r>
            <a:r>
              <a:rPr lang="ja-JP" altLang="en-US" dirty="0"/>
              <a:t>利用ルールを整備する</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21</a:t>
            </a:fld>
            <a:endParaRPr kumimoji="1" lang="ja-JP" altLang="en-US"/>
          </a:p>
        </p:txBody>
      </p:sp>
      <p:sp>
        <p:nvSpPr>
          <p:cNvPr id="7"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8" name="テキスト ボックス 7"/>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2000">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solidFill>
                  <a:schemeClr val="tx1"/>
                </a:solidFill>
              </a:rPr>
              <a:t>　　　　　　</a:t>
            </a:r>
            <a:r>
              <a:rPr lang="en-US" altLang="ja-JP" dirty="0">
                <a:solidFill>
                  <a:schemeClr val="tx1"/>
                </a:solidFill>
              </a:rPr>
              <a:t>CC</a:t>
            </a:r>
            <a:r>
              <a:rPr lang="ja-JP" altLang="en-US" dirty="0">
                <a:solidFill>
                  <a:schemeClr val="tx1"/>
                </a:solidFill>
              </a:rPr>
              <a:t>ライセンスについて</a:t>
            </a:r>
            <a:endParaRPr lang="en-US" altLang="ja-JP" dirty="0">
              <a:solidFill>
                <a:srgbClr val="FF0000"/>
              </a:solidFill>
            </a:endParaRPr>
          </a:p>
        </p:txBody>
      </p:sp>
      <p:sp>
        <p:nvSpPr>
          <p:cNvPr id="38" name="正方形/長方形 37"/>
          <p:cNvSpPr/>
          <p:nvPr/>
        </p:nvSpPr>
        <p:spPr>
          <a:xfrm>
            <a:off x="2195736" y="3501008"/>
            <a:ext cx="6768752" cy="288032"/>
          </a:xfrm>
          <a:prstGeom prst="rect">
            <a:avLst/>
          </a:prstGeom>
          <a:noFill/>
          <a:ln>
            <a:noFill/>
          </a:ln>
        </p:spPr>
        <p:txBody>
          <a:bodyPr wrap="none" rtlCol="0" anchor="ctr">
            <a:noAutofit/>
          </a:bodyPr>
          <a:lstStyle/>
          <a:p>
            <a:pPr algn="r"/>
            <a:r>
              <a:rPr kumimoji="1" lang="ja-JP" altLang="en-US" sz="1200" dirty="0">
                <a:solidFill>
                  <a:schemeClr val="tx1"/>
                </a:solidFill>
                <a:latin typeface="+mn-ea"/>
              </a:rPr>
              <a:t>出典：クリエイティブ・コモンズ・ジャパン　ホームページ（</a:t>
            </a:r>
            <a:r>
              <a:rPr kumimoji="1" lang="en-US" altLang="ja-JP" sz="1200" dirty="0">
                <a:solidFill>
                  <a:schemeClr val="tx1"/>
                </a:solidFill>
                <a:latin typeface="+mn-ea"/>
              </a:rPr>
              <a:t>https://creativecommons.jp/</a:t>
            </a:r>
            <a:r>
              <a:rPr kumimoji="1" lang="ja-JP" altLang="en-US" sz="1200" dirty="0">
                <a:solidFill>
                  <a:schemeClr val="tx1"/>
                </a:solidFill>
                <a:latin typeface="+mn-ea"/>
              </a:rPr>
              <a:t>）</a:t>
            </a:r>
          </a:p>
        </p:txBody>
      </p:sp>
      <p:sp>
        <p:nvSpPr>
          <p:cNvPr id="21" name="正方形/長方形 20"/>
          <p:cNvSpPr/>
          <p:nvPr/>
        </p:nvSpPr>
        <p:spPr>
          <a:xfrm>
            <a:off x="467544" y="1484784"/>
            <a:ext cx="8496944" cy="2016224"/>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en-US" altLang="ja-JP" dirty="0">
                <a:solidFill>
                  <a:schemeClr val="tx1"/>
                </a:solidFill>
                <a:latin typeface="+mn-ea"/>
                <a:cs typeface="Meiryo UI" panose="020B0604030504040204" pitchFamily="50" charset="-128"/>
              </a:rPr>
              <a:t>CC</a:t>
            </a:r>
            <a:r>
              <a:rPr lang="ja-JP" altLang="en-US" dirty="0">
                <a:solidFill>
                  <a:schemeClr val="tx1"/>
                </a:solidFill>
                <a:latin typeface="+mn-ea"/>
                <a:cs typeface="Meiryo UI" panose="020B0604030504040204" pitchFamily="50" charset="-128"/>
              </a:rPr>
              <a:t>ライセンスとは、データを公開する者が、公開する際に、利用可能である旨を表示する</a:t>
            </a:r>
            <a:r>
              <a:rPr lang="en-US" altLang="ja-JP" dirty="0">
                <a:solidFill>
                  <a:schemeClr val="tx1"/>
                </a:solidFill>
                <a:latin typeface="+mn-ea"/>
                <a:cs typeface="Meiryo UI" panose="020B0604030504040204" pitchFamily="50" charset="-128"/>
              </a:rPr>
              <a:t/>
            </a:r>
            <a:br>
              <a:rPr lang="en-US" altLang="ja-JP" dirty="0">
                <a:solidFill>
                  <a:schemeClr val="tx1"/>
                </a:solidFill>
                <a:latin typeface="+mn-ea"/>
                <a:cs typeface="Meiryo UI" panose="020B0604030504040204" pitchFamily="50" charset="-128"/>
              </a:rPr>
            </a:br>
            <a:r>
              <a:rPr lang="ja-JP" altLang="en-US" dirty="0">
                <a:solidFill>
                  <a:schemeClr val="tx1"/>
                </a:solidFill>
                <a:latin typeface="+mn-ea"/>
                <a:cs typeface="Meiryo UI" panose="020B0604030504040204" pitchFamily="50" charset="-128"/>
              </a:rPr>
              <a:t>ためのツールです。</a:t>
            </a:r>
            <a:endParaRPr lang="en-US" altLang="ja-JP"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r>
              <a:rPr lang="en-US" altLang="ja-JP" dirty="0">
                <a:solidFill>
                  <a:schemeClr val="tx1"/>
                </a:solidFill>
                <a:latin typeface="+mn-ea"/>
                <a:cs typeface="Meiryo UI" panose="020B0604030504040204" pitchFamily="50" charset="-128"/>
              </a:rPr>
              <a:t>CC</a:t>
            </a:r>
            <a:r>
              <a:rPr lang="ja-JP" altLang="en-US" dirty="0">
                <a:solidFill>
                  <a:schemeClr val="tx1"/>
                </a:solidFill>
                <a:latin typeface="+mn-ea"/>
                <a:cs typeface="Meiryo UI" panose="020B0604030504040204" pitchFamily="50" charset="-128"/>
              </a:rPr>
              <a:t>ライセンスを使うことで、作品を公開する作者が「この条件を守れば私の作品を自由に使って構いません。」という意思表示を行なえます。</a:t>
            </a:r>
            <a:endParaRPr lang="en-US" altLang="ja-JP"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データに著作権が発生している場合は、公表者は著作権を保持したまま作品を自由に流通させることができ、利用者は、ライセンス条件の範囲内でデータを利用することができます。</a:t>
            </a:r>
          </a:p>
        </p:txBody>
      </p:sp>
      <p:sp>
        <p:nvSpPr>
          <p:cNvPr id="9" name="角丸四角形 9">
            <a:extLst>
              <a:ext uri="{FF2B5EF4-FFF2-40B4-BE49-F238E27FC236}">
                <a16:creationId xmlns:a16="http://schemas.microsoft.com/office/drawing/2014/main" id="{69714A66-1DDF-4160-B95C-664B819149DF}"/>
              </a:ext>
            </a:extLst>
          </p:cNvPr>
          <p:cNvSpPr/>
          <p:nvPr/>
        </p:nvSpPr>
        <p:spPr>
          <a:xfrm>
            <a:off x="35496" y="836712"/>
            <a:ext cx="1152128" cy="576064"/>
          </a:xfrm>
          <a:prstGeom prst="roundRect">
            <a:avLst>
              <a:gd name="adj" fmla="val 50000"/>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dirty="0">
                <a:solidFill>
                  <a:schemeClr val="bg1"/>
                </a:solidFill>
                <a:latin typeface="+mn-ea"/>
                <a:cs typeface="Meiryo UI" panose="020B0604030504040204" pitchFamily="50" charset="-128"/>
              </a:rPr>
              <a:t>補足</a:t>
            </a:r>
          </a:p>
        </p:txBody>
      </p:sp>
      <p:sp>
        <p:nvSpPr>
          <p:cNvPr id="11" name="テキスト ボックス 10">
            <a:extLst>
              <a:ext uri="{FF2B5EF4-FFF2-40B4-BE49-F238E27FC236}">
                <a16:creationId xmlns:a16="http://schemas.microsoft.com/office/drawing/2014/main" id="{3981E284-6FA5-4D66-8007-31B3E26F2114}"/>
              </a:ext>
            </a:extLst>
          </p:cNvPr>
          <p:cNvSpPr txBox="1"/>
          <p:nvPr/>
        </p:nvSpPr>
        <p:spPr>
          <a:xfrm>
            <a:off x="107504" y="4005064"/>
            <a:ext cx="8856984" cy="720080"/>
          </a:xfrm>
          <a:prstGeom prst="rect">
            <a:avLst/>
          </a:prstGeom>
          <a:noFill/>
          <a:ln>
            <a:noFill/>
          </a:ln>
        </p:spPr>
        <p:txBody>
          <a:bodyPr wrap="square" rtlCol="0" anchor="t">
            <a:noAutofit/>
          </a:bodyPr>
          <a:lstStyle/>
          <a:p>
            <a:r>
              <a:rPr kumimoji="1" lang="en-US" altLang="ja-JP" dirty="0" smtClean="0">
                <a:latin typeface="+mn-ea"/>
              </a:rPr>
              <a:t>CC</a:t>
            </a:r>
            <a:r>
              <a:rPr kumimoji="1" lang="ja-JP" altLang="en-US" dirty="0" smtClean="0">
                <a:latin typeface="+mn-ea"/>
              </a:rPr>
              <a:t>ライセンス以外に、国が提示している「政府標準利用規約」をひな形として活用することも可能です。「</a:t>
            </a:r>
            <a:r>
              <a:rPr kumimoji="1" lang="zh-TW" altLang="en-US" dirty="0">
                <a:latin typeface="+mn-ea"/>
              </a:rPr>
              <a:t>政府標準利用規約（第</a:t>
            </a:r>
            <a:r>
              <a:rPr kumimoji="1" lang="en-US" altLang="zh-TW" dirty="0">
                <a:latin typeface="+mn-ea"/>
              </a:rPr>
              <a:t>2.0</a:t>
            </a:r>
            <a:r>
              <a:rPr kumimoji="1" lang="zh-TW" altLang="en-US" dirty="0">
                <a:latin typeface="+mn-ea"/>
              </a:rPr>
              <a:t>版</a:t>
            </a:r>
            <a:r>
              <a:rPr kumimoji="1" lang="zh-TW" altLang="en-US" dirty="0" smtClean="0">
                <a:latin typeface="+mn-ea"/>
              </a:rPr>
              <a:t>）</a:t>
            </a:r>
            <a:r>
              <a:rPr kumimoji="1" lang="ja-JP" altLang="en-US" dirty="0" smtClean="0">
                <a:latin typeface="+mn-ea"/>
              </a:rPr>
              <a:t>」は</a:t>
            </a:r>
            <a:r>
              <a:rPr kumimoji="1" lang="en-US" altLang="ja-JP" dirty="0">
                <a:latin typeface="+mn-ea"/>
              </a:rPr>
              <a:t>CC</a:t>
            </a:r>
            <a:r>
              <a:rPr kumimoji="1" lang="ja-JP" altLang="en-US" dirty="0">
                <a:latin typeface="+mn-ea"/>
              </a:rPr>
              <a:t>ライセンス表示</a:t>
            </a:r>
            <a:r>
              <a:rPr kumimoji="1" lang="en-US" altLang="ja-JP" dirty="0">
                <a:latin typeface="+mn-ea"/>
              </a:rPr>
              <a:t>4.0</a:t>
            </a:r>
            <a:r>
              <a:rPr kumimoji="1" lang="ja-JP" altLang="en-US" dirty="0" smtClean="0">
                <a:latin typeface="+mn-ea"/>
              </a:rPr>
              <a:t>国際と互換性があります。</a:t>
            </a:r>
            <a:endParaRPr kumimoji="1" lang="en-US" altLang="ja-JP" dirty="0">
              <a:latin typeface="+mn-ea"/>
            </a:endParaRPr>
          </a:p>
        </p:txBody>
      </p:sp>
      <p:sp>
        <p:nvSpPr>
          <p:cNvPr id="12" name="正方形/長方形 11">
            <a:extLst>
              <a:ext uri="{FF2B5EF4-FFF2-40B4-BE49-F238E27FC236}">
                <a16:creationId xmlns:a16="http://schemas.microsoft.com/office/drawing/2014/main" id="{F34FF465-B2AD-4B12-A44E-DF2D45F262E0}"/>
              </a:ext>
            </a:extLst>
          </p:cNvPr>
          <p:cNvSpPr/>
          <p:nvPr/>
        </p:nvSpPr>
        <p:spPr>
          <a:xfrm>
            <a:off x="323528" y="5085184"/>
            <a:ext cx="8640960" cy="1325290"/>
          </a:xfrm>
          <a:prstGeom prst="rect">
            <a:avLst/>
          </a:prstGeom>
          <a:solidFill>
            <a:schemeClr val="bg1">
              <a:lumMod val="95000"/>
            </a:schemeClr>
          </a:solidFill>
          <a:ln>
            <a:solidFill>
              <a:schemeClr val="bg1">
                <a:lumMod val="50000"/>
              </a:schemeClr>
            </a:solidFill>
          </a:ln>
          <a:effectLst>
            <a:outerShdw blurRad="50800" dist="38100" dir="2700000" algn="tl" rotWithShape="0">
              <a:prstClr val="black">
                <a:alpha val="40000"/>
              </a:prstClr>
            </a:outerShdw>
          </a:effectLst>
        </p:spPr>
        <p:txBody>
          <a:bodyPr wrap="square" rtlCol="0" anchor="ctr">
            <a:no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７）　その他</a:t>
            </a:r>
          </a:p>
          <a:p>
            <a:pPr marL="360363" indent="-180975"/>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ウ</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本利用ルールは、クリエイティブ・コモンズ・ライセンスの表示</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国際（</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https://creativecommons.org/licenses/by/4.0/legalcode.ja</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に規定される著作権利用許諾条件。以下「</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CC BY</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」といいます。）と互換性があり、本利用ルールが適用されるコンテンツは</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CC BY</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に従うことでも利用することができます</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a:extLst>
              <a:ext uri="{FF2B5EF4-FFF2-40B4-BE49-F238E27FC236}">
                <a16:creationId xmlns:a16="http://schemas.microsoft.com/office/drawing/2014/main" id="{9E497E32-6742-4B99-A5DD-8E94B609E3FF}"/>
              </a:ext>
            </a:extLst>
          </p:cNvPr>
          <p:cNvSpPr/>
          <p:nvPr/>
        </p:nvSpPr>
        <p:spPr>
          <a:xfrm>
            <a:off x="323528" y="6453336"/>
            <a:ext cx="8424936" cy="288032"/>
          </a:xfrm>
          <a:prstGeom prst="rect">
            <a:avLst/>
          </a:prstGeom>
          <a:noFill/>
          <a:ln>
            <a:noFill/>
          </a:ln>
        </p:spPr>
        <p:txBody>
          <a:bodyPr wrap="none" rtlCol="0" anchor="ctr">
            <a:noAutofit/>
          </a:bodyPr>
          <a:lstStyle/>
          <a:p>
            <a:pPr algn="r"/>
            <a:r>
              <a:rPr kumimoji="1" lang="ja-JP" altLang="en-US" sz="1200" dirty="0">
                <a:latin typeface="+mn-ea"/>
              </a:rPr>
              <a:t>出典：政府標準利用規約（第</a:t>
            </a:r>
            <a:r>
              <a:rPr kumimoji="1" lang="en-US" altLang="ja-JP" sz="1200" dirty="0">
                <a:latin typeface="+mn-ea"/>
              </a:rPr>
              <a:t>2.0</a:t>
            </a:r>
            <a:r>
              <a:rPr kumimoji="1" lang="ja-JP" altLang="en-US" sz="1200" dirty="0">
                <a:latin typeface="+mn-ea"/>
              </a:rPr>
              <a:t>版）</a:t>
            </a:r>
            <a:r>
              <a:rPr kumimoji="1" lang="ja-JP" altLang="en-US" sz="1200" dirty="0" smtClean="0">
                <a:latin typeface="+mn-ea"/>
              </a:rPr>
              <a:t>（</a:t>
            </a:r>
            <a:r>
              <a:rPr kumimoji="1" lang="en-US" altLang="ja-JP" sz="1200" dirty="0">
                <a:latin typeface="+mn-ea"/>
              </a:rPr>
              <a:t>https://www.kantei.go.jp/jp/singi/it2/densi/kettei/gl2_betten_1.pdf</a:t>
            </a:r>
            <a:r>
              <a:rPr kumimoji="1" lang="ja-JP" altLang="en-US" sz="1200" dirty="0" smtClean="0">
                <a:latin typeface="+mn-ea"/>
              </a:rPr>
              <a:t>）</a:t>
            </a:r>
            <a:endParaRPr kumimoji="1" lang="en-US" altLang="ja-JP" sz="1200" dirty="0">
              <a:latin typeface="+mn-ea"/>
            </a:endParaRPr>
          </a:p>
        </p:txBody>
      </p:sp>
      <p:sp>
        <p:nvSpPr>
          <p:cNvPr id="14" name="正方形/長方形 13">
            <a:extLst>
              <a:ext uri="{FF2B5EF4-FFF2-40B4-BE49-F238E27FC236}">
                <a16:creationId xmlns:a16="http://schemas.microsoft.com/office/drawing/2014/main" id="{712F2C77-B653-437C-8083-31CEA548480C}"/>
              </a:ext>
            </a:extLst>
          </p:cNvPr>
          <p:cNvSpPr/>
          <p:nvPr/>
        </p:nvSpPr>
        <p:spPr>
          <a:xfrm>
            <a:off x="323528" y="4725144"/>
            <a:ext cx="8280920" cy="360040"/>
          </a:xfrm>
          <a:prstGeom prst="rect">
            <a:avLst/>
          </a:prstGeom>
          <a:noFill/>
          <a:ln>
            <a:noFill/>
          </a:ln>
        </p:spPr>
        <p:txBody>
          <a:bodyPr wrap="square" rtlCol="0" anchor="ctr">
            <a:noAutofit/>
          </a:bodyPr>
          <a:lstStyle/>
          <a:p>
            <a:pPr marL="285750" indent="-285750" defTabSz="914400">
              <a:buClr>
                <a:schemeClr val="accent6">
                  <a:lumMod val="50000"/>
                </a:schemeClr>
              </a:buClr>
              <a:buFont typeface="Wingdings" panose="05000000000000000000" pitchFamily="2" charset="2"/>
              <a:buChar char="p"/>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政府標準利用規約（第</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版</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85043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2000" dirty="0">
                <a:solidFill>
                  <a:schemeClr val="tx1"/>
                </a:solidFill>
              </a:rPr>
              <a:t>利用ルール（利用規約）の記載内容②</a:t>
            </a:r>
            <a:endParaRPr lang="en-US" altLang="ja-JP" sz="2000" dirty="0">
              <a:solidFill>
                <a:schemeClr val="tx1"/>
              </a:solidFill>
            </a:endParaRPr>
          </a:p>
        </p:txBody>
      </p:sp>
      <p:sp>
        <p:nvSpPr>
          <p:cNvPr id="2" name="タイトル 1"/>
          <p:cNvSpPr>
            <a:spLocks noGrp="1"/>
          </p:cNvSpPr>
          <p:nvPr>
            <p:ph type="title"/>
          </p:nvPr>
        </p:nvSpPr>
        <p:spPr/>
        <p:txBody>
          <a:bodyPr>
            <a:normAutofit/>
          </a:bodyPr>
          <a:lstStyle/>
          <a:p>
            <a:r>
              <a:rPr lang="en-US" altLang="ja-JP" dirty="0"/>
              <a:t>(2) </a:t>
            </a:r>
            <a:r>
              <a:rPr lang="ja-JP" altLang="en-US" dirty="0"/>
              <a:t>利用ルールを整備する</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22</a:t>
            </a:fld>
            <a:endParaRPr kumimoji="1" lang="ja-JP" altLang="en-US"/>
          </a:p>
        </p:txBody>
      </p:sp>
      <p:sp>
        <p:nvSpPr>
          <p:cNvPr id="5" name="縦巻き 4"/>
          <p:cNvSpPr/>
          <p:nvPr/>
        </p:nvSpPr>
        <p:spPr>
          <a:xfrm>
            <a:off x="179512" y="2852936"/>
            <a:ext cx="3384376" cy="3312368"/>
          </a:xfrm>
          <a:prstGeom prst="verticalScroll">
            <a:avLst/>
          </a:prstGeom>
          <a:solidFill>
            <a:schemeClr val="bg1">
              <a:lumMod val="85000"/>
            </a:schemeClr>
          </a:solidFill>
          <a:ln>
            <a:solidFill>
              <a:schemeClr val="bg1">
                <a:lumMod val="50000"/>
              </a:schemeClr>
            </a:solidFill>
          </a:ln>
          <a:effectLst/>
        </p:spPr>
        <p:txBody>
          <a:bodyPr wrap="square" rtlCol="0" anchor="t">
            <a:noAutofit/>
          </a:bodyPr>
          <a:lstStyle/>
          <a:p>
            <a:pPr algn="ctr">
              <a:spcBef>
                <a:spcPts val="600"/>
              </a:spcBef>
            </a:pPr>
            <a:endParaRPr kumimoji="1" lang="ja-JP" altLang="en-US" sz="2000" dirty="0">
              <a:solidFill>
                <a:schemeClr val="tx1"/>
              </a:solidFill>
              <a:latin typeface="+mn-ea"/>
            </a:endParaRPr>
          </a:p>
        </p:txBody>
      </p:sp>
      <p:sp>
        <p:nvSpPr>
          <p:cNvPr id="7" name="吹き出し: 角を丸めた四角形 17">
            <a:extLst>
              <a:ext uri="{FF2B5EF4-FFF2-40B4-BE49-F238E27FC236}">
                <a16:creationId xmlns:a16="http://schemas.microsoft.com/office/drawing/2014/main" id="{B7F0AC38-FC41-41BF-8D5D-7492154CE843}"/>
              </a:ext>
            </a:extLst>
          </p:cNvPr>
          <p:cNvSpPr/>
          <p:nvPr/>
        </p:nvSpPr>
        <p:spPr>
          <a:xfrm>
            <a:off x="683568" y="3501008"/>
            <a:ext cx="2304256"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kumimoji="1" lang="ja-JP" altLang="en-US" dirty="0">
                <a:solidFill>
                  <a:schemeClr val="tx1"/>
                </a:solidFill>
                <a:latin typeface="+mn-ea"/>
              </a:rPr>
              <a:t>ライセンス</a:t>
            </a:r>
          </a:p>
        </p:txBody>
      </p:sp>
      <p:sp>
        <p:nvSpPr>
          <p:cNvPr id="8" name="吹き出し: 角を丸めた四角形 17">
            <a:extLst>
              <a:ext uri="{FF2B5EF4-FFF2-40B4-BE49-F238E27FC236}">
                <a16:creationId xmlns:a16="http://schemas.microsoft.com/office/drawing/2014/main" id="{B7F0AC38-FC41-41BF-8D5D-7492154CE843}"/>
              </a:ext>
            </a:extLst>
          </p:cNvPr>
          <p:cNvSpPr/>
          <p:nvPr/>
        </p:nvSpPr>
        <p:spPr>
          <a:xfrm>
            <a:off x="683568" y="4221088"/>
            <a:ext cx="2304256"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kumimoji="1" lang="ja-JP" altLang="en-US" dirty="0">
                <a:solidFill>
                  <a:schemeClr val="tx1"/>
                </a:solidFill>
                <a:latin typeface="+mn-ea"/>
              </a:rPr>
              <a:t>・・・</a:t>
            </a:r>
          </a:p>
        </p:txBody>
      </p:sp>
      <p:sp>
        <p:nvSpPr>
          <p:cNvPr id="9" name="吹き出し: 角を丸めた四角形 17">
            <a:extLst>
              <a:ext uri="{FF2B5EF4-FFF2-40B4-BE49-F238E27FC236}">
                <a16:creationId xmlns:a16="http://schemas.microsoft.com/office/drawing/2014/main" id="{B7F0AC38-FC41-41BF-8D5D-7492154CE843}"/>
              </a:ext>
            </a:extLst>
          </p:cNvPr>
          <p:cNvSpPr/>
          <p:nvPr/>
        </p:nvSpPr>
        <p:spPr>
          <a:xfrm>
            <a:off x="683568" y="4941168"/>
            <a:ext cx="2304256"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kumimoji="1" lang="ja-JP" altLang="en-US" dirty="0">
                <a:solidFill>
                  <a:schemeClr val="tx1"/>
                </a:solidFill>
                <a:latin typeface="+mn-ea"/>
              </a:rPr>
              <a:t>免責事項</a:t>
            </a:r>
          </a:p>
        </p:txBody>
      </p:sp>
      <p:sp>
        <p:nvSpPr>
          <p:cNvPr id="13" name="正方形/長方形 12"/>
          <p:cNvSpPr/>
          <p:nvPr/>
        </p:nvSpPr>
        <p:spPr>
          <a:xfrm>
            <a:off x="3851920" y="4725144"/>
            <a:ext cx="5112568" cy="775324"/>
          </a:xfrm>
          <a:prstGeom prst="rect">
            <a:avLst/>
          </a:prstGeom>
          <a:solidFill>
            <a:schemeClr val="accent6">
              <a:lumMod val="40000"/>
              <a:lumOff val="60000"/>
            </a:schemeClr>
          </a:solidFill>
          <a:ln w="9525">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261938" indent="-261938">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データ利用に関する無保証、免責を表明</a:t>
            </a:r>
          </a:p>
        </p:txBody>
      </p:sp>
      <p:grpSp>
        <p:nvGrpSpPr>
          <p:cNvPr id="14" name="グループ化 13"/>
          <p:cNvGrpSpPr/>
          <p:nvPr/>
        </p:nvGrpSpPr>
        <p:grpSpPr>
          <a:xfrm>
            <a:off x="1324606" y="5391218"/>
            <a:ext cx="1080120" cy="72008"/>
            <a:chOff x="5724128" y="2060848"/>
            <a:chExt cx="1440160" cy="72008"/>
          </a:xfrm>
        </p:grpSpPr>
        <p:cxnSp>
          <p:nvCxnSpPr>
            <p:cNvPr id="15" name="直線コネクタ 14"/>
            <p:cNvCxnSpPr/>
            <p:nvPr/>
          </p:nvCxnSpPr>
          <p:spPr>
            <a:xfrm>
              <a:off x="5724128" y="2060848"/>
              <a:ext cx="144016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724128" y="2132856"/>
              <a:ext cx="144016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grpSp>
      <p:sp>
        <p:nvSpPr>
          <p:cNvPr id="20" name="右矢印 19"/>
          <p:cNvSpPr/>
          <p:nvPr/>
        </p:nvSpPr>
        <p:spPr>
          <a:xfrm>
            <a:off x="3347864" y="4869160"/>
            <a:ext cx="360040" cy="504056"/>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26" name="テキスト ボックス 25"/>
          <p:cNvSpPr txBox="1"/>
          <p:nvPr/>
        </p:nvSpPr>
        <p:spPr>
          <a:xfrm>
            <a:off x="611560" y="2852936"/>
            <a:ext cx="2880320" cy="432048"/>
          </a:xfrm>
          <a:prstGeom prst="rect">
            <a:avLst/>
          </a:prstGeom>
          <a:noFill/>
          <a:ln>
            <a:noFill/>
          </a:ln>
        </p:spPr>
        <p:txBody>
          <a:bodyPr wrap="square" rtlCol="0">
            <a:noAutofit/>
          </a:bodyPr>
          <a:lstStyle/>
          <a:p>
            <a:pPr algn="ctr"/>
            <a:r>
              <a:rPr kumimoji="1" lang="ja-JP" altLang="en-US" sz="2200" dirty="0">
                <a:solidFill>
                  <a:schemeClr val="tx1">
                    <a:lumMod val="85000"/>
                    <a:lumOff val="15000"/>
                  </a:schemeClr>
                </a:solidFill>
                <a:effectLst>
                  <a:outerShdw blurRad="38100" dist="38100" dir="2700000" algn="tl">
                    <a:srgbClr val="000000">
                      <a:alpha val="43137"/>
                    </a:srgbClr>
                  </a:outerShdw>
                </a:effectLst>
                <a:latin typeface="+mn-ea"/>
              </a:rPr>
              <a:t>利用ルール</a:t>
            </a:r>
            <a:endParaRPr kumimoji="1" lang="en-US" altLang="ja-JP" sz="2200" dirty="0">
              <a:solidFill>
                <a:schemeClr val="tx1">
                  <a:lumMod val="85000"/>
                  <a:lumOff val="15000"/>
                </a:schemeClr>
              </a:solidFill>
              <a:effectLst>
                <a:outerShdw blurRad="38100" dist="38100" dir="2700000" algn="tl">
                  <a:srgbClr val="000000">
                    <a:alpha val="43137"/>
                  </a:srgbClr>
                </a:outerShdw>
              </a:effectLst>
              <a:latin typeface="+mn-ea"/>
            </a:endParaRPr>
          </a:p>
        </p:txBody>
      </p:sp>
      <p:sp>
        <p:nvSpPr>
          <p:cNvPr id="23" name="テキスト ボックス 22">
            <a:extLst>
              <a:ext uri="{FF2B5EF4-FFF2-40B4-BE49-F238E27FC236}">
                <a16:creationId xmlns:a16="http://schemas.microsoft.com/office/drawing/2014/main" id="{3981E284-6FA5-4D66-8007-31B3E26F2114}"/>
              </a:ext>
            </a:extLst>
          </p:cNvPr>
          <p:cNvSpPr txBox="1"/>
          <p:nvPr/>
        </p:nvSpPr>
        <p:spPr>
          <a:xfrm>
            <a:off x="107504" y="1484784"/>
            <a:ext cx="8784976" cy="720080"/>
          </a:xfrm>
          <a:prstGeom prst="rect">
            <a:avLst/>
          </a:prstGeom>
          <a:noFill/>
          <a:ln>
            <a:noFill/>
          </a:ln>
        </p:spPr>
        <p:txBody>
          <a:bodyPr wrap="square" rtlCol="0" anchor="t">
            <a:noAutofit/>
          </a:bodyPr>
          <a:lstStyle/>
          <a:p>
            <a:r>
              <a:rPr kumimoji="1" lang="ja-JP" altLang="en-US" dirty="0">
                <a:latin typeface="+mn-ea"/>
              </a:rPr>
              <a:t>利用ルールには、</a:t>
            </a:r>
            <a:r>
              <a:rPr kumimoji="1" lang="en-US" altLang="ja-JP" dirty="0">
                <a:latin typeface="+mn-ea"/>
              </a:rPr>
              <a:t>CC</a:t>
            </a:r>
            <a:r>
              <a:rPr kumimoji="1" lang="ja-JP" altLang="en-US" dirty="0">
                <a:latin typeface="+mn-ea"/>
              </a:rPr>
              <a:t>ライセンス以外にも、記載が望ましい事項があります。</a:t>
            </a:r>
          </a:p>
          <a:p>
            <a:r>
              <a:rPr kumimoji="1" lang="ja-JP" altLang="en-US" dirty="0">
                <a:latin typeface="+mn-ea"/>
              </a:rPr>
              <a:t>その中で重要なのが、「免責事項」です。</a:t>
            </a:r>
          </a:p>
        </p:txBody>
      </p:sp>
      <p:sp>
        <p:nvSpPr>
          <p:cNvPr id="29" name="吹き出し: 角を丸めた四角形 17">
            <a:extLst>
              <a:ext uri="{FF2B5EF4-FFF2-40B4-BE49-F238E27FC236}">
                <a16:creationId xmlns:a16="http://schemas.microsoft.com/office/drawing/2014/main" id="{BBB8BB32-B1BD-4E2F-9D9C-8FBB42742F66}"/>
              </a:ext>
            </a:extLst>
          </p:cNvPr>
          <p:cNvSpPr/>
          <p:nvPr/>
        </p:nvSpPr>
        <p:spPr>
          <a:xfrm>
            <a:off x="683568" y="5625244"/>
            <a:ext cx="2304256"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kumimoji="1" lang="ja-JP" altLang="en-US" dirty="0">
                <a:solidFill>
                  <a:schemeClr val="tx1"/>
                </a:solidFill>
                <a:latin typeface="+mn-ea"/>
              </a:rPr>
              <a:t>・・・</a:t>
            </a:r>
          </a:p>
        </p:txBody>
      </p:sp>
      <p:sp>
        <p:nvSpPr>
          <p:cNvPr id="31" name="正方形/長方形 30">
            <a:extLst>
              <a:ext uri="{FF2B5EF4-FFF2-40B4-BE49-F238E27FC236}">
                <a16:creationId xmlns:a16="http://schemas.microsoft.com/office/drawing/2014/main" id="{B02616C0-11AB-48E8-A349-875CACE60AB4}"/>
              </a:ext>
            </a:extLst>
          </p:cNvPr>
          <p:cNvSpPr/>
          <p:nvPr/>
        </p:nvSpPr>
        <p:spPr>
          <a:xfrm>
            <a:off x="3851920" y="5906418"/>
            <a:ext cx="5112568" cy="871757"/>
          </a:xfrm>
          <a:prstGeom prst="rect">
            <a:avLst/>
          </a:prstGeom>
          <a:noFill/>
          <a:ln>
            <a:solidFill>
              <a:schemeClr val="bg1">
                <a:lumMod val="50000"/>
              </a:schemeClr>
            </a:solidFill>
            <a:prstDash val="sysDash"/>
          </a:ln>
        </p:spPr>
        <p:txBody>
          <a:bodyPr wrap="square" rtlCol="0" anchor="ctr">
            <a:noAutofit/>
          </a:bodyPr>
          <a:lstStyle/>
          <a:p>
            <a:pPr defTabSz="914400">
              <a:defRPr/>
            </a:pPr>
            <a:r>
              <a:rPr lang="ja-JP" altLang="en-US" sz="2800" dirty="0">
                <a:latin typeface="+mn-ea"/>
              </a:rPr>
              <a:t>「利用者の目に触れやすい</a:t>
            </a:r>
            <a:r>
              <a:rPr lang="ja-JP" altLang="en-US" sz="2800" dirty="0">
                <a:latin typeface="+mn-ea"/>
                <a:cs typeface="Meiryo UI" pitchFamily="50" charset="-128"/>
              </a:rPr>
              <a:t>」</a:t>
            </a:r>
            <a:r>
              <a:rPr lang="ja-JP" altLang="en-US" dirty="0">
                <a:latin typeface="+mn-ea"/>
                <a:cs typeface="Meiryo UI" pitchFamily="50" charset="-128"/>
              </a:rPr>
              <a:t>ところにも</a:t>
            </a:r>
            <a:r>
              <a:rPr lang="en-US" altLang="ja-JP" dirty="0">
                <a:latin typeface="+mn-ea"/>
                <a:cs typeface="Meiryo UI" pitchFamily="50" charset="-128"/>
              </a:rPr>
              <a:t/>
            </a:r>
            <a:br>
              <a:rPr lang="en-US" altLang="ja-JP" dirty="0">
                <a:latin typeface="+mn-ea"/>
                <a:cs typeface="Meiryo UI" pitchFamily="50" charset="-128"/>
              </a:rPr>
            </a:br>
            <a:r>
              <a:rPr lang="ja-JP" altLang="en-US" dirty="0">
                <a:latin typeface="+mn-ea"/>
                <a:cs typeface="Meiryo UI" pitchFamily="50" charset="-128"/>
              </a:rPr>
              <a:t>提示する</a:t>
            </a:r>
            <a:endParaRPr kumimoji="1" lang="en-US" altLang="ja-JP" dirty="0">
              <a:latin typeface="+mn-ea"/>
              <a:cs typeface="Meiryo UI" panose="020B0604030504040204" pitchFamily="50" charset="-128"/>
            </a:endParaRPr>
          </a:p>
        </p:txBody>
      </p:sp>
      <p:sp>
        <p:nvSpPr>
          <p:cNvPr id="30" name="星 16 26">
            <a:extLst>
              <a:ext uri="{FF2B5EF4-FFF2-40B4-BE49-F238E27FC236}">
                <a16:creationId xmlns:a16="http://schemas.microsoft.com/office/drawing/2014/main" id="{8CE9FCC0-A017-4F72-BD4A-57CEF8057E70}"/>
              </a:ext>
            </a:extLst>
          </p:cNvPr>
          <p:cNvSpPr/>
          <p:nvPr/>
        </p:nvSpPr>
        <p:spPr>
          <a:xfrm>
            <a:off x="3275856" y="5445224"/>
            <a:ext cx="1224136" cy="648072"/>
          </a:xfrm>
          <a:prstGeom prst="star16">
            <a:avLst/>
          </a:prstGeom>
          <a:solidFill>
            <a:srgbClr val="85A7D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b="1" dirty="0"/>
              <a:t>オススメ</a:t>
            </a:r>
          </a:p>
        </p:txBody>
      </p:sp>
    </p:spTree>
    <p:extLst>
      <p:ext uri="{BB962C8B-B14F-4D97-AF65-F5344CB8AC3E}">
        <p14:creationId xmlns:p14="http://schemas.microsoft.com/office/powerpoint/2010/main" val="374313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noFill/>
          </a:ln>
        </p:spPr>
        <p:txBody>
          <a:bodyPr vert="horz" lIns="91440" tIns="45720" rIns="91440" bIns="45720" rtlCol="0" anchor="ctr">
            <a:normAutofit/>
          </a:bodyPr>
          <a:lstStyle/>
          <a:p>
            <a:r>
              <a:rPr lang="en-US" altLang="ja-JP" dirty="0"/>
              <a:t>(2) </a:t>
            </a:r>
            <a:r>
              <a:rPr lang="ja-JP" altLang="en-US" dirty="0"/>
              <a:t>利用ルールを整備する</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23</a:t>
            </a:fld>
            <a:endParaRPr kumimoji="1" lang="ja-JP" altLang="en-US"/>
          </a:p>
        </p:txBody>
      </p:sp>
      <p:sp>
        <p:nvSpPr>
          <p:cNvPr id="7"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8" name="テキスト ボックス 7"/>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2000">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solidFill>
                  <a:schemeClr val="tx1"/>
                </a:solidFill>
              </a:rPr>
              <a:t>免責事項</a:t>
            </a:r>
            <a:endParaRPr lang="en-US" altLang="ja-JP" dirty="0">
              <a:solidFill>
                <a:schemeClr val="tx1"/>
              </a:solidFill>
            </a:endParaRPr>
          </a:p>
        </p:txBody>
      </p:sp>
      <p:sp>
        <p:nvSpPr>
          <p:cNvPr id="19" name="正方形/長方形 18"/>
          <p:cNvSpPr/>
          <p:nvPr/>
        </p:nvSpPr>
        <p:spPr>
          <a:xfrm>
            <a:off x="1835696" y="2780928"/>
            <a:ext cx="6840760" cy="1512168"/>
          </a:xfrm>
          <a:prstGeom prst="rect">
            <a:avLst/>
          </a:prstGeom>
          <a:noFill/>
          <a:ln>
            <a:solidFill>
              <a:schemeClr val="bg1">
                <a:lumMod val="65000"/>
              </a:schemeClr>
            </a:solidFill>
          </a:ln>
        </p:spPr>
        <p:txBody>
          <a:bodyPr wrap="square" rtlCol="0" anchor="t">
            <a:noAutofit/>
          </a:bodyPr>
          <a:lstStyle/>
          <a:p>
            <a:pPr defTabSz="914400">
              <a:spcBef>
                <a:spcPts val="600"/>
              </a:spcBef>
            </a:pPr>
            <a:r>
              <a:rPr kumimoji="1" lang="ja-JP" altLang="en-US" dirty="0">
                <a:latin typeface="+mn-ea"/>
                <a:cs typeface="Meiryo UI" panose="020B0604030504040204" pitchFamily="50" charset="-128"/>
              </a:rPr>
              <a:t>自治体がオープンデータとしてデータを公開するにあたっては、</a:t>
            </a:r>
            <a:endParaRPr kumimoji="1" lang="en-US" altLang="ja-JP" dirty="0">
              <a:latin typeface="+mn-ea"/>
              <a:cs typeface="Meiryo UI" panose="020B0604030504040204" pitchFamily="50" charset="-128"/>
            </a:endParaRPr>
          </a:p>
          <a:p>
            <a:pPr marL="628650" indent="-266700">
              <a:spcBef>
                <a:spcPts val="600"/>
              </a:spcBef>
              <a:buClr>
                <a:schemeClr val="accent6">
                  <a:lumMod val="75000"/>
                </a:schemeClr>
              </a:buClr>
              <a:buFont typeface="Wingdings" panose="05000000000000000000" pitchFamily="2" charset="2"/>
              <a:buChar char="l"/>
            </a:pPr>
            <a:r>
              <a:rPr lang="ja-JP" altLang="en-US" dirty="0">
                <a:latin typeface="+mn-ea"/>
                <a:cs typeface="Meiryo UI" panose="020B0604030504040204" pitchFamily="50" charset="-128"/>
              </a:rPr>
              <a:t>コンテンツの正確性等は保証しないこと</a:t>
            </a:r>
            <a:endParaRPr lang="en-US" altLang="ja-JP" dirty="0">
              <a:latin typeface="+mn-ea"/>
              <a:cs typeface="Meiryo UI" panose="020B0604030504040204" pitchFamily="50" charset="-128"/>
            </a:endParaRPr>
          </a:p>
          <a:p>
            <a:pPr marL="628650" indent="-266700">
              <a:spcBef>
                <a:spcPts val="600"/>
              </a:spcBef>
              <a:buClr>
                <a:schemeClr val="accent6">
                  <a:lumMod val="75000"/>
                </a:schemeClr>
              </a:buClr>
              <a:buFont typeface="Wingdings" panose="05000000000000000000" pitchFamily="2" charset="2"/>
              <a:buChar char="l"/>
            </a:pPr>
            <a:r>
              <a:rPr lang="ja-JP" altLang="en-US" dirty="0">
                <a:latin typeface="+mn-ea"/>
                <a:cs typeface="Meiryo UI" panose="020B0604030504040204" pitchFamily="50" charset="-128"/>
              </a:rPr>
              <a:t>コンテンツを用いて行う一切の行為に公表者は責任を負わないこと</a:t>
            </a:r>
            <a:endParaRPr lang="en-US" altLang="ja-JP" dirty="0">
              <a:latin typeface="+mn-ea"/>
              <a:cs typeface="Meiryo UI" panose="020B0604030504040204" pitchFamily="50" charset="-128"/>
            </a:endParaRPr>
          </a:p>
          <a:p>
            <a:pPr defTabSz="914400">
              <a:spcBef>
                <a:spcPts val="600"/>
              </a:spcBef>
            </a:pPr>
            <a:r>
              <a:rPr kumimoji="1" lang="ja-JP" altLang="en-US" dirty="0">
                <a:latin typeface="+mn-ea"/>
                <a:cs typeface="Meiryo UI" panose="020B0604030504040204" pitchFamily="50" charset="-128"/>
              </a:rPr>
              <a:t>を表明することが望ましいです。</a:t>
            </a:r>
            <a:endParaRPr kumimoji="1" lang="en-US" altLang="ja-JP" dirty="0">
              <a:latin typeface="+mn-ea"/>
              <a:cs typeface="Meiryo UI" panose="020B0604030504040204" pitchFamily="50" charset="-128"/>
            </a:endParaRPr>
          </a:p>
        </p:txBody>
      </p:sp>
      <p:sp>
        <p:nvSpPr>
          <p:cNvPr id="3" name="楕円 2"/>
          <p:cNvSpPr/>
          <p:nvPr/>
        </p:nvSpPr>
        <p:spPr>
          <a:xfrm>
            <a:off x="395536" y="1484784"/>
            <a:ext cx="3528392" cy="1224136"/>
          </a:xfrm>
          <a:prstGeom prst="ellipse">
            <a:avLst/>
          </a:prstGeom>
          <a:solidFill>
            <a:schemeClr val="accent6">
              <a:lumMod val="40000"/>
              <a:lumOff val="60000"/>
            </a:schemeClr>
          </a:solidFill>
          <a:ln w="9525">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algn="ctr">
              <a:spcBef>
                <a:spcPts val="600"/>
              </a:spcBef>
              <a:buClr>
                <a:schemeClr val="accent6">
                  <a:lumMod val="75000"/>
                </a:schemeClr>
              </a:buClr>
              <a:buFont typeface="Wingdings" panose="05000000000000000000" pitchFamily="2" charset="2"/>
              <a:buNone/>
            </a:pPr>
            <a:r>
              <a:rPr lang="ja-JP" altLang="en-US" sz="2000" dirty="0">
                <a:solidFill>
                  <a:schemeClr val="tx1"/>
                </a:solidFill>
                <a:latin typeface="+mn-ea"/>
                <a:cs typeface="Meiryo UI" panose="020B0604030504040204" pitchFamily="50" charset="-128"/>
              </a:rPr>
              <a:t>間違ったデータを公開したら、職員の責任になるのでは？</a:t>
            </a:r>
          </a:p>
        </p:txBody>
      </p:sp>
      <p:sp>
        <p:nvSpPr>
          <p:cNvPr id="13" name="曲折矢印 12"/>
          <p:cNvSpPr/>
          <p:nvPr/>
        </p:nvSpPr>
        <p:spPr>
          <a:xfrm flipV="1">
            <a:off x="1043608" y="2708920"/>
            <a:ext cx="720080" cy="576064"/>
          </a:xfrm>
          <a:prstGeom prst="bentArrow">
            <a:avLst>
              <a:gd name="adj1" fmla="val 31614"/>
              <a:gd name="adj2" fmla="val 36023"/>
              <a:gd name="adj3" fmla="val 25000"/>
              <a:gd name="adj4" fmla="val 4375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6372200" y="2326511"/>
            <a:ext cx="2304256" cy="432048"/>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kumimoji="1" sz="2200">
                <a:latin typeface="+mn-ea"/>
              </a:defRPr>
            </a:lvl1pPr>
          </a:lstStyle>
          <a:p>
            <a:r>
              <a:rPr lang="ja-JP" altLang="en-US" dirty="0"/>
              <a:t>免責事項</a:t>
            </a:r>
            <a:endParaRPr lang="en-US" altLang="ja-JP" dirty="0"/>
          </a:p>
        </p:txBody>
      </p:sp>
      <p:sp>
        <p:nvSpPr>
          <p:cNvPr id="14" name="正方形/長方形 13">
            <a:extLst>
              <a:ext uri="{FF2B5EF4-FFF2-40B4-BE49-F238E27FC236}">
                <a16:creationId xmlns:a16="http://schemas.microsoft.com/office/drawing/2014/main" id="{B9787860-06FA-4657-80BB-D588AA5D2B0B}"/>
              </a:ext>
            </a:extLst>
          </p:cNvPr>
          <p:cNvSpPr/>
          <p:nvPr/>
        </p:nvSpPr>
        <p:spPr>
          <a:xfrm>
            <a:off x="293121" y="4437112"/>
            <a:ext cx="8527351" cy="172819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Font typeface="Wingdings" panose="05000000000000000000" pitchFamily="2" charset="2"/>
              <a:buChar char="ü"/>
            </a:pPr>
            <a:r>
              <a:rPr lang="en-US" altLang="ja-JP" dirty="0">
                <a:solidFill>
                  <a:schemeClr val="tx1"/>
                </a:solidFill>
                <a:latin typeface="+mn-ea"/>
                <a:cs typeface="Meiryo UI" panose="020B0604030504040204" pitchFamily="50" charset="-128"/>
              </a:rPr>
              <a:t>CC BY</a:t>
            </a:r>
            <a:r>
              <a:rPr lang="ja-JP" altLang="en-US" dirty="0" err="1">
                <a:solidFill>
                  <a:schemeClr val="tx1"/>
                </a:solidFill>
                <a:latin typeface="+mn-ea"/>
                <a:cs typeface="Meiryo UI" panose="020B0604030504040204" pitchFamily="50" charset="-128"/>
              </a:rPr>
              <a:t>には</a:t>
            </a:r>
            <a:r>
              <a:rPr lang="ja-JP" altLang="en-US" dirty="0">
                <a:solidFill>
                  <a:schemeClr val="tx1"/>
                </a:solidFill>
                <a:latin typeface="+mn-ea"/>
                <a:cs typeface="Meiryo UI" panose="020B0604030504040204" pitchFamily="50" charset="-128"/>
              </a:rPr>
              <a:t>無保証および責任制限の条項が含まれていますが、利用者に対して確実に通知すべき事柄であるため、利用者の目に触れやすいところに、無保証、免責について掲示することが望ましいです。</a:t>
            </a:r>
          </a:p>
          <a:p>
            <a:pPr marL="285750" indent="-285750">
              <a:spcBef>
                <a:spcPts val="600"/>
              </a:spcBef>
              <a:buFont typeface="Wingdings" panose="05000000000000000000" pitchFamily="2" charset="2"/>
              <a:buChar char="ü"/>
            </a:pPr>
            <a:r>
              <a:rPr lang="ja-JP" altLang="en-US" dirty="0">
                <a:solidFill>
                  <a:schemeClr val="tx1"/>
                </a:solidFill>
                <a:latin typeface="+mn-ea"/>
                <a:cs typeface="Meiryo UI" panose="020B0604030504040204" pitchFamily="50" charset="-128"/>
              </a:rPr>
              <a:t>ただし、利用ルール（</a:t>
            </a:r>
            <a:r>
              <a:rPr lang="en-US" altLang="ja-JP" dirty="0">
                <a:solidFill>
                  <a:schemeClr val="tx1"/>
                </a:solidFill>
                <a:latin typeface="+mn-ea"/>
                <a:cs typeface="Meiryo UI" panose="020B0604030504040204" pitchFamily="50" charset="-128"/>
              </a:rPr>
              <a:t>CC BY</a:t>
            </a:r>
            <a:r>
              <a:rPr lang="ja-JP" altLang="en-US" dirty="0">
                <a:solidFill>
                  <a:schemeClr val="tx1"/>
                </a:solidFill>
                <a:latin typeface="+mn-ea"/>
                <a:cs typeface="Meiryo UI" panose="020B0604030504040204" pitchFamily="50" charset="-128"/>
              </a:rPr>
              <a:t>の無保証および責任制限条項等）の条件と矛盾する内容にならないよう注意してください。</a:t>
            </a:r>
            <a:endParaRPr lang="en-US" altLang="ja-JP" dirty="0">
              <a:solidFill>
                <a:schemeClr val="tx1"/>
              </a:solidFill>
              <a:latin typeface="+mn-ea"/>
              <a:cs typeface="Meiryo UI" panose="020B0604030504040204" pitchFamily="50" charset="-128"/>
            </a:endParaRPr>
          </a:p>
          <a:p>
            <a:pPr marL="285750" indent="-285750">
              <a:spcBef>
                <a:spcPts val="600"/>
              </a:spcBef>
              <a:buFont typeface="Wingdings" panose="05000000000000000000" pitchFamily="2" charset="2"/>
              <a:buChar char="ü"/>
            </a:pPr>
            <a:r>
              <a:rPr lang="ja-JP" altLang="en-US" dirty="0">
                <a:solidFill>
                  <a:schemeClr val="tx1"/>
                </a:solidFill>
                <a:latin typeface="+mn-ea"/>
                <a:cs typeface="Meiryo UI" panose="020B0604030504040204" pitchFamily="50" charset="-128"/>
              </a:rPr>
              <a:t>正確性を保証しない、という免責事項を記載したとしても、データに間違いがあることを見つけた場合は、データを非公開にしたり、速やかにデータを修正するといった対応が望まれます。</a:t>
            </a:r>
          </a:p>
          <a:p>
            <a:pPr marL="285750" indent="-285750">
              <a:spcBef>
                <a:spcPts val="600"/>
              </a:spcBef>
              <a:buFont typeface="Wingdings" panose="05000000000000000000" pitchFamily="2" charset="2"/>
              <a:buChar char="ü"/>
            </a:pPr>
            <a:endParaRPr lang="en-US" altLang="ja-JP" dirty="0">
              <a:solidFill>
                <a:schemeClr val="tx1"/>
              </a:solidFill>
              <a:latin typeface="+mn-ea"/>
              <a:cs typeface="Meiryo UI" panose="020B0604030504040204" pitchFamily="50" charset="-128"/>
            </a:endParaRPr>
          </a:p>
        </p:txBody>
      </p:sp>
    </p:spTree>
    <p:extLst>
      <p:ext uri="{BB962C8B-B14F-4D97-AF65-F5344CB8AC3E}">
        <p14:creationId xmlns:p14="http://schemas.microsoft.com/office/powerpoint/2010/main" val="888533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noFill/>
          </a:ln>
        </p:spPr>
        <p:txBody>
          <a:bodyPr vert="horz" lIns="91440" tIns="45720" rIns="91440" bIns="45720" rtlCol="0" anchor="ctr">
            <a:normAutofit/>
          </a:bodyPr>
          <a:lstStyle/>
          <a:p>
            <a:r>
              <a:rPr lang="en-US" altLang="ja-JP" dirty="0"/>
              <a:t>(2) </a:t>
            </a:r>
            <a:r>
              <a:rPr lang="ja-JP" altLang="en-US" dirty="0"/>
              <a:t>利用ルールを整備する</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24</a:t>
            </a:fld>
            <a:endParaRPr kumimoji="1" lang="ja-JP" altLang="en-US"/>
          </a:p>
        </p:txBody>
      </p:sp>
      <p:sp>
        <p:nvSpPr>
          <p:cNvPr id="7"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8" name="テキスト ボックス 7"/>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1074738">
              <a:defRPr sz="2000">
                <a:solidFill>
                  <a:schemeClr val="tx1"/>
                </a:solidFill>
                <a:latin typeface="+mn-ea"/>
                <a:cs typeface="Meiryo UI" panose="020B0604030504040204" pitchFamily="50" charset="-128"/>
              </a:defRPr>
            </a:lvl1pPr>
          </a:lstStyle>
          <a:p>
            <a:r>
              <a:rPr lang="ja-JP" altLang="en-US" dirty="0"/>
              <a:t>免責事項の記載内容について（免責事項の</a:t>
            </a:r>
            <a:r>
              <a:rPr lang="ja-JP" altLang="en-US" dirty="0" smtClean="0"/>
              <a:t>記載例）</a:t>
            </a:r>
            <a:endParaRPr lang="en-US" altLang="ja-JP" dirty="0"/>
          </a:p>
        </p:txBody>
      </p:sp>
      <p:sp>
        <p:nvSpPr>
          <p:cNvPr id="10" name="角丸四角形 9"/>
          <p:cNvSpPr/>
          <p:nvPr/>
        </p:nvSpPr>
        <p:spPr>
          <a:xfrm>
            <a:off x="35496" y="836712"/>
            <a:ext cx="1152128" cy="576064"/>
          </a:xfrm>
          <a:prstGeom prst="roundRect">
            <a:avLst>
              <a:gd name="adj" fmla="val 50000"/>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dirty="0">
                <a:solidFill>
                  <a:schemeClr val="bg1"/>
                </a:solidFill>
                <a:latin typeface="+mn-ea"/>
                <a:cs typeface="Meiryo UI" panose="020B0604030504040204" pitchFamily="50" charset="-128"/>
              </a:rPr>
              <a:t>補足</a:t>
            </a:r>
          </a:p>
        </p:txBody>
      </p:sp>
      <p:sp>
        <p:nvSpPr>
          <p:cNvPr id="9" name="正方形/長方形 8">
            <a:extLst>
              <a:ext uri="{FF2B5EF4-FFF2-40B4-BE49-F238E27FC236}">
                <a16:creationId xmlns:a16="http://schemas.microsoft.com/office/drawing/2014/main" id="{F34FF465-B2AD-4B12-A44E-DF2D45F262E0}"/>
              </a:ext>
            </a:extLst>
          </p:cNvPr>
          <p:cNvSpPr/>
          <p:nvPr/>
        </p:nvSpPr>
        <p:spPr>
          <a:xfrm>
            <a:off x="395535" y="2132856"/>
            <a:ext cx="8511415" cy="1656183"/>
          </a:xfrm>
          <a:prstGeom prst="rect">
            <a:avLst/>
          </a:prstGeom>
          <a:solidFill>
            <a:schemeClr val="bg1">
              <a:lumMod val="95000"/>
            </a:schemeClr>
          </a:solidFill>
          <a:ln>
            <a:solidFill>
              <a:schemeClr val="bg1">
                <a:lumMod val="50000"/>
              </a:schemeClr>
            </a:solidFill>
          </a:ln>
          <a:effectLst>
            <a:outerShdw blurRad="50800" dist="38100" dir="2700000" algn="tl" rotWithShape="0">
              <a:prstClr val="black">
                <a:alpha val="40000"/>
              </a:prstClr>
            </a:outerShdw>
          </a:effectLst>
        </p:spPr>
        <p:txBody>
          <a:bodyPr wrap="square" rtlCol="0" anchor="ctr">
            <a:noAutofit/>
          </a:bodyPr>
          <a:lstStyle/>
          <a:p>
            <a:r>
              <a:rPr kumimoji="1" lang="ja-JP" altLang="en-US" sz="1600" dirty="0">
                <a:latin typeface="+mn-ea"/>
              </a:rPr>
              <a:t>第６条（無保証）</a:t>
            </a:r>
            <a:endParaRPr kumimoji="1" lang="en-US" altLang="ja-JP" sz="1600" dirty="0">
              <a:latin typeface="+mn-ea"/>
            </a:endParaRPr>
          </a:p>
          <a:p>
            <a:pPr marL="174625" indent="188913"/>
            <a:r>
              <a:rPr kumimoji="1" lang="ja-JP" altLang="en-US" sz="1600" dirty="0">
                <a:latin typeface="+mn-ea"/>
              </a:rPr>
              <a:t>公表者は、本サイトで公開しているコンテンツの正確性、網羅性、特定の目的への適合性等について、一切保証しません。公表者は、本サイトで公開しているコンテンツを用いて行う一切の行為（それらを編集・加工等した情報を利用することを含む。）について、何ら責任を負うものではありません。公表者が、コンテンツにおいて、第三者に権利があることを表示・示唆している場合であっても、その表示・示唆は網羅的なものではありません。</a:t>
            </a:r>
          </a:p>
        </p:txBody>
      </p:sp>
      <p:sp>
        <p:nvSpPr>
          <p:cNvPr id="11" name="正方形/長方形 10">
            <a:extLst>
              <a:ext uri="{FF2B5EF4-FFF2-40B4-BE49-F238E27FC236}">
                <a16:creationId xmlns:a16="http://schemas.microsoft.com/office/drawing/2014/main" id="{9E497E32-6742-4B99-A5DD-8E94B609E3FF}"/>
              </a:ext>
            </a:extLst>
          </p:cNvPr>
          <p:cNvSpPr/>
          <p:nvPr/>
        </p:nvSpPr>
        <p:spPr>
          <a:xfrm>
            <a:off x="539552" y="3861048"/>
            <a:ext cx="8424936" cy="288032"/>
          </a:xfrm>
          <a:prstGeom prst="rect">
            <a:avLst/>
          </a:prstGeom>
          <a:noFill/>
          <a:ln>
            <a:noFill/>
          </a:ln>
        </p:spPr>
        <p:txBody>
          <a:bodyPr wrap="none" rtlCol="0" anchor="ctr">
            <a:noAutofit/>
          </a:bodyPr>
          <a:lstStyle/>
          <a:p>
            <a:pPr algn="r"/>
            <a:r>
              <a:rPr kumimoji="1" lang="ja-JP" altLang="en-US" sz="1200" dirty="0">
                <a:latin typeface="+mn-ea"/>
              </a:rPr>
              <a:t>出典：データカタログサイト　</a:t>
            </a:r>
            <a:r>
              <a:rPr kumimoji="1" lang="en-US" altLang="ja-JP" sz="1200" dirty="0">
                <a:latin typeface="+mn-ea"/>
              </a:rPr>
              <a:t>DATA.GO.JP</a:t>
            </a:r>
            <a:r>
              <a:rPr kumimoji="1" lang="ja-JP" altLang="en-US" sz="1200" dirty="0">
                <a:latin typeface="+mn-ea"/>
              </a:rPr>
              <a:t>の利用規約（</a:t>
            </a:r>
            <a:r>
              <a:rPr kumimoji="1" lang="en-US" altLang="ja-JP" sz="1200" dirty="0">
                <a:latin typeface="+mn-ea"/>
              </a:rPr>
              <a:t>https://www.data.go.jp/terms-of-use/terms-of-use/</a:t>
            </a:r>
            <a:r>
              <a:rPr kumimoji="1" lang="ja-JP" altLang="en-US" sz="1200" dirty="0">
                <a:latin typeface="+mn-ea"/>
              </a:rPr>
              <a:t>）</a:t>
            </a:r>
          </a:p>
        </p:txBody>
      </p:sp>
      <p:sp>
        <p:nvSpPr>
          <p:cNvPr id="13" name="正方形/長方形 12">
            <a:extLst>
              <a:ext uri="{FF2B5EF4-FFF2-40B4-BE49-F238E27FC236}">
                <a16:creationId xmlns:a16="http://schemas.microsoft.com/office/drawing/2014/main" id="{712F2C77-B653-437C-8083-31CEA548480C}"/>
              </a:ext>
            </a:extLst>
          </p:cNvPr>
          <p:cNvSpPr/>
          <p:nvPr/>
        </p:nvSpPr>
        <p:spPr>
          <a:xfrm>
            <a:off x="179512" y="1772816"/>
            <a:ext cx="8280920" cy="360040"/>
          </a:xfrm>
          <a:prstGeom prst="rect">
            <a:avLst/>
          </a:prstGeom>
          <a:noFill/>
          <a:ln>
            <a:noFill/>
          </a:ln>
        </p:spPr>
        <p:txBody>
          <a:bodyPr wrap="square" rtlCol="0" anchor="ctr">
            <a:noAutofit/>
          </a:bodyPr>
          <a:lstStyle/>
          <a:p>
            <a:pPr marL="285750" indent="-285750" defTabSz="914400">
              <a:buClr>
                <a:schemeClr val="accent6">
                  <a:lumMod val="50000"/>
                </a:schemeClr>
              </a:buClr>
              <a:buFont typeface="Wingdings" panose="05000000000000000000" pitchFamily="2" charset="2"/>
              <a:buChar char="p"/>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データカタログサイト　</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DATA.GO.JP</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の利用規約</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F34FF465-B2AD-4B12-A44E-DF2D45F262E0}"/>
              </a:ext>
            </a:extLst>
          </p:cNvPr>
          <p:cNvSpPr/>
          <p:nvPr/>
        </p:nvSpPr>
        <p:spPr>
          <a:xfrm>
            <a:off x="395536" y="4797152"/>
            <a:ext cx="8530008" cy="1145669"/>
          </a:xfrm>
          <a:prstGeom prst="rect">
            <a:avLst/>
          </a:prstGeom>
          <a:solidFill>
            <a:schemeClr val="bg1">
              <a:lumMod val="95000"/>
            </a:schemeClr>
          </a:solidFill>
          <a:ln>
            <a:solidFill>
              <a:schemeClr val="bg1">
                <a:lumMod val="50000"/>
              </a:schemeClr>
            </a:solidFill>
          </a:ln>
          <a:effectLst>
            <a:outerShdw blurRad="50800" dist="38100" dir="2700000" algn="tl" rotWithShape="0">
              <a:prstClr val="black">
                <a:alpha val="40000"/>
              </a:prstClr>
            </a:outerShdw>
          </a:effectLst>
        </p:spPr>
        <p:txBody>
          <a:bodyPr wrap="square" rtlCol="0" anchor="ctr">
            <a:noAutofit/>
          </a:bodyPr>
          <a:lstStyle/>
          <a:p>
            <a:r>
              <a:rPr kumimoji="1" lang="ja-JP" altLang="en-US" sz="1600" dirty="0">
                <a:latin typeface="+mn-ea"/>
              </a:rPr>
              <a:t>６）　免責について</a:t>
            </a:r>
          </a:p>
          <a:p>
            <a:pPr marL="536575" indent="-173038"/>
            <a:r>
              <a:rPr kumimoji="1" lang="ja-JP" altLang="en-US" sz="1600" dirty="0">
                <a:latin typeface="+mn-ea"/>
              </a:rPr>
              <a:t>ア　国は、利用者がコンテンツを用いて行う一切の行為（コンテンツを編集・加工等した情報を利用することを含む。）について何ら責任を負うものではありません。</a:t>
            </a:r>
          </a:p>
          <a:p>
            <a:pPr marL="536575" indent="-173038"/>
            <a:r>
              <a:rPr kumimoji="1" lang="ja-JP" altLang="en-US" sz="1600" dirty="0">
                <a:latin typeface="+mn-ea"/>
              </a:rPr>
              <a:t>イ　コンテンツは、予告なく変更、移転、削除等が行われることがあります。</a:t>
            </a:r>
          </a:p>
        </p:txBody>
      </p:sp>
      <p:sp>
        <p:nvSpPr>
          <p:cNvPr id="15" name="正方形/長方形 14">
            <a:extLst>
              <a:ext uri="{FF2B5EF4-FFF2-40B4-BE49-F238E27FC236}">
                <a16:creationId xmlns:a16="http://schemas.microsoft.com/office/drawing/2014/main" id="{9E497E32-6742-4B99-A5DD-8E94B609E3FF}"/>
              </a:ext>
            </a:extLst>
          </p:cNvPr>
          <p:cNvSpPr/>
          <p:nvPr/>
        </p:nvSpPr>
        <p:spPr>
          <a:xfrm>
            <a:off x="611560" y="5949280"/>
            <a:ext cx="8424936" cy="288032"/>
          </a:xfrm>
          <a:prstGeom prst="rect">
            <a:avLst/>
          </a:prstGeom>
          <a:noFill/>
          <a:ln>
            <a:noFill/>
          </a:ln>
        </p:spPr>
        <p:txBody>
          <a:bodyPr wrap="none" rtlCol="0" anchor="ctr">
            <a:noAutofit/>
          </a:bodyPr>
          <a:lstStyle/>
          <a:p>
            <a:pPr algn="r"/>
            <a:r>
              <a:rPr kumimoji="1" lang="ja-JP" altLang="en-US" sz="1200" dirty="0">
                <a:latin typeface="+mn-ea"/>
              </a:rPr>
              <a:t>出典：データカタログサイト　</a:t>
            </a:r>
            <a:r>
              <a:rPr kumimoji="1" lang="en-US" altLang="ja-JP" sz="1200" dirty="0">
                <a:latin typeface="+mn-ea"/>
              </a:rPr>
              <a:t>DATA.GO.JP</a:t>
            </a:r>
            <a:r>
              <a:rPr kumimoji="1" lang="ja-JP" altLang="en-US" sz="1200" dirty="0">
                <a:latin typeface="+mn-ea"/>
              </a:rPr>
              <a:t>の利用規約（</a:t>
            </a:r>
            <a:r>
              <a:rPr kumimoji="1" lang="en-US" altLang="ja-JP" sz="1200" dirty="0">
                <a:latin typeface="+mn-ea"/>
              </a:rPr>
              <a:t>https://www.data.go.jp/terms-of-use/terms-of-use/</a:t>
            </a:r>
            <a:r>
              <a:rPr kumimoji="1" lang="ja-JP" altLang="en-US" sz="1200" dirty="0">
                <a:latin typeface="+mn-ea"/>
              </a:rPr>
              <a:t>）</a:t>
            </a:r>
          </a:p>
        </p:txBody>
      </p:sp>
      <p:sp>
        <p:nvSpPr>
          <p:cNvPr id="17" name="正方形/長方形 16">
            <a:extLst>
              <a:ext uri="{FF2B5EF4-FFF2-40B4-BE49-F238E27FC236}">
                <a16:creationId xmlns:a16="http://schemas.microsoft.com/office/drawing/2014/main" id="{712F2C77-B653-437C-8083-31CEA548480C}"/>
              </a:ext>
            </a:extLst>
          </p:cNvPr>
          <p:cNvSpPr/>
          <p:nvPr/>
        </p:nvSpPr>
        <p:spPr>
          <a:xfrm>
            <a:off x="179512" y="4437112"/>
            <a:ext cx="8280920" cy="360040"/>
          </a:xfrm>
          <a:prstGeom prst="rect">
            <a:avLst/>
          </a:prstGeom>
          <a:noFill/>
          <a:ln>
            <a:noFill/>
          </a:ln>
        </p:spPr>
        <p:txBody>
          <a:bodyPr wrap="square" rtlCol="0" anchor="ctr">
            <a:noAutofit/>
          </a:bodyPr>
          <a:lstStyle/>
          <a:p>
            <a:pPr marL="285750" indent="-285750" defTabSz="914400">
              <a:buClr>
                <a:schemeClr val="accent6">
                  <a:lumMod val="50000"/>
                </a:schemeClr>
              </a:buClr>
              <a:buFont typeface="Wingdings" panose="05000000000000000000" pitchFamily="2" charset="2"/>
              <a:buChar char="p"/>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政府標準利用規約（第</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版</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87755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正方形/長方形 63"/>
          <p:cNvSpPr/>
          <p:nvPr/>
        </p:nvSpPr>
        <p:spPr>
          <a:xfrm>
            <a:off x="3923928" y="3789040"/>
            <a:ext cx="5040560" cy="2160240"/>
          </a:xfrm>
          <a:prstGeom prst="rect">
            <a:avLst/>
          </a:prstGeom>
          <a:solidFill>
            <a:schemeClr val="bg1">
              <a:lumMod val="95000"/>
            </a:schemeClr>
          </a:solidFill>
          <a:ln>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923928" y="1340768"/>
            <a:ext cx="5040560" cy="2160240"/>
          </a:xfrm>
          <a:prstGeom prst="rect">
            <a:avLst/>
          </a:prstGeom>
          <a:solidFill>
            <a:schemeClr val="bg1">
              <a:lumMod val="95000"/>
            </a:schemeClr>
          </a:solidFill>
          <a:ln>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lang="ja-JP" altLang="en-US" dirty="0"/>
              <a:t>２．オープンデータを公開するための基本的な作業</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25</a:t>
            </a:fld>
            <a:endParaRPr kumimoji="1" lang="ja-JP" altLang="en-US"/>
          </a:p>
        </p:txBody>
      </p:sp>
      <p:sp>
        <p:nvSpPr>
          <p:cNvPr id="5" name="雲形吹き出し 4"/>
          <p:cNvSpPr/>
          <p:nvPr/>
        </p:nvSpPr>
        <p:spPr>
          <a:xfrm>
            <a:off x="490862" y="908720"/>
            <a:ext cx="3384376" cy="1368151"/>
          </a:xfrm>
          <a:prstGeom prst="cloudCallout">
            <a:avLst>
              <a:gd name="adj1" fmla="val -5102"/>
              <a:gd name="adj2" fmla="val 76717"/>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23528" y="1124744"/>
            <a:ext cx="3744416" cy="936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lumMod val="75000"/>
                  </a:schemeClr>
                </a:solidFill>
                <a:latin typeface="+mn-ea"/>
              </a:rPr>
              <a:t>もうホームページに情報は</a:t>
            </a:r>
            <a:endParaRPr kumimoji="1" lang="en-US" altLang="ja-JP" b="1" dirty="0">
              <a:solidFill>
                <a:schemeClr val="bg1">
                  <a:lumMod val="75000"/>
                </a:schemeClr>
              </a:solidFill>
              <a:latin typeface="+mn-ea"/>
            </a:endParaRPr>
          </a:p>
          <a:p>
            <a:pPr algn="ctr"/>
            <a:r>
              <a:rPr kumimoji="1" lang="ja-JP" altLang="en-US" b="1" dirty="0">
                <a:solidFill>
                  <a:schemeClr val="bg1">
                    <a:lumMod val="75000"/>
                  </a:schemeClr>
                </a:solidFill>
                <a:latin typeface="+mn-ea"/>
              </a:rPr>
              <a:t>記載しているけど</a:t>
            </a:r>
            <a:endParaRPr kumimoji="1" lang="en-US" altLang="ja-JP" b="1" dirty="0">
              <a:solidFill>
                <a:schemeClr val="bg1">
                  <a:lumMod val="75000"/>
                </a:schemeClr>
              </a:solidFill>
              <a:latin typeface="+mn-ea"/>
            </a:endParaRPr>
          </a:p>
          <a:p>
            <a:pPr algn="ctr"/>
            <a:r>
              <a:rPr kumimoji="1" lang="ja-JP" altLang="en-US" b="1" dirty="0">
                <a:solidFill>
                  <a:schemeClr val="bg1">
                    <a:lumMod val="75000"/>
                  </a:schemeClr>
                </a:solidFill>
                <a:latin typeface="+mn-ea"/>
              </a:rPr>
              <a:t>それじゃダメ？</a:t>
            </a:r>
          </a:p>
        </p:txBody>
      </p:sp>
      <p:sp>
        <p:nvSpPr>
          <p:cNvPr id="8" name="雲形吹き出し 7"/>
          <p:cNvSpPr/>
          <p:nvPr/>
        </p:nvSpPr>
        <p:spPr>
          <a:xfrm>
            <a:off x="490862" y="2852936"/>
            <a:ext cx="3384376" cy="1368151"/>
          </a:xfrm>
          <a:prstGeom prst="cloudCallout">
            <a:avLst>
              <a:gd name="adj1" fmla="val -5102"/>
              <a:gd name="adj2" fmla="val 76717"/>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323528" y="3068960"/>
            <a:ext cx="3744416" cy="936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lumMod val="75000"/>
                  </a:schemeClr>
                </a:solidFill>
                <a:latin typeface="+mn-ea"/>
              </a:rPr>
              <a:t>二次利用を可能とするために</a:t>
            </a:r>
          </a:p>
          <a:p>
            <a:pPr algn="ctr"/>
            <a:r>
              <a:rPr kumimoji="1" lang="ja-JP" altLang="en-US" sz="1600" b="1" dirty="0">
                <a:solidFill>
                  <a:schemeClr val="bg1">
                    <a:lumMod val="75000"/>
                  </a:schemeClr>
                </a:solidFill>
                <a:latin typeface="+mn-ea"/>
              </a:rPr>
              <a:t>利用ルール（利用規約）や</a:t>
            </a:r>
          </a:p>
          <a:p>
            <a:pPr algn="ctr"/>
            <a:r>
              <a:rPr kumimoji="1" lang="ja-JP" altLang="en-US" sz="1600" b="1" dirty="0">
                <a:solidFill>
                  <a:schemeClr val="bg1">
                    <a:lumMod val="75000"/>
                  </a:schemeClr>
                </a:solidFill>
                <a:latin typeface="+mn-ea"/>
              </a:rPr>
              <a:t>ライセンスを</a:t>
            </a:r>
          </a:p>
          <a:p>
            <a:pPr algn="ctr"/>
            <a:r>
              <a:rPr kumimoji="1" lang="ja-JP" altLang="en-US" sz="1600" b="1" dirty="0">
                <a:solidFill>
                  <a:schemeClr val="bg1">
                    <a:lumMod val="75000"/>
                  </a:schemeClr>
                </a:solidFill>
                <a:latin typeface="+mn-ea"/>
              </a:rPr>
              <a:t>新たに整備しなきゃ。</a:t>
            </a:r>
          </a:p>
        </p:txBody>
      </p:sp>
      <p:sp>
        <p:nvSpPr>
          <p:cNvPr id="11" name="雲形吹き出し 10"/>
          <p:cNvSpPr/>
          <p:nvPr/>
        </p:nvSpPr>
        <p:spPr>
          <a:xfrm>
            <a:off x="490862" y="4797152"/>
            <a:ext cx="3384376" cy="1368151"/>
          </a:xfrm>
          <a:prstGeom prst="cloudCallout">
            <a:avLst>
              <a:gd name="adj1" fmla="val -5102"/>
              <a:gd name="adj2" fmla="val 7671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23528" y="5013176"/>
            <a:ext cx="3744416" cy="936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公開するなら</a:t>
            </a:r>
            <a:endParaRPr kumimoji="1" lang="en-US" altLang="ja-JP" b="1" dirty="0">
              <a:solidFill>
                <a:schemeClr val="tx1"/>
              </a:solidFill>
              <a:latin typeface="+mn-ea"/>
            </a:endParaRPr>
          </a:p>
          <a:p>
            <a:pPr algn="ctr"/>
            <a:r>
              <a:rPr kumimoji="1" lang="ja-JP" altLang="en-US" b="1" dirty="0">
                <a:solidFill>
                  <a:schemeClr val="tx1"/>
                </a:solidFill>
                <a:latin typeface="+mn-ea"/>
              </a:rPr>
              <a:t>「価値あるデータを」と思うけど、</a:t>
            </a:r>
            <a:endParaRPr kumimoji="1" lang="en-US" altLang="ja-JP" b="1" dirty="0">
              <a:solidFill>
                <a:schemeClr val="tx1"/>
              </a:solidFill>
              <a:latin typeface="+mn-ea"/>
            </a:endParaRPr>
          </a:p>
          <a:p>
            <a:pPr algn="ctr"/>
            <a:r>
              <a:rPr kumimoji="1" lang="ja-JP" altLang="en-US" b="1" dirty="0">
                <a:solidFill>
                  <a:schemeClr val="tx1"/>
                </a:solidFill>
                <a:latin typeface="+mn-ea"/>
              </a:rPr>
              <a:t>価値あるデータって・・・。</a:t>
            </a:r>
          </a:p>
        </p:txBody>
      </p:sp>
      <p:grpSp>
        <p:nvGrpSpPr>
          <p:cNvPr id="35" name="グループ化 34"/>
          <p:cNvGrpSpPr>
            <a:grpSpLocks noChangeAspect="1"/>
          </p:cNvGrpSpPr>
          <p:nvPr/>
        </p:nvGrpSpPr>
        <p:grpSpPr>
          <a:xfrm>
            <a:off x="323528" y="5517232"/>
            <a:ext cx="879256" cy="1152128"/>
            <a:chOff x="6825208" y="1412776"/>
            <a:chExt cx="2088232" cy="2736304"/>
          </a:xfrm>
        </p:grpSpPr>
        <p:sp>
          <p:nvSpPr>
            <p:cNvPr id="36" name="台形 35"/>
            <p:cNvSpPr/>
            <p:nvPr/>
          </p:nvSpPr>
          <p:spPr>
            <a:xfrm>
              <a:off x="6825208" y="2348880"/>
              <a:ext cx="2088232" cy="1800200"/>
            </a:xfrm>
            <a:prstGeom prst="trapezoid">
              <a:avLst>
                <a:gd name="adj" fmla="val 15325"/>
              </a:avLst>
            </a:prstGeom>
            <a:solidFill>
              <a:schemeClr val="tx1">
                <a:lumMod val="85000"/>
                <a:lumOff val="1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7" name="楕円 36"/>
            <p:cNvSpPr/>
            <p:nvPr/>
          </p:nvSpPr>
          <p:spPr>
            <a:xfrm>
              <a:off x="7340761" y="1412776"/>
              <a:ext cx="1080192" cy="1032534"/>
            </a:xfrm>
            <a:prstGeom prst="ellipse">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8" name="フリーフォーム 37"/>
            <p:cNvSpPr/>
            <p:nvPr/>
          </p:nvSpPr>
          <p:spPr>
            <a:xfrm>
              <a:off x="7213526" y="2432031"/>
              <a:ext cx="615948" cy="1089213"/>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p:cNvSpPr/>
            <p:nvPr/>
          </p:nvSpPr>
          <p:spPr>
            <a:xfrm rot="15690132">
              <a:off x="7589241" y="2953501"/>
              <a:ext cx="570753" cy="150899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5" name="グループ化 44"/>
          <p:cNvGrpSpPr/>
          <p:nvPr/>
        </p:nvGrpSpPr>
        <p:grpSpPr>
          <a:xfrm>
            <a:off x="323528" y="3573016"/>
            <a:ext cx="879256" cy="1152128"/>
            <a:chOff x="2627784" y="4725144"/>
            <a:chExt cx="879256" cy="1152128"/>
          </a:xfrm>
        </p:grpSpPr>
        <p:sp>
          <p:nvSpPr>
            <p:cNvPr id="46" name="台形 45"/>
            <p:cNvSpPr/>
            <p:nvPr/>
          </p:nvSpPr>
          <p:spPr>
            <a:xfrm>
              <a:off x="2627784" y="5119293"/>
              <a:ext cx="879256" cy="757979"/>
            </a:xfrm>
            <a:prstGeom prst="trapezoid">
              <a:avLst>
                <a:gd name="adj" fmla="val 15325"/>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7" name="楕円 46"/>
            <p:cNvSpPr/>
            <p:nvPr/>
          </p:nvSpPr>
          <p:spPr>
            <a:xfrm>
              <a:off x="2844859" y="4725144"/>
              <a:ext cx="454818" cy="434751"/>
            </a:xfrm>
            <a:prstGeom prst="ellipse">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8" name="フリーフォーム 47"/>
            <p:cNvSpPr/>
            <p:nvPr/>
          </p:nvSpPr>
          <p:spPr>
            <a:xfrm>
              <a:off x="2791286" y="5154304"/>
              <a:ext cx="259347" cy="458616"/>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p:nvSpPr>
          <p:spPr>
            <a:xfrm rot="15690132">
              <a:off x="2949482" y="5373870"/>
              <a:ext cx="240317" cy="63536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グループ化 49"/>
          <p:cNvGrpSpPr/>
          <p:nvPr/>
        </p:nvGrpSpPr>
        <p:grpSpPr>
          <a:xfrm>
            <a:off x="323528" y="1628800"/>
            <a:ext cx="879256" cy="1152128"/>
            <a:chOff x="2627784" y="4725144"/>
            <a:chExt cx="879256" cy="1152128"/>
          </a:xfrm>
        </p:grpSpPr>
        <p:sp>
          <p:nvSpPr>
            <p:cNvPr id="51" name="台形 50"/>
            <p:cNvSpPr/>
            <p:nvPr/>
          </p:nvSpPr>
          <p:spPr>
            <a:xfrm>
              <a:off x="2627784" y="5119293"/>
              <a:ext cx="879256" cy="757979"/>
            </a:xfrm>
            <a:prstGeom prst="trapezoid">
              <a:avLst>
                <a:gd name="adj" fmla="val 15325"/>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2" name="楕円 51"/>
            <p:cNvSpPr/>
            <p:nvPr/>
          </p:nvSpPr>
          <p:spPr>
            <a:xfrm>
              <a:off x="2844859" y="4725144"/>
              <a:ext cx="454818" cy="434751"/>
            </a:xfrm>
            <a:prstGeom prst="ellipse">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3" name="フリーフォーム 52"/>
            <p:cNvSpPr/>
            <p:nvPr/>
          </p:nvSpPr>
          <p:spPr>
            <a:xfrm>
              <a:off x="2791286" y="5154304"/>
              <a:ext cx="259347" cy="458616"/>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p:cNvSpPr/>
            <p:nvPr/>
          </p:nvSpPr>
          <p:spPr>
            <a:xfrm rot="15690132">
              <a:off x="2949482" y="5373870"/>
              <a:ext cx="240317" cy="63536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右矢印 28"/>
          <p:cNvSpPr/>
          <p:nvPr/>
        </p:nvSpPr>
        <p:spPr>
          <a:xfrm rot="18903254">
            <a:off x="2476600" y="3596082"/>
            <a:ext cx="1934495" cy="576064"/>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4211960" y="1556792"/>
            <a:ext cx="1584176" cy="792088"/>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txBody>
          <a:bodyPr wrap="none" rtlCol="0" anchor="ctr">
            <a:noAutofit/>
          </a:bodyPr>
          <a:lstStyle>
            <a:defPPr>
              <a:defRPr lang="en-US"/>
            </a:defPPr>
            <a:lvl1pPr algn="ctr">
              <a:defRPr kumimoji="1">
                <a:latin typeface="+mn-ea"/>
              </a:defRPr>
            </a:lvl1pPr>
          </a:lstStyle>
          <a:p>
            <a:r>
              <a:rPr lang="ja-JP" altLang="en-US" dirty="0"/>
              <a:t>価値あるデータ</a:t>
            </a:r>
            <a:endParaRPr lang="en-US" altLang="ja-JP" dirty="0"/>
          </a:p>
        </p:txBody>
      </p:sp>
      <p:sp>
        <p:nvSpPr>
          <p:cNvPr id="41" name="テキスト ボックス 40"/>
          <p:cNvSpPr txBox="1"/>
          <p:nvPr/>
        </p:nvSpPr>
        <p:spPr>
          <a:xfrm>
            <a:off x="6444208" y="1556792"/>
            <a:ext cx="2376264" cy="792088"/>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txBody>
          <a:bodyPr wrap="none" rtlCol="0" anchor="ctr">
            <a:noAutofit/>
          </a:bodyPr>
          <a:lstStyle>
            <a:defPPr>
              <a:defRPr lang="en-US"/>
            </a:defPPr>
            <a:lvl1pPr algn="ctr">
              <a:defRPr kumimoji="1">
                <a:latin typeface="+mn-ea"/>
              </a:defRPr>
            </a:lvl1pPr>
          </a:lstStyle>
          <a:p>
            <a:r>
              <a:rPr lang="ja-JP" altLang="en-US" sz="2000" b="1" dirty="0">
                <a:solidFill>
                  <a:schemeClr val="bg1"/>
                </a:solidFill>
              </a:rPr>
              <a:t>広く利用されるデータ</a:t>
            </a:r>
            <a:endParaRPr lang="en-US" altLang="ja-JP" sz="2000" b="1" dirty="0">
              <a:solidFill>
                <a:schemeClr val="bg1"/>
              </a:solidFill>
            </a:endParaRPr>
          </a:p>
        </p:txBody>
      </p:sp>
      <p:sp>
        <p:nvSpPr>
          <p:cNvPr id="42" name="正方形/長方形 41"/>
          <p:cNvSpPr/>
          <p:nvPr/>
        </p:nvSpPr>
        <p:spPr>
          <a:xfrm>
            <a:off x="5868144" y="1700808"/>
            <a:ext cx="504056" cy="432048"/>
          </a:xfrm>
          <a:prstGeom prst="rect">
            <a:avLst/>
          </a:prstGeom>
          <a:noFill/>
          <a:ln>
            <a:noFill/>
          </a:ln>
        </p:spPr>
        <p:txBody>
          <a:bodyPr wrap="square" rtlCol="0" anchor="ctr">
            <a:noAutofit/>
          </a:bodyPr>
          <a:lstStyle/>
          <a:p>
            <a:pPr algn="ctr" defTabSz="914400"/>
            <a:r>
              <a:rPr kumimoji="1" lang="ja-JP" altLang="en-US" sz="4000" b="1" dirty="0">
                <a:solidFill>
                  <a:schemeClr val="accent6">
                    <a:lumMod val="75000"/>
                  </a:schemeClr>
                </a:solidFill>
                <a:latin typeface="+mn-ea"/>
              </a:rPr>
              <a:t>＝</a:t>
            </a:r>
          </a:p>
        </p:txBody>
      </p:sp>
      <p:sp>
        <p:nvSpPr>
          <p:cNvPr id="43" name="額縁 42"/>
          <p:cNvSpPr/>
          <p:nvPr/>
        </p:nvSpPr>
        <p:spPr>
          <a:xfrm>
            <a:off x="6012160" y="2708920"/>
            <a:ext cx="2808312" cy="576064"/>
          </a:xfrm>
          <a:prstGeom prst="bevel">
            <a:avLst>
              <a:gd name="adj" fmla="val 7696"/>
            </a:avLst>
          </a:prstGeom>
          <a:solidFill>
            <a:schemeClr val="accent1">
              <a:lumMod val="40000"/>
              <a:lumOff val="60000"/>
            </a:schemeClr>
          </a:solidFill>
          <a:ln>
            <a:noFill/>
          </a:ln>
          <a:effectLst/>
          <a:extLst/>
        </p:spPr>
        <p:txBody>
          <a:bodyPr wrap="none" anchor="ctr"/>
          <a:lstStyle/>
          <a:p>
            <a:r>
              <a:rPr lang="en-US" altLang="ja-JP" dirty="0"/>
              <a:t>(3) </a:t>
            </a:r>
            <a:r>
              <a:rPr lang="ja-JP" altLang="en-US" dirty="0"/>
              <a:t>公開するデータを選ぶ</a:t>
            </a:r>
          </a:p>
        </p:txBody>
      </p:sp>
      <p:sp>
        <p:nvSpPr>
          <p:cNvPr id="44" name="Freeform 134"/>
          <p:cNvSpPr>
            <a:spLocks/>
          </p:cNvSpPr>
          <p:nvPr/>
        </p:nvSpPr>
        <p:spPr bwMode="auto">
          <a:xfrm flipV="1">
            <a:off x="5364088" y="2636912"/>
            <a:ext cx="576064" cy="504056"/>
          </a:xfrm>
          <a:custGeom>
            <a:avLst/>
            <a:gdLst>
              <a:gd name="T0" fmla="*/ 423 w 595"/>
              <a:gd name="T1" fmla="*/ 86 h 486"/>
              <a:gd name="T2" fmla="*/ 157 w 595"/>
              <a:gd name="T3" fmla="*/ 86 h 486"/>
              <a:gd name="T4" fmla="*/ 138 w 595"/>
              <a:gd name="T5" fmla="*/ 87 h 486"/>
              <a:gd name="T6" fmla="*/ 118 w 595"/>
              <a:gd name="T7" fmla="*/ 89 h 486"/>
              <a:gd name="T8" fmla="*/ 100 w 595"/>
              <a:gd name="T9" fmla="*/ 91 h 486"/>
              <a:gd name="T10" fmla="*/ 85 w 595"/>
              <a:gd name="T11" fmla="*/ 97 h 486"/>
              <a:gd name="T12" fmla="*/ 72 w 595"/>
              <a:gd name="T13" fmla="*/ 102 h 486"/>
              <a:gd name="T14" fmla="*/ 61 w 595"/>
              <a:gd name="T15" fmla="*/ 109 h 486"/>
              <a:gd name="T16" fmla="*/ 49 w 595"/>
              <a:gd name="T17" fmla="*/ 117 h 486"/>
              <a:gd name="T18" fmla="*/ 37 w 595"/>
              <a:gd name="T19" fmla="*/ 127 h 486"/>
              <a:gd name="T20" fmla="*/ 27 w 595"/>
              <a:gd name="T21" fmla="*/ 138 h 486"/>
              <a:gd name="T22" fmla="*/ 20 w 595"/>
              <a:gd name="T23" fmla="*/ 150 h 486"/>
              <a:gd name="T24" fmla="*/ 11 w 595"/>
              <a:gd name="T25" fmla="*/ 164 h 486"/>
              <a:gd name="T26" fmla="*/ 5 w 595"/>
              <a:gd name="T27" fmla="*/ 182 h 486"/>
              <a:gd name="T28" fmla="*/ 1 w 595"/>
              <a:gd name="T29" fmla="*/ 201 h 486"/>
              <a:gd name="T30" fmla="*/ 0 w 595"/>
              <a:gd name="T31" fmla="*/ 222 h 486"/>
              <a:gd name="T32" fmla="*/ 0 w 595"/>
              <a:gd name="T33" fmla="*/ 485 h 486"/>
              <a:gd name="T34" fmla="*/ 167 w 595"/>
              <a:gd name="T35" fmla="*/ 485 h 486"/>
              <a:gd name="T36" fmla="*/ 167 w 595"/>
              <a:gd name="T37" fmla="*/ 269 h 486"/>
              <a:gd name="T38" fmla="*/ 170 w 595"/>
              <a:gd name="T39" fmla="*/ 259 h 486"/>
              <a:gd name="T40" fmla="*/ 175 w 595"/>
              <a:gd name="T41" fmla="*/ 250 h 486"/>
              <a:gd name="T42" fmla="*/ 181 w 595"/>
              <a:gd name="T43" fmla="*/ 245 h 486"/>
              <a:gd name="T44" fmla="*/ 186 w 595"/>
              <a:gd name="T45" fmla="*/ 240 h 486"/>
              <a:gd name="T46" fmla="*/ 193 w 595"/>
              <a:gd name="T47" fmla="*/ 236 h 486"/>
              <a:gd name="T48" fmla="*/ 200 w 595"/>
              <a:gd name="T49" fmla="*/ 234 h 486"/>
              <a:gd name="T50" fmla="*/ 202 w 595"/>
              <a:gd name="T51" fmla="*/ 234 h 486"/>
              <a:gd name="T52" fmla="*/ 425 w 595"/>
              <a:gd name="T53" fmla="*/ 234 h 486"/>
              <a:gd name="T54" fmla="*/ 424 w 595"/>
              <a:gd name="T55" fmla="*/ 312 h 486"/>
              <a:gd name="T56" fmla="*/ 594 w 595"/>
              <a:gd name="T57" fmla="*/ 161 h 486"/>
              <a:gd name="T58" fmla="*/ 423 w 595"/>
              <a:gd name="T59" fmla="*/ 0 h 486"/>
              <a:gd name="T60" fmla="*/ 423 w 595"/>
              <a:gd name="T61" fmla="*/ 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5" h="486">
                <a:moveTo>
                  <a:pt x="423" y="86"/>
                </a:moveTo>
                <a:lnTo>
                  <a:pt x="157" y="86"/>
                </a:lnTo>
                <a:lnTo>
                  <a:pt x="138" y="87"/>
                </a:lnTo>
                <a:lnTo>
                  <a:pt x="118" y="89"/>
                </a:lnTo>
                <a:lnTo>
                  <a:pt x="100" y="91"/>
                </a:lnTo>
                <a:lnTo>
                  <a:pt x="85" y="97"/>
                </a:lnTo>
                <a:lnTo>
                  <a:pt x="72" y="102"/>
                </a:lnTo>
                <a:lnTo>
                  <a:pt x="61" y="109"/>
                </a:lnTo>
                <a:lnTo>
                  <a:pt x="49" y="117"/>
                </a:lnTo>
                <a:lnTo>
                  <a:pt x="37" y="127"/>
                </a:lnTo>
                <a:lnTo>
                  <a:pt x="27" y="138"/>
                </a:lnTo>
                <a:lnTo>
                  <a:pt x="20" y="150"/>
                </a:lnTo>
                <a:lnTo>
                  <a:pt x="11" y="164"/>
                </a:lnTo>
                <a:lnTo>
                  <a:pt x="5" y="182"/>
                </a:lnTo>
                <a:lnTo>
                  <a:pt x="1" y="201"/>
                </a:lnTo>
                <a:lnTo>
                  <a:pt x="0" y="222"/>
                </a:lnTo>
                <a:lnTo>
                  <a:pt x="0" y="485"/>
                </a:lnTo>
                <a:lnTo>
                  <a:pt x="167" y="485"/>
                </a:lnTo>
                <a:lnTo>
                  <a:pt x="167" y="269"/>
                </a:lnTo>
                <a:lnTo>
                  <a:pt x="170" y="259"/>
                </a:lnTo>
                <a:lnTo>
                  <a:pt x="175" y="250"/>
                </a:lnTo>
                <a:lnTo>
                  <a:pt x="181" y="245"/>
                </a:lnTo>
                <a:lnTo>
                  <a:pt x="186" y="240"/>
                </a:lnTo>
                <a:lnTo>
                  <a:pt x="193" y="236"/>
                </a:lnTo>
                <a:lnTo>
                  <a:pt x="200" y="234"/>
                </a:lnTo>
                <a:lnTo>
                  <a:pt x="202" y="234"/>
                </a:lnTo>
                <a:lnTo>
                  <a:pt x="425" y="234"/>
                </a:lnTo>
                <a:lnTo>
                  <a:pt x="424" y="312"/>
                </a:lnTo>
                <a:lnTo>
                  <a:pt x="594" y="161"/>
                </a:lnTo>
                <a:lnTo>
                  <a:pt x="423" y="0"/>
                </a:lnTo>
                <a:lnTo>
                  <a:pt x="423" y="86"/>
                </a:lnTo>
              </a:path>
            </a:pathLst>
          </a:custGeom>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p:spPr>
        <p:txBody>
          <a:bodyPr wrap="none" rtlCol="0" anchor="ctr">
            <a:noAutofit/>
          </a:bodyPr>
          <a:lstStyle/>
          <a:p>
            <a:endParaRPr lang="ja-JP" altLang="en-US">
              <a:latin typeface="+mn-ea"/>
            </a:endParaRPr>
          </a:p>
        </p:txBody>
      </p:sp>
      <p:sp>
        <p:nvSpPr>
          <p:cNvPr id="57" name="額縁 56"/>
          <p:cNvSpPr/>
          <p:nvPr/>
        </p:nvSpPr>
        <p:spPr>
          <a:xfrm>
            <a:off x="4644008" y="5085184"/>
            <a:ext cx="4176464" cy="576064"/>
          </a:xfrm>
          <a:prstGeom prst="bevel">
            <a:avLst>
              <a:gd name="adj" fmla="val 7696"/>
            </a:avLst>
          </a:prstGeom>
          <a:solidFill>
            <a:schemeClr val="accent1">
              <a:lumMod val="40000"/>
              <a:lumOff val="60000"/>
            </a:schemeClr>
          </a:solidFill>
          <a:ln>
            <a:noFill/>
          </a:ln>
          <a:effectLst/>
          <a:extLst/>
        </p:spPr>
        <p:txBody>
          <a:bodyPr wrap="none" anchor="ctr"/>
          <a:lstStyle/>
          <a:p>
            <a:r>
              <a:rPr lang="en-US" altLang="ja-JP" dirty="0"/>
              <a:t>(4) </a:t>
            </a:r>
            <a:r>
              <a:rPr lang="ja-JP" altLang="en-US" dirty="0"/>
              <a:t>オープンデータにより適したデータにする</a:t>
            </a:r>
          </a:p>
        </p:txBody>
      </p:sp>
      <p:sp>
        <p:nvSpPr>
          <p:cNvPr id="58" name="Freeform 134"/>
          <p:cNvSpPr>
            <a:spLocks/>
          </p:cNvSpPr>
          <p:nvPr/>
        </p:nvSpPr>
        <p:spPr bwMode="auto">
          <a:xfrm flipV="1">
            <a:off x="3995936" y="5013176"/>
            <a:ext cx="576064" cy="504056"/>
          </a:xfrm>
          <a:custGeom>
            <a:avLst/>
            <a:gdLst>
              <a:gd name="T0" fmla="*/ 423 w 595"/>
              <a:gd name="T1" fmla="*/ 86 h 486"/>
              <a:gd name="T2" fmla="*/ 157 w 595"/>
              <a:gd name="T3" fmla="*/ 86 h 486"/>
              <a:gd name="T4" fmla="*/ 138 w 595"/>
              <a:gd name="T5" fmla="*/ 87 h 486"/>
              <a:gd name="T6" fmla="*/ 118 w 595"/>
              <a:gd name="T7" fmla="*/ 89 h 486"/>
              <a:gd name="T8" fmla="*/ 100 w 595"/>
              <a:gd name="T9" fmla="*/ 91 h 486"/>
              <a:gd name="T10" fmla="*/ 85 w 595"/>
              <a:gd name="T11" fmla="*/ 97 h 486"/>
              <a:gd name="T12" fmla="*/ 72 w 595"/>
              <a:gd name="T13" fmla="*/ 102 h 486"/>
              <a:gd name="T14" fmla="*/ 61 w 595"/>
              <a:gd name="T15" fmla="*/ 109 h 486"/>
              <a:gd name="T16" fmla="*/ 49 w 595"/>
              <a:gd name="T17" fmla="*/ 117 h 486"/>
              <a:gd name="T18" fmla="*/ 37 w 595"/>
              <a:gd name="T19" fmla="*/ 127 h 486"/>
              <a:gd name="T20" fmla="*/ 27 w 595"/>
              <a:gd name="T21" fmla="*/ 138 h 486"/>
              <a:gd name="T22" fmla="*/ 20 w 595"/>
              <a:gd name="T23" fmla="*/ 150 h 486"/>
              <a:gd name="T24" fmla="*/ 11 w 595"/>
              <a:gd name="T25" fmla="*/ 164 h 486"/>
              <a:gd name="T26" fmla="*/ 5 w 595"/>
              <a:gd name="T27" fmla="*/ 182 h 486"/>
              <a:gd name="T28" fmla="*/ 1 w 595"/>
              <a:gd name="T29" fmla="*/ 201 h 486"/>
              <a:gd name="T30" fmla="*/ 0 w 595"/>
              <a:gd name="T31" fmla="*/ 222 h 486"/>
              <a:gd name="T32" fmla="*/ 0 w 595"/>
              <a:gd name="T33" fmla="*/ 485 h 486"/>
              <a:gd name="T34" fmla="*/ 167 w 595"/>
              <a:gd name="T35" fmla="*/ 485 h 486"/>
              <a:gd name="T36" fmla="*/ 167 w 595"/>
              <a:gd name="T37" fmla="*/ 269 h 486"/>
              <a:gd name="T38" fmla="*/ 170 w 595"/>
              <a:gd name="T39" fmla="*/ 259 h 486"/>
              <a:gd name="T40" fmla="*/ 175 w 595"/>
              <a:gd name="T41" fmla="*/ 250 h 486"/>
              <a:gd name="T42" fmla="*/ 181 w 595"/>
              <a:gd name="T43" fmla="*/ 245 h 486"/>
              <a:gd name="T44" fmla="*/ 186 w 595"/>
              <a:gd name="T45" fmla="*/ 240 h 486"/>
              <a:gd name="T46" fmla="*/ 193 w 595"/>
              <a:gd name="T47" fmla="*/ 236 h 486"/>
              <a:gd name="T48" fmla="*/ 200 w 595"/>
              <a:gd name="T49" fmla="*/ 234 h 486"/>
              <a:gd name="T50" fmla="*/ 202 w 595"/>
              <a:gd name="T51" fmla="*/ 234 h 486"/>
              <a:gd name="T52" fmla="*/ 425 w 595"/>
              <a:gd name="T53" fmla="*/ 234 h 486"/>
              <a:gd name="T54" fmla="*/ 424 w 595"/>
              <a:gd name="T55" fmla="*/ 312 h 486"/>
              <a:gd name="T56" fmla="*/ 594 w 595"/>
              <a:gd name="T57" fmla="*/ 161 h 486"/>
              <a:gd name="T58" fmla="*/ 423 w 595"/>
              <a:gd name="T59" fmla="*/ 0 h 486"/>
              <a:gd name="T60" fmla="*/ 423 w 595"/>
              <a:gd name="T61" fmla="*/ 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5" h="486">
                <a:moveTo>
                  <a:pt x="423" y="86"/>
                </a:moveTo>
                <a:lnTo>
                  <a:pt x="157" y="86"/>
                </a:lnTo>
                <a:lnTo>
                  <a:pt x="138" y="87"/>
                </a:lnTo>
                <a:lnTo>
                  <a:pt x="118" y="89"/>
                </a:lnTo>
                <a:lnTo>
                  <a:pt x="100" y="91"/>
                </a:lnTo>
                <a:lnTo>
                  <a:pt x="85" y="97"/>
                </a:lnTo>
                <a:lnTo>
                  <a:pt x="72" y="102"/>
                </a:lnTo>
                <a:lnTo>
                  <a:pt x="61" y="109"/>
                </a:lnTo>
                <a:lnTo>
                  <a:pt x="49" y="117"/>
                </a:lnTo>
                <a:lnTo>
                  <a:pt x="37" y="127"/>
                </a:lnTo>
                <a:lnTo>
                  <a:pt x="27" y="138"/>
                </a:lnTo>
                <a:lnTo>
                  <a:pt x="20" y="150"/>
                </a:lnTo>
                <a:lnTo>
                  <a:pt x="11" y="164"/>
                </a:lnTo>
                <a:lnTo>
                  <a:pt x="5" y="182"/>
                </a:lnTo>
                <a:lnTo>
                  <a:pt x="1" y="201"/>
                </a:lnTo>
                <a:lnTo>
                  <a:pt x="0" y="222"/>
                </a:lnTo>
                <a:lnTo>
                  <a:pt x="0" y="485"/>
                </a:lnTo>
                <a:lnTo>
                  <a:pt x="167" y="485"/>
                </a:lnTo>
                <a:lnTo>
                  <a:pt x="167" y="269"/>
                </a:lnTo>
                <a:lnTo>
                  <a:pt x="170" y="259"/>
                </a:lnTo>
                <a:lnTo>
                  <a:pt x="175" y="250"/>
                </a:lnTo>
                <a:lnTo>
                  <a:pt x="181" y="245"/>
                </a:lnTo>
                <a:lnTo>
                  <a:pt x="186" y="240"/>
                </a:lnTo>
                <a:lnTo>
                  <a:pt x="193" y="236"/>
                </a:lnTo>
                <a:lnTo>
                  <a:pt x="200" y="234"/>
                </a:lnTo>
                <a:lnTo>
                  <a:pt x="202" y="234"/>
                </a:lnTo>
                <a:lnTo>
                  <a:pt x="425" y="234"/>
                </a:lnTo>
                <a:lnTo>
                  <a:pt x="424" y="312"/>
                </a:lnTo>
                <a:lnTo>
                  <a:pt x="594" y="161"/>
                </a:lnTo>
                <a:lnTo>
                  <a:pt x="423" y="0"/>
                </a:lnTo>
                <a:lnTo>
                  <a:pt x="423" y="86"/>
                </a:lnTo>
              </a:path>
            </a:pathLst>
          </a:custGeom>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p:spPr>
        <p:txBody>
          <a:bodyPr wrap="none" rtlCol="0" anchor="ctr">
            <a:noAutofit/>
          </a:bodyPr>
          <a:lstStyle/>
          <a:p>
            <a:endParaRPr lang="ja-JP" altLang="en-US">
              <a:latin typeface="+mn-ea"/>
            </a:endParaRPr>
          </a:p>
        </p:txBody>
      </p:sp>
      <p:sp>
        <p:nvSpPr>
          <p:cNvPr id="59" name="テキスト ボックス 58"/>
          <p:cNvSpPr txBox="1"/>
          <p:nvPr/>
        </p:nvSpPr>
        <p:spPr>
          <a:xfrm>
            <a:off x="4211960" y="4005064"/>
            <a:ext cx="1584176" cy="792088"/>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txBody>
          <a:bodyPr wrap="none" rtlCol="0" anchor="ctr">
            <a:noAutofit/>
          </a:bodyPr>
          <a:lstStyle>
            <a:defPPr>
              <a:defRPr lang="en-US"/>
            </a:defPPr>
            <a:lvl1pPr algn="ctr">
              <a:defRPr kumimoji="1">
                <a:latin typeface="+mn-ea"/>
              </a:defRPr>
            </a:lvl1pPr>
          </a:lstStyle>
          <a:p>
            <a:r>
              <a:rPr lang="ja-JP" altLang="en-US" dirty="0"/>
              <a:t>価値あるデータ</a:t>
            </a:r>
            <a:endParaRPr lang="en-US" altLang="ja-JP" dirty="0"/>
          </a:p>
        </p:txBody>
      </p:sp>
      <p:sp>
        <p:nvSpPr>
          <p:cNvPr id="60" name="テキスト ボックス 59"/>
          <p:cNvSpPr txBox="1"/>
          <p:nvPr/>
        </p:nvSpPr>
        <p:spPr>
          <a:xfrm>
            <a:off x="6444208" y="4005064"/>
            <a:ext cx="2376264" cy="792088"/>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txBody>
          <a:bodyPr wrap="none" rtlCol="0" anchor="ctr">
            <a:noAutofit/>
          </a:bodyPr>
          <a:lstStyle>
            <a:defPPr>
              <a:defRPr lang="en-US"/>
            </a:defPPr>
            <a:lvl1pPr algn="ctr">
              <a:defRPr kumimoji="1">
                <a:latin typeface="+mn-ea"/>
              </a:defRPr>
            </a:lvl1pPr>
          </a:lstStyle>
          <a:p>
            <a:r>
              <a:rPr lang="ja-JP" altLang="en-US" sz="2000" b="1" dirty="0">
                <a:solidFill>
                  <a:schemeClr val="bg1"/>
                </a:solidFill>
              </a:rPr>
              <a:t>使いやすいデータ</a:t>
            </a:r>
          </a:p>
        </p:txBody>
      </p:sp>
      <p:sp>
        <p:nvSpPr>
          <p:cNvPr id="61" name="正方形/長方形 60"/>
          <p:cNvSpPr/>
          <p:nvPr/>
        </p:nvSpPr>
        <p:spPr>
          <a:xfrm>
            <a:off x="5868144" y="4149080"/>
            <a:ext cx="504056" cy="432048"/>
          </a:xfrm>
          <a:prstGeom prst="rect">
            <a:avLst/>
          </a:prstGeom>
          <a:noFill/>
          <a:ln>
            <a:noFill/>
          </a:ln>
        </p:spPr>
        <p:txBody>
          <a:bodyPr wrap="square" rtlCol="0" anchor="ctr">
            <a:noAutofit/>
          </a:bodyPr>
          <a:lstStyle/>
          <a:p>
            <a:pPr algn="ctr" defTabSz="914400"/>
            <a:r>
              <a:rPr kumimoji="1" lang="ja-JP" altLang="en-US" sz="4000" b="1" dirty="0">
                <a:solidFill>
                  <a:schemeClr val="accent6">
                    <a:lumMod val="75000"/>
                  </a:schemeClr>
                </a:solidFill>
                <a:latin typeface="+mn-ea"/>
              </a:rPr>
              <a:t>＝</a:t>
            </a:r>
          </a:p>
        </p:txBody>
      </p:sp>
      <p:sp>
        <p:nvSpPr>
          <p:cNvPr id="66" name="正方形/長方形 65"/>
          <p:cNvSpPr/>
          <p:nvPr/>
        </p:nvSpPr>
        <p:spPr>
          <a:xfrm>
            <a:off x="3923928" y="3789040"/>
            <a:ext cx="5040560" cy="216024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右矢印 61"/>
          <p:cNvSpPr/>
          <p:nvPr/>
        </p:nvSpPr>
        <p:spPr>
          <a:xfrm rot="19876248">
            <a:off x="3372957" y="4275075"/>
            <a:ext cx="671775" cy="576064"/>
          </a:xfrm>
          <a:prstGeom prst="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3BE85599-3D09-4513-B3B2-0921154D58D1}"/>
              </a:ext>
            </a:extLst>
          </p:cNvPr>
          <p:cNvSpPr txBox="1"/>
          <p:nvPr/>
        </p:nvSpPr>
        <p:spPr>
          <a:xfrm>
            <a:off x="3995936" y="971436"/>
            <a:ext cx="2808312" cy="369332"/>
          </a:xfrm>
          <a:prstGeom prst="rect">
            <a:avLst/>
          </a:prstGeom>
          <a:noFill/>
        </p:spPr>
        <p:txBody>
          <a:bodyPr wrap="square" rtlCol="0">
            <a:spAutoFit/>
          </a:bodyPr>
          <a:lstStyle/>
          <a:p>
            <a:r>
              <a:rPr kumimoji="1" lang="ja-JP" altLang="en-US" dirty="0"/>
              <a:t>ー伝えたいことー</a:t>
            </a:r>
          </a:p>
        </p:txBody>
      </p:sp>
    </p:spTree>
    <p:extLst>
      <p:ext uri="{BB962C8B-B14F-4D97-AF65-F5344CB8AC3E}">
        <p14:creationId xmlns:p14="http://schemas.microsoft.com/office/powerpoint/2010/main" val="1179995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39552" y="3356992"/>
            <a:ext cx="7992888" cy="3096344"/>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a:spcBef>
                <a:spcPts val="600"/>
              </a:spcBef>
              <a:buClr>
                <a:schemeClr val="accent6">
                  <a:lumMod val="75000"/>
                </a:schemeClr>
              </a:buClr>
            </a:pPr>
            <a:endParaRPr lang="ja-JP" altLang="en-US">
              <a:solidFill>
                <a:schemeClr val="tx1"/>
              </a:solidFill>
              <a:latin typeface="+mn-ea"/>
              <a:cs typeface="Meiryo UI" panose="020B0604030504040204" pitchFamily="50" charset="-128"/>
            </a:endParaRPr>
          </a:p>
        </p:txBody>
      </p:sp>
      <p:sp>
        <p:nvSpPr>
          <p:cNvPr id="2" name="タイトル 1"/>
          <p:cNvSpPr>
            <a:spLocks noGrp="1"/>
          </p:cNvSpPr>
          <p:nvPr>
            <p:ph type="title"/>
          </p:nvPr>
        </p:nvSpPr>
        <p:spPr/>
        <p:txBody>
          <a:bodyPr>
            <a:normAutofit/>
          </a:bodyPr>
          <a:lstStyle/>
          <a:p>
            <a:r>
              <a:rPr lang="en-US" altLang="ja-JP" dirty="0"/>
              <a:t>(3) </a:t>
            </a:r>
            <a:r>
              <a:rPr lang="ja-JP" altLang="en-US" dirty="0"/>
              <a:t>公開するデータを選ぶ</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26</a:t>
            </a:fld>
            <a:endParaRPr kumimoji="1" lang="ja-JP" altLang="en-US"/>
          </a:p>
        </p:txBody>
      </p:sp>
      <p:sp>
        <p:nvSpPr>
          <p:cNvPr id="11" name="正方形/長方形 10"/>
          <p:cNvSpPr/>
          <p:nvPr/>
        </p:nvSpPr>
        <p:spPr>
          <a:xfrm>
            <a:off x="755576" y="5373216"/>
            <a:ext cx="7452320" cy="432048"/>
          </a:xfrm>
          <a:prstGeom prst="rect">
            <a:avLst/>
          </a:prstGeom>
          <a:noFill/>
          <a:ln>
            <a:noFill/>
          </a:ln>
        </p:spPr>
        <p:txBody>
          <a:bodyPr wrap="square" rtlCol="0" anchor="ctr">
            <a:noAutofit/>
          </a:bodyPr>
          <a:lstStyle/>
          <a:p>
            <a:r>
              <a:rPr kumimoji="1" lang="ja-JP" altLang="en-US" dirty="0">
                <a:latin typeface="+mn-ea"/>
              </a:rPr>
              <a:t>②　地域課題と関係が深い（住民や首長の意識の高いもの）データを選ぶ</a:t>
            </a:r>
          </a:p>
        </p:txBody>
      </p:sp>
      <p:sp>
        <p:nvSpPr>
          <p:cNvPr id="12" name="正方形/長方形 11"/>
          <p:cNvSpPr/>
          <p:nvPr/>
        </p:nvSpPr>
        <p:spPr>
          <a:xfrm>
            <a:off x="755576" y="5877272"/>
            <a:ext cx="7452320" cy="432048"/>
          </a:xfrm>
          <a:prstGeom prst="rect">
            <a:avLst/>
          </a:prstGeom>
          <a:noFill/>
          <a:ln>
            <a:noFill/>
          </a:ln>
        </p:spPr>
        <p:txBody>
          <a:bodyPr wrap="square" rtlCol="0" anchor="ctr">
            <a:noAutofit/>
          </a:bodyPr>
          <a:lstStyle/>
          <a:p>
            <a:r>
              <a:rPr kumimoji="1" lang="ja-JP" altLang="en-US" dirty="0">
                <a:solidFill>
                  <a:schemeClr val="tx1"/>
                </a:solidFill>
                <a:latin typeface="+mn-ea"/>
              </a:rPr>
              <a:t>③　ニーズに関わらず、自治体として積極的に公開すべき</a:t>
            </a:r>
            <a:r>
              <a:rPr kumimoji="1" lang="ja-JP" altLang="en-US" dirty="0">
                <a:latin typeface="+mn-ea"/>
              </a:rPr>
              <a:t>データを選ぶ</a:t>
            </a:r>
            <a:endParaRPr kumimoji="1" lang="ja-JP" altLang="en-US" dirty="0">
              <a:solidFill>
                <a:schemeClr val="tx1"/>
              </a:solidFill>
              <a:latin typeface="+mn-ea"/>
            </a:endParaRPr>
          </a:p>
        </p:txBody>
      </p:sp>
      <p:sp>
        <p:nvSpPr>
          <p:cNvPr id="14"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15" name="テキスト ボックス 14"/>
          <p:cNvSpPr txBox="1"/>
          <p:nvPr/>
        </p:nvSpPr>
        <p:spPr>
          <a:xfrm>
            <a:off x="6948264" y="4509120"/>
            <a:ext cx="2448272" cy="747464"/>
          </a:xfrm>
          <a:prstGeom prst="rect">
            <a:avLst/>
          </a:prstGeom>
          <a:noFill/>
          <a:ln>
            <a:noFill/>
          </a:ln>
        </p:spPr>
        <p:txBody>
          <a:bodyPr wrap="square" rtlCol="0">
            <a:noAutofit/>
          </a:bodyPr>
          <a:lstStyle/>
          <a:p>
            <a:r>
              <a:rPr kumimoji="1" lang="ja-JP" altLang="en-US" sz="2000" dirty="0">
                <a:latin typeface="+mn-ea"/>
              </a:rPr>
              <a:t>次ページ以降で</a:t>
            </a:r>
            <a:endParaRPr kumimoji="1" lang="en-US" altLang="ja-JP" sz="2000" dirty="0">
              <a:latin typeface="+mn-ea"/>
            </a:endParaRPr>
          </a:p>
          <a:p>
            <a:r>
              <a:rPr kumimoji="1" lang="ja-JP" altLang="en-US" sz="2000" dirty="0">
                <a:latin typeface="+mn-ea"/>
              </a:rPr>
              <a:t>内容をご説明します</a:t>
            </a:r>
            <a:endParaRPr kumimoji="1" lang="en-US" altLang="ja-JP" sz="2000" dirty="0">
              <a:solidFill>
                <a:schemeClr val="tx1"/>
              </a:solidFill>
              <a:latin typeface="+mn-ea"/>
            </a:endParaRPr>
          </a:p>
        </p:txBody>
      </p:sp>
      <p:sp>
        <p:nvSpPr>
          <p:cNvPr id="19" name="正方形/長方形 18"/>
          <p:cNvSpPr/>
          <p:nvPr/>
        </p:nvSpPr>
        <p:spPr>
          <a:xfrm>
            <a:off x="755576" y="3717032"/>
            <a:ext cx="7452320" cy="432048"/>
          </a:xfrm>
          <a:prstGeom prst="rect">
            <a:avLst/>
          </a:prstGeom>
          <a:noFill/>
          <a:ln>
            <a:noFill/>
          </a:ln>
        </p:spPr>
        <p:txBody>
          <a:bodyPr wrap="square" rtlCol="0" anchor="ctr">
            <a:noAutofit/>
          </a:bodyPr>
          <a:lstStyle/>
          <a:p>
            <a:r>
              <a:rPr kumimoji="1" lang="ja-JP" altLang="en-US" sz="2000" dirty="0">
                <a:solidFill>
                  <a:schemeClr val="tx1"/>
                </a:solidFill>
                <a:effectLst>
                  <a:outerShdw blurRad="38100" dist="38100" dir="2700000" algn="tl">
                    <a:srgbClr val="000000">
                      <a:alpha val="43137"/>
                    </a:srgbClr>
                  </a:outerShdw>
                </a:effectLst>
                <a:latin typeface="+mn-ea"/>
              </a:rPr>
              <a:t>①</a:t>
            </a:r>
            <a:r>
              <a:rPr kumimoji="1" lang="ja-JP" altLang="en-US" sz="2000" dirty="0">
                <a:effectLst>
                  <a:outerShdw blurRad="38100" dist="38100" dir="2700000" algn="tl">
                    <a:srgbClr val="000000">
                      <a:alpha val="43137"/>
                    </a:srgbClr>
                  </a:outerShdw>
                </a:effectLst>
                <a:latin typeface="+mn-ea"/>
              </a:rPr>
              <a:t>　住民やデータ利用者のニーズが高いデータを選ぶ</a:t>
            </a:r>
            <a:endParaRPr kumimoji="1" lang="ja-JP" altLang="en-US" sz="2000" dirty="0">
              <a:solidFill>
                <a:schemeClr val="tx1"/>
              </a:solidFill>
              <a:effectLst>
                <a:outerShdw blurRad="38100" dist="38100" dir="2700000" algn="tl">
                  <a:srgbClr val="000000">
                    <a:alpha val="43137"/>
                  </a:srgbClr>
                </a:outerShdw>
              </a:effectLst>
              <a:latin typeface="+mn-ea"/>
            </a:endParaRPr>
          </a:p>
        </p:txBody>
      </p:sp>
      <p:sp>
        <p:nvSpPr>
          <p:cNvPr id="13" name="正方形/長方形 12"/>
          <p:cNvSpPr/>
          <p:nvPr/>
        </p:nvSpPr>
        <p:spPr>
          <a:xfrm>
            <a:off x="323528" y="3140968"/>
            <a:ext cx="3312368" cy="43204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2000" dirty="0">
                <a:latin typeface="+mn-ea"/>
              </a:rPr>
              <a:t>公開するデータの選び方の例</a:t>
            </a:r>
          </a:p>
        </p:txBody>
      </p:sp>
      <p:sp>
        <p:nvSpPr>
          <p:cNvPr id="29" name="角丸四角形 28"/>
          <p:cNvSpPr/>
          <p:nvPr/>
        </p:nvSpPr>
        <p:spPr>
          <a:xfrm>
            <a:off x="683568" y="3717032"/>
            <a:ext cx="6192688" cy="1512168"/>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1331640" y="4221088"/>
            <a:ext cx="6840760" cy="100811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342900" indent="-342900">
              <a:buClr>
                <a:srgbClr val="0000CC"/>
              </a:buClr>
              <a:buFont typeface="Wingdings" panose="05000000000000000000" pitchFamily="2" charset="2"/>
              <a:buChar char="l"/>
              <a:defRPr sz="1600">
                <a:solidFill>
                  <a:schemeClr val="tx1"/>
                </a:solidFill>
                <a:latin typeface="+mn-ea"/>
                <a:cs typeface="Meiryo UI" panose="020B0604030504040204" pitchFamily="50" charset="-128"/>
              </a:defRPr>
            </a:lvl1pPr>
          </a:lstStyle>
          <a:p>
            <a:r>
              <a:rPr lang="ja-JP" altLang="en-US" sz="1800" dirty="0"/>
              <a:t>アンケートなどの調査結果を参考にする</a:t>
            </a:r>
            <a:endParaRPr lang="en-US" altLang="ja-JP" sz="1800" dirty="0"/>
          </a:p>
          <a:p>
            <a:r>
              <a:rPr lang="ja-JP" altLang="en-US" sz="1800" dirty="0"/>
              <a:t>情報公開請求件数が多い情報を参考にする</a:t>
            </a:r>
            <a:endParaRPr lang="en-US" altLang="ja-JP" sz="1800" dirty="0"/>
          </a:p>
          <a:p>
            <a:r>
              <a:rPr lang="ja-JP" altLang="en-US" sz="1800" dirty="0"/>
              <a:t>推奨データセットのデータから選ぶ</a:t>
            </a:r>
          </a:p>
        </p:txBody>
      </p:sp>
      <p:sp>
        <p:nvSpPr>
          <p:cNvPr id="35" name="テキスト ボックス 34">
            <a:extLst>
              <a:ext uri="{FF2B5EF4-FFF2-40B4-BE49-F238E27FC236}">
                <a16:creationId xmlns:a16="http://schemas.microsoft.com/office/drawing/2014/main" id="{88352BC8-C086-464C-B916-532D872A3F98}"/>
              </a:ext>
            </a:extLst>
          </p:cNvPr>
          <p:cNvSpPr txBox="1"/>
          <p:nvPr/>
        </p:nvSpPr>
        <p:spPr>
          <a:xfrm>
            <a:off x="179512" y="836712"/>
            <a:ext cx="8712968" cy="504056"/>
          </a:xfrm>
          <a:prstGeom prst="rect">
            <a:avLst/>
          </a:prstGeom>
          <a:noFill/>
          <a:ln>
            <a:noFill/>
          </a:ln>
        </p:spPr>
        <p:txBody>
          <a:bodyPr wrap="square" rtlCol="0">
            <a:noAutofit/>
          </a:bodyPr>
          <a:lstStyle>
            <a:defPPr>
              <a:defRPr lang="en-US"/>
            </a:defPPr>
            <a:lvl1pPr>
              <a:defRPr kumimoji="1">
                <a:latin typeface="+mn-ea"/>
              </a:defRPr>
            </a:lvl1pPr>
          </a:lstStyle>
          <a:p>
            <a:r>
              <a:rPr lang="ja-JP" altLang="en-US" dirty="0"/>
              <a:t>オープンデータでは、</a:t>
            </a:r>
            <a:endParaRPr lang="en-US" altLang="ja-JP" dirty="0"/>
          </a:p>
        </p:txBody>
      </p:sp>
      <p:sp>
        <p:nvSpPr>
          <p:cNvPr id="36" name="テキスト ボックス 35"/>
          <p:cNvSpPr txBox="1"/>
          <p:nvPr/>
        </p:nvSpPr>
        <p:spPr>
          <a:xfrm>
            <a:off x="323528" y="1268760"/>
            <a:ext cx="1584176" cy="576064"/>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txBody>
          <a:bodyPr wrap="none" rtlCol="0" anchor="ctr">
            <a:noAutofit/>
          </a:bodyPr>
          <a:lstStyle>
            <a:defPPr>
              <a:defRPr lang="en-US"/>
            </a:defPPr>
            <a:lvl1pPr algn="ctr">
              <a:defRPr kumimoji="1">
                <a:latin typeface="+mn-ea"/>
              </a:defRPr>
            </a:lvl1pPr>
          </a:lstStyle>
          <a:p>
            <a:r>
              <a:rPr lang="ja-JP" altLang="en-US" dirty="0"/>
              <a:t>価値あるデータ</a:t>
            </a:r>
            <a:endParaRPr lang="en-US" altLang="ja-JP" dirty="0"/>
          </a:p>
        </p:txBody>
      </p:sp>
      <p:sp>
        <p:nvSpPr>
          <p:cNvPr id="37" name="テキスト ボックス 36"/>
          <p:cNvSpPr txBox="1"/>
          <p:nvPr/>
        </p:nvSpPr>
        <p:spPr>
          <a:xfrm>
            <a:off x="2555776" y="1268760"/>
            <a:ext cx="2376264" cy="576064"/>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txBody>
          <a:bodyPr wrap="none" rtlCol="0" anchor="ctr">
            <a:noAutofit/>
          </a:bodyPr>
          <a:lstStyle>
            <a:defPPr>
              <a:defRPr lang="en-US"/>
            </a:defPPr>
            <a:lvl1pPr algn="ctr">
              <a:defRPr kumimoji="1">
                <a:latin typeface="+mn-ea"/>
              </a:defRPr>
            </a:lvl1pPr>
          </a:lstStyle>
          <a:p>
            <a:r>
              <a:rPr lang="ja-JP" altLang="en-US" sz="2000" b="1" dirty="0">
                <a:solidFill>
                  <a:schemeClr val="bg1"/>
                </a:solidFill>
              </a:rPr>
              <a:t>広く利用されるデータ</a:t>
            </a:r>
            <a:endParaRPr lang="en-US" altLang="ja-JP" sz="2000" b="1" dirty="0">
              <a:solidFill>
                <a:schemeClr val="bg1"/>
              </a:solidFill>
            </a:endParaRPr>
          </a:p>
        </p:txBody>
      </p:sp>
      <p:sp>
        <p:nvSpPr>
          <p:cNvPr id="38" name="正方形/長方形 37"/>
          <p:cNvSpPr/>
          <p:nvPr/>
        </p:nvSpPr>
        <p:spPr>
          <a:xfrm>
            <a:off x="1979712" y="1340768"/>
            <a:ext cx="504056" cy="432048"/>
          </a:xfrm>
          <a:prstGeom prst="rect">
            <a:avLst/>
          </a:prstGeom>
          <a:noFill/>
          <a:ln>
            <a:noFill/>
          </a:ln>
        </p:spPr>
        <p:txBody>
          <a:bodyPr wrap="square" rtlCol="0" anchor="ctr">
            <a:noAutofit/>
          </a:bodyPr>
          <a:lstStyle/>
          <a:p>
            <a:pPr algn="ctr" defTabSz="914400"/>
            <a:r>
              <a:rPr kumimoji="1" lang="ja-JP" altLang="en-US" sz="4000" b="1" dirty="0">
                <a:solidFill>
                  <a:schemeClr val="accent6">
                    <a:lumMod val="75000"/>
                  </a:schemeClr>
                </a:solidFill>
                <a:latin typeface="+mn-ea"/>
              </a:rPr>
              <a:t>＝</a:t>
            </a:r>
          </a:p>
        </p:txBody>
      </p:sp>
      <p:sp>
        <p:nvSpPr>
          <p:cNvPr id="6" name="右矢印 5"/>
          <p:cNvSpPr/>
          <p:nvPr/>
        </p:nvSpPr>
        <p:spPr>
          <a:xfrm>
            <a:off x="5148064" y="1412776"/>
            <a:ext cx="288032" cy="36004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5652120" y="1052736"/>
            <a:ext cx="2880320" cy="1080120"/>
          </a:xfrm>
          <a:prstGeom prst="roundRect">
            <a:avLst/>
          </a:prstGeom>
          <a:solidFill>
            <a:schemeClr val="accent1">
              <a:lumMod val="40000"/>
              <a:lumOff val="60000"/>
            </a:schemeClr>
          </a:solidFill>
          <a:ln w="9525">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defPPr>
              <a:defRPr lang="en-US"/>
            </a:defPPr>
            <a:lvl1pPr indent="0" algn="ctr">
              <a:spcBef>
                <a:spcPts val="600"/>
              </a:spcBef>
              <a:buClr>
                <a:schemeClr val="accent6">
                  <a:lumMod val="75000"/>
                </a:schemeClr>
              </a:buClr>
              <a:buFont typeface="Wingdings" panose="05000000000000000000" pitchFamily="2" charset="2"/>
              <a:buNone/>
              <a:defRPr sz="2400">
                <a:solidFill>
                  <a:srgbClr val="0000CC"/>
                </a:solidFill>
                <a:effectLst>
                  <a:outerShdw blurRad="38100" dist="38100" dir="2700000" algn="tl">
                    <a:srgbClr val="000000">
                      <a:alpha val="43137"/>
                    </a:srgbClr>
                  </a:outerShdw>
                </a:effectLst>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t>利用者の</a:t>
            </a:r>
            <a:endParaRPr lang="en-US" altLang="ja-JP" dirty="0"/>
          </a:p>
          <a:p>
            <a:r>
              <a:rPr lang="ja-JP" altLang="en-US" dirty="0"/>
              <a:t>ニーズが高いデータ</a:t>
            </a:r>
            <a:endParaRPr lang="en-US" altLang="ja-JP" dirty="0"/>
          </a:p>
        </p:txBody>
      </p:sp>
    </p:spTree>
    <p:extLst>
      <p:ext uri="{BB962C8B-B14F-4D97-AF65-F5344CB8AC3E}">
        <p14:creationId xmlns:p14="http://schemas.microsoft.com/office/powerpoint/2010/main" val="1051033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(3) </a:t>
            </a:r>
            <a:r>
              <a:rPr lang="ja-JP" altLang="en-US" dirty="0"/>
              <a:t>公開するデータを選ぶ</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27</a:t>
            </a:fld>
            <a:endParaRPr kumimoji="1" lang="ja-JP" altLang="en-US"/>
          </a:p>
        </p:txBody>
      </p:sp>
      <p:graphicFrame>
        <p:nvGraphicFramePr>
          <p:cNvPr id="11" name="表 10"/>
          <p:cNvGraphicFramePr>
            <a:graphicFrameLocks noGrp="1"/>
          </p:cNvGraphicFramePr>
          <p:nvPr>
            <p:extLst>
              <p:ext uri="{D42A27DB-BD31-4B8C-83A1-F6EECF244321}">
                <p14:modId xmlns:p14="http://schemas.microsoft.com/office/powerpoint/2010/main" val="1158546864"/>
              </p:ext>
            </p:extLst>
          </p:nvPr>
        </p:nvGraphicFramePr>
        <p:xfrm>
          <a:off x="899594" y="3433544"/>
          <a:ext cx="7776864" cy="2194560"/>
        </p:xfrm>
        <a:graphic>
          <a:graphicData uri="http://schemas.openxmlformats.org/drawingml/2006/table">
            <a:tbl>
              <a:tblPr firstRow="1" bandRow="1">
                <a:tableStyleId>{93296810-A885-4BE3-A3E7-6D5BEEA58F35}</a:tableStyleId>
              </a:tblPr>
              <a:tblGrid>
                <a:gridCol w="712429">
                  <a:extLst>
                    <a:ext uri="{9D8B030D-6E8A-4147-A177-3AD203B41FA5}">
                      <a16:colId xmlns:a16="http://schemas.microsoft.com/office/drawing/2014/main" val="3023564710"/>
                    </a:ext>
                  </a:extLst>
                </a:gridCol>
                <a:gridCol w="4227223">
                  <a:extLst>
                    <a:ext uri="{9D8B030D-6E8A-4147-A177-3AD203B41FA5}">
                      <a16:colId xmlns:a16="http://schemas.microsoft.com/office/drawing/2014/main" val="1448548417"/>
                    </a:ext>
                  </a:extLst>
                </a:gridCol>
                <a:gridCol w="2837212">
                  <a:extLst>
                    <a:ext uri="{9D8B030D-6E8A-4147-A177-3AD203B41FA5}">
                      <a16:colId xmlns:a16="http://schemas.microsoft.com/office/drawing/2014/main" val="2324360652"/>
                    </a:ext>
                  </a:extLst>
                </a:gridCol>
              </a:tblGrid>
              <a:tr h="0">
                <a:tc>
                  <a:txBody>
                    <a:bodyPr/>
                    <a:lstStyle/>
                    <a:p>
                      <a:r>
                        <a:rPr kumimoji="1" lang="ja-JP" altLang="en-US" sz="1800" dirty="0">
                          <a:latin typeface="+mn-ea"/>
                          <a:ea typeface="+mn-ea"/>
                        </a:rPr>
                        <a:t>順位</a:t>
                      </a:r>
                    </a:p>
                  </a:txBody>
                  <a:tcPr/>
                </a:tc>
                <a:tc>
                  <a:txBody>
                    <a:bodyPr/>
                    <a:lstStyle/>
                    <a:p>
                      <a:r>
                        <a:rPr kumimoji="1" lang="ja-JP" altLang="en-US" sz="1800" dirty="0">
                          <a:latin typeface="+mn-ea"/>
                          <a:ea typeface="+mn-ea"/>
                        </a:rPr>
                        <a:t>分野</a:t>
                      </a:r>
                    </a:p>
                  </a:txBody>
                  <a:tcPr/>
                </a:tc>
                <a:tc>
                  <a:txBody>
                    <a:bodyPr/>
                    <a:lstStyle/>
                    <a:p>
                      <a:r>
                        <a:rPr kumimoji="1" lang="ja-JP" altLang="en-US" sz="1800" dirty="0">
                          <a:latin typeface="+mn-ea"/>
                          <a:ea typeface="+mn-ea"/>
                        </a:rPr>
                        <a:t>回答団体数に対する割合</a:t>
                      </a:r>
                    </a:p>
                  </a:txBody>
                  <a:tcPr/>
                </a:tc>
                <a:extLst>
                  <a:ext uri="{0D108BD9-81ED-4DB2-BD59-A6C34878D82A}">
                    <a16:rowId xmlns:a16="http://schemas.microsoft.com/office/drawing/2014/main" val="4283155644"/>
                  </a:ext>
                </a:extLst>
              </a:tr>
              <a:tr h="0">
                <a:tc>
                  <a:txBody>
                    <a:bodyPr/>
                    <a:lstStyle/>
                    <a:p>
                      <a:pPr algn="ctr"/>
                      <a:r>
                        <a:rPr kumimoji="1" lang="en-US" altLang="ja-JP" sz="1800" dirty="0">
                          <a:latin typeface="+mn-ea"/>
                          <a:ea typeface="+mn-ea"/>
                        </a:rPr>
                        <a:t>1</a:t>
                      </a:r>
                      <a:endParaRPr kumimoji="1" lang="ja-JP" altLang="en-US" sz="1800" dirty="0">
                        <a:latin typeface="+mn-ea"/>
                        <a:ea typeface="+mn-ea"/>
                      </a:endParaRPr>
                    </a:p>
                  </a:txBody>
                  <a:tcPr/>
                </a:tc>
                <a:tc>
                  <a:txBody>
                    <a:bodyPr/>
                    <a:lstStyle/>
                    <a:p>
                      <a:r>
                        <a:rPr kumimoji="1" lang="ja-JP" altLang="en-US" sz="1800" dirty="0">
                          <a:latin typeface="+mn-ea"/>
                          <a:ea typeface="+mn-ea"/>
                        </a:rPr>
                        <a:t>防災分野の各種情報</a:t>
                      </a:r>
                    </a:p>
                  </a:txBody>
                  <a:tcPr/>
                </a:tc>
                <a:tc>
                  <a:txBody>
                    <a:bodyPr/>
                    <a:lstStyle/>
                    <a:p>
                      <a:r>
                        <a:rPr kumimoji="1" lang="en-US" altLang="ja-JP" sz="1800" dirty="0">
                          <a:latin typeface="+mn-ea"/>
                          <a:ea typeface="+mn-ea"/>
                        </a:rPr>
                        <a:t>49</a:t>
                      </a:r>
                      <a:r>
                        <a:rPr kumimoji="1" lang="ja-JP" altLang="en-US" sz="1800" dirty="0">
                          <a:latin typeface="+mn-ea"/>
                          <a:ea typeface="+mn-ea"/>
                        </a:rPr>
                        <a:t>％</a:t>
                      </a:r>
                    </a:p>
                  </a:txBody>
                  <a:tcPr/>
                </a:tc>
                <a:extLst>
                  <a:ext uri="{0D108BD9-81ED-4DB2-BD59-A6C34878D82A}">
                    <a16:rowId xmlns:a16="http://schemas.microsoft.com/office/drawing/2014/main" val="3006841755"/>
                  </a:ext>
                </a:extLst>
              </a:tr>
              <a:tr h="141744">
                <a:tc>
                  <a:txBody>
                    <a:bodyPr/>
                    <a:lstStyle/>
                    <a:p>
                      <a:pPr algn="ctr"/>
                      <a:r>
                        <a:rPr kumimoji="1" lang="en-US" altLang="ja-JP" sz="1800" dirty="0">
                          <a:latin typeface="+mn-ea"/>
                          <a:ea typeface="+mn-ea"/>
                        </a:rPr>
                        <a:t>2</a:t>
                      </a:r>
                      <a:endParaRPr kumimoji="1" lang="ja-JP" altLang="en-US" sz="1800" dirty="0">
                        <a:latin typeface="+mn-ea"/>
                        <a:ea typeface="+mn-ea"/>
                      </a:endParaRPr>
                    </a:p>
                  </a:txBody>
                  <a:tcPr/>
                </a:tc>
                <a:tc>
                  <a:txBody>
                    <a:bodyPr/>
                    <a:lstStyle/>
                    <a:p>
                      <a:r>
                        <a:rPr kumimoji="1" lang="ja-JP" altLang="en-US" sz="1800" dirty="0">
                          <a:latin typeface="+mn-ea"/>
                          <a:ea typeface="+mn-ea"/>
                        </a:rPr>
                        <a:t>基礎的な統計情報（人口、産業等）</a:t>
                      </a:r>
                    </a:p>
                  </a:txBody>
                  <a:tcPr/>
                </a:tc>
                <a:tc>
                  <a:txBody>
                    <a:bodyPr/>
                    <a:lstStyle/>
                    <a:p>
                      <a:r>
                        <a:rPr kumimoji="1" lang="en-US" altLang="ja-JP" sz="1800" dirty="0">
                          <a:latin typeface="+mn-ea"/>
                          <a:ea typeface="+mn-ea"/>
                        </a:rPr>
                        <a:t>33</a:t>
                      </a:r>
                      <a:r>
                        <a:rPr kumimoji="1" lang="ja-JP" altLang="en-US" sz="1800" dirty="0">
                          <a:latin typeface="+mn-ea"/>
                          <a:ea typeface="+mn-ea"/>
                        </a:rPr>
                        <a:t>％</a:t>
                      </a:r>
                    </a:p>
                  </a:txBody>
                  <a:tcPr/>
                </a:tc>
                <a:extLst>
                  <a:ext uri="{0D108BD9-81ED-4DB2-BD59-A6C34878D82A}">
                    <a16:rowId xmlns:a16="http://schemas.microsoft.com/office/drawing/2014/main" val="2924240563"/>
                  </a:ext>
                </a:extLst>
              </a:tr>
              <a:tr h="0">
                <a:tc>
                  <a:txBody>
                    <a:bodyPr/>
                    <a:lstStyle/>
                    <a:p>
                      <a:pPr algn="ctr"/>
                      <a:r>
                        <a:rPr kumimoji="1" lang="en-US" altLang="ja-JP" sz="1800" dirty="0">
                          <a:latin typeface="+mn-ea"/>
                          <a:ea typeface="+mn-ea"/>
                        </a:rPr>
                        <a:t>3</a:t>
                      </a:r>
                      <a:endParaRPr kumimoji="1" lang="ja-JP" altLang="en-US" sz="1800" dirty="0">
                        <a:latin typeface="+mn-ea"/>
                        <a:ea typeface="+mn-ea"/>
                      </a:endParaRPr>
                    </a:p>
                  </a:txBody>
                  <a:tcPr/>
                </a:tc>
                <a:tc>
                  <a:txBody>
                    <a:bodyPr/>
                    <a:lstStyle/>
                    <a:p>
                      <a:r>
                        <a:rPr kumimoji="1" lang="ja-JP" altLang="en-US" sz="1800" dirty="0">
                          <a:latin typeface="+mn-ea"/>
                          <a:ea typeface="+mn-ea"/>
                        </a:rPr>
                        <a:t>公共施設の位置やサービスに関する情報</a:t>
                      </a:r>
                    </a:p>
                  </a:txBody>
                  <a:tcPr/>
                </a:tc>
                <a:tc>
                  <a:txBody>
                    <a:bodyPr/>
                    <a:lstStyle/>
                    <a:p>
                      <a:r>
                        <a:rPr kumimoji="1" lang="en-US" altLang="ja-JP" sz="1800" dirty="0">
                          <a:latin typeface="+mn-ea"/>
                          <a:ea typeface="+mn-ea"/>
                        </a:rPr>
                        <a:t>33</a:t>
                      </a:r>
                      <a:r>
                        <a:rPr kumimoji="1" lang="ja-JP" altLang="en-US" sz="1800" dirty="0">
                          <a:latin typeface="+mn-ea"/>
                          <a:ea typeface="+mn-ea"/>
                        </a:rPr>
                        <a:t>％</a:t>
                      </a:r>
                    </a:p>
                  </a:txBody>
                  <a:tcPr/>
                </a:tc>
                <a:extLst>
                  <a:ext uri="{0D108BD9-81ED-4DB2-BD59-A6C34878D82A}">
                    <a16:rowId xmlns:a16="http://schemas.microsoft.com/office/drawing/2014/main" val="296402646"/>
                  </a:ext>
                </a:extLst>
              </a:tr>
              <a:tr h="0">
                <a:tc>
                  <a:txBody>
                    <a:bodyPr/>
                    <a:lstStyle/>
                    <a:p>
                      <a:pPr algn="ctr"/>
                      <a:r>
                        <a:rPr kumimoji="1" lang="en-US" altLang="ja-JP" sz="1800" dirty="0">
                          <a:latin typeface="+mn-ea"/>
                          <a:ea typeface="+mn-ea"/>
                        </a:rPr>
                        <a:t>4</a:t>
                      </a:r>
                      <a:endParaRPr kumimoji="1" lang="ja-JP" altLang="en-US" sz="1800" dirty="0">
                        <a:latin typeface="+mn-ea"/>
                        <a:ea typeface="+mn-ea"/>
                      </a:endParaRPr>
                    </a:p>
                  </a:txBody>
                  <a:tcPr/>
                </a:tc>
                <a:tc>
                  <a:txBody>
                    <a:bodyPr/>
                    <a:lstStyle/>
                    <a:p>
                      <a:r>
                        <a:rPr kumimoji="1" lang="ja-JP" altLang="en-US" sz="1800" dirty="0">
                          <a:latin typeface="+mn-ea"/>
                          <a:ea typeface="+mn-ea"/>
                        </a:rPr>
                        <a:t>観光に関する情報</a:t>
                      </a:r>
                    </a:p>
                  </a:txBody>
                  <a:tcPr/>
                </a:tc>
                <a:tc>
                  <a:txBody>
                    <a:bodyPr/>
                    <a:lstStyle/>
                    <a:p>
                      <a:r>
                        <a:rPr kumimoji="1" lang="en-US" altLang="ja-JP" sz="1800" dirty="0">
                          <a:latin typeface="+mn-ea"/>
                          <a:ea typeface="+mn-ea"/>
                        </a:rPr>
                        <a:t>32</a:t>
                      </a:r>
                      <a:r>
                        <a:rPr kumimoji="1" lang="ja-JP" altLang="en-US" sz="1800" dirty="0">
                          <a:latin typeface="+mn-ea"/>
                          <a:ea typeface="+mn-ea"/>
                        </a:rPr>
                        <a:t>％</a:t>
                      </a:r>
                    </a:p>
                  </a:txBody>
                  <a:tcPr/>
                </a:tc>
                <a:extLst>
                  <a:ext uri="{0D108BD9-81ED-4DB2-BD59-A6C34878D82A}">
                    <a16:rowId xmlns:a16="http://schemas.microsoft.com/office/drawing/2014/main" val="1711882422"/>
                  </a:ext>
                </a:extLst>
              </a:tr>
              <a:tr h="0">
                <a:tc>
                  <a:txBody>
                    <a:bodyPr/>
                    <a:lstStyle/>
                    <a:p>
                      <a:pPr algn="ctr"/>
                      <a:r>
                        <a:rPr kumimoji="1" lang="en-US" altLang="ja-JP" sz="1800" dirty="0">
                          <a:latin typeface="+mn-ea"/>
                          <a:ea typeface="+mn-ea"/>
                        </a:rPr>
                        <a:t>5</a:t>
                      </a:r>
                      <a:endParaRPr kumimoji="1" lang="ja-JP" altLang="en-US" sz="1800" dirty="0">
                        <a:latin typeface="+mn-ea"/>
                        <a:ea typeface="+mn-ea"/>
                      </a:endParaRPr>
                    </a:p>
                  </a:txBody>
                  <a:tcPr/>
                </a:tc>
                <a:tc>
                  <a:txBody>
                    <a:bodyPr/>
                    <a:lstStyle/>
                    <a:p>
                      <a:r>
                        <a:rPr kumimoji="1" lang="ja-JP" altLang="en-US" sz="1800" dirty="0">
                          <a:latin typeface="+mn-ea"/>
                          <a:ea typeface="+mn-ea"/>
                        </a:rPr>
                        <a:t>子育てに関する情報</a:t>
                      </a:r>
                    </a:p>
                  </a:txBody>
                  <a:tcPr/>
                </a:tc>
                <a:tc>
                  <a:txBody>
                    <a:bodyPr/>
                    <a:lstStyle/>
                    <a:p>
                      <a:r>
                        <a:rPr kumimoji="1" lang="en-US" altLang="ja-JP" sz="1800" dirty="0">
                          <a:latin typeface="+mn-ea"/>
                          <a:ea typeface="+mn-ea"/>
                        </a:rPr>
                        <a:t>30</a:t>
                      </a:r>
                      <a:r>
                        <a:rPr kumimoji="1" lang="ja-JP" altLang="en-US" sz="1800" dirty="0">
                          <a:latin typeface="+mn-ea"/>
                          <a:ea typeface="+mn-ea"/>
                        </a:rPr>
                        <a:t>％</a:t>
                      </a:r>
                    </a:p>
                  </a:txBody>
                  <a:tcPr/>
                </a:tc>
                <a:extLst>
                  <a:ext uri="{0D108BD9-81ED-4DB2-BD59-A6C34878D82A}">
                    <a16:rowId xmlns:a16="http://schemas.microsoft.com/office/drawing/2014/main" val="1056535842"/>
                  </a:ext>
                </a:extLst>
              </a:tr>
            </a:tbl>
          </a:graphicData>
        </a:graphic>
      </p:graphicFrame>
      <p:sp>
        <p:nvSpPr>
          <p:cNvPr id="14" name="正方形/長方形 13"/>
          <p:cNvSpPr/>
          <p:nvPr/>
        </p:nvSpPr>
        <p:spPr>
          <a:xfrm>
            <a:off x="827584" y="1916832"/>
            <a:ext cx="8136904" cy="13006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ja-JP" altLang="en-US" dirty="0">
                <a:solidFill>
                  <a:schemeClr val="tx1"/>
                </a:solidFill>
                <a:latin typeface="+mn-ea"/>
                <a:cs typeface="Meiryo UI" panose="020B0604030504040204" pitchFamily="50" charset="-128"/>
              </a:rPr>
              <a:t>内閣官房が自治体に対して実施した「オープンデータの取組状況に関するアンケート」の結果は以下のとおりです。</a:t>
            </a:r>
            <a:endParaRPr lang="en-US" altLang="ja-JP" dirty="0">
              <a:solidFill>
                <a:schemeClr val="tx1"/>
              </a:solidFill>
              <a:latin typeface="+mn-ea"/>
              <a:cs typeface="Meiryo UI" panose="020B0604030504040204" pitchFamily="50" charset="-128"/>
            </a:endParaRPr>
          </a:p>
          <a:p>
            <a:r>
              <a:rPr lang="ja-JP" altLang="en-US" dirty="0">
                <a:solidFill>
                  <a:schemeClr val="tx1"/>
                </a:solidFill>
                <a:latin typeface="+mn-ea"/>
                <a:cs typeface="Meiryo UI" panose="020B0604030504040204" pitchFamily="50" charset="-128"/>
              </a:rPr>
              <a:t>（自治体の住民への調査によりニーズの高かった分野の上位</a:t>
            </a:r>
            <a:r>
              <a:rPr lang="en-US" altLang="ja-JP" dirty="0">
                <a:solidFill>
                  <a:schemeClr val="tx1"/>
                </a:solidFill>
                <a:latin typeface="+mn-ea"/>
                <a:cs typeface="Meiryo UI" panose="020B0604030504040204" pitchFamily="50" charset="-128"/>
              </a:rPr>
              <a:t>5</a:t>
            </a:r>
            <a:r>
              <a:rPr lang="ja-JP" altLang="en-US" dirty="0" err="1">
                <a:solidFill>
                  <a:schemeClr val="tx1"/>
                </a:solidFill>
                <a:latin typeface="+mn-ea"/>
                <a:cs typeface="Meiryo UI" panose="020B0604030504040204" pitchFamily="50" charset="-128"/>
              </a:rPr>
              <a:t>つを</a:t>
            </a:r>
            <a:r>
              <a:rPr lang="ja-JP" altLang="en-US" dirty="0">
                <a:solidFill>
                  <a:schemeClr val="tx1"/>
                </a:solidFill>
                <a:latin typeface="+mn-ea"/>
                <a:cs typeface="Meiryo UI" panose="020B0604030504040204" pitchFamily="50" charset="-128"/>
              </a:rPr>
              <a:t>抜粋）</a:t>
            </a:r>
          </a:p>
        </p:txBody>
      </p:sp>
      <p:sp>
        <p:nvSpPr>
          <p:cNvPr id="15" name="正方形/長方形 14"/>
          <p:cNvSpPr/>
          <p:nvPr/>
        </p:nvSpPr>
        <p:spPr>
          <a:xfrm>
            <a:off x="1331640" y="5661248"/>
            <a:ext cx="7776864" cy="2880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r"/>
            <a:r>
              <a:rPr lang="ja-JP" altLang="en-US" sz="1200" dirty="0">
                <a:solidFill>
                  <a:schemeClr val="tx1"/>
                </a:solidFill>
                <a:latin typeface="+mn-ea"/>
                <a:cs typeface="Meiryo UI" panose="020B0604030504040204" pitchFamily="50" charset="-128"/>
              </a:rPr>
              <a:t>出典：「オープンデータの取組に関する自治体アンケート結果（内閣官房</a:t>
            </a:r>
            <a:r>
              <a:rPr lang="en-US" altLang="ja-JP" sz="1200" dirty="0">
                <a:solidFill>
                  <a:schemeClr val="tx1"/>
                </a:solidFill>
                <a:latin typeface="+mn-ea"/>
                <a:cs typeface="Meiryo UI" panose="020B0604030504040204" pitchFamily="50" charset="-128"/>
              </a:rPr>
              <a:t>IT</a:t>
            </a:r>
            <a:r>
              <a:rPr lang="ja-JP" altLang="en-US" sz="1200" dirty="0">
                <a:solidFill>
                  <a:schemeClr val="tx1"/>
                </a:solidFill>
                <a:latin typeface="+mn-ea"/>
                <a:cs typeface="Meiryo UI" panose="020B0604030504040204" pitchFamily="50" charset="-128"/>
              </a:rPr>
              <a:t>総合戦略室、平成</a:t>
            </a:r>
            <a:r>
              <a:rPr lang="en-US" altLang="ja-JP" sz="1200" dirty="0">
                <a:solidFill>
                  <a:schemeClr val="tx1"/>
                </a:solidFill>
                <a:latin typeface="+mn-ea"/>
                <a:cs typeface="Meiryo UI" panose="020B0604030504040204" pitchFamily="50" charset="-128"/>
              </a:rPr>
              <a:t>28</a:t>
            </a:r>
            <a:r>
              <a:rPr lang="ja-JP" altLang="en-US" sz="1200" dirty="0">
                <a:solidFill>
                  <a:schemeClr val="tx1"/>
                </a:solidFill>
                <a:latin typeface="+mn-ea"/>
                <a:cs typeface="Meiryo UI" panose="020B0604030504040204" pitchFamily="50" charset="-128"/>
              </a:rPr>
              <a:t>年</a:t>
            </a:r>
            <a:r>
              <a:rPr lang="en-US" altLang="ja-JP" sz="1200" dirty="0">
                <a:solidFill>
                  <a:schemeClr val="tx1"/>
                </a:solidFill>
                <a:latin typeface="+mn-ea"/>
                <a:cs typeface="Meiryo UI" panose="020B0604030504040204" pitchFamily="50" charset="-128"/>
              </a:rPr>
              <a:t>12</a:t>
            </a:r>
            <a:r>
              <a:rPr lang="ja-JP" altLang="en-US" sz="1200" dirty="0">
                <a:solidFill>
                  <a:schemeClr val="tx1"/>
                </a:solidFill>
                <a:latin typeface="+mn-ea"/>
                <a:cs typeface="Meiryo UI" panose="020B0604030504040204" pitchFamily="50" charset="-128"/>
              </a:rPr>
              <a:t>月実施）」</a:t>
            </a:r>
          </a:p>
        </p:txBody>
      </p:sp>
      <p:sp>
        <p:nvSpPr>
          <p:cNvPr id="1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16" name="テキスト ボックス 15"/>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2000">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Clr>
                <a:srgbClr val="0000CC"/>
              </a:buClr>
            </a:pPr>
            <a:r>
              <a:rPr lang="ja-JP" altLang="en-US" dirty="0">
                <a:solidFill>
                  <a:schemeClr val="tx1"/>
                </a:solidFill>
              </a:rPr>
              <a:t>アンケートなどの調査結果を参考にする</a:t>
            </a:r>
          </a:p>
        </p:txBody>
      </p:sp>
      <p:sp>
        <p:nvSpPr>
          <p:cNvPr id="9" name="テキスト ボックス 8">
            <a:extLst>
              <a:ext uri="{FF2B5EF4-FFF2-40B4-BE49-F238E27FC236}">
                <a16:creationId xmlns:a16="http://schemas.microsoft.com/office/drawing/2014/main" id="{F0D9C926-CDCA-4A01-947A-5DE886C860DA}"/>
              </a:ext>
            </a:extLst>
          </p:cNvPr>
          <p:cNvSpPr txBox="1"/>
          <p:nvPr/>
        </p:nvSpPr>
        <p:spPr>
          <a:xfrm>
            <a:off x="179512" y="1408232"/>
            <a:ext cx="8784976" cy="43204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2000">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342900" indent="-342900">
              <a:buFont typeface="Wingdings" panose="05000000000000000000" pitchFamily="2" charset="2"/>
              <a:buChar char="l"/>
            </a:pPr>
            <a:r>
              <a:rPr lang="ja-JP" altLang="en-US" dirty="0">
                <a:solidFill>
                  <a:schemeClr val="tx1"/>
                </a:solidFill>
              </a:rPr>
              <a:t>各団体でアンケートなどを実施したり、国などでまとめている調査結果を活用する</a:t>
            </a:r>
          </a:p>
        </p:txBody>
      </p:sp>
    </p:spTree>
    <p:extLst>
      <p:ext uri="{BB962C8B-B14F-4D97-AF65-F5344CB8AC3E}">
        <p14:creationId xmlns:p14="http://schemas.microsoft.com/office/powerpoint/2010/main" val="2503659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(3) </a:t>
            </a:r>
            <a:r>
              <a:rPr lang="ja-JP" altLang="en-US" dirty="0"/>
              <a:t>公開するデータを選ぶ</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28</a:t>
            </a:fld>
            <a:endParaRPr kumimoji="1" lang="ja-JP" altLang="en-US"/>
          </a:p>
        </p:txBody>
      </p:sp>
      <p:sp>
        <p:nvSpPr>
          <p:cNvPr id="1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16" name="テキスト ボックス 15"/>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2000">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Clr>
                <a:srgbClr val="0000CC"/>
              </a:buClr>
            </a:pPr>
            <a:r>
              <a:rPr lang="ja-JP" altLang="en-US" dirty="0">
                <a:solidFill>
                  <a:schemeClr val="tx1"/>
                </a:solidFill>
              </a:rPr>
              <a:t>情報公開請求件数が多い情報を参考にする</a:t>
            </a:r>
          </a:p>
        </p:txBody>
      </p:sp>
      <p:sp>
        <p:nvSpPr>
          <p:cNvPr id="9" name="テキスト ボックス 8">
            <a:extLst>
              <a:ext uri="{FF2B5EF4-FFF2-40B4-BE49-F238E27FC236}">
                <a16:creationId xmlns:a16="http://schemas.microsoft.com/office/drawing/2014/main" id="{F0D9C926-CDCA-4A01-947A-5DE886C860DA}"/>
              </a:ext>
            </a:extLst>
          </p:cNvPr>
          <p:cNvSpPr txBox="1"/>
          <p:nvPr/>
        </p:nvSpPr>
        <p:spPr>
          <a:xfrm>
            <a:off x="179512" y="1368904"/>
            <a:ext cx="8784976" cy="7920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2000">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342900" indent="-342900">
              <a:buFont typeface="Wingdings" panose="05000000000000000000" pitchFamily="2" charset="2"/>
              <a:buChar char="l"/>
            </a:pPr>
            <a:r>
              <a:rPr lang="ja-JP" altLang="en-US" dirty="0">
                <a:solidFill>
                  <a:schemeClr val="tx1"/>
                </a:solidFill>
              </a:rPr>
              <a:t>これまで情報公開請求を受け、随時公開していた情報のうち、請求が多いものなどをあらかじめオープンデータとして公開する。</a:t>
            </a:r>
          </a:p>
        </p:txBody>
      </p:sp>
      <p:sp>
        <p:nvSpPr>
          <p:cNvPr id="12" name="正方形/長方形 11">
            <a:extLst>
              <a:ext uri="{FF2B5EF4-FFF2-40B4-BE49-F238E27FC236}">
                <a16:creationId xmlns:a16="http://schemas.microsoft.com/office/drawing/2014/main" id="{CA4ABDC9-4387-41A9-9D88-A2FC58F3A75D}"/>
              </a:ext>
            </a:extLst>
          </p:cNvPr>
          <p:cNvSpPr/>
          <p:nvPr/>
        </p:nvSpPr>
        <p:spPr>
          <a:xfrm>
            <a:off x="827584" y="2200320"/>
            <a:ext cx="8136904" cy="13006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ja-JP" altLang="en-US" dirty="0">
                <a:solidFill>
                  <a:schemeClr val="tx1"/>
                </a:solidFill>
                <a:latin typeface="+mn-ea"/>
                <a:cs typeface="Meiryo UI" panose="020B0604030504040204" pitchFamily="50" charset="-128"/>
              </a:rPr>
              <a:t>オープンデータとして公開することにより、住民や自治体の負担の軽減につながると考える</a:t>
            </a:r>
            <a:r>
              <a:rPr lang="en-US" altLang="ja-JP" dirty="0">
                <a:solidFill>
                  <a:schemeClr val="tx1"/>
                </a:solidFill>
                <a:latin typeface="+mn-ea"/>
                <a:cs typeface="Meiryo UI" panose="020B0604030504040204" pitchFamily="50" charset="-128"/>
              </a:rPr>
              <a:t/>
            </a:r>
            <a:br>
              <a:rPr lang="en-US" altLang="ja-JP" dirty="0">
                <a:solidFill>
                  <a:schemeClr val="tx1"/>
                </a:solidFill>
                <a:latin typeface="+mn-ea"/>
                <a:cs typeface="Meiryo UI" panose="020B0604030504040204" pitchFamily="50" charset="-128"/>
              </a:rPr>
            </a:br>
            <a:r>
              <a:rPr lang="ja-JP" altLang="en-US" dirty="0">
                <a:solidFill>
                  <a:schemeClr val="tx1"/>
                </a:solidFill>
                <a:latin typeface="+mn-ea"/>
                <a:cs typeface="Meiryo UI" panose="020B0604030504040204" pitchFamily="50" charset="-128"/>
              </a:rPr>
              <a:t>情報の一例を以下に示します。</a:t>
            </a:r>
          </a:p>
        </p:txBody>
      </p:sp>
      <p:sp>
        <p:nvSpPr>
          <p:cNvPr id="17" name="正方形/長方形 16">
            <a:extLst>
              <a:ext uri="{FF2B5EF4-FFF2-40B4-BE49-F238E27FC236}">
                <a16:creationId xmlns:a16="http://schemas.microsoft.com/office/drawing/2014/main" id="{169EBD94-AF7B-4F82-9609-A7AA332458A8}"/>
              </a:ext>
            </a:extLst>
          </p:cNvPr>
          <p:cNvSpPr/>
          <p:nvPr/>
        </p:nvSpPr>
        <p:spPr>
          <a:xfrm>
            <a:off x="1043608" y="3501008"/>
            <a:ext cx="7743082" cy="158417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ü"/>
            </a:pPr>
            <a:r>
              <a:rPr lang="ja-JP" altLang="en-US" dirty="0">
                <a:solidFill>
                  <a:schemeClr val="tx1"/>
                </a:solidFill>
                <a:latin typeface="+mn-ea"/>
                <a:cs typeface="Meiryo UI" panose="020B0604030504040204" pitchFamily="50" charset="-128"/>
              </a:rPr>
              <a:t>食品関係営業者台帳、理美容所施設一覧、旅館業営業施設一覧</a:t>
            </a:r>
          </a:p>
          <a:p>
            <a:pPr marL="285750" indent="-285750">
              <a:spcBef>
                <a:spcPts val="600"/>
              </a:spcBef>
              <a:buClr>
                <a:schemeClr val="accent6">
                  <a:lumMod val="75000"/>
                </a:schemeClr>
              </a:buClr>
              <a:buFont typeface="Wingdings" panose="05000000000000000000" pitchFamily="2" charset="2"/>
              <a:buChar char="ü"/>
            </a:pPr>
            <a:r>
              <a:rPr lang="ja-JP" altLang="en-US" dirty="0">
                <a:solidFill>
                  <a:schemeClr val="tx1"/>
                </a:solidFill>
                <a:latin typeface="+mn-ea"/>
                <a:cs typeface="Meiryo UI" panose="020B0604030504040204" pitchFamily="50" charset="-128"/>
              </a:rPr>
              <a:t>病院・診療所一覧、施術所一覧</a:t>
            </a:r>
            <a:r>
              <a:rPr lang="en-US" altLang="ja-JP" dirty="0">
                <a:solidFill>
                  <a:schemeClr val="tx1"/>
                </a:solidFill>
                <a:latin typeface="+mn-ea"/>
                <a:cs typeface="Meiryo UI" panose="020B0604030504040204" pitchFamily="50" charset="-128"/>
              </a:rPr>
              <a:t>(</a:t>
            </a:r>
            <a:r>
              <a:rPr lang="ja-JP" altLang="en-US" dirty="0">
                <a:solidFill>
                  <a:schemeClr val="tx1"/>
                </a:solidFill>
                <a:latin typeface="+mn-ea"/>
                <a:cs typeface="Meiryo UI" panose="020B0604030504040204" pitchFamily="50" charset="-128"/>
              </a:rPr>
              <a:t>整骨院、はり等</a:t>
            </a:r>
            <a:r>
              <a:rPr lang="en-US" altLang="ja-JP" dirty="0">
                <a:solidFill>
                  <a:schemeClr val="tx1"/>
                </a:solidFill>
                <a:latin typeface="+mn-ea"/>
                <a:cs typeface="Meiryo UI" panose="020B0604030504040204" pitchFamily="50" charset="-128"/>
              </a:rPr>
              <a:t>)</a:t>
            </a:r>
          </a:p>
          <a:p>
            <a:pPr marL="285750" indent="-285750">
              <a:spcBef>
                <a:spcPts val="600"/>
              </a:spcBef>
              <a:buClr>
                <a:schemeClr val="accent6">
                  <a:lumMod val="75000"/>
                </a:schemeClr>
              </a:buClr>
              <a:buFont typeface="Wingdings" panose="05000000000000000000" pitchFamily="2" charset="2"/>
              <a:buChar char="ü"/>
            </a:pPr>
            <a:r>
              <a:rPr lang="ja-JP" altLang="en-US" dirty="0">
                <a:solidFill>
                  <a:schemeClr val="tx1"/>
                </a:solidFill>
                <a:latin typeface="+mn-ea"/>
                <a:cs typeface="Meiryo UI" panose="020B0604030504040204" pitchFamily="50" charset="-128"/>
              </a:rPr>
              <a:t>介護施設一覧、公営住宅空き家一覧</a:t>
            </a:r>
          </a:p>
          <a:p>
            <a:pPr marL="285750" indent="-285750">
              <a:spcBef>
                <a:spcPts val="600"/>
              </a:spcBef>
              <a:buClr>
                <a:schemeClr val="accent6">
                  <a:lumMod val="75000"/>
                </a:schemeClr>
              </a:buClr>
              <a:buFont typeface="Wingdings" panose="05000000000000000000" pitchFamily="2" charset="2"/>
              <a:buChar char="ü"/>
            </a:pPr>
            <a:r>
              <a:rPr lang="ja-JP" altLang="en-US" dirty="0">
                <a:solidFill>
                  <a:schemeClr val="tx1"/>
                </a:solidFill>
                <a:latin typeface="+mn-ea"/>
                <a:cs typeface="Meiryo UI" panose="020B0604030504040204" pitchFamily="50" charset="-128"/>
              </a:rPr>
              <a:t>各種統計データ、住居表示台帳</a:t>
            </a:r>
          </a:p>
        </p:txBody>
      </p:sp>
      <p:sp>
        <p:nvSpPr>
          <p:cNvPr id="18" name="正方形/長方形 17">
            <a:extLst>
              <a:ext uri="{FF2B5EF4-FFF2-40B4-BE49-F238E27FC236}">
                <a16:creationId xmlns:a16="http://schemas.microsoft.com/office/drawing/2014/main" id="{F6E9B9A0-734D-402B-81AF-713E0BA7A263}"/>
              </a:ext>
            </a:extLst>
          </p:cNvPr>
          <p:cNvSpPr/>
          <p:nvPr/>
        </p:nvSpPr>
        <p:spPr>
          <a:xfrm>
            <a:off x="899592" y="3068960"/>
            <a:ext cx="1440160" cy="36004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dirty="0">
                <a:latin typeface="+mn-ea"/>
              </a:rPr>
              <a:t>情報の例</a:t>
            </a:r>
          </a:p>
        </p:txBody>
      </p:sp>
    </p:spTree>
    <p:extLst>
      <p:ext uri="{BB962C8B-B14F-4D97-AF65-F5344CB8AC3E}">
        <p14:creationId xmlns:p14="http://schemas.microsoft.com/office/powerpoint/2010/main" val="1943044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3212976"/>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latin typeface="+mj-ea"/>
                <a:ea typeface="+mj-ea"/>
              </a:defRPr>
            </a:lvl1pPr>
          </a:lstStyle>
          <a:p>
            <a:r>
              <a:rPr lang="ja-JP" altLang="en-US" dirty="0"/>
              <a:t>１</a:t>
            </a:r>
            <a:r>
              <a:rPr lang="en-US" altLang="ja-JP" dirty="0"/>
              <a:t>.</a:t>
            </a:r>
            <a:r>
              <a:rPr lang="ja-JP" altLang="en-US" dirty="0"/>
              <a:t> はじめに</a:t>
            </a:r>
          </a:p>
        </p:txBody>
      </p:sp>
      <p:sp>
        <p:nvSpPr>
          <p:cNvPr id="10"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3717032"/>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solidFill>
                  <a:schemeClr val="bg1">
                    <a:lumMod val="85000"/>
                  </a:schemeClr>
                </a:solidFill>
                <a:latin typeface="+mj-ea"/>
                <a:ea typeface="+mj-ea"/>
              </a:defRPr>
            </a:lvl1pPr>
          </a:lstStyle>
          <a:p>
            <a:r>
              <a:rPr lang="ja-JP" altLang="en-US" dirty="0"/>
              <a:t>２</a:t>
            </a:r>
            <a:r>
              <a:rPr lang="en-US" altLang="ja-JP" dirty="0"/>
              <a:t>. </a:t>
            </a:r>
            <a:r>
              <a:rPr lang="ja-JP" altLang="en-US" dirty="0"/>
              <a:t>オープンデータを公開するための基本的な作業</a:t>
            </a:r>
          </a:p>
        </p:txBody>
      </p:sp>
      <p:sp>
        <p:nvSpPr>
          <p:cNvPr id="2" name="スライド番号プレースホルダー 1"/>
          <p:cNvSpPr>
            <a:spLocks noGrp="1"/>
          </p:cNvSpPr>
          <p:nvPr>
            <p:ph type="sldNum" sz="quarter" idx="12"/>
          </p:nvPr>
        </p:nvSpPr>
        <p:spPr/>
        <p:txBody>
          <a:bodyPr/>
          <a:lstStyle/>
          <a:p>
            <a:fld id="{EEDB8509-CC2C-4EC7-9C2E-996B98B58898}" type="slidenum">
              <a:rPr kumimoji="1" lang="ja-JP" altLang="en-US" smtClean="0"/>
              <a:pPr/>
              <a:t>2</a:t>
            </a:fld>
            <a:endParaRPr kumimoji="1" lang="ja-JP" altLang="en-US" dirty="0"/>
          </a:p>
        </p:txBody>
      </p:sp>
      <p:sp>
        <p:nvSpPr>
          <p:cNvPr id="11"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4221088"/>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solidFill>
                  <a:schemeClr val="bg1">
                    <a:lumMod val="85000"/>
                  </a:schemeClr>
                </a:solidFill>
                <a:latin typeface="+mj-ea"/>
                <a:ea typeface="+mj-ea"/>
              </a:defRPr>
            </a:lvl1pPr>
          </a:lstStyle>
          <a:p>
            <a:r>
              <a:rPr lang="ja-JP" altLang="en-US" dirty="0"/>
              <a:t>３</a:t>
            </a:r>
            <a:r>
              <a:rPr lang="en-US" altLang="ja-JP" dirty="0"/>
              <a:t>. </a:t>
            </a:r>
            <a:r>
              <a:rPr lang="ja-JP" altLang="en-US" dirty="0"/>
              <a:t>オープンデータを継続していくための取り組み</a:t>
            </a:r>
          </a:p>
        </p:txBody>
      </p:sp>
      <p:sp>
        <p:nvSpPr>
          <p:cNvPr id="13"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4725144"/>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solidFill>
                  <a:schemeClr val="bg1">
                    <a:lumMod val="85000"/>
                  </a:schemeClr>
                </a:solidFill>
                <a:latin typeface="+mj-ea"/>
                <a:ea typeface="+mj-ea"/>
              </a:defRPr>
            </a:lvl1pPr>
          </a:lstStyle>
          <a:p>
            <a:r>
              <a:rPr lang="ja-JP" altLang="en-US" dirty="0"/>
              <a:t>４</a:t>
            </a:r>
            <a:r>
              <a:rPr lang="en-US" altLang="ja-JP" dirty="0"/>
              <a:t>.</a:t>
            </a:r>
            <a:r>
              <a:rPr lang="ja-JP" altLang="en-US" dirty="0"/>
              <a:t> オープンデータ研修ポータルの紹介</a:t>
            </a:r>
          </a:p>
        </p:txBody>
      </p:sp>
    </p:spTree>
    <p:extLst>
      <p:ext uri="{BB962C8B-B14F-4D97-AF65-F5344CB8AC3E}">
        <p14:creationId xmlns:p14="http://schemas.microsoft.com/office/powerpoint/2010/main" val="2435794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noFill/>
          </a:ln>
        </p:spPr>
        <p:txBody>
          <a:bodyPr vert="horz" lIns="91440" tIns="45720" rIns="91440" bIns="45720" rtlCol="0" anchor="ctr">
            <a:normAutofit/>
          </a:bodyPr>
          <a:lstStyle/>
          <a:p>
            <a:r>
              <a:rPr lang="en-US" altLang="ja-JP" dirty="0"/>
              <a:t>(3) </a:t>
            </a:r>
            <a:r>
              <a:rPr lang="ja-JP" altLang="en-US" dirty="0"/>
              <a:t>公開するデータを選ぶ</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29</a:t>
            </a:fld>
            <a:endParaRPr kumimoji="1" lang="ja-JP" altLang="en-US"/>
          </a:p>
        </p:txBody>
      </p:sp>
      <p:sp>
        <p:nvSpPr>
          <p:cNvPr id="7" name="タイトル 1"/>
          <p:cNvSpPr txBox="1">
            <a:spLocks/>
          </p:cNvSpPr>
          <p:nvPr/>
        </p:nvSpPr>
        <p:spPr>
          <a:xfrm>
            <a:off x="251520" y="95530"/>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8" name="テキスト ボックス 7"/>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2000">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solidFill>
                  <a:schemeClr val="tx1"/>
                </a:solidFill>
              </a:rPr>
              <a:t>　　　　　　オープンデータと情報公開請求の違い</a:t>
            </a:r>
            <a:endParaRPr lang="en-US" altLang="ja-JP" dirty="0">
              <a:solidFill>
                <a:srgbClr val="FF0000"/>
              </a:solidFill>
            </a:endParaRPr>
          </a:p>
        </p:txBody>
      </p:sp>
      <p:sp>
        <p:nvSpPr>
          <p:cNvPr id="9" name="角丸四角形 9">
            <a:extLst>
              <a:ext uri="{FF2B5EF4-FFF2-40B4-BE49-F238E27FC236}">
                <a16:creationId xmlns:a16="http://schemas.microsoft.com/office/drawing/2014/main" id="{69714A66-1DDF-4160-B95C-664B819149DF}"/>
              </a:ext>
            </a:extLst>
          </p:cNvPr>
          <p:cNvSpPr/>
          <p:nvPr/>
        </p:nvSpPr>
        <p:spPr>
          <a:xfrm>
            <a:off x="35496" y="836712"/>
            <a:ext cx="1152128" cy="576064"/>
          </a:xfrm>
          <a:prstGeom prst="roundRect">
            <a:avLst>
              <a:gd name="adj" fmla="val 50000"/>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dirty="0">
                <a:solidFill>
                  <a:schemeClr val="bg1"/>
                </a:solidFill>
                <a:latin typeface="+mn-ea"/>
                <a:cs typeface="Meiryo UI" panose="020B0604030504040204" pitchFamily="50" charset="-128"/>
              </a:rPr>
              <a:t>補足</a:t>
            </a:r>
          </a:p>
        </p:txBody>
      </p:sp>
      <p:graphicFrame>
        <p:nvGraphicFramePr>
          <p:cNvPr id="10" name="表 9">
            <a:extLst>
              <a:ext uri="{FF2B5EF4-FFF2-40B4-BE49-F238E27FC236}">
                <a16:creationId xmlns:a16="http://schemas.microsoft.com/office/drawing/2014/main" id="{E7B551B8-9A29-40CD-9C6B-4517B0AB631B}"/>
              </a:ext>
            </a:extLst>
          </p:cNvPr>
          <p:cNvGraphicFramePr>
            <a:graphicFrameLocks noGrp="1"/>
          </p:cNvGraphicFramePr>
          <p:nvPr>
            <p:extLst>
              <p:ext uri="{D42A27DB-BD31-4B8C-83A1-F6EECF244321}">
                <p14:modId xmlns:p14="http://schemas.microsoft.com/office/powerpoint/2010/main" val="592784706"/>
              </p:ext>
            </p:extLst>
          </p:nvPr>
        </p:nvGraphicFramePr>
        <p:xfrm>
          <a:off x="167101" y="1412776"/>
          <a:ext cx="8797387" cy="5151120"/>
        </p:xfrm>
        <a:graphic>
          <a:graphicData uri="http://schemas.openxmlformats.org/drawingml/2006/table">
            <a:tbl>
              <a:tblPr firstRow="1" bandRow="1">
                <a:tableStyleId>{7DF18680-E054-41AD-8BC1-D1AEF772440D}</a:tableStyleId>
              </a:tblPr>
              <a:tblGrid>
                <a:gridCol w="778230">
                  <a:extLst>
                    <a:ext uri="{9D8B030D-6E8A-4147-A177-3AD203B41FA5}">
                      <a16:colId xmlns:a16="http://schemas.microsoft.com/office/drawing/2014/main" val="20000"/>
                    </a:ext>
                  </a:extLst>
                </a:gridCol>
                <a:gridCol w="3755807">
                  <a:extLst>
                    <a:ext uri="{9D8B030D-6E8A-4147-A177-3AD203B41FA5}">
                      <a16:colId xmlns:a16="http://schemas.microsoft.com/office/drawing/2014/main" val="20001"/>
                    </a:ext>
                  </a:extLst>
                </a:gridCol>
                <a:gridCol w="4263350">
                  <a:extLst>
                    <a:ext uri="{9D8B030D-6E8A-4147-A177-3AD203B41FA5}">
                      <a16:colId xmlns:a16="http://schemas.microsoft.com/office/drawing/2014/main" val="20002"/>
                    </a:ext>
                  </a:extLst>
                </a:gridCol>
              </a:tblGrid>
              <a:tr h="265614">
                <a:tc>
                  <a:txBody>
                    <a:bodyPr/>
                    <a:lstStyle/>
                    <a:p>
                      <a:pPr algn="ct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項目</a:t>
                      </a:r>
                    </a:p>
                  </a:txBody>
                  <a:tcPr anchor="ctr"/>
                </a:tc>
                <a:tc>
                  <a:txBody>
                    <a:bodyPr/>
                    <a:lstStyle/>
                    <a:p>
                      <a:pPr algn="ctr"/>
                      <a:r>
                        <a:rPr kumimoji="1" lang="ja-JP" altLang="en-US" sz="1400" b="0" i="0" u="none" strike="noStrike" kern="1200" baseline="0" dirty="0">
                          <a:solidFill>
                            <a:schemeClr val="lt1"/>
                          </a:solidFill>
                          <a:latin typeface="メイリオ" panose="020B0604030504040204" pitchFamily="50" charset="-128"/>
                          <a:ea typeface="メイリオ" panose="020B0604030504040204" pitchFamily="50" charset="-128"/>
                          <a:cs typeface="メイリオ" panose="020B0604030504040204" pitchFamily="50" charset="-128"/>
                        </a:rPr>
                        <a:t>オープンデータ</a:t>
                      </a:r>
                      <a:endParaRPr kumimoji="1" lang="en-US" altLang="ja-JP" sz="1400" b="0" i="0" u="none" strike="noStrike" kern="1200" baseline="0" dirty="0">
                        <a:solidFill>
                          <a:schemeClr val="lt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zh-TW" altLang="en-US" sz="1400" b="0" i="0" u="none" strike="noStrike" kern="1200" baseline="0" dirty="0">
                          <a:solidFill>
                            <a:schemeClr val="lt1"/>
                          </a:solidFill>
                          <a:latin typeface="メイリオ" panose="020B0604030504040204" pitchFamily="50" charset="-128"/>
                          <a:ea typeface="メイリオ" panose="020B0604030504040204" pitchFamily="50" charset="-128"/>
                          <a:cs typeface="メイリオ" panose="020B0604030504040204" pitchFamily="50" charset="-128"/>
                        </a:rPr>
                        <a:t>情報公開制度</a:t>
                      </a:r>
                      <a:r>
                        <a:rPr kumimoji="1" lang="ja-JP" altLang="en-US" sz="1400" b="0" i="0" u="none" strike="noStrike" kern="1200" baseline="0" dirty="0">
                          <a:solidFill>
                            <a:schemeClr val="lt1"/>
                          </a:solidFill>
                          <a:latin typeface="メイリオ" panose="020B0604030504040204" pitchFamily="50" charset="-128"/>
                          <a:ea typeface="メイリオ" panose="020B0604030504040204" pitchFamily="50" charset="-128"/>
                          <a:cs typeface="メイリオ" panose="020B0604030504040204" pitchFamily="50" charset="-128"/>
                        </a:rPr>
                        <a:t>（地方公共団体の条例）</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0"/>
                  </a:ext>
                </a:extLst>
              </a:tr>
              <a:tr h="811264">
                <a:tc>
                  <a:txBody>
                    <a:bodyPr/>
                    <a:lstStyle/>
                    <a:p>
                      <a:pPr marL="0" marR="0" lvl="0" indent="0" algn="l" defTabSz="672541" rtl="0" eaLnBrk="1" fontAlgn="auto" latinLnBrk="0" hangingPunct="1">
                        <a:lnSpc>
                          <a:spcPct val="100000"/>
                        </a:lnSpc>
                        <a:spcBef>
                          <a:spcPts val="0"/>
                        </a:spcBef>
                        <a:spcAft>
                          <a:spcPts val="0"/>
                        </a:spcAft>
                        <a:buClrTx/>
                        <a:buSzTx/>
                        <a:buFontTx/>
                        <a:buNone/>
                        <a:tabLst/>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目的</a:t>
                      </a:r>
                    </a:p>
                  </a:txBody>
                  <a:tcPr/>
                </a:tc>
                <a:tc>
                  <a:txBody>
                    <a:bodyPr/>
                    <a:lstStyle/>
                    <a:p>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公的機関が保有するデータを、機械判読に適した形式でインターネット上で公開し、</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国民参加・官民協働の推進を通じた諸課題の解決、経済の活性化、</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行政の高度化・効率化、</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透明性・信頼性の向上を図る。</a:t>
                      </a:r>
                    </a:p>
                  </a:txBody>
                  <a:tcPr/>
                </a:tc>
                <a:tc>
                  <a:txBody>
                    <a:bodyPr/>
                    <a:lstStyle/>
                    <a:p>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行政の透明化を図るために条例に基づいて住民からの公開請求の手続きにより、行政文書の写しを請求者に提供する。</a:t>
                      </a:r>
                    </a:p>
                  </a:txBody>
                  <a:tcPr/>
                </a:tc>
                <a:extLst>
                  <a:ext uri="{0D108BD9-81ED-4DB2-BD59-A6C34878D82A}">
                    <a16:rowId xmlns:a16="http://schemas.microsoft.com/office/drawing/2014/main" val="10001"/>
                  </a:ext>
                </a:extLst>
              </a:tr>
              <a:tr h="410495">
                <a:tc>
                  <a:txBody>
                    <a:bodyPr/>
                    <a:lstStyle/>
                    <a:p>
                      <a:pPr marL="0" marR="0" lvl="0" indent="0" algn="l" defTabSz="672541" rtl="0" eaLnBrk="1" fontAlgn="auto" latinLnBrk="0" hangingPunct="1">
                        <a:lnSpc>
                          <a:spcPct val="100000"/>
                        </a:lnSpc>
                        <a:spcBef>
                          <a:spcPts val="0"/>
                        </a:spcBef>
                        <a:spcAft>
                          <a:spcPts val="0"/>
                        </a:spcAft>
                        <a:buClrTx/>
                        <a:buSzTx/>
                        <a:buFontTx/>
                        <a:buNone/>
                        <a:tabLst/>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対象</a:t>
                      </a:r>
                    </a:p>
                  </a:txBody>
                  <a:tcPr/>
                </a:tc>
                <a:tc>
                  <a:txBody>
                    <a:bodyPr/>
                    <a:lstStyle/>
                    <a:p>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地方公共団体が保有する</a:t>
                      </a:r>
                      <a:r>
                        <a:rPr kumimoji="1" lang="ja-JP" altLang="en-US" sz="1200" b="0" i="0" u="sng"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二次利用が認められる情報</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（データ）</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（各地方公共団体の情報公開条例に基づく非</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開示情報を除く）</a:t>
                      </a:r>
                      <a:r>
                        <a:rPr kumimoji="1" lang="ja-JP" altLang="en-US" sz="1200" b="0" u="sng" dirty="0">
                          <a:latin typeface="メイリオ" panose="020B0604030504040204" pitchFamily="50" charset="-128"/>
                          <a:ea typeface="メイリオ" panose="020B0604030504040204" pitchFamily="50" charset="-128"/>
                          <a:cs typeface="メイリオ" panose="020B0604030504040204" pitchFamily="50" charset="-128"/>
                        </a:rPr>
                        <a:t>行政文書</a:t>
                      </a:r>
                    </a:p>
                  </a:txBody>
                  <a:tcPr/>
                </a:tc>
                <a:extLst>
                  <a:ext uri="{0D108BD9-81ED-4DB2-BD59-A6C34878D82A}">
                    <a16:rowId xmlns:a16="http://schemas.microsoft.com/office/drawing/2014/main" val="10002"/>
                  </a:ext>
                </a:extLst>
              </a:tr>
              <a:tr h="368756">
                <a:tc>
                  <a:txBody>
                    <a:bodyPr/>
                    <a:lstStyle/>
                    <a:p>
                      <a:pPr algn="l"/>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二次</a:t>
                      </a:r>
                      <a:endPar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利用</a:t>
                      </a:r>
                      <a:endPar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CC</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ライセンスなどを採用しており、商用利用を含め二次利用可能。</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l"/>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地方公共団体により扱いが異なる（商用利用を含め二次利用に制限を設けている場合がある）。</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3"/>
                  </a:ext>
                </a:extLst>
              </a:tr>
              <a:tr h="958766">
                <a:tc>
                  <a:txBody>
                    <a:bodyPr/>
                    <a:lstStyle/>
                    <a:p>
                      <a:pPr algn="l"/>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媒体</a:t>
                      </a:r>
                    </a:p>
                  </a:txBody>
                  <a:tcPr/>
                </a:tc>
                <a:tc>
                  <a:txBody>
                    <a:bodyPr/>
                    <a:lstStyle/>
                    <a:p>
                      <a:pPr algn="l"/>
                      <a:r>
                        <a:rPr kumimoji="1" lang="en-US" altLang="ja-JP"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CSV</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や</a:t>
                      </a:r>
                      <a:r>
                        <a:rPr kumimoji="1" lang="en-US" altLang="ja-JP"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Excel</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など</a:t>
                      </a:r>
                      <a:r>
                        <a:rPr kumimoji="1" lang="ja-JP" altLang="en-US" sz="1200" b="0" i="0" u="sng"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機械判読可能なデータで提供</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される。</a:t>
                      </a:r>
                      <a:endParaRPr kumimoji="1" lang="en-US" altLang="ja-JP"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672541"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API</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を利用することで自動アクセス（アプリ等からの直接アクセス）に対応している場合もある。</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l"/>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通常は行政文書の写しが通常は紙媒体で提供されるが、オンラインや</a:t>
                      </a:r>
                      <a:r>
                        <a:rPr kumimoji="1" lang="en-US" altLang="ja-JP"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CD-ROM</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等により電子データで提供される場合もある。</a:t>
                      </a:r>
                      <a:endParaRPr kumimoji="1" lang="en-US" altLang="ja-JP"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電子データの場合であっても、データ形式は文書専用ソフトで作成されたままのものが多く、</a:t>
                      </a:r>
                      <a:r>
                        <a:rPr kumimoji="1" lang="ja-JP" altLang="en-US" sz="1200" b="0" i="0" u="sng"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一般的に機械判読性は低い</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4"/>
                  </a:ext>
                </a:extLst>
              </a:tr>
              <a:tr h="368756">
                <a:tc>
                  <a:txBody>
                    <a:bodyPr/>
                    <a:lstStyle/>
                    <a:p>
                      <a:pPr marL="0" marR="0" lvl="0" indent="0" algn="l" defTabSz="672541" rtl="0" eaLnBrk="1" fontAlgn="auto" latinLnBrk="0" hangingPunct="1">
                        <a:lnSpc>
                          <a:spcPct val="100000"/>
                        </a:lnSpc>
                        <a:spcBef>
                          <a:spcPts val="0"/>
                        </a:spcBef>
                        <a:spcAft>
                          <a:spcPts val="0"/>
                        </a:spcAft>
                        <a:buClrTx/>
                        <a:buSzTx/>
                        <a:buFontTx/>
                        <a:buNone/>
                        <a:tabLst/>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時間</a:t>
                      </a:r>
                    </a:p>
                  </a:txBody>
                  <a:tcPr/>
                </a:tc>
                <a:tc>
                  <a:txBody>
                    <a:bodyPr/>
                    <a:lstStyle/>
                    <a:p>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ホームページやポータルサイトからダウンロードするため、</a:t>
                      </a:r>
                      <a:r>
                        <a:rPr kumimoji="1" lang="ja-JP" altLang="en-US" sz="1200" b="0" i="0" u="sng"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ほとんど時間がかからない</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開示決定は開示請求から一定期間（</a:t>
                      </a:r>
                      <a:r>
                        <a:rPr kumimoji="1" lang="en-US" altLang="ja-JP"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14</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日など）を要するため</a:t>
                      </a:r>
                      <a:r>
                        <a:rPr kumimoji="1" lang="ja-JP" altLang="en-US" sz="1200" b="0" i="0" u="sng"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時間を要する</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a:t>
                      </a:r>
                    </a:p>
                  </a:txBody>
                  <a:tcPr/>
                </a:tc>
                <a:extLst>
                  <a:ext uri="{0D108BD9-81ED-4DB2-BD59-A6C34878D82A}">
                    <a16:rowId xmlns:a16="http://schemas.microsoft.com/office/drawing/2014/main" val="10005"/>
                  </a:ext>
                </a:extLst>
              </a:tr>
              <a:tr h="516259">
                <a:tc>
                  <a:txBody>
                    <a:bodyPr/>
                    <a:lstStyle/>
                    <a:p>
                      <a:pPr algn="l"/>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費用</a:t>
                      </a:r>
                    </a:p>
                  </a:txBody>
                  <a:tcPr/>
                </a:tc>
                <a:tc>
                  <a:txBody>
                    <a:bodyPr/>
                    <a:lstStyle/>
                    <a:p>
                      <a:pPr algn="l"/>
                      <a:r>
                        <a:rPr kumimoji="1" lang="ja-JP" altLang="en-US" sz="1200" b="0" i="0" u="sng"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利用者の負担なし</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コピー代等の</a:t>
                      </a:r>
                      <a:r>
                        <a:rPr kumimoji="1" lang="ja-JP" altLang="en-US" sz="1200" b="0" i="0" u="sng"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実費については申請者が負担</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する地方公共団体が多く、コピー等を伴わない閲覧のみであっても費用を徴収する地方公共団体もある。</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6"/>
                  </a:ext>
                </a:extLst>
              </a:tr>
              <a:tr h="516259">
                <a:tc>
                  <a:txBody>
                    <a:bodyPr/>
                    <a:lstStyle/>
                    <a:p>
                      <a:pPr algn="l"/>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手続き</a:t>
                      </a:r>
                    </a:p>
                  </a:txBody>
                  <a:tcPr/>
                </a:tc>
                <a:tc>
                  <a:txBody>
                    <a:bodyPr/>
                    <a:lstStyle/>
                    <a:p>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ホームページやポータルサイトなどインターネット上に公開されているため、手続きは不要。</a:t>
                      </a:r>
                      <a:endParaRPr kumimoji="1" lang="en-US" altLang="ja-JP"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どこからでも、誰でも自由に利用することが可能。</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開示の請求のほか、開示の方法や条例で定められている事項を申し出るなどの手続きが必要。一部の地方公共団体では、該当地域の住民等に申請を限定しているところがある。</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7"/>
                  </a:ext>
                </a:extLst>
              </a:tr>
            </a:tbl>
          </a:graphicData>
        </a:graphic>
      </p:graphicFrame>
      <p:sp>
        <p:nvSpPr>
          <p:cNvPr id="11" name="正方形/長方形 10">
            <a:extLst>
              <a:ext uri="{FF2B5EF4-FFF2-40B4-BE49-F238E27FC236}">
                <a16:creationId xmlns:a16="http://schemas.microsoft.com/office/drawing/2014/main" id="{653E3630-8888-4281-B182-987DB6A9229B}"/>
              </a:ext>
            </a:extLst>
          </p:cNvPr>
          <p:cNvSpPr/>
          <p:nvPr/>
        </p:nvSpPr>
        <p:spPr>
          <a:xfrm>
            <a:off x="107504" y="6525344"/>
            <a:ext cx="8784976" cy="22842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r"/>
            <a:r>
              <a:rPr lang="ja-JP" altLang="en-US" sz="1200" dirty="0">
                <a:solidFill>
                  <a:schemeClr val="tx1"/>
                </a:solidFill>
                <a:latin typeface="+mn-ea"/>
                <a:cs typeface="Meiryo UI" panose="020B0604030504040204" pitchFamily="50" charset="-128"/>
              </a:rPr>
              <a:t>出典：内閣官房「オープンデータをはじめよう～地方公共団体のための最初の手引書～」（</a:t>
            </a:r>
            <a:r>
              <a:rPr lang="en-US" altLang="ja-JP" sz="1200" dirty="0">
                <a:solidFill>
                  <a:schemeClr val="tx1"/>
                </a:solidFill>
                <a:latin typeface="+mn-ea"/>
                <a:cs typeface="Meiryo UI" panose="020B0604030504040204" pitchFamily="50" charset="-128"/>
              </a:rPr>
              <a:t>https://cio.go.jp/policy-opendata</a:t>
            </a:r>
            <a:r>
              <a:rPr lang="ja-JP" altLang="en-US" sz="1200" dirty="0">
                <a:solidFill>
                  <a:schemeClr val="tx1"/>
                </a:solidFill>
                <a:latin typeface="+mn-ea"/>
                <a:cs typeface="Meiryo UI" panose="020B0604030504040204" pitchFamily="50" charset="-128"/>
              </a:rPr>
              <a:t>）</a:t>
            </a:r>
          </a:p>
        </p:txBody>
      </p:sp>
    </p:spTree>
    <p:extLst>
      <p:ext uri="{BB962C8B-B14F-4D97-AF65-F5344CB8AC3E}">
        <p14:creationId xmlns:p14="http://schemas.microsoft.com/office/powerpoint/2010/main" val="2115021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(3) </a:t>
            </a:r>
            <a:r>
              <a:rPr lang="ja-JP" altLang="en-US" dirty="0"/>
              <a:t>公開するデータを選ぶ</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30</a:t>
            </a:fld>
            <a:endParaRPr kumimoji="1" lang="ja-JP" altLang="en-US"/>
          </a:p>
        </p:txBody>
      </p:sp>
      <p:sp>
        <p:nvSpPr>
          <p:cNvPr id="7"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13" name="正方形/長方形 12"/>
          <p:cNvSpPr/>
          <p:nvPr/>
        </p:nvSpPr>
        <p:spPr>
          <a:xfrm>
            <a:off x="539552" y="1916832"/>
            <a:ext cx="8352928" cy="165618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sz="1600" dirty="0">
                <a:solidFill>
                  <a:schemeClr val="tx1"/>
                </a:solidFill>
                <a:latin typeface="+mn-ea"/>
                <a:cs typeface="Meiryo UI" panose="020B0604030504040204" pitchFamily="50" charset="-128"/>
              </a:rPr>
              <a:t>世界最先端</a:t>
            </a:r>
            <a:r>
              <a:rPr lang="en-US" altLang="ja-JP" sz="1600" dirty="0">
                <a:solidFill>
                  <a:schemeClr val="tx1"/>
                </a:solidFill>
                <a:latin typeface="+mn-ea"/>
                <a:cs typeface="Meiryo UI" panose="020B0604030504040204" pitchFamily="50" charset="-128"/>
              </a:rPr>
              <a:t>IT</a:t>
            </a:r>
            <a:r>
              <a:rPr lang="ja-JP" altLang="en-US" sz="1600" dirty="0">
                <a:solidFill>
                  <a:schemeClr val="tx1"/>
                </a:solidFill>
                <a:latin typeface="+mn-ea"/>
                <a:cs typeface="Meiryo UI" panose="020B0604030504040204" pitchFamily="50" charset="-128"/>
              </a:rPr>
              <a:t>国家創造宣言・官民データ活用推進基本計画における重点分野や「地方公共団体アンケート」（平成</a:t>
            </a:r>
            <a:r>
              <a:rPr lang="en-US" altLang="ja-JP" sz="1600" dirty="0">
                <a:solidFill>
                  <a:schemeClr val="tx1"/>
                </a:solidFill>
                <a:latin typeface="+mn-ea"/>
                <a:cs typeface="Meiryo UI" panose="020B0604030504040204" pitchFamily="50" charset="-128"/>
              </a:rPr>
              <a:t>28</a:t>
            </a:r>
            <a:r>
              <a:rPr lang="ja-JP" altLang="en-US" sz="1600" dirty="0">
                <a:solidFill>
                  <a:schemeClr val="tx1"/>
                </a:solidFill>
                <a:latin typeface="+mn-ea"/>
                <a:cs typeface="Meiryo UI" panose="020B0604030504040204" pitchFamily="50" charset="-128"/>
              </a:rPr>
              <a:t>年</a:t>
            </a:r>
            <a:r>
              <a:rPr lang="en-US" altLang="ja-JP" sz="1600" dirty="0">
                <a:solidFill>
                  <a:schemeClr val="tx1"/>
                </a:solidFill>
                <a:latin typeface="+mn-ea"/>
                <a:cs typeface="Meiryo UI" panose="020B0604030504040204" pitchFamily="50" charset="-128"/>
              </a:rPr>
              <a:t>12</a:t>
            </a:r>
            <a:r>
              <a:rPr lang="ja-JP" altLang="en-US" sz="1600" dirty="0">
                <a:solidFill>
                  <a:schemeClr val="tx1"/>
                </a:solidFill>
                <a:latin typeface="+mn-ea"/>
                <a:cs typeface="Meiryo UI" panose="020B0604030504040204" pitchFamily="50" charset="-128"/>
              </a:rPr>
              <a:t>月実施）における</a:t>
            </a:r>
            <a:r>
              <a:rPr lang="ja-JP" altLang="en-US" sz="1600" b="1" u="sng" dirty="0">
                <a:solidFill>
                  <a:schemeClr val="tx1"/>
                </a:solidFill>
                <a:latin typeface="+mn-ea"/>
                <a:cs typeface="Meiryo UI" panose="020B0604030504040204" pitchFamily="50" charset="-128"/>
              </a:rPr>
              <a:t>ニーズの高い分野を中心に</a:t>
            </a:r>
            <a:r>
              <a:rPr lang="ja-JP" altLang="en-US" sz="1600" dirty="0">
                <a:solidFill>
                  <a:schemeClr val="tx1"/>
                </a:solidFill>
                <a:latin typeface="+mn-ea"/>
                <a:cs typeface="Meiryo UI" panose="020B0604030504040204" pitchFamily="50" charset="-128"/>
              </a:rPr>
              <a:t>先進地方公共団体の公開済データ等を参考にしつつ</a:t>
            </a:r>
            <a:r>
              <a:rPr lang="ja-JP" altLang="en-US" sz="1600" b="1" u="sng" dirty="0">
                <a:solidFill>
                  <a:schemeClr val="tx1"/>
                </a:solidFill>
                <a:latin typeface="+mn-ea"/>
                <a:cs typeface="Meiryo UI" panose="020B0604030504040204" pitchFamily="50" charset="-128"/>
              </a:rPr>
              <a:t>データセットを選定</a:t>
            </a:r>
            <a:r>
              <a:rPr lang="ja-JP" altLang="en-US" sz="1600" dirty="0">
                <a:solidFill>
                  <a:schemeClr val="tx1"/>
                </a:solidFill>
                <a:latin typeface="+mn-ea"/>
                <a:cs typeface="Meiryo UI" panose="020B0604030504040204" pitchFamily="50" charset="-128"/>
              </a:rPr>
              <a:t>。</a:t>
            </a:r>
          </a:p>
          <a:p>
            <a:pPr marL="285750" indent="-285750">
              <a:spcBef>
                <a:spcPts val="600"/>
              </a:spcBef>
              <a:buClr>
                <a:schemeClr val="accent6">
                  <a:lumMod val="75000"/>
                </a:schemeClr>
              </a:buClr>
              <a:buFont typeface="Wingdings" panose="05000000000000000000" pitchFamily="2" charset="2"/>
              <a:buChar char="l"/>
            </a:pPr>
            <a:r>
              <a:rPr lang="ja-JP" altLang="en-US" sz="1600" dirty="0">
                <a:solidFill>
                  <a:schemeClr val="tx1"/>
                </a:solidFill>
                <a:latin typeface="+mn-ea"/>
                <a:cs typeface="Meiryo UI" panose="020B0604030504040204" pitchFamily="50" charset="-128"/>
              </a:rPr>
              <a:t>「推奨データセット」は、地方公共団体によるオープンデータの公開とその利活用を促進するため、</a:t>
            </a:r>
            <a:r>
              <a:rPr lang="ja-JP" altLang="en-US" sz="1600" b="1" u="sng" dirty="0">
                <a:solidFill>
                  <a:schemeClr val="tx1"/>
                </a:solidFill>
                <a:latin typeface="+mn-ea"/>
                <a:cs typeface="Meiryo UI" panose="020B0604030504040204" pitchFamily="50" charset="-128"/>
              </a:rPr>
              <a:t>オープンデータに取り組み始める地方公共団体の参考となるよう公開することが推奨されるデータセットおよびフォーマット標準例をとりまとめた</a:t>
            </a:r>
            <a:r>
              <a:rPr lang="ja-JP" altLang="en-US" sz="1600" dirty="0">
                <a:solidFill>
                  <a:schemeClr val="tx1"/>
                </a:solidFill>
                <a:latin typeface="+mn-ea"/>
                <a:cs typeface="Meiryo UI" panose="020B0604030504040204" pitchFamily="50" charset="-128"/>
              </a:rPr>
              <a:t>もの。</a:t>
            </a:r>
          </a:p>
        </p:txBody>
      </p:sp>
      <p:sp>
        <p:nvSpPr>
          <p:cNvPr id="14" name="正方形/長方形 13"/>
          <p:cNvSpPr/>
          <p:nvPr/>
        </p:nvSpPr>
        <p:spPr>
          <a:xfrm>
            <a:off x="395536" y="1412776"/>
            <a:ext cx="2664296" cy="43204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2000" dirty="0">
                <a:latin typeface="+mn-ea"/>
              </a:rPr>
              <a:t>「推奨データセット」とは</a:t>
            </a:r>
          </a:p>
        </p:txBody>
      </p:sp>
      <p:sp>
        <p:nvSpPr>
          <p:cNvPr id="10" name="テキスト ボックス 9"/>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342900" indent="-342900">
              <a:buClr>
                <a:srgbClr val="0000CC"/>
              </a:buClr>
              <a:buFont typeface="Wingdings" panose="05000000000000000000" pitchFamily="2" charset="2"/>
              <a:buChar char="l"/>
              <a:defRPr sz="2000">
                <a:solidFill>
                  <a:schemeClr val="tx1"/>
                </a:solidFill>
                <a:latin typeface="+mn-ea"/>
                <a:cs typeface="Meiryo UI" panose="020B0604030504040204" pitchFamily="50" charset="-128"/>
              </a:defRPr>
            </a:lvl1pPr>
          </a:lstStyle>
          <a:p>
            <a:pPr marL="0" indent="0">
              <a:buNone/>
            </a:pPr>
            <a:r>
              <a:rPr lang="ja-JP" altLang="en-US" dirty="0"/>
              <a:t>推奨データセットのデータから選ぶ</a:t>
            </a:r>
          </a:p>
        </p:txBody>
      </p:sp>
      <p:graphicFrame>
        <p:nvGraphicFramePr>
          <p:cNvPr id="11" name="表 10"/>
          <p:cNvGraphicFramePr>
            <a:graphicFrameLocks noGrp="1"/>
          </p:cNvGraphicFramePr>
          <p:nvPr>
            <p:extLst>
              <p:ext uri="{D42A27DB-BD31-4B8C-83A1-F6EECF244321}">
                <p14:modId xmlns:p14="http://schemas.microsoft.com/office/powerpoint/2010/main" val="2848206344"/>
              </p:ext>
            </p:extLst>
          </p:nvPr>
        </p:nvGraphicFramePr>
        <p:xfrm>
          <a:off x="1403648" y="3645024"/>
          <a:ext cx="3424850" cy="2699520"/>
        </p:xfrm>
        <a:graphic>
          <a:graphicData uri="http://schemas.openxmlformats.org/drawingml/2006/table">
            <a:tbl>
              <a:tblPr firstRow="1" bandRow="1">
                <a:tableStyleId>{93296810-A885-4BE3-A3E7-6D5BEEA58F35}</a:tableStyleId>
              </a:tblPr>
              <a:tblGrid>
                <a:gridCol w="3424850">
                  <a:extLst>
                    <a:ext uri="{9D8B030D-6E8A-4147-A177-3AD203B41FA5}">
                      <a16:colId xmlns:a16="http://schemas.microsoft.com/office/drawing/2014/main" val="20000"/>
                    </a:ext>
                  </a:extLst>
                </a:gridCol>
              </a:tblGrid>
              <a:tr h="121257">
                <a:tc>
                  <a:txBody>
                    <a:bodyPr/>
                    <a:lstStyle/>
                    <a:p>
                      <a:pPr algn="l" fontAlgn="ctr"/>
                      <a:r>
                        <a:rPr lang="ja-JP" altLang="en-US" sz="1600" u="none" strike="noStrike" dirty="0">
                          <a:effectLst/>
                        </a:rPr>
                        <a:t>推奨データセット</a:t>
                      </a:r>
                      <a:r>
                        <a:rPr lang="en-US" altLang="ja-JP" sz="1600" u="none" strike="noStrike" dirty="0">
                          <a:effectLst/>
                        </a:rPr>
                        <a:t>(</a:t>
                      </a:r>
                      <a:r>
                        <a:rPr lang="ja-JP" altLang="en-US" sz="1600" u="none" strike="noStrike" dirty="0">
                          <a:effectLst/>
                        </a:rPr>
                        <a:t>基本編</a:t>
                      </a:r>
                      <a:r>
                        <a:rPr lang="en-US" altLang="ja-JP" sz="1600" u="none" strike="noStrike" dirty="0">
                          <a:effectLst/>
                        </a:rPr>
                        <a:t>)</a:t>
                      </a:r>
                      <a:endParaRPr lang="ja-JP" altLang="en-US" sz="1600" b="1" i="0" u="none" strike="noStrike" dirty="0">
                        <a:solidFill>
                          <a:srgbClr val="FFFFFF"/>
                        </a:solidFill>
                        <a:effectLst/>
                        <a:latin typeface="+mn-ea"/>
                        <a:ea typeface="+mn-ea"/>
                      </a:endParaRPr>
                    </a:p>
                  </a:txBody>
                  <a:tcPr marL="90000" marR="90000" marT="46800" marB="46800" anchor="ctr"/>
                </a:tc>
                <a:extLst>
                  <a:ext uri="{0D108BD9-81ED-4DB2-BD59-A6C34878D82A}">
                    <a16:rowId xmlns:a16="http://schemas.microsoft.com/office/drawing/2014/main" val="10000"/>
                  </a:ext>
                </a:extLst>
              </a:tr>
              <a:tr h="122467">
                <a:tc>
                  <a:txBody>
                    <a:bodyPr/>
                    <a:lstStyle/>
                    <a:p>
                      <a:pPr algn="l" fontAlgn="t"/>
                      <a:r>
                        <a:rPr lang="en-US" altLang="zh-TW" sz="1600" u="none" strike="noStrike" dirty="0">
                          <a:effectLst/>
                        </a:rPr>
                        <a:t>01.AED</a:t>
                      </a:r>
                      <a:r>
                        <a:rPr lang="zh-TW" altLang="en-US" sz="1600" u="none" strike="noStrike" dirty="0">
                          <a:effectLst/>
                        </a:rPr>
                        <a:t>設置箇所一覧</a:t>
                      </a:r>
                      <a:endParaRPr lang="zh-TW" altLang="en-US" sz="16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10001"/>
                  </a:ext>
                </a:extLst>
              </a:tr>
              <a:tr h="127668">
                <a:tc>
                  <a:txBody>
                    <a:bodyPr/>
                    <a:lstStyle/>
                    <a:p>
                      <a:pPr algn="l" fontAlgn="t"/>
                      <a:r>
                        <a:rPr lang="en-US" altLang="ja-JP" sz="1600" u="none" strike="noStrike" dirty="0">
                          <a:effectLst/>
                        </a:rPr>
                        <a:t>02.</a:t>
                      </a:r>
                      <a:r>
                        <a:rPr lang="ja-JP" altLang="en-US" sz="1600" u="none" strike="noStrike" dirty="0">
                          <a:effectLst/>
                        </a:rPr>
                        <a:t>介護サービス事業所一覧</a:t>
                      </a:r>
                      <a:endParaRPr lang="ja-JP" altLang="en-US" sz="1600" b="0" i="0" u="none" strike="noStrike" dirty="0">
                        <a:solidFill>
                          <a:schemeClr val="tx1"/>
                        </a:solidFill>
                        <a:effectLst/>
                        <a:latin typeface="+mn-ea"/>
                        <a:ea typeface="+mn-ea"/>
                      </a:endParaRPr>
                    </a:p>
                  </a:txBody>
                  <a:tcPr marL="90000" marR="90000" marT="46800" marB="46800"/>
                </a:tc>
                <a:extLst>
                  <a:ext uri="{0D108BD9-81ED-4DB2-BD59-A6C34878D82A}">
                    <a16:rowId xmlns:a16="http://schemas.microsoft.com/office/drawing/2014/main" val="10002"/>
                  </a:ext>
                </a:extLst>
              </a:tr>
              <a:tr h="122467">
                <a:tc>
                  <a:txBody>
                    <a:bodyPr/>
                    <a:lstStyle/>
                    <a:p>
                      <a:pPr algn="l" fontAlgn="t"/>
                      <a:r>
                        <a:rPr lang="en-US" altLang="zh-TW" sz="1600" u="none" strike="noStrike" dirty="0">
                          <a:effectLst/>
                        </a:rPr>
                        <a:t>03.</a:t>
                      </a:r>
                      <a:r>
                        <a:rPr lang="zh-TW" altLang="en-US" sz="1600" u="none" strike="noStrike" dirty="0">
                          <a:effectLst/>
                        </a:rPr>
                        <a:t>医療機関一覧</a:t>
                      </a:r>
                      <a:endParaRPr lang="zh-TW" altLang="en-US" sz="16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10003"/>
                  </a:ext>
                </a:extLst>
              </a:tr>
              <a:tr h="0">
                <a:tc>
                  <a:txBody>
                    <a:bodyPr/>
                    <a:lstStyle/>
                    <a:p>
                      <a:pPr algn="l" fontAlgn="t"/>
                      <a:r>
                        <a:rPr lang="en-US" altLang="ja-JP" sz="1600" u="none" strike="noStrike" dirty="0">
                          <a:effectLst/>
                        </a:rPr>
                        <a:t>04.</a:t>
                      </a:r>
                      <a:r>
                        <a:rPr lang="ja-JP" altLang="en-US" sz="1600" u="none" strike="noStrike" dirty="0">
                          <a:effectLst/>
                        </a:rPr>
                        <a:t>文化財一覧</a:t>
                      </a:r>
                      <a:endParaRPr lang="ja-JP" altLang="en-US" sz="16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2567157189"/>
                  </a:ext>
                </a:extLst>
              </a:tr>
              <a:tr h="0">
                <a:tc>
                  <a:txBody>
                    <a:bodyPr/>
                    <a:lstStyle/>
                    <a:p>
                      <a:pPr algn="l" fontAlgn="t"/>
                      <a:r>
                        <a:rPr lang="en-US" altLang="zh-TW" sz="1600" u="none" strike="noStrike" dirty="0">
                          <a:effectLst/>
                        </a:rPr>
                        <a:t>05.</a:t>
                      </a:r>
                      <a:r>
                        <a:rPr lang="zh-TW" altLang="en-US" sz="1600" u="none" strike="noStrike" dirty="0">
                          <a:effectLst/>
                        </a:rPr>
                        <a:t>観光施設一覧</a:t>
                      </a:r>
                      <a:endParaRPr lang="zh-TW" altLang="en-US" sz="16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3450377757"/>
                  </a:ext>
                </a:extLst>
              </a:tr>
              <a:tr h="0">
                <a:tc>
                  <a:txBody>
                    <a:bodyPr/>
                    <a:lstStyle/>
                    <a:p>
                      <a:pPr algn="l" fontAlgn="t"/>
                      <a:r>
                        <a:rPr lang="en-US" altLang="ja-JP" sz="1600" u="none" strike="noStrike" dirty="0">
                          <a:effectLst/>
                        </a:rPr>
                        <a:t>06.</a:t>
                      </a:r>
                      <a:r>
                        <a:rPr lang="ja-JP" altLang="en-US" sz="1600" u="none" strike="noStrike" dirty="0">
                          <a:effectLst/>
                        </a:rPr>
                        <a:t>イベント一覧</a:t>
                      </a:r>
                      <a:endParaRPr lang="ja-JP" altLang="en-US" sz="16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1975404253"/>
                  </a:ext>
                </a:extLst>
              </a:tr>
              <a:tr h="0">
                <a:tc>
                  <a:txBody>
                    <a:bodyPr/>
                    <a:lstStyle/>
                    <a:p>
                      <a:pPr algn="l" fontAlgn="t"/>
                      <a:r>
                        <a:rPr lang="en-US" altLang="ja-JP" sz="1600" u="none" strike="noStrike" dirty="0">
                          <a:effectLst/>
                        </a:rPr>
                        <a:t>07.</a:t>
                      </a:r>
                      <a:r>
                        <a:rPr lang="ja-JP" altLang="en-US" sz="1600" u="none" strike="noStrike" dirty="0">
                          <a:effectLst/>
                        </a:rPr>
                        <a:t>公衆無線</a:t>
                      </a:r>
                      <a:r>
                        <a:rPr lang="en-US" altLang="ja-JP" sz="1600" u="none" strike="noStrike" dirty="0">
                          <a:effectLst/>
                        </a:rPr>
                        <a:t>LAN</a:t>
                      </a:r>
                      <a:r>
                        <a:rPr lang="ja-JP" altLang="en-US" sz="1600" u="none" strike="noStrike" dirty="0">
                          <a:effectLst/>
                        </a:rPr>
                        <a:t>アクセスポイント一覧</a:t>
                      </a:r>
                      <a:endParaRPr lang="ja-JP" altLang="en-US" sz="16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3843777280"/>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1098435926"/>
              </p:ext>
            </p:extLst>
          </p:nvPr>
        </p:nvGraphicFramePr>
        <p:xfrm>
          <a:off x="4932040" y="3645024"/>
          <a:ext cx="3424850" cy="2699520"/>
        </p:xfrm>
        <a:graphic>
          <a:graphicData uri="http://schemas.openxmlformats.org/drawingml/2006/table">
            <a:tbl>
              <a:tblPr firstRow="1" bandRow="1">
                <a:tableStyleId>{93296810-A885-4BE3-A3E7-6D5BEEA58F35}</a:tableStyleId>
              </a:tblPr>
              <a:tblGrid>
                <a:gridCol w="3424850">
                  <a:extLst>
                    <a:ext uri="{9D8B030D-6E8A-4147-A177-3AD203B41FA5}">
                      <a16:colId xmlns:a16="http://schemas.microsoft.com/office/drawing/2014/main" val="20000"/>
                    </a:ext>
                  </a:extLst>
                </a:gridCol>
              </a:tblGrid>
              <a:tr h="121257">
                <a:tc>
                  <a:txBody>
                    <a:bodyPr/>
                    <a:lstStyle/>
                    <a:p>
                      <a:pPr algn="l" fontAlgn="ctr"/>
                      <a:r>
                        <a:rPr lang="ja-JP" altLang="en-US" sz="1600" u="none" strike="noStrike" dirty="0">
                          <a:effectLst/>
                        </a:rPr>
                        <a:t>推奨データセット</a:t>
                      </a:r>
                      <a:r>
                        <a:rPr lang="en-US" altLang="ja-JP" sz="1600" u="none" strike="noStrike" dirty="0">
                          <a:effectLst/>
                        </a:rPr>
                        <a:t>(</a:t>
                      </a:r>
                      <a:r>
                        <a:rPr lang="ja-JP" altLang="en-US" sz="1600" u="none" strike="noStrike" dirty="0">
                          <a:effectLst/>
                        </a:rPr>
                        <a:t>基本編</a:t>
                      </a:r>
                      <a:r>
                        <a:rPr lang="en-US" altLang="ja-JP" sz="1600" u="none" strike="noStrike" dirty="0">
                          <a:effectLst/>
                        </a:rPr>
                        <a:t>)</a:t>
                      </a:r>
                      <a:endParaRPr lang="ja-JP" altLang="en-US" sz="1600" b="1" i="0" u="none" strike="noStrike" dirty="0">
                        <a:solidFill>
                          <a:srgbClr val="FFFFFF"/>
                        </a:solidFill>
                        <a:effectLst/>
                        <a:latin typeface="+mn-ea"/>
                        <a:ea typeface="+mn-ea"/>
                      </a:endParaRPr>
                    </a:p>
                  </a:txBody>
                  <a:tcPr marL="90000" marR="90000" marT="46800" marB="46800" anchor="ctr"/>
                </a:tc>
                <a:extLst>
                  <a:ext uri="{0D108BD9-81ED-4DB2-BD59-A6C34878D82A}">
                    <a16:rowId xmlns:a16="http://schemas.microsoft.com/office/drawing/2014/main" val="10000"/>
                  </a:ext>
                </a:extLst>
              </a:tr>
              <a:tr h="0">
                <a:tc>
                  <a:txBody>
                    <a:bodyPr/>
                    <a:lstStyle/>
                    <a:p>
                      <a:pPr algn="l" fontAlgn="t"/>
                      <a:r>
                        <a:rPr lang="en-US" altLang="ja-JP" sz="1600" u="none" strike="noStrike" dirty="0">
                          <a:effectLst/>
                        </a:rPr>
                        <a:t>08.</a:t>
                      </a:r>
                      <a:r>
                        <a:rPr lang="ja-JP" altLang="en-US" sz="1600" u="none" strike="noStrike" dirty="0">
                          <a:effectLst/>
                        </a:rPr>
                        <a:t>公衆トイレ一覧</a:t>
                      </a:r>
                      <a:endParaRPr lang="ja-JP" altLang="en-US" sz="16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3748782370"/>
                  </a:ext>
                </a:extLst>
              </a:tr>
              <a:tr h="0">
                <a:tc>
                  <a:txBody>
                    <a:bodyPr/>
                    <a:lstStyle/>
                    <a:p>
                      <a:pPr algn="l" fontAlgn="t"/>
                      <a:r>
                        <a:rPr lang="en-US" altLang="zh-TW" sz="1600" u="none" strike="noStrike">
                          <a:effectLst/>
                        </a:rPr>
                        <a:t>09.</a:t>
                      </a:r>
                      <a:r>
                        <a:rPr lang="zh-TW" altLang="en-US" sz="1600" u="none" strike="noStrike">
                          <a:effectLst/>
                        </a:rPr>
                        <a:t>消防水利施設一覧</a:t>
                      </a:r>
                      <a:endParaRPr lang="zh-TW" altLang="en-US" sz="1600" b="0" i="0" u="none" strike="noStrike">
                        <a:solidFill>
                          <a:srgbClr val="000000"/>
                        </a:solidFill>
                        <a:effectLst/>
                        <a:latin typeface="+mn-ea"/>
                        <a:ea typeface="+mn-ea"/>
                      </a:endParaRPr>
                    </a:p>
                  </a:txBody>
                  <a:tcPr marL="90000" marR="90000" marT="46800" marB="46800"/>
                </a:tc>
                <a:extLst>
                  <a:ext uri="{0D108BD9-81ED-4DB2-BD59-A6C34878D82A}">
                    <a16:rowId xmlns:a16="http://schemas.microsoft.com/office/drawing/2014/main" val="898831531"/>
                  </a:ext>
                </a:extLst>
              </a:tr>
              <a:tr h="0">
                <a:tc>
                  <a:txBody>
                    <a:bodyPr/>
                    <a:lstStyle/>
                    <a:p>
                      <a:pPr algn="l" fontAlgn="t"/>
                      <a:r>
                        <a:rPr lang="en-US" altLang="zh-TW" sz="1600" u="none" strike="noStrike" dirty="0">
                          <a:effectLst/>
                        </a:rPr>
                        <a:t>10.</a:t>
                      </a:r>
                      <a:r>
                        <a:rPr lang="zh-TW" altLang="en-US" sz="1600" u="none" strike="noStrike" dirty="0">
                          <a:effectLst/>
                        </a:rPr>
                        <a:t>指定緊急避難場所一覧</a:t>
                      </a:r>
                      <a:endParaRPr lang="zh-TW" altLang="en-US" sz="16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1013323276"/>
                  </a:ext>
                </a:extLst>
              </a:tr>
              <a:tr h="0">
                <a:tc>
                  <a:txBody>
                    <a:bodyPr/>
                    <a:lstStyle/>
                    <a:p>
                      <a:pPr algn="l" fontAlgn="t"/>
                      <a:r>
                        <a:rPr lang="en-US" altLang="ja-JP" sz="1600" u="none" strike="noStrike" dirty="0">
                          <a:effectLst/>
                        </a:rPr>
                        <a:t>11.</a:t>
                      </a:r>
                      <a:r>
                        <a:rPr lang="ja-JP" altLang="en-US" sz="1600" u="none" strike="noStrike" dirty="0">
                          <a:effectLst/>
                        </a:rPr>
                        <a:t>地域・年齢別人口</a:t>
                      </a:r>
                      <a:endParaRPr lang="ja-JP" altLang="en-US" sz="16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645409568"/>
                  </a:ext>
                </a:extLst>
              </a:tr>
              <a:tr h="0">
                <a:tc>
                  <a:txBody>
                    <a:bodyPr/>
                    <a:lstStyle/>
                    <a:p>
                      <a:pPr algn="l" fontAlgn="t"/>
                      <a:r>
                        <a:rPr lang="en-US" altLang="zh-TW" sz="1600" u="none" strike="noStrike" dirty="0">
                          <a:effectLst/>
                        </a:rPr>
                        <a:t>12.</a:t>
                      </a:r>
                      <a:r>
                        <a:rPr lang="zh-TW" altLang="en-US" sz="1600" u="none" strike="noStrike" dirty="0">
                          <a:effectLst/>
                        </a:rPr>
                        <a:t>公共施設一覧</a:t>
                      </a:r>
                      <a:endParaRPr lang="zh-TW" altLang="en-US" sz="16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3603064186"/>
                  </a:ext>
                </a:extLst>
              </a:tr>
              <a:tr h="314840">
                <a:tc>
                  <a:txBody>
                    <a:bodyPr/>
                    <a:lstStyle/>
                    <a:p>
                      <a:pPr algn="l" fontAlgn="t"/>
                      <a:r>
                        <a:rPr lang="en-US" altLang="ja-JP" sz="1600" u="none" strike="noStrike" dirty="0">
                          <a:effectLst/>
                        </a:rPr>
                        <a:t>13.</a:t>
                      </a:r>
                      <a:r>
                        <a:rPr lang="ja-JP" altLang="en-US" sz="1600" u="none" strike="noStrike" dirty="0">
                          <a:effectLst/>
                        </a:rPr>
                        <a:t>子育て施設一覧</a:t>
                      </a:r>
                      <a:endParaRPr lang="ja-JP" altLang="en-US" sz="16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2682678917"/>
                  </a:ext>
                </a:extLst>
              </a:tr>
              <a:tr h="0">
                <a:tc>
                  <a:txBody>
                    <a:bodyPr/>
                    <a:lstStyle/>
                    <a:p>
                      <a:pPr algn="l" fontAlgn="t"/>
                      <a:r>
                        <a:rPr lang="en-US" altLang="ja-JP" sz="1600" u="none" strike="noStrike" dirty="0">
                          <a:effectLst/>
                        </a:rPr>
                        <a:t>14.</a:t>
                      </a:r>
                      <a:r>
                        <a:rPr lang="ja-JP" altLang="en-US" sz="1600" u="none" strike="noStrike" dirty="0">
                          <a:effectLst/>
                        </a:rPr>
                        <a:t>オープンデータ一覧</a:t>
                      </a:r>
                      <a:endParaRPr lang="ja-JP" altLang="en-US" sz="16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1614461969"/>
                  </a:ext>
                </a:extLst>
              </a:tr>
            </a:tbl>
          </a:graphicData>
        </a:graphic>
      </p:graphicFrame>
      <p:sp>
        <p:nvSpPr>
          <p:cNvPr id="15" name="正方形/長方形 14"/>
          <p:cNvSpPr/>
          <p:nvPr/>
        </p:nvSpPr>
        <p:spPr>
          <a:xfrm>
            <a:off x="539552" y="6336704"/>
            <a:ext cx="7848872" cy="260648"/>
          </a:xfrm>
          <a:prstGeom prst="rect">
            <a:avLst/>
          </a:prstGeom>
          <a:noFill/>
          <a:ln>
            <a:noFill/>
          </a:ln>
        </p:spPr>
        <p:txBody>
          <a:bodyPr wrap="none" rtlCol="0" anchor="ctr">
            <a:noAutofit/>
          </a:bodyPr>
          <a:lstStyle/>
          <a:p>
            <a:pPr algn="r"/>
            <a:r>
              <a:rPr kumimoji="1" lang="ja-JP" altLang="en-US" sz="1200" dirty="0">
                <a:latin typeface="+mn-ea"/>
              </a:rPr>
              <a:t>出典：</a:t>
            </a:r>
            <a:r>
              <a:rPr kumimoji="1" lang="zh-TW" altLang="en-US" sz="1200" dirty="0">
                <a:latin typeface="+mn-ea"/>
              </a:rPr>
              <a:t>平成</a:t>
            </a:r>
            <a:r>
              <a:rPr kumimoji="1" lang="en-US" altLang="zh-TW" sz="1200" dirty="0">
                <a:latin typeface="+mn-ea"/>
              </a:rPr>
              <a:t>31</a:t>
            </a:r>
            <a:r>
              <a:rPr kumimoji="1" lang="zh-TW" altLang="en-US" sz="1200" dirty="0">
                <a:latin typeface="+mn-ea"/>
              </a:rPr>
              <a:t>年</a:t>
            </a:r>
            <a:r>
              <a:rPr kumimoji="1" lang="en-US" altLang="zh-TW" sz="1200" dirty="0">
                <a:latin typeface="+mn-ea"/>
              </a:rPr>
              <a:t>3</a:t>
            </a:r>
            <a:r>
              <a:rPr kumimoji="1" lang="zh-TW" altLang="en-US" sz="1200" dirty="0">
                <a:latin typeface="+mn-ea"/>
              </a:rPr>
              <a:t>月</a:t>
            </a:r>
            <a:r>
              <a:rPr kumimoji="1" lang="en-US" altLang="zh-TW" sz="1200" dirty="0">
                <a:latin typeface="+mn-ea"/>
              </a:rPr>
              <a:t>26</a:t>
            </a:r>
            <a:r>
              <a:rPr kumimoji="1" lang="zh-TW" altLang="en-US" sz="1200" dirty="0">
                <a:latin typeface="+mn-ea"/>
              </a:rPr>
              <a:t>日</a:t>
            </a:r>
            <a:r>
              <a:rPr kumimoji="1" lang="ja-JP" altLang="en-US" sz="1200" dirty="0">
                <a:latin typeface="+mn-ea"/>
              </a:rPr>
              <a:t>　</a:t>
            </a:r>
            <a:r>
              <a:rPr kumimoji="1" lang="zh-TW" altLang="en-US" sz="1200" dirty="0">
                <a:latin typeface="+mn-ea"/>
              </a:rPr>
              <a:t>内閣官房情報通信技術（</a:t>
            </a:r>
            <a:r>
              <a:rPr kumimoji="1" lang="en-US" altLang="zh-TW" sz="1200" dirty="0">
                <a:latin typeface="+mn-ea"/>
              </a:rPr>
              <a:t>IT</a:t>
            </a:r>
            <a:r>
              <a:rPr kumimoji="1" lang="zh-TW" altLang="en-US" sz="1200" dirty="0">
                <a:latin typeface="+mn-ea"/>
              </a:rPr>
              <a:t>）総合戦略室</a:t>
            </a:r>
            <a:r>
              <a:rPr kumimoji="1" lang="ja-JP" altLang="en-US" sz="1200" dirty="0">
                <a:latin typeface="+mn-ea"/>
              </a:rPr>
              <a:t>　「推奨データセットについて」</a:t>
            </a:r>
          </a:p>
        </p:txBody>
      </p:sp>
    </p:spTree>
    <p:extLst>
      <p:ext uri="{BB962C8B-B14F-4D97-AF65-F5344CB8AC3E}">
        <p14:creationId xmlns:p14="http://schemas.microsoft.com/office/powerpoint/2010/main" val="4120799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noFill/>
          </a:ln>
        </p:spPr>
        <p:txBody>
          <a:bodyPr vert="horz" lIns="91440" tIns="45720" rIns="91440" bIns="45720" rtlCol="0" anchor="ctr">
            <a:normAutofit/>
          </a:bodyPr>
          <a:lstStyle/>
          <a:p>
            <a:r>
              <a:rPr lang="en-US" altLang="ja-JP" dirty="0"/>
              <a:t>(3) </a:t>
            </a:r>
            <a:r>
              <a:rPr lang="ja-JP" altLang="en-US" dirty="0"/>
              <a:t>公開するデータを選ぶ</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31</a:t>
            </a:fld>
            <a:endParaRPr kumimoji="1" lang="ja-JP" altLang="en-US"/>
          </a:p>
        </p:txBody>
      </p:sp>
      <p:sp>
        <p:nvSpPr>
          <p:cNvPr id="7" name="タイトル 1"/>
          <p:cNvSpPr txBox="1">
            <a:spLocks/>
          </p:cNvSpPr>
          <p:nvPr/>
        </p:nvSpPr>
        <p:spPr>
          <a:xfrm>
            <a:off x="251520" y="95530"/>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8" name="テキスト ボックス 7"/>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2000">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solidFill>
                  <a:schemeClr val="tx1"/>
                </a:solidFill>
              </a:rPr>
              <a:t>　　　　　　推奨データセット一覧</a:t>
            </a:r>
            <a:endParaRPr lang="en-US" altLang="ja-JP" dirty="0">
              <a:solidFill>
                <a:srgbClr val="FF0000"/>
              </a:solidFill>
            </a:endParaRPr>
          </a:p>
        </p:txBody>
      </p:sp>
      <p:sp>
        <p:nvSpPr>
          <p:cNvPr id="9" name="角丸四角形 9">
            <a:extLst>
              <a:ext uri="{FF2B5EF4-FFF2-40B4-BE49-F238E27FC236}">
                <a16:creationId xmlns:a16="http://schemas.microsoft.com/office/drawing/2014/main" id="{69714A66-1DDF-4160-B95C-664B819149DF}"/>
              </a:ext>
            </a:extLst>
          </p:cNvPr>
          <p:cNvSpPr/>
          <p:nvPr/>
        </p:nvSpPr>
        <p:spPr>
          <a:xfrm>
            <a:off x="35496" y="836712"/>
            <a:ext cx="1152128" cy="576064"/>
          </a:xfrm>
          <a:prstGeom prst="roundRect">
            <a:avLst>
              <a:gd name="adj" fmla="val 50000"/>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dirty="0">
                <a:solidFill>
                  <a:schemeClr val="bg1"/>
                </a:solidFill>
                <a:latin typeface="+mn-ea"/>
                <a:cs typeface="Meiryo UI" panose="020B0604030504040204" pitchFamily="50" charset="-128"/>
              </a:rPr>
              <a:t>補足</a:t>
            </a:r>
          </a:p>
        </p:txBody>
      </p:sp>
      <p:sp>
        <p:nvSpPr>
          <p:cNvPr id="11" name="正方形/長方形 10">
            <a:extLst>
              <a:ext uri="{FF2B5EF4-FFF2-40B4-BE49-F238E27FC236}">
                <a16:creationId xmlns:a16="http://schemas.microsoft.com/office/drawing/2014/main" id="{653E3630-8888-4281-B182-987DB6A9229B}"/>
              </a:ext>
            </a:extLst>
          </p:cNvPr>
          <p:cNvSpPr/>
          <p:nvPr/>
        </p:nvSpPr>
        <p:spPr>
          <a:xfrm>
            <a:off x="107504" y="6525344"/>
            <a:ext cx="8784976" cy="22842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r"/>
            <a:r>
              <a:rPr lang="ja-JP" altLang="en-US" sz="1200" dirty="0">
                <a:solidFill>
                  <a:schemeClr val="tx1"/>
                </a:solidFill>
                <a:latin typeface="+mn-ea"/>
                <a:cs typeface="Meiryo UI" panose="020B0604030504040204" pitchFamily="50" charset="-128"/>
              </a:rPr>
              <a:t>出典：政府</a:t>
            </a:r>
            <a:r>
              <a:rPr lang="en-US" altLang="ja-JP" sz="1200" dirty="0">
                <a:solidFill>
                  <a:schemeClr val="tx1"/>
                </a:solidFill>
                <a:latin typeface="+mn-ea"/>
                <a:cs typeface="Meiryo UI" panose="020B0604030504040204" pitchFamily="50" charset="-128"/>
              </a:rPr>
              <a:t>CIO</a:t>
            </a:r>
            <a:r>
              <a:rPr lang="ja-JP" altLang="en-US" sz="1200" dirty="0">
                <a:solidFill>
                  <a:schemeClr val="tx1"/>
                </a:solidFill>
                <a:latin typeface="+mn-ea"/>
                <a:cs typeface="Meiryo UI" panose="020B0604030504040204" pitchFamily="50" charset="-128"/>
              </a:rPr>
              <a:t>ポータル「オープンデータ</a:t>
            </a:r>
            <a:r>
              <a:rPr lang="en-US" altLang="ja-JP" sz="1200" dirty="0">
                <a:solidFill>
                  <a:schemeClr val="tx1"/>
                </a:solidFill>
                <a:latin typeface="+mn-ea"/>
                <a:cs typeface="Meiryo UI" panose="020B0604030504040204" pitchFamily="50" charset="-128"/>
              </a:rPr>
              <a:t>-</a:t>
            </a:r>
            <a:r>
              <a:rPr lang="ja-JP" altLang="en-US" sz="1200" dirty="0">
                <a:solidFill>
                  <a:schemeClr val="tx1"/>
                </a:solidFill>
                <a:latin typeface="+mn-ea"/>
                <a:cs typeface="Meiryo UI" panose="020B0604030504040204" pitchFamily="50" charset="-128"/>
              </a:rPr>
              <a:t>推奨データセット」（</a:t>
            </a:r>
            <a:r>
              <a:rPr lang="en-US" altLang="ja-JP" sz="1200" dirty="0">
                <a:solidFill>
                  <a:schemeClr val="tx1"/>
                </a:solidFill>
                <a:latin typeface="+mn-ea"/>
                <a:cs typeface="Meiryo UI" panose="020B0604030504040204" pitchFamily="50" charset="-128"/>
              </a:rPr>
              <a:t>https://cio.go.jp/policy-opendata</a:t>
            </a:r>
            <a:r>
              <a:rPr lang="ja-JP" altLang="en-US" sz="1200" dirty="0">
                <a:solidFill>
                  <a:schemeClr val="tx1"/>
                </a:solidFill>
                <a:latin typeface="+mn-ea"/>
                <a:cs typeface="Meiryo UI" panose="020B0604030504040204" pitchFamily="50" charset="-128"/>
              </a:rPr>
              <a:t>）</a:t>
            </a:r>
          </a:p>
        </p:txBody>
      </p:sp>
      <p:pic>
        <p:nvPicPr>
          <p:cNvPr id="3" name="図 2">
            <a:extLst>
              <a:ext uri="{FF2B5EF4-FFF2-40B4-BE49-F238E27FC236}">
                <a16:creationId xmlns:a16="http://schemas.microsoft.com/office/drawing/2014/main" id="{57478D14-7058-4DAF-99C9-C9F413F5A124}"/>
              </a:ext>
            </a:extLst>
          </p:cNvPr>
          <p:cNvPicPr>
            <a:picLocks noChangeAspect="1"/>
          </p:cNvPicPr>
          <p:nvPr/>
        </p:nvPicPr>
        <p:blipFill>
          <a:blip r:embed="rId3"/>
          <a:stretch>
            <a:fillRect/>
          </a:stretch>
        </p:blipFill>
        <p:spPr>
          <a:xfrm>
            <a:off x="899592" y="1741720"/>
            <a:ext cx="7481802" cy="4783624"/>
          </a:xfrm>
          <a:prstGeom prst="rect">
            <a:avLst/>
          </a:prstGeom>
        </p:spPr>
      </p:pic>
      <p:sp>
        <p:nvSpPr>
          <p:cNvPr id="12" name="テキスト ボックス 11">
            <a:extLst>
              <a:ext uri="{FF2B5EF4-FFF2-40B4-BE49-F238E27FC236}">
                <a16:creationId xmlns:a16="http://schemas.microsoft.com/office/drawing/2014/main" id="{D1963AD4-DF1C-41C6-881C-063F0C87F769}"/>
              </a:ext>
            </a:extLst>
          </p:cNvPr>
          <p:cNvSpPr txBox="1"/>
          <p:nvPr/>
        </p:nvSpPr>
        <p:spPr>
          <a:xfrm>
            <a:off x="179512" y="1412776"/>
            <a:ext cx="8712968" cy="504056"/>
          </a:xfrm>
          <a:prstGeom prst="rect">
            <a:avLst/>
          </a:prstGeom>
          <a:noFill/>
          <a:ln>
            <a:noFill/>
          </a:ln>
        </p:spPr>
        <p:txBody>
          <a:bodyPr wrap="square" rtlCol="0">
            <a:noAutofit/>
          </a:bodyPr>
          <a:lstStyle>
            <a:defPPr>
              <a:defRPr lang="en-US"/>
            </a:defPPr>
            <a:lvl1pPr>
              <a:defRPr kumimoji="1">
                <a:latin typeface="+mn-ea"/>
              </a:defRPr>
            </a:lvl1pPr>
          </a:lstStyle>
          <a:p>
            <a:r>
              <a:rPr lang="ja-JP" altLang="en-US" dirty="0"/>
              <a:t>作成にあたり準拠すべきルールやフォーマット等は政府</a:t>
            </a:r>
            <a:r>
              <a:rPr lang="en-US" altLang="ja-JP" dirty="0"/>
              <a:t>CIO</a:t>
            </a:r>
            <a:r>
              <a:rPr lang="ja-JP" altLang="en-US" dirty="0"/>
              <a:t>ポータルに公開されています。</a:t>
            </a:r>
            <a:endParaRPr lang="en-US" altLang="ja-JP" dirty="0"/>
          </a:p>
        </p:txBody>
      </p:sp>
    </p:spTree>
    <p:extLst>
      <p:ext uri="{BB962C8B-B14F-4D97-AF65-F5344CB8AC3E}">
        <p14:creationId xmlns:p14="http://schemas.microsoft.com/office/powerpoint/2010/main" val="13973017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(3) </a:t>
            </a:r>
            <a:r>
              <a:rPr lang="ja-JP" altLang="en-US" dirty="0"/>
              <a:t>公開するデータを選ぶ</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32</a:t>
            </a:fld>
            <a:endParaRPr kumimoji="1" lang="ja-JP" altLang="en-US"/>
          </a:p>
        </p:txBody>
      </p:sp>
      <p:sp>
        <p:nvSpPr>
          <p:cNvPr id="4"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10" name="正方形/長方形 9"/>
          <p:cNvSpPr/>
          <p:nvPr/>
        </p:nvSpPr>
        <p:spPr>
          <a:xfrm>
            <a:off x="611560" y="1872960"/>
            <a:ext cx="8352928" cy="504056"/>
          </a:xfrm>
          <a:prstGeom prst="rect">
            <a:avLst/>
          </a:prstGeom>
          <a:noFill/>
          <a:ln>
            <a:noFill/>
          </a:ln>
        </p:spPr>
        <p:txBody>
          <a:bodyPr wrap="square" rtlCol="0" anchor="ctr">
            <a:noAutofit/>
          </a:bodyPr>
          <a:lstStyle/>
          <a:p>
            <a:pPr defTabSz="914400"/>
            <a:r>
              <a:rPr kumimoji="1" lang="ja-JP" altLang="en-US" dirty="0">
                <a:latin typeface="+mn-ea"/>
                <a:cs typeface="Meiryo UI" panose="020B0604030504040204" pitchFamily="50" charset="-128"/>
              </a:rPr>
              <a:t>推奨データセットごとに、項目を公開する際のデータ形式等がデータ項目定義書に定められています。</a:t>
            </a:r>
            <a:endParaRPr kumimoji="1" lang="en-US" altLang="ja-JP" dirty="0">
              <a:latin typeface="+mn-ea"/>
              <a:cs typeface="Meiryo UI" panose="020B0604030504040204" pitchFamily="50" charset="-128"/>
            </a:endParaRPr>
          </a:p>
        </p:txBody>
      </p:sp>
      <p:pic>
        <p:nvPicPr>
          <p:cNvPr id="9" name="図 8"/>
          <p:cNvPicPr>
            <a:picLocks noChangeAspect="1"/>
          </p:cNvPicPr>
          <p:nvPr/>
        </p:nvPicPr>
        <p:blipFill rotWithShape="1">
          <a:blip r:embed="rId3"/>
          <a:srcRect t="-1" r="6703" b="46186"/>
          <a:stretch/>
        </p:blipFill>
        <p:spPr>
          <a:xfrm>
            <a:off x="452220" y="2924944"/>
            <a:ext cx="8440260" cy="2736304"/>
          </a:xfrm>
          <a:prstGeom prst="rect">
            <a:avLst/>
          </a:prstGeom>
          <a:ln>
            <a:solidFill>
              <a:srgbClr val="0070C0"/>
            </a:solidFill>
          </a:ln>
        </p:spPr>
      </p:pic>
      <p:sp>
        <p:nvSpPr>
          <p:cNvPr id="12" name="正方形/長方形 11"/>
          <p:cNvSpPr/>
          <p:nvPr/>
        </p:nvSpPr>
        <p:spPr>
          <a:xfrm>
            <a:off x="395536" y="1412776"/>
            <a:ext cx="3312368" cy="43204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2000" dirty="0">
                <a:solidFill>
                  <a:schemeClr val="tx1"/>
                </a:solidFill>
                <a:latin typeface="+mn-ea"/>
              </a:rPr>
              <a:t>作成にあたり準拠すべきルール</a:t>
            </a:r>
          </a:p>
        </p:txBody>
      </p:sp>
      <p:sp>
        <p:nvSpPr>
          <p:cNvPr id="14" name="テキスト ボックス 13"/>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342900" indent="-342900">
              <a:buClr>
                <a:srgbClr val="0000CC"/>
              </a:buClr>
              <a:buFont typeface="Wingdings" panose="05000000000000000000" pitchFamily="2" charset="2"/>
              <a:buChar char="l"/>
              <a:defRPr sz="2000">
                <a:solidFill>
                  <a:schemeClr val="tx1"/>
                </a:solidFill>
                <a:latin typeface="+mn-ea"/>
                <a:cs typeface="Meiryo UI" panose="020B0604030504040204" pitchFamily="50" charset="-128"/>
              </a:defRPr>
            </a:lvl1pPr>
          </a:lstStyle>
          <a:p>
            <a:pPr marL="0" indent="0">
              <a:buNone/>
            </a:pPr>
            <a:r>
              <a:rPr lang="ja-JP" altLang="en-US" dirty="0"/>
              <a:t>推奨データセットのデータから選ぶ</a:t>
            </a:r>
          </a:p>
        </p:txBody>
      </p:sp>
      <p:sp>
        <p:nvSpPr>
          <p:cNvPr id="15" name="テキスト ボックス 14">
            <a:extLst>
              <a:ext uri="{FF2B5EF4-FFF2-40B4-BE49-F238E27FC236}">
                <a16:creationId xmlns:a16="http://schemas.microsoft.com/office/drawing/2014/main" id="{B5475907-A00D-4D25-892F-B1642FD463DF}"/>
              </a:ext>
            </a:extLst>
          </p:cNvPr>
          <p:cNvSpPr txBox="1"/>
          <p:nvPr/>
        </p:nvSpPr>
        <p:spPr>
          <a:xfrm>
            <a:off x="3802792" y="2218508"/>
            <a:ext cx="3937560" cy="672571"/>
          </a:xfrm>
          <a:prstGeom prst="wedgeRoundRectCallout">
            <a:avLst>
              <a:gd name="adj1" fmla="val -82532"/>
              <a:gd name="adj2" fmla="val 80913"/>
              <a:gd name="adj3" fmla="val 16667"/>
            </a:avLst>
          </a:prstGeom>
          <a:solidFill>
            <a:schemeClr val="bg1"/>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kumimoji="1" sz="1600">
                <a:solidFill>
                  <a:schemeClr val="tx1"/>
                </a:solidFill>
                <a:latin typeface="+mn-ea"/>
              </a:defRPr>
            </a:lvl1pPr>
          </a:lstStyle>
          <a:p>
            <a:r>
              <a:rPr lang="ja-JP" altLang="en-US" dirty="0"/>
              <a:t>区分（必須・任意等）を参考に保有している情報から公開を進めることを推奨します。</a:t>
            </a:r>
            <a:endParaRPr lang="en-US" altLang="ja-JP" dirty="0"/>
          </a:p>
        </p:txBody>
      </p:sp>
      <p:sp>
        <p:nvSpPr>
          <p:cNvPr id="5" name="正方形/長方形 4">
            <a:extLst>
              <a:ext uri="{FF2B5EF4-FFF2-40B4-BE49-F238E27FC236}">
                <a16:creationId xmlns:a16="http://schemas.microsoft.com/office/drawing/2014/main" id="{5DAF587C-ECAF-42AB-A444-D325D3D75A65}"/>
              </a:ext>
            </a:extLst>
          </p:cNvPr>
          <p:cNvSpPr/>
          <p:nvPr/>
        </p:nvSpPr>
        <p:spPr>
          <a:xfrm>
            <a:off x="395536" y="5877272"/>
            <a:ext cx="8352928" cy="892552"/>
          </a:xfrm>
          <a:prstGeom prst="rect">
            <a:avLst/>
          </a:prstGeom>
        </p:spPr>
        <p:txBody>
          <a:bodyPr wrap="square">
            <a:spAutoFit/>
          </a:bodyPr>
          <a:lstStyle/>
          <a:p>
            <a:r>
              <a:rPr lang="en-US" altLang="ja-JP" sz="1300" dirty="0"/>
              <a:t>【</a:t>
            </a:r>
            <a:r>
              <a:rPr lang="ja-JP" altLang="en-US" sz="1300" dirty="0"/>
              <a:t>凡例</a:t>
            </a:r>
            <a:r>
              <a:rPr lang="en-US" altLang="ja-JP" sz="1300" dirty="0"/>
              <a:t>】</a:t>
            </a:r>
          </a:p>
          <a:p>
            <a:r>
              <a:rPr lang="ja-JP" altLang="en-US" sz="1300" dirty="0"/>
              <a:t>◎　　：データセットの核となる必須項目</a:t>
            </a:r>
          </a:p>
          <a:p>
            <a:r>
              <a:rPr lang="ja-JP" altLang="en-US" sz="1300" dirty="0"/>
              <a:t>〇　　：該当推奨データセットを活用したアプリの基本機能を簡単に実現するために公開することが望ましい項目</a:t>
            </a:r>
          </a:p>
          <a:p>
            <a:r>
              <a:rPr lang="ja-JP" altLang="en-US" sz="1300" dirty="0"/>
              <a:t>空白 ：該当推奨データセットを活用したアプリの利便性の高い付加価値サービスを実現するために公開することが望ましい項目</a:t>
            </a:r>
          </a:p>
        </p:txBody>
      </p:sp>
      <p:sp>
        <p:nvSpPr>
          <p:cNvPr id="16" name="正方形/長方形 15">
            <a:extLst>
              <a:ext uri="{FF2B5EF4-FFF2-40B4-BE49-F238E27FC236}">
                <a16:creationId xmlns:a16="http://schemas.microsoft.com/office/drawing/2014/main" id="{807FA646-AC24-4CCF-B6DB-B4AB4E01C265}"/>
              </a:ext>
            </a:extLst>
          </p:cNvPr>
          <p:cNvSpPr/>
          <p:nvPr/>
        </p:nvSpPr>
        <p:spPr>
          <a:xfrm>
            <a:off x="611560" y="2420888"/>
            <a:ext cx="8352928" cy="504056"/>
          </a:xfrm>
          <a:prstGeom prst="rect">
            <a:avLst/>
          </a:prstGeom>
          <a:noFill/>
          <a:ln>
            <a:noFill/>
          </a:ln>
        </p:spPr>
        <p:txBody>
          <a:bodyPr wrap="square" rtlCol="0" anchor="ctr">
            <a:noAutofit/>
          </a:bodyPr>
          <a:lstStyle/>
          <a:p>
            <a:pPr defTabSz="914400"/>
            <a:r>
              <a:rPr kumimoji="1" lang="en-US" altLang="ja-JP" dirty="0">
                <a:latin typeface="+mn-ea"/>
                <a:cs typeface="Meiryo UI" panose="020B0604030504040204" pitchFamily="50" charset="-128"/>
              </a:rPr>
              <a:t>10.</a:t>
            </a:r>
            <a:r>
              <a:rPr kumimoji="1" lang="ja-JP" altLang="en-US" dirty="0">
                <a:latin typeface="+mn-ea"/>
                <a:cs typeface="Meiryo UI" panose="020B0604030504040204" pitchFamily="50" charset="-128"/>
              </a:rPr>
              <a:t>指定緊急避難場所一覧</a:t>
            </a:r>
            <a:endParaRPr kumimoji="1" lang="en-US" altLang="ja-JP" dirty="0">
              <a:latin typeface="+mn-ea"/>
              <a:cs typeface="Meiryo UI" panose="020B0604030504040204" pitchFamily="50" charset="-128"/>
            </a:endParaRPr>
          </a:p>
        </p:txBody>
      </p:sp>
      <p:sp>
        <p:nvSpPr>
          <p:cNvPr id="17" name="正方形/長方形 16">
            <a:extLst>
              <a:ext uri="{FF2B5EF4-FFF2-40B4-BE49-F238E27FC236}">
                <a16:creationId xmlns:a16="http://schemas.microsoft.com/office/drawing/2014/main" id="{D483B269-AD0A-47D2-817E-CD8E9F8648B9}"/>
              </a:ext>
            </a:extLst>
          </p:cNvPr>
          <p:cNvSpPr/>
          <p:nvPr/>
        </p:nvSpPr>
        <p:spPr>
          <a:xfrm>
            <a:off x="1187624" y="5678091"/>
            <a:ext cx="7848872" cy="271189"/>
          </a:xfrm>
          <a:prstGeom prst="rect">
            <a:avLst/>
          </a:prstGeom>
          <a:noFill/>
          <a:ln>
            <a:noFill/>
          </a:ln>
        </p:spPr>
        <p:txBody>
          <a:bodyPr wrap="none" rtlCol="0" anchor="ctr">
            <a:noAutofit/>
          </a:bodyPr>
          <a:lstStyle/>
          <a:p>
            <a:pPr algn="r"/>
            <a:r>
              <a:rPr kumimoji="1" lang="ja-JP" altLang="en-US" sz="1200" dirty="0">
                <a:latin typeface="+mn-ea"/>
              </a:rPr>
              <a:t>出典：</a:t>
            </a:r>
            <a:r>
              <a:rPr kumimoji="1" lang="en-US" altLang="ja-JP" sz="1200" dirty="0">
                <a:latin typeface="+mn-ea"/>
              </a:rPr>
              <a:t>2019/3/22</a:t>
            </a:r>
            <a:r>
              <a:rPr kumimoji="1" lang="ja-JP" altLang="en-US" sz="1200" dirty="0">
                <a:latin typeface="+mn-ea"/>
              </a:rPr>
              <a:t>　</a:t>
            </a:r>
            <a:r>
              <a:rPr kumimoji="1" lang="zh-TW" altLang="en-US" sz="1200" dirty="0">
                <a:latin typeface="+mn-ea"/>
              </a:rPr>
              <a:t>内閣官房情報通信技術（</a:t>
            </a:r>
            <a:r>
              <a:rPr kumimoji="1" lang="en-US" altLang="zh-TW" sz="1200" dirty="0">
                <a:latin typeface="+mn-ea"/>
              </a:rPr>
              <a:t>IT</a:t>
            </a:r>
            <a:r>
              <a:rPr kumimoji="1" lang="zh-TW" altLang="en-US" sz="1200" dirty="0">
                <a:latin typeface="+mn-ea"/>
              </a:rPr>
              <a:t>）総合戦略室</a:t>
            </a:r>
            <a:r>
              <a:rPr kumimoji="1" lang="ja-JP" altLang="en-US" sz="1200" dirty="0">
                <a:latin typeface="+mn-ea"/>
              </a:rPr>
              <a:t>「データ項目定義書（第</a:t>
            </a:r>
            <a:r>
              <a:rPr kumimoji="1" lang="en-US" altLang="ja-JP" sz="1200" dirty="0">
                <a:latin typeface="+mn-ea"/>
              </a:rPr>
              <a:t>1.0</a:t>
            </a:r>
            <a:r>
              <a:rPr kumimoji="1" lang="ja-JP" altLang="en-US" sz="1200" dirty="0">
                <a:latin typeface="+mn-ea"/>
              </a:rPr>
              <a:t>版）」</a:t>
            </a:r>
          </a:p>
        </p:txBody>
      </p:sp>
    </p:spTree>
    <p:extLst>
      <p:ext uri="{BB962C8B-B14F-4D97-AF65-F5344CB8AC3E}">
        <p14:creationId xmlns:p14="http://schemas.microsoft.com/office/powerpoint/2010/main" val="3185670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(3) </a:t>
            </a:r>
            <a:r>
              <a:rPr lang="ja-JP" altLang="en-US" dirty="0"/>
              <a:t>公開するデータを選ぶ</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33</a:t>
            </a:fld>
            <a:endParaRPr kumimoji="1" lang="ja-JP" altLang="en-US"/>
          </a:p>
        </p:txBody>
      </p:sp>
      <p:sp>
        <p:nvSpPr>
          <p:cNvPr id="7"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13" name="正方形/長方形 12"/>
          <p:cNvSpPr/>
          <p:nvPr/>
        </p:nvSpPr>
        <p:spPr>
          <a:xfrm>
            <a:off x="611560" y="1628800"/>
            <a:ext cx="8280920" cy="21602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各地方公共団体においては、必ずしも最初から全てのデータセット公開に取り組まなければならないというものではなく、本データセットを参考に、各団体において公開可能なデータセットから公開を進めていただくことを期待するものです。</a:t>
            </a:r>
          </a:p>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また、既に推奨データセットと同様のデータセットを公開している場合、フォーマットの共通化による利用者の利便性向上の観点から、推奨データセットとデータ項目等を合わせることが望ましいですが、必ずしも対応しなければならないものではありません。</a:t>
            </a:r>
          </a:p>
        </p:txBody>
      </p:sp>
      <p:sp>
        <p:nvSpPr>
          <p:cNvPr id="8" name="正方形/長方形 7"/>
          <p:cNvSpPr/>
          <p:nvPr/>
        </p:nvSpPr>
        <p:spPr>
          <a:xfrm>
            <a:off x="1043608" y="3789040"/>
            <a:ext cx="7848872" cy="288032"/>
          </a:xfrm>
          <a:prstGeom prst="rect">
            <a:avLst/>
          </a:prstGeom>
          <a:noFill/>
          <a:ln>
            <a:noFill/>
          </a:ln>
        </p:spPr>
        <p:txBody>
          <a:bodyPr wrap="none" rtlCol="0" anchor="ctr">
            <a:noAutofit/>
          </a:bodyPr>
          <a:lstStyle/>
          <a:p>
            <a:pPr algn="r"/>
            <a:r>
              <a:rPr kumimoji="1" lang="ja-JP" altLang="en-US" sz="1200" dirty="0">
                <a:solidFill>
                  <a:schemeClr val="tx1"/>
                </a:solidFill>
                <a:latin typeface="+mn-ea"/>
              </a:rPr>
              <a:t>出典</a:t>
            </a:r>
            <a:r>
              <a:rPr kumimoji="1" lang="ja-JP" altLang="en-US" sz="1200" dirty="0">
                <a:latin typeface="+mn-ea"/>
              </a:rPr>
              <a:t>：平成</a:t>
            </a:r>
            <a:r>
              <a:rPr kumimoji="1" lang="en-US" altLang="ja-JP" sz="1200" dirty="0">
                <a:latin typeface="+mn-ea"/>
              </a:rPr>
              <a:t>31</a:t>
            </a:r>
            <a:r>
              <a:rPr kumimoji="1" lang="ja-JP" altLang="en-US" sz="1200" dirty="0">
                <a:latin typeface="+mn-ea"/>
              </a:rPr>
              <a:t>年</a:t>
            </a:r>
            <a:r>
              <a:rPr kumimoji="1" lang="en-US" altLang="ja-JP" sz="1200" dirty="0">
                <a:latin typeface="+mn-ea"/>
              </a:rPr>
              <a:t>3</a:t>
            </a:r>
            <a:r>
              <a:rPr kumimoji="1" lang="ja-JP" altLang="en-US" sz="1200" dirty="0">
                <a:latin typeface="+mn-ea"/>
              </a:rPr>
              <a:t>月</a:t>
            </a:r>
            <a:r>
              <a:rPr kumimoji="1" lang="en-US" altLang="ja-JP" sz="1200" dirty="0">
                <a:latin typeface="+mn-ea"/>
              </a:rPr>
              <a:t>26</a:t>
            </a:r>
            <a:r>
              <a:rPr kumimoji="1" lang="ja-JP" altLang="en-US" sz="1200" dirty="0">
                <a:latin typeface="+mn-ea"/>
              </a:rPr>
              <a:t>日　</a:t>
            </a:r>
            <a:r>
              <a:rPr kumimoji="1" lang="zh-TW" altLang="en-US" sz="1200" dirty="0">
                <a:solidFill>
                  <a:schemeClr val="tx1"/>
                </a:solidFill>
                <a:latin typeface="+mn-ea"/>
              </a:rPr>
              <a:t>内閣官房情報通信技術（</a:t>
            </a:r>
            <a:r>
              <a:rPr kumimoji="1" lang="en-US" altLang="zh-TW" sz="1200" dirty="0">
                <a:solidFill>
                  <a:schemeClr val="tx1"/>
                </a:solidFill>
                <a:latin typeface="+mn-ea"/>
              </a:rPr>
              <a:t>IT</a:t>
            </a:r>
            <a:r>
              <a:rPr kumimoji="1" lang="zh-TW" altLang="en-US" sz="1200" dirty="0">
                <a:solidFill>
                  <a:schemeClr val="tx1"/>
                </a:solidFill>
                <a:latin typeface="+mn-ea"/>
              </a:rPr>
              <a:t>）総合戦略室</a:t>
            </a:r>
            <a:r>
              <a:rPr kumimoji="1" lang="ja-JP" altLang="en-US" sz="1200" dirty="0">
                <a:solidFill>
                  <a:schemeClr val="tx1"/>
                </a:solidFill>
                <a:latin typeface="+mn-ea"/>
              </a:rPr>
              <a:t>　「推奨データセットについて」</a:t>
            </a:r>
          </a:p>
        </p:txBody>
      </p:sp>
      <p:sp>
        <p:nvSpPr>
          <p:cNvPr id="9" name="テキスト ボックス 8"/>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1074738">
              <a:defRPr sz="2000">
                <a:solidFill>
                  <a:schemeClr val="tx1"/>
                </a:solidFill>
                <a:latin typeface="+mn-ea"/>
                <a:cs typeface="Meiryo UI" panose="020B0604030504040204" pitchFamily="50" charset="-128"/>
              </a:defRPr>
            </a:lvl1pPr>
          </a:lstStyle>
          <a:p>
            <a:r>
              <a:rPr lang="ja-JP" altLang="en-US" dirty="0"/>
              <a:t>推奨データセットとは・・・</a:t>
            </a:r>
          </a:p>
        </p:txBody>
      </p:sp>
      <p:sp>
        <p:nvSpPr>
          <p:cNvPr id="10" name="角丸四角形 9"/>
          <p:cNvSpPr/>
          <p:nvPr/>
        </p:nvSpPr>
        <p:spPr>
          <a:xfrm>
            <a:off x="35496" y="836712"/>
            <a:ext cx="1152128" cy="576064"/>
          </a:xfrm>
          <a:prstGeom prst="roundRect">
            <a:avLst>
              <a:gd name="adj" fmla="val 50000"/>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dirty="0">
                <a:solidFill>
                  <a:schemeClr val="bg1"/>
                </a:solidFill>
                <a:latin typeface="+mn-ea"/>
                <a:cs typeface="Meiryo UI" panose="020B0604030504040204" pitchFamily="50" charset="-128"/>
              </a:rPr>
              <a:t>補足</a:t>
            </a:r>
          </a:p>
        </p:txBody>
      </p:sp>
      <p:sp>
        <p:nvSpPr>
          <p:cNvPr id="3" name="正方形/長方形 2">
            <a:extLst>
              <a:ext uri="{FF2B5EF4-FFF2-40B4-BE49-F238E27FC236}">
                <a16:creationId xmlns:a16="http://schemas.microsoft.com/office/drawing/2014/main" id="{B63207FF-643D-4F08-8944-A87CF35A4633}"/>
              </a:ext>
            </a:extLst>
          </p:cNvPr>
          <p:cNvSpPr/>
          <p:nvPr/>
        </p:nvSpPr>
        <p:spPr>
          <a:xfrm>
            <a:off x="323528" y="4725144"/>
            <a:ext cx="8496944" cy="1200329"/>
          </a:xfrm>
          <a:prstGeom prst="rect">
            <a:avLst/>
          </a:prstGeom>
          <a:ln>
            <a:solidFill>
              <a:schemeClr val="bg1">
                <a:lumMod val="50000"/>
              </a:schemeClr>
            </a:solidFill>
          </a:ln>
        </p:spPr>
        <p:txBody>
          <a:bodyPr wrap="square">
            <a:spAutoFit/>
          </a:bodyPr>
          <a:lstStyle/>
          <a:p>
            <a:r>
              <a:rPr lang="ja-JP" altLang="en-US" dirty="0"/>
              <a:t>推奨データセットは、各団体が保有するデータについて、公開するものを推奨するものであり、保有していないデータの収集・公開を義務付けるものではありません。</a:t>
            </a:r>
            <a:endParaRPr lang="en-US" altLang="ja-JP" dirty="0"/>
          </a:p>
          <a:p>
            <a:r>
              <a:rPr lang="ja-JP" altLang="en-US" dirty="0"/>
              <a:t>将来的にデータが充実していくとより良いですが、まずは、「データ項目定義書」に記載のデータ公開の「区分」（必須、任意等）を参考に、保有している情報から公開を進めてください。</a:t>
            </a:r>
          </a:p>
        </p:txBody>
      </p:sp>
    </p:spTree>
    <p:extLst>
      <p:ext uri="{BB962C8B-B14F-4D97-AF65-F5344CB8AC3E}">
        <p14:creationId xmlns:p14="http://schemas.microsoft.com/office/powerpoint/2010/main" val="4225647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正方形/長方形 63"/>
          <p:cNvSpPr/>
          <p:nvPr/>
        </p:nvSpPr>
        <p:spPr>
          <a:xfrm>
            <a:off x="3923928" y="4077072"/>
            <a:ext cx="5040560" cy="2160240"/>
          </a:xfrm>
          <a:prstGeom prst="rect">
            <a:avLst/>
          </a:prstGeom>
          <a:solidFill>
            <a:schemeClr val="bg1">
              <a:lumMod val="95000"/>
            </a:schemeClr>
          </a:solidFill>
          <a:ln>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923928" y="1340768"/>
            <a:ext cx="5040560" cy="2160240"/>
          </a:xfrm>
          <a:prstGeom prst="rect">
            <a:avLst/>
          </a:prstGeom>
          <a:solidFill>
            <a:schemeClr val="bg1">
              <a:lumMod val="95000"/>
            </a:schemeClr>
          </a:solidFill>
          <a:ln>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lang="ja-JP" altLang="en-US" dirty="0"/>
              <a:t>２．オープンデータを公開するための基本的な作業</a:t>
            </a:r>
          </a:p>
        </p:txBody>
      </p:sp>
      <p:sp>
        <p:nvSpPr>
          <p:cNvPr id="3" name="スライド番号プレースホルダー 2"/>
          <p:cNvSpPr>
            <a:spLocks noGrp="1"/>
          </p:cNvSpPr>
          <p:nvPr>
            <p:ph type="sldNum" sz="quarter" idx="12"/>
          </p:nvPr>
        </p:nvSpPr>
        <p:spPr>
          <a:xfrm>
            <a:off x="8604448" y="6574581"/>
            <a:ext cx="504056" cy="288032"/>
          </a:xfrm>
        </p:spPr>
        <p:txBody>
          <a:bodyPr/>
          <a:lstStyle/>
          <a:p>
            <a:fld id="{EEDB8509-CC2C-4EC7-9C2E-996B98B58898}" type="slidenum">
              <a:rPr kumimoji="1" lang="ja-JP" altLang="en-US" smtClean="0"/>
              <a:pPr/>
              <a:t>34</a:t>
            </a:fld>
            <a:endParaRPr kumimoji="1" lang="ja-JP" altLang="en-US"/>
          </a:p>
        </p:txBody>
      </p:sp>
      <p:sp>
        <p:nvSpPr>
          <p:cNvPr id="5" name="雲形吹き出し 4"/>
          <p:cNvSpPr/>
          <p:nvPr/>
        </p:nvSpPr>
        <p:spPr>
          <a:xfrm>
            <a:off x="490862" y="908720"/>
            <a:ext cx="3384376" cy="1368151"/>
          </a:xfrm>
          <a:prstGeom prst="cloudCallout">
            <a:avLst>
              <a:gd name="adj1" fmla="val -5102"/>
              <a:gd name="adj2" fmla="val 76717"/>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23528" y="1124744"/>
            <a:ext cx="3744416" cy="936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lumMod val="75000"/>
                  </a:schemeClr>
                </a:solidFill>
                <a:latin typeface="+mn-ea"/>
              </a:rPr>
              <a:t>もうホームページに情報は</a:t>
            </a:r>
            <a:endParaRPr kumimoji="1" lang="en-US" altLang="ja-JP" b="1" dirty="0">
              <a:solidFill>
                <a:schemeClr val="bg1">
                  <a:lumMod val="75000"/>
                </a:schemeClr>
              </a:solidFill>
              <a:latin typeface="+mn-ea"/>
            </a:endParaRPr>
          </a:p>
          <a:p>
            <a:pPr algn="ctr"/>
            <a:r>
              <a:rPr kumimoji="1" lang="ja-JP" altLang="en-US" b="1" dirty="0">
                <a:solidFill>
                  <a:schemeClr val="bg1">
                    <a:lumMod val="75000"/>
                  </a:schemeClr>
                </a:solidFill>
                <a:latin typeface="+mn-ea"/>
              </a:rPr>
              <a:t>記載しているけど</a:t>
            </a:r>
            <a:endParaRPr kumimoji="1" lang="en-US" altLang="ja-JP" b="1" dirty="0">
              <a:solidFill>
                <a:schemeClr val="bg1">
                  <a:lumMod val="75000"/>
                </a:schemeClr>
              </a:solidFill>
              <a:latin typeface="+mn-ea"/>
            </a:endParaRPr>
          </a:p>
          <a:p>
            <a:pPr algn="ctr"/>
            <a:r>
              <a:rPr kumimoji="1" lang="ja-JP" altLang="en-US" b="1" dirty="0">
                <a:solidFill>
                  <a:schemeClr val="bg1">
                    <a:lumMod val="75000"/>
                  </a:schemeClr>
                </a:solidFill>
                <a:latin typeface="+mn-ea"/>
              </a:rPr>
              <a:t>それじゃダメ？</a:t>
            </a:r>
          </a:p>
        </p:txBody>
      </p:sp>
      <p:sp>
        <p:nvSpPr>
          <p:cNvPr id="8" name="雲形吹き出し 7"/>
          <p:cNvSpPr/>
          <p:nvPr/>
        </p:nvSpPr>
        <p:spPr>
          <a:xfrm>
            <a:off x="490862" y="2852936"/>
            <a:ext cx="3384376" cy="1368151"/>
          </a:xfrm>
          <a:prstGeom prst="cloudCallout">
            <a:avLst>
              <a:gd name="adj1" fmla="val -5102"/>
              <a:gd name="adj2" fmla="val 76717"/>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323528" y="3068960"/>
            <a:ext cx="3744416" cy="936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lumMod val="75000"/>
                  </a:schemeClr>
                </a:solidFill>
                <a:latin typeface="+mn-ea"/>
              </a:rPr>
              <a:t>二次利用を可能とするために</a:t>
            </a:r>
          </a:p>
          <a:p>
            <a:pPr algn="ctr"/>
            <a:r>
              <a:rPr kumimoji="1" lang="ja-JP" altLang="en-US" sz="1600" b="1" dirty="0">
                <a:solidFill>
                  <a:schemeClr val="bg1">
                    <a:lumMod val="75000"/>
                  </a:schemeClr>
                </a:solidFill>
                <a:latin typeface="+mn-ea"/>
              </a:rPr>
              <a:t>利用ルール（利用規約）や</a:t>
            </a:r>
          </a:p>
          <a:p>
            <a:pPr algn="ctr"/>
            <a:r>
              <a:rPr kumimoji="1" lang="ja-JP" altLang="en-US" sz="1600" b="1" dirty="0">
                <a:solidFill>
                  <a:schemeClr val="bg1">
                    <a:lumMod val="75000"/>
                  </a:schemeClr>
                </a:solidFill>
                <a:latin typeface="+mn-ea"/>
              </a:rPr>
              <a:t>ライセンスを</a:t>
            </a:r>
          </a:p>
          <a:p>
            <a:pPr algn="ctr"/>
            <a:r>
              <a:rPr kumimoji="1" lang="ja-JP" altLang="en-US" sz="1600" b="1" dirty="0">
                <a:solidFill>
                  <a:schemeClr val="bg1">
                    <a:lumMod val="75000"/>
                  </a:schemeClr>
                </a:solidFill>
                <a:latin typeface="+mn-ea"/>
              </a:rPr>
              <a:t>新たに整備しなきゃ。</a:t>
            </a:r>
          </a:p>
        </p:txBody>
      </p:sp>
      <p:sp>
        <p:nvSpPr>
          <p:cNvPr id="11" name="雲形吹き出し 10"/>
          <p:cNvSpPr/>
          <p:nvPr/>
        </p:nvSpPr>
        <p:spPr>
          <a:xfrm>
            <a:off x="490862" y="4797152"/>
            <a:ext cx="3384376" cy="1368151"/>
          </a:xfrm>
          <a:prstGeom prst="cloudCallout">
            <a:avLst>
              <a:gd name="adj1" fmla="val -5102"/>
              <a:gd name="adj2" fmla="val 7671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23528" y="5013176"/>
            <a:ext cx="3744416" cy="936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公開するなら</a:t>
            </a:r>
            <a:endParaRPr kumimoji="1" lang="en-US" altLang="ja-JP" b="1" dirty="0">
              <a:solidFill>
                <a:schemeClr val="tx1"/>
              </a:solidFill>
              <a:latin typeface="+mn-ea"/>
            </a:endParaRPr>
          </a:p>
          <a:p>
            <a:pPr algn="ctr"/>
            <a:r>
              <a:rPr kumimoji="1" lang="ja-JP" altLang="en-US" b="1" dirty="0">
                <a:solidFill>
                  <a:schemeClr val="tx1"/>
                </a:solidFill>
                <a:latin typeface="+mn-ea"/>
              </a:rPr>
              <a:t>「価値あるデータを」と思うけど、</a:t>
            </a:r>
            <a:endParaRPr kumimoji="1" lang="en-US" altLang="ja-JP" b="1" dirty="0">
              <a:solidFill>
                <a:schemeClr val="tx1"/>
              </a:solidFill>
              <a:latin typeface="+mn-ea"/>
            </a:endParaRPr>
          </a:p>
          <a:p>
            <a:pPr algn="ctr"/>
            <a:r>
              <a:rPr kumimoji="1" lang="ja-JP" altLang="en-US" b="1" dirty="0">
                <a:solidFill>
                  <a:schemeClr val="tx1"/>
                </a:solidFill>
                <a:latin typeface="+mn-ea"/>
              </a:rPr>
              <a:t>価値あるデータって・・・。</a:t>
            </a:r>
          </a:p>
        </p:txBody>
      </p:sp>
      <p:grpSp>
        <p:nvGrpSpPr>
          <p:cNvPr id="35" name="グループ化 34"/>
          <p:cNvGrpSpPr>
            <a:grpSpLocks noChangeAspect="1"/>
          </p:cNvGrpSpPr>
          <p:nvPr/>
        </p:nvGrpSpPr>
        <p:grpSpPr>
          <a:xfrm>
            <a:off x="323528" y="5517232"/>
            <a:ext cx="879256" cy="1152128"/>
            <a:chOff x="6825208" y="1412776"/>
            <a:chExt cx="2088232" cy="2736304"/>
          </a:xfrm>
        </p:grpSpPr>
        <p:sp>
          <p:nvSpPr>
            <p:cNvPr id="36" name="台形 35"/>
            <p:cNvSpPr/>
            <p:nvPr/>
          </p:nvSpPr>
          <p:spPr>
            <a:xfrm>
              <a:off x="6825208" y="2348880"/>
              <a:ext cx="2088232" cy="1800200"/>
            </a:xfrm>
            <a:prstGeom prst="trapezoid">
              <a:avLst>
                <a:gd name="adj" fmla="val 15325"/>
              </a:avLst>
            </a:prstGeom>
            <a:solidFill>
              <a:schemeClr val="tx1">
                <a:lumMod val="85000"/>
                <a:lumOff val="1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7" name="楕円 36"/>
            <p:cNvSpPr/>
            <p:nvPr/>
          </p:nvSpPr>
          <p:spPr>
            <a:xfrm>
              <a:off x="7340761" y="1412776"/>
              <a:ext cx="1080192" cy="1032534"/>
            </a:xfrm>
            <a:prstGeom prst="ellipse">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8" name="フリーフォーム 37"/>
            <p:cNvSpPr/>
            <p:nvPr/>
          </p:nvSpPr>
          <p:spPr>
            <a:xfrm>
              <a:off x="7213526" y="2432031"/>
              <a:ext cx="615948" cy="1089213"/>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p:cNvSpPr/>
            <p:nvPr/>
          </p:nvSpPr>
          <p:spPr>
            <a:xfrm rot="15690132">
              <a:off x="7589241" y="2953501"/>
              <a:ext cx="570753" cy="150899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5" name="グループ化 44"/>
          <p:cNvGrpSpPr/>
          <p:nvPr/>
        </p:nvGrpSpPr>
        <p:grpSpPr>
          <a:xfrm>
            <a:off x="323528" y="3573016"/>
            <a:ext cx="879256" cy="1152128"/>
            <a:chOff x="2627784" y="4725144"/>
            <a:chExt cx="879256" cy="1152128"/>
          </a:xfrm>
        </p:grpSpPr>
        <p:sp>
          <p:nvSpPr>
            <p:cNvPr id="46" name="台形 45"/>
            <p:cNvSpPr/>
            <p:nvPr/>
          </p:nvSpPr>
          <p:spPr>
            <a:xfrm>
              <a:off x="2627784" y="5119293"/>
              <a:ext cx="879256" cy="757979"/>
            </a:xfrm>
            <a:prstGeom prst="trapezoid">
              <a:avLst>
                <a:gd name="adj" fmla="val 15325"/>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7" name="楕円 46"/>
            <p:cNvSpPr/>
            <p:nvPr/>
          </p:nvSpPr>
          <p:spPr>
            <a:xfrm>
              <a:off x="2844859" y="4725144"/>
              <a:ext cx="454818" cy="434751"/>
            </a:xfrm>
            <a:prstGeom prst="ellipse">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8" name="フリーフォーム 47"/>
            <p:cNvSpPr/>
            <p:nvPr/>
          </p:nvSpPr>
          <p:spPr>
            <a:xfrm>
              <a:off x="2791286" y="5154304"/>
              <a:ext cx="259347" cy="458616"/>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p:nvSpPr>
          <p:spPr>
            <a:xfrm rot="15690132">
              <a:off x="2949482" y="5373870"/>
              <a:ext cx="240317" cy="63536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グループ化 49"/>
          <p:cNvGrpSpPr/>
          <p:nvPr/>
        </p:nvGrpSpPr>
        <p:grpSpPr>
          <a:xfrm>
            <a:off x="323528" y="1628800"/>
            <a:ext cx="879256" cy="1152128"/>
            <a:chOff x="2627784" y="4725144"/>
            <a:chExt cx="879256" cy="1152128"/>
          </a:xfrm>
        </p:grpSpPr>
        <p:sp>
          <p:nvSpPr>
            <p:cNvPr id="51" name="台形 50"/>
            <p:cNvSpPr/>
            <p:nvPr/>
          </p:nvSpPr>
          <p:spPr>
            <a:xfrm>
              <a:off x="2627784" y="5119293"/>
              <a:ext cx="879256" cy="757979"/>
            </a:xfrm>
            <a:prstGeom prst="trapezoid">
              <a:avLst>
                <a:gd name="adj" fmla="val 15325"/>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2" name="楕円 51"/>
            <p:cNvSpPr/>
            <p:nvPr/>
          </p:nvSpPr>
          <p:spPr>
            <a:xfrm>
              <a:off x="2844859" y="4725144"/>
              <a:ext cx="454818" cy="434751"/>
            </a:xfrm>
            <a:prstGeom prst="ellipse">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3" name="フリーフォーム 52"/>
            <p:cNvSpPr/>
            <p:nvPr/>
          </p:nvSpPr>
          <p:spPr>
            <a:xfrm>
              <a:off x="2791286" y="5154304"/>
              <a:ext cx="259347" cy="458616"/>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p:cNvSpPr/>
            <p:nvPr/>
          </p:nvSpPr>
          <p:spPr>
            <a:xfrm rot="15690132">
              <a:off x="2949482" y="5373870"/>
              <a:ext cx="240317" cy="63536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テキスト ボックス 39"/>
          <p:cNvSpPr txBox="1"/>
          <p:nvPr/>
        </p:nvSpPr>
        <p:spPr>
          <a:xfrm>
            <a:off x="4211960" y="1556792"/>
            <a:ext cx="1584176" cy="792088"/>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txBody>
          <a:bodyPr wrap="none" rtlCol="0" anchor="ctr">
            <a:noAutofit/>
          </a:bodyPr>
          <a:lstStyle>
            <a:defPPr>
              <a:defRPr lang="en-US"/>
            </a:defPPr>
            <a:lvl1pPr algn="ctr">
              <a:defRPr kumimoji="1">
                <a:latin typeface="+mn-ea"/>
              </a:defRPr>
            </a:lvl1pPr>
          </a:lstStyle>
          <a:p>
            <a:r>
              <a:rPr lang="ja-JP" altLang="en-US" dirty="0"/>
              <a:t>価値あるデータ</a:t>
            </a:r>
            <a:endParaRPr lang="en-US" altLang="ja-JP" dirty="0"/>
          </a:p>
        </p:txBody>
      </p:sp>
      <p:sp>
        <p:nvSpPr>
          <p:cNvPr id="41" name="テキスト ボックス 40"/>
          <p:cNvSpPr txBox="1"/>
          <p:nvPr/>
        </p:nvSpPr>
        <p:spPr>
          <a:xfrm>
            <a:off x="6444208" y="1556792"/>
            <a:ext cx="2376264" cy="792088"/>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txBody>
          <a:bodyPr wrap="none" rtlCol="0" anchor="ctr">
            <a:noAutofit/>
          </a:bodyPr>
          <a:lstStyle>
            <a:defPPr>
              <a:defRPr lang="en-US"/>
            </a:defPPr>
            <a:lvl1pPr algn="ctr">
              <a:defRPr kumimoji="1">
                <a:latin typeface="+mn-ea"/>
              </a:defRPr>
            </a:lvl1pPr>
          </a:lstStyle>
          <a:p>
            <a:r>
              <a:rPr lang="ja-JP" altLang="en-US" sz="2000" b="1" dirty="0">
                <a:solidFill>
                  <a:schemeClr val="bg1"/>
                </a:solidFill>
              </a:rPr>
              <a:t>広く利用されるデータ</a:t>
            </a:r>
            <a:endParaRPr lang="en-US" altLang="ja-JP" sz="2000" b="1" dirty="0">
              <a:solidFill>
                <a:schemeClr val="bg1"/>
              </a:solidFill>
            </a:endParaRPr>
          </a:p>
        </p:txBody>
      </p:sp>
      <p:sp>
        <p:nvSpPr>
          <p:cNvPr id="42" name="正方形/長方形 41"/>
          <p:cNvSpPr/>
          <p:nvPr/>
        </p:nvSpPr>
        <p:spPr>
          <a:xfrm>
            <a:off x="5868144" y="1700808"/>
            <a:ext cx="504056" cy="432048"/>
          </a:xfrm>
          <a:prstGeom prst="rect">
            <a:avLst/>
          </a:prstGeom>
          <a:noFill/>
          <a:ln>
            <a:noFill/>
          </a:ln>
        </p:spPr>
        <p:txBody>
          <a:bodyPr wrap="square" rtlCol="0" anchor="ctr">
            <a:noAutofit/>
          </a:bodyPr>
          <a:lstStyle/>
          <a:p>
            <a:pPr algn="ctr" defTabSz="914400"/>
            <a:r>
              <a:rPr kumimoji="1" lang="ja-JP" altLang="en-US" sz="4000" b="1" dirty="0">
                <a:solidFill>
                  <a:schemeClr val="accent6">
                    <a:lumMod val="75000"/>
                  </a:schemeClr>
                </a:solidFill>
                <a:latin typeface="+mn-ea"/>
              </a:rPr>
              <a:t>＝</a:t>
            </a:r>
          </a:p>
        </p:txBody>
      </p:sp>
      <p:sp>
        <p:nvSpPr>
          <p:cNvPr id="43" name="額縁 42"/>
          <p:cNvSpPr/>
          <p:nvPr/>
        </p:nvSpPr>
        <p:spPr>
          <a:xfrm>
            <a:off x="6012160" y="2708920"/>
            <a:ext cx="2808312" cy="576064"/>
          </a:xfrm>
          <a:prstGeom prst="bevel">
            <a:avLst>
              <a:gd name="adj" fmla="val 7696"/>
            </a:avLst>
          </a:prstGeom>
          <a:solidFill>
            <a:schemeClr val="accent1">
              <a:lumMod val="40000"/>
              <a:lumOff val="60000"/>
            </a:schemeClr>
          </a:solidFill>
          <a:ln>
            <a:noFill/>
          </a:ln>
          <a:effectLst/>
          <a:extLst/>
        </p:spPr>
        <p:txBody>
          <a:bodyPr wrap="none" anchor="ctr"/>
          <a:lstStyle/>
          <a:p>
            <a:r>
              <a:rPr lang="en-US" altLang="ja-JP" dirty="0"/>
              <a:t>(3) </a:t>
            </a:r>
            <a:r>
              <a:rPr lang="ja-JP" altLang="en-US" dirty="0"/>
              <a:t>公開するデータを選ぶ</a:t>
            </a:r>
          </a:p>
        </p:txBody>
      </p:sp>
      <p:sp>
        <p:nvSpPr>
          <p:cNvPr id="44" name="Freeform 134"/>
          <p:cNvSpPr>
            <a:spLocks/>
          </p:cNvSpPr>
          <p:nvPr/>
        </p:nvSpPr>
        <p:spPr bwMode="auto">
          <a:xfrm flipV="1">
            <a:off x="5364088" y="2636912"/>
            <a:ext cx="576064" cy="504056"/>
          </a:xfrm>
          <a:custGeom>
            <a:avLst/>
            <a:gdLst>
              <a:gd name="T0" fmla="*/ 423 w 595"/>
              <a:gd name="T1" fmla="*/ 86 h 486"/>
              <a:gd name="T2" fmla="*/ 157 w 595"/>
              <a:gd name="T3" fmla="*/ 86 h 486"/>
              <a:gd name="T4" fmla="*/ 138 w 595"/>
              <a:gd name="T5" fmla="*/ 87 h 486"/>
              <a:gd name="T6" fmla="*/ 118 w 595"/>
              <a:gd name="T7" fmla="*/ 89 h 486"/>
              <a:gd name="T8" fmla="*/ 100 w 595"/>
              <a:gd name="T9" fmla="*/ 91 h 486"/>
              <a:gd name="T10" fmla="*/ 85 w 595"/>
              <a:gd name="T11" fmla="*/ 97 h 486"/>
              <a:gd name="T12" fmla="*/ 72 w 595"/>
              <a:gd name="T13" fmla="*/ 102 h 486"/>
              <a:gd name="T14" fmla="*/ 61 w 595"/>
              <a:gd name="T15" fmla="*/ 109 h 486"/>
              <a:gd name="T16" fmla="*/ 49 w 595"/>
              <a:gd name="T17" fmla="*/ 117 h 486"/>
              <a:gd name="T18" fmla="*/ 37 w 595"/>
              <a:gd name="T19" fmla="*/ 127 h 486"/>
              <a:gd name="T20" fmla="*/ 27 w 595"/>
              <a:gd name="T21" fmla="*/ 138 h 486"/>
              <a:gd name="T22" fmla="*/ 20 w 595"/>
              <a:gd name="T23" fmla="*/ 150 h 486"/>
              <a:gd name="T24" fmla="*/ 11 w 595"/>
              <a:gd name="T25" fmla="*/ 164 h 486"/>
              <a:gd name="T26" fmla="*/ 5 w 595"/>
              <a:gd name="T27" fmla="*/ 182 h 486"/>
              <a:gd name="T28" fmla="*/ 1 w 595"/>
              <a:gd name="T29" fmla="*/ 201 h 486"/>
              <a:gd name="T30" fmla="*/ 0 w 595"/>
              <a:gd name="T31" fmla="*/ 222 h 486"/>
              <a:gd name="T32" fmla="*/ 0 w 595"/>
              <a:gd name="T33" fmla="*/ 485 h 486"/>
              <a:gd name="T34" fmla="*/ 167 w 595"/>
              <a:gd name="T35" fmla="*/ 485 h 486"/>
              <a:gd name="T36" fmla="*/ 167 w 595"/>
              <a:gd name="T37" fmla="*/ 269 h 486"/>
              <a:gd name="T38" fmla="*/ 170 w 595"/>
              <a:gd name="T39" fmla="*/ 259 h 486"/>
              <a:gd name="T40" fmla="*/ 175 w 595"/>
              <a:gd name="T41" fmla="*/ 250 h 486"/>
              <a:gd name="T42" fmla="*/ 181 w 595"/>
              <a:gd name="T43" fmla="*/ 245 h 486"/>
              <a:gd name="T44" fmla="*/ 186 w 595"/>
              <a:gd name="T45" fmla="*/ 240 h 486"/>
              <a:gd name="T46" fmla="*/ 193 w 595"/>
              <a:gd name="T47" fmla="*/ 236 h 486"/>
              <a:gd name="T48" fmla="*/ 200 w 595"/>
              <a:gd name="T49" fmla="*/ 234 h 486"/>
              <a:gd name="T50" fmla="*/ 202 w 595"/>
              <a:gd name="T51" fmla="*/ 234 h 486"/>
              <a:gd name="T52" fmla="*/ 425 w 595"/>
              <a:gd name="T53" fmla="*/ 234 h 486"/>
              <a:gd name="T54" fmla="*/ 424 w 595"/>
              <a:gd name="T55" fmla="*/ 312 h 486"/>
              <a:gd name="T56" fmla="*/ 594 w 595"/>
              <a:gd name="T57" fmla="*/ 161 h 486"/>
              <a:gd name="T58" fmla="*/ 423 w 595"/>
              <a:gd name="T59" fmla="*/ 0 h 486"/>
              <a:gd name="T60" fmla="*/ 423 w 595"/>
              <a:gd name="T61" fmla="*/ 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5" h="486">
                <a:moveTo>
                  <a:pt x="423" y="86"/>
                </a:moveTo>
                <a:lnTo>
                  <a:pt x="157" y="86"/>
                </a:lnTo>
                <a:lnTo>
                  <a:pt x="138" y="87"/>
                </a:lnTo>
                <a:lnTo>
                  <a:pt x="118" y="89"/>
                </a:lnTo>
                <a:lnTo>
                  <a:pt x="100" y="91"/>
                </a:lnTo>
                <a:lnTo>
                  <a:pt x="85" y="97"/>
                </a:lnTo>
                <a:lnTo>
                  <a:pt x="72" y="102"/>
                </a:lnTo>
                <a:lnTo>
                  <a:pt x="61" y="109"/>
                </a:lnTo>
                <a:lnTo>
                  <a:pt x="49" y="117"/>
                </a:lnTo>
                <a:lnTo>
                  <a:pt x="37" y="127"/>
                </a:lnTo>
                <a:lnTo>
                  <a:pt x="27" y="138"/>
                </a:lnTo>
                <a:lnTo>
                  <a:pt x="20" y="150"/>
                </a:lnTo>
                <a:lnTo>
                  <a:pt x="11" y="164"/>
                </a:lnTo>
                <a:lnTo>
                  <a:pt x="5" y="182"/>
                </a:lnTo>
                <a:lnTo>
                  <a:pt x="1" y="201"/>
                </a:lnTo>
                <a:lnTo>
                  <a:pt x="0" y="222"/>
                </a:lnTo>
                <a:lnTo>
                  <a:pt x="0" y="485"/>
                </a:lnTo>
                <a:lnTo>
                  <a:pt x="167" y="485"/>
                </a:lnTo>
                <a:lnTo>
                  <a:pt x="167" y="269"/>
                </a:lnTo>
                <a:lnTo>
                  <a:pt x="170" y="259"/>
                </a:lnTo>
                <a:lnTo>
                  <a:pt x="175" y="250"/>
                </a:lnTo>
                <a:lnTo>
                  <a:pt x="181" y="245"/>
                </a:lnTo>
                <a:lnTo>
                  <a:pt x="186" y="240"/>
                </a:lnTo>
                <a:lnTo>
                  <a:pt x="193" y="236"/>
                </a:lnTo>
                <a:lnTo>
                  <a:pt x="200" y="234"/>
                </a:lnTo>
                <a:lnTo>
                  <a:pt x="202" y="234"/>
                </a:lnTo>
                <a:lnTo>
                  <a:pt x="425" y="234"/>
                </a:lnTo>
                <a:lnTo>
                  <a:pt x="424" y="312"/>
                </a:lnTo>
                <a:lnTo>
                  <a:pt x="594" y="161"/>
                </a:lnTo>
                <a:lnTo>
                  <a:pt x="423" y="0"/>
                </a:lnTo>
                <a:lnTo>
                  <a:pt x="423" y="86"/>
                </a:lnTo>
              </a:path>
            </a:pathLst>
          </a:custGeom>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p:spPr>
        <p:txBody>
          <a:bodyPr wrap="none" rtlCol="0" anchor="ctr">
            <a:noAutofit/>
          </a:bodyPr>
          <a:lstStyle/>
          <a:p>
            <a:endParaRPr lang="ja-JP" altLang="en-US">
              <a:latin typeface="+mn-ea"/>
            </a:endParaRPr>
          </a:p>
        </p:txBody>
      </p:sp>
      <p:sp>
        <p:nvSpPr>
          <p:cNvPr id="57" name="額縁 56"/>
          <p:cNvSpPr/>
          <p:nvPr/>
        </p:nvSpPr>
        <p:spPr>
          <a:xfrm>
            <a:off x="4644008" y="5373216"/>
            <a:ext cx="4176464" cy="576064"/>
          </a:xfrm>
          <a:prstGeom prst="bevel">
            <a:avLst>
              <a:gd name="adj" fmla="val 7696"/>
            </a:avLst>
          </a:prstGeom>
          <a:solidFill>
            <a:schemeClr val="accent1">
              <a:lumMod val="40000"/>
              <a:lumOff val="60000"/>
            </a:schemeClr>
          </a:solidFill>
          <a:ln>
            <a:noFill/>
          </a:ln>
          <a:effectLst/>
          <a:extLst/>
        </p:spPr>
        <p:txBody>
          <a:bodyPr wrap="none" anchor="ctr"/>
          <a:lstStyle/>
          <a:p>
            <a:r>
              <a:rPr lang="en-US" altLang="ja-JP" dirty="0"/>
              <a:t>(4) </a:t>
            </a:r>
            <a:r>
              <a:rPr lang="ja-JP" altLang="en-US" dirty="0"/>
              <a:t>オープンデータにより適したデータにする</a:t>
            </a:r>
          </a:p>
        </p:txBody>
      </p:sp>
      <p:sp>
        <p:nvSpPr>
          <p:cNvPr id="58" name="Freeform 134"/>
          <p:cNvSpPr>
            <a:spLocks/>
          </p:cNvSpPr>
          <p:nvPr/>
        </p:nvSpPr>
        <p:spPr bwMode="auto">
          <a:xfrm flipV="1">
            <a:off x="3995936" y="5301208"/>
            <a:ext cx="576064" cy="504056"/>
          </a:xfrm>
          <a:custGeom>
            <a:avLst/>
            <a:gdLst>
              <a:gd name="T0" fmla="*/ 423 w 595"/>
              <a:gd name="T1" fmla="*/ 86 h 486"/>
              <a:gd name="T2" fmla="*/ 157 w 595"/>
              <a:gd name="T3" fmla="*/ 86 h 486"/>
              <a:gd name="T4" fmla="*/ 138 w 595"/>
              <a:gd name="T5" fmla="*/ 87 h 486"/>
              <a:gd name="T6" fmla="*/ 118 w 595"/>
              <a:gd name="T7" fmla="*/ 89 h 486"/>
              <a:gd name="T8" fmla="*/ 100 w 595"/>
              <a:gd name="T9" fmla="*/ 91 h 486"/>
              <a:gd name="T10" fmla="*/ 85 w 595"/>
              <a:gd name="T11" fmla="*/ 97 h 486"/>
              <a:gd name="T12" fmla="*/ 72 w 595"/>
              <a:gd name="T13" fmla="*/ 102 h 486"/>
              <a:gd name="T14" fmla="*/ 61 w 595"/>
              <a:gd name="T15" fmla="*/ 109 h 486"/>
              <a:gd name="T16" fmla="*/ 49 w 595"/>
              <a:gd name="T17" fmla="*/ 117 h 486"/>
              <a:gd name="T18" fmla="*/ 37 w 595"/>
              <a:gd name="T19" fmla="*/ 127 h 486"/>
              <a:gd name="T20" fmla="*/ 27 w 595"/>
              <a:gd name="T21" fmla="*/ 138 h 486"/>
              <a:gd name="T22" fmla="*/ 20 w 595"/>
              <a:gd name="T23" fmla="*/ 150 h 486"/>
              <a:gd name="T24" fmla="*/ 11 w 595"/>
              <a:gd name="T25" fmla="*/ 164 h 486"/>
              <a:gd name="T26" fmla="*/ 5 w 595"/>
              <a:gd name="T27" fmla="*/ 182 h 486"/>
              <a:gd name="T28" fmla="*/ 1 w 595"/>
              <a:gd name="T29" fmla="*/ 201 h 486"/>
              <a:gd name="T30" fmla="*/ 0 w 595"/>
              <a:gd name="T31" fmla="*/ 222 h 486"/>
              <a:gd name="T32" fmla="*/ 0 w 595"/>
              <a:gd name="T33" fmla="*/ 485 h 486"/>
              <a:gd name="T34" fmla="*/ 167 w 595"/>
              <a:gd name="T35" fmla="*/ 485 h 486"/>
              <a:gd name="T36" fmla="*/ 167 w 595"/>
              <a:gd name="T37" fmla="*/ 269 h 486"/>
              <a:gd name="T38" fmla="*/ 170 w 595"/>
              <a:gd name="T39" fmla="*/ 259 h 486"/>
              <a:gd name="T40" fmla="*/ 175 w 595"/>
              <a:gd name="T41" fmla="*/ 250 h 486"/>
              <a:gd name="T42" fmla="*/ 181 w 595"/>
              <a:gd name="T43" fmla="*/ 245 h 486"/>
              <a:gd name="T44" fmla="*/ 186 w 595"/>
              <a:gd name="T45" fmla="*/ 240 h 486"/>
              <a:gd name="T46" fmla="*/ 193 w 595"/>
              <a:gd name="T47" fmla="*/ 236 h 486"/>
              <a:gd name="T48" fmla="*/ 200 w 595"/>
              <a:gd name="T49" fmla="*/ 234 h 486"/>
              <a:gd name="T50" fmla="*/ 202 w 595"/>
              <a:gd name="T51" fmla="*/ 234 h 486"/>
              <a:gd name="T52" fmla="*/ 425 w 595"/>
              <a:gd name="T53" fmla="*/ 234 h 486"/>
              <a:gd name="T54" fmla="*/ 424 w 595"/>
              <a:gd name="T55" fmla="*/ 312 h 486"/>
              <a:gd name="T56" fmla="*/ 594 w 595"/>
              <a:gd name="T57" fmla="*/ 161 h 486"/>
              <a:gd name="T58" fmla="*/ 423 w 595"/>
              <a:gd name="T59" fmla="*/ 0 h 486"/>
              <a:gd name="T60" fmla="*/ 423 w 595"/>
              <a:gd name="T61" fmla="*/ 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5" h="486">
                <a:moveTo>
                  <a:pt x="423" y="86"/>
                </a:moveTo>
                <a:lnTo>
                  <a:pt x="157" y="86"/>
                </a:lnTo>
                <a:lnTo>
                  <a:pt x="138" y="87"/>
                </a:lnTo>
                <a:lnTo>
                  <a:pt x="118" y="89"/>
                </a:lnTo>
                <a:lnTo>
                  <a:pt x="100" y="91"/>
                </a:lnTo>
                <a:lnTo>
                  <a:pt x="85" y="97"/>
                </a:lnTo>
                <a:lnTo>
                  <a:pt x="72" y="102"/>
                </a:lnTo>
                <a:lnTo>
                  <a:pt x="61" y="109"/>
                </a:lnTo>
                <a:lnTo>
                  <a:pt x="49" y="117"/>
                </a:lnTo>
                <a:lnTo>
                  <a:pt x="37" y="127"/>
                </a:lnTo>
                <a:lnTo>
                  <a:pt x="27" y="138"/>
                </a:lnTo>
                <a:lnTo>
                  <a:pt x="20" y="150"/>
                </a:lnTo>
                <a:lnTo>
                  <a:pt x="11" y="164"/>
                </a:lnTo>
                <a:lnTo>
                  <a:pt x="5" y="182"/>
                </a:lnTo>
                <a:lnTo>
                  <a:pt x="1" y="201"/>
                </a:lnTo>
                <a:lnTo>
                  <a:pt x="0" y="222"/>
                </a:lnTo>
                <a:lnTo>
                  <a:pt x="0" y="485"/>
                </a:lnTo>
                <a:lnTo>
                  <a:pt x="167" y="485"/>
                </a:lnTo>
                <a:lnTo>
                  <a:pt x="167" y="269"/>
                </a:lnTo>
                <a:lnTo>
                  <a:pt x="170" y="259"/>
                </a:lnTo>
                <a:lnTo>
                  <a:pt x="175" y="250"/>
                </a:lnTo>
                <a:lnTo>
                  <a:pt x="181" y="245"/>
                </a:lnTo>
                <a:lnTo>
                  <a:pt x="186" y="240"/>
                </a:lnTo>
                <a:lnTo>
                  <a:pt x="193" y="236"/>
                </a:lnTo>
                <a:lnTo>
                  <a:pt x="200" y="234"/>
                </a:lnTo>
                <a:lnTo>
                  <a:pt x="202" y="234"/>
                </a:lnTo>
                <a:lnTo>
                  <a:pt x="425" y="234"/>
                </a:lnTo>
                <a:lnTo>
                  <a:pt x="424" y="312"/>
                </a:lnTo>
                <a:lnTo>
                  <a:pt x="594" y="161"/>
                </a:lnTo>
                <a:lnTo>
                  <a:pt x="423" y="0"/>
                </a:lnTo>
                <a:lnTo>
                  <a:pt x="423" y="86"/>
                </a:lnTo>
              </a:path>
            </a:pathLst>
          </a:custGeom>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p:spPr>
        <p:txBody>
          <a:bodyPr wrap="none" rtlCol="0" anchor="ctr">
            <a:noAutofit/>
          </a:bodyPr>
          <a:lstStyle/>
          <a:p>
            <a:endParaRPr lang="ja-JP" altLang="en-US">
              <a:latin typeface="+mn-ea"/>
            </a:endParaRPr>
          </a:p>
        </p:txBody>
      </p:sp>
      <p:sp>
        <p:nvSpPr>
          <p:cNvPr id="59" name="テキスト ボックス 58"/>
          <p:cNvSpPr txBox="1"/>
          <p:nvPr/>
        </p:nvSpPr>
        <p:spPr>
          <a:xfrm>
            <a:off x="4211960" y="4293096"/>
            <a:ext cx="1584176" cy="792088"/>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txBody>
          <a:bodyPr wrap="none" rtlCol="0" anchor="ctr">
            <a:noAutofit/>
          </a:bodyPr>
          <a:lstStyle>
            <a:defPPr>
              <a:defRPr lang="en-US"/>
            </a:defPPr>
            <a:lvl1pPr algn="ctr">
              <a:defRPr kumimoji="1">
                <a:latin typeface="+mn-ea"/>
              </a:defRPr>
            </a:lvl1pPr>
          </a:lstStyle>
          <a:p>
            <a:r>
              <a:rPr lang="ja-JP" altLang="en-US" dirty="0"/>
              <a:t>価値あるデータ</a:t>
            </a:r>
            <a:endParaRPr lang="en-US" altLang="ja-JP" dirty="0"/>
          </a:p>
        </p:txBody>
      </p:sp>
      <p:sp>
        <p:nvSpPr>
          <p:cNvPr id="60" name="テキスト ボックス 59"/>
          <p:cNvSpPr txBox="1"/>
          <p:nvPr/>
        </p:nvSpPr>
        <p:spPr>
          <a:xfrm>
            <a:off x="6444208" y="4293096"/>
            <a:ext cx="2376264" cy="792088"/>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txBody>
          <a:bodyPr wrap="none" rtlCol="0" anchor="ctr">
            <a:noAutofit/>
          </a:bodyPr>
          <a:lstStyle>
            <a:defPPr>
              <a:defRPr lang="en-US"/>
            </a:defPPr>
            <a:lvl1pPr algn="ctr">
              <a:defRPr kumimoji="1">
                <a:latin typeface="+mn-ea"/>
              </a:defRPr>
            </a:lvl1pPr>
          </a:lstStyle>
          <a:p>
            <a:r>
              <a:rPr lang="ja-JP" altLang="en-US" sz="2000" b="1" dirty="0">
                <a:solidFill>
                  <a:schemeClr val="bg1"/>
                </a:solidFill>
              </a:rPr>
              <a:t>使いやすいデータ</a:t>
            </a:r>
          </a:p>
        </p:txBody>
      </p:sp>
      <p:sp>
        <p:nvSpPr>
          <p:cNvPr id="61" name="正方形/長方形 60"/>
          <p:cNvSpPr/>
          <p:nvPr/>
        </p:nvSpPr>
        <p:spPr>
          <a:xfrm>
            <a:off x="5868144" y="4437112"/>
            <a:ext cx="504056" cy="432048"/>
          </a:xfrm>
          <a:prstGeom prst="rect">
            <a:avLst/>
          </a:prstGeom>
          <a:noFill/>
          <a:ln>
            <a:noFill/>
          </a:ln>
        </p:spPr>
        <p:txBody>
          <a:bodyPr wrap="square" rtlCol="0" anchor="ctr">
            <a:noAutofit/>
          </a:bodyPr>
          <a:lstStyle/>
          <a:p>
            <a:pPr algn="ctr" defTabSz="914400"/>
            <a:r>
              <a:rPr kumimoji="1" lang="ja-JP" altLang="en-US" sz="4000" b="1" dirty="0">
                <a:solidFill>
                  <a:schemeClr val="accent6">
                    <a:lumMod val="75000"/>
                  </a:schemeClr>
                </a:solidFill>
                <a:latin typeface="+mn-ea"/>
              </a:rPr>
              <a:t>＝</a:t>
            </a:r>
          </a:p>
        </p:txBody>
      </p:sp>
      <p:sp>
        <p:nvSpPr>
          <p:cNvPr id="62" name="右矢印 61"/>
          <p:cNvSpPr/>
          <p:nvPr/>
        </p:nvSpPr>
        <p:spPr>
          <a:xfrm rot="19876248">
            <a:off x="3372957" y="4275075"/>
            <a:ext cx="671775" cy="576064"/>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923928" y="1340768"/>
            <a:ext cx="5040560" cy="216024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右矢印 28"/>
          <p:cNvSpPr/>
          <p:nvPr/>
        </p:nvSpPr>
        <p:spPr>
          <a:xfrm rot="18903254">
            <a:off x="2476600" y="3596082"/>
            <a:ext cx="1934495" cy="576064"/>
          </a:xfrm>
          <a:prstGeom prst="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F049E89E-C90E-4D43-8086-5FA7E7847EF7}"/>
              </a:ext>
            </a:extLst>
          </p:cNvPr>
          <p:cNvSpPr txBox="1"/>
          <p:nvPr/>
        </p:nvSpPr>
        <p:spPr>
          <a:xfrm>
            <a:off x="3995936" y="3717032"/>
            <a:ext cx="2808312" cy="369332"/>
          </a:xfrm>
          <a:prstGeom prst="rect">
            <a:avLst/>
          </a:prstGeom>
          <a:noFill/>
        </p:spPr>
        <p:txBody>
          <a:bodyPr wrap="square" rtlCol="0">
            <a:spAutoFit/>
          </a:bodyPr>
          <a:lstStyle/>
          <a:p>
            <a:r>
              <a:rPr kumimoji="1" lang="ja-JP" altLang="en-US" dirty="0"/>
              <a:t>ー伝えたいことー</a:t>
            </a:r>
          </a:p>
        </p:txBody>
      </p:sp>
    </p:spTree>
    <p:extLst>
      <p:ext uri="{BB962C8B-B14F-4D97-AF65-F5344CB8AC3E}">
        <p14:creationId xmlns:p14="http://schemas.microsoft.com/office/powerpoint/2010/main" val="4243831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(4) </a:t>
            </a:r>
            <a:r>
              <a:rPr lang="ja-JP" altLang="en-US" dirty="0"/>
              <a:t>オープンデータにより適したデータにする</a:t>
            </a:r>
          </a:p>
        </p:txBody>
      </p:sp>
      <p:sp>
        <p:nvSpPr>
          <p:cNvPr id="35"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41" name="テキスト ボックス 40">
            <a:extLst>
              <a:ext uri="{FF2B5EF4-FFF2-40B4-BE49-F238E27FC236}">
                <a16:creationId xmlns:a16="http://schemas.microsoft.com/office/drawing/2014/main" id="{88352BC8-C086-464C-B916-532D872A3F98}"/>
              </a:ext>
            </a:extLst>
          </p:cNvPr>
          <p:cNvSpPr txBox="1"/>
          <p:nvPr/>
        </p:nvSpPr>
        <p:spPr>
          <a:xfrm>
            <a:off x="179512" y="836712"/>
            <a:ext cx="8712968" cy="504056"/>
          </a:xfrm>
          <a:prstGeom prst="rect">
            <a:avLst/>
          </a:prstGeom>
          <a:noFill/>
          <a:ln>
            <a:noFill/>
          </a:ln>
        </p:spPr>
        <p:txBody>
          <a:bodyPr wrap="square" rtlCol="0">
            <a:noAutofit/>
          </a:bodyPr>
          <a:lstStyle>
            <a:defPPr>
              <a:defRPr lang="en-US"/>
            </a:defPPr>
            <a:lvl1pPr>
              <a:defRPr kumimoji="1">
                <a:latin typeface="+mn-ea"/>
              </a:defRPr>
            </a:lvl1pPr>
          </a:lstStyle>
          <a:p>
            <a:r>
              <a:rPr lang="ja-JP" altLang="en-US" dirty="0"/>
              <a:t>オープンデータでは、</a:t>
            </a:r>
            <a:endParaRPr lang="en-US" altLang="ja-JP" dirty="0"/>
          </a:p>
        </p:txBody>
      </p:sp>
      <p:sp>
        <p:nvSpPr>
          <p:cNvPr id="16" name="テキスト ボックス 15"/>
          <p:cNvSpPr txBox="1"/>
          <p:nvPr/>
        </p:nvSpPr>
        <p:spPr>
          <a:xfrm>
            <a:off x="323528" y="1268760"/>
            <a:ext cx="1584176" cy="576064"/>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txBody>
          <a:bodyPr wrap="none" rtlCol="0" anchor="ctr">
            <a:noAutofit/>
          </a:bodyPr>
          <a:lstStyle>
            <a:defPPr>
              <a:defRPr lang="en-US"/>
            </a:defPPr>
            <a:lvl1pPr algn="ctr">
              <a:defRPr kumimoji="1">
                <a:latin typeface="+mn-ea"/>
              </a:defRPr>
            </a:lvl1pPr>
          </a:lstStyle>
          <a:p>
            <a:r>
              <a:rPr lang="ja-JP" altLang="en-US" dirty="0"/>
              <a:t>価値あるデータ</a:t>
            </a:r>
            <a:endParaRPr lang="en-US" altLang="ja-JP" dirty="0"/>
          </a:p>
        </p:txBody>
      </p:sp>
      <p:sp>
        <p:nvSpPr>
          <p:cNvPr id="18" name="テキスト ボックス 17"/>
          <p:cNvSpPr txBox="1"/>
          <p:nvPr/>
        </p:nvSpPr>
        <p:spPr>
          <a:xfrm>
            <a:off x="2555776" y="1268760"/>
            <a:ext cx="2376264" cy="576064"/>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txBody>
          <a:bodyPr wrap="none" rtlCol="0" anchor="ctr">
            <a:noAutofit/>
          </a:bodyPr>
          <a:lstStyle>
            <a:defPPr>
              <a:defRPr lang="en-US"/>
            </a:defPPr>
            <a:lvl1pPr algn="ctr">
              <a:defRPr kumimoji="1">
                <a:latin typeface="+mn-ea"/>
              </a:defRPr>
            </a:lvl1pPr>
          </a:lstStyle>
          <a:p>
            <a:r>
              <a:rPr lang="ja-JP" altLang="en-US" sz="2000" b="1" dirty="0">
                <a:solidFill>
                  <a:schemeClr val="bg1"/>
                </a:solidFill>
              </a:rPr>
              <a:t>使いやすいデータ</a:t>
            </a:r>
            <a:endParaRPr lang="en-US" altLang="ja-JP" sz="2000" b="1" dirty="0">
              <a:solidFill>
                <a:schemeClr val="bg1"/>
              </a:solidFill>
            </a:endParaRPr>
          </a:p>
        </p:txBody>
      </p:sp>
      <p:sp>
        <p:nvSpPr>
          <p:cNvPr id="20" name="正方形/長方形 19"/>
          <p:cNvSpPr/>
          <p:nvPr/>
        </p:nvSpPr>
        <p:spPr>
          <a:xfrm>
            <a:off x="1979712" y="1340768"/>
            <a:ext cx="504056" cy="432048"/>
          </a:xfrm>
          <a:prstGeom prst="rect">
            <a:avLst/>
          </a:prstGeom>
          <a:noFill/>
          <a:ln>
            <a:noFill/>
          </a:ln>
        </p:spPr>
        <p:txBody>
          <a:bodyPr wrap="square" rtlCol="0" anchor="ctr">
            <a:noAutofit/>
          </a:bodyPr>
          <a:lstStyle/>
          <a:p>
            <a:pPr algn="ctr" defTabSz="914400"/>
            <a:r>
              <a:rPr kumimoji="1" lang="ja-JP" altLang="en-US" sz="4000" b="1" dirty="0">
                <a:solidFill>
                  <a:schemeClr val="accent6">
                    <a:lumMod val="75000"/>
                  </a:schemeClr>
                </a:solidFill>
                <a:latin typeface="+mn-ea"/>
              </a:rPr>
              <a:t>＝</a:t>
            </a:r>
          </a:p>
        </p:txBody>
      </p:sp>
      <p:sp>
        <p:nvSpPr>
          <p:cNvPr id="23" name="右矢印 22"/>
          <p:cNvSpPr/>
          <p:nvPr/>
        </p:nvSpPr>
        <p:spPr>
          <a:xfrm>
            <a:off x="5148064" y="1412776"/>
            <a:ext cx="288032" cy="36004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5652120" y="1052736"/>
            <a:ext cx="2880320" cy="1080120"/>
          </a:xfrm>
          <a:prstGeom prst="roundRect">
            <a:avLst/>
          </a:prstGeom>
          <a:solidFill>
            <a:schemeClr val="accent1">
              <a:lumMod val="40000"/>
              <a:lumOff val="60000"/>
            </a:schemeClr>
          </a:solidFill>
          <a:ln w="9525">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defPPr>
              <a:defRPr lang="en-US"/>
            </a:defPPr>
            <a:lvl1pPr indent="0" algn="ctr">
              <a:spcBef>
                <a:spcPts val="600"/>
              </a:spcBef>
              <a:buClr>
                <a:schemeClr val="accent6">
                  <a:lumMod val="75000"/>
                </a:schemeClr>
              </a:buClr>
              <a:buFont typeface="Wingdings" panose="05000000000000000000" pitchFamily="2" charset="2"/>
              <a:buNone/>
              <a:defRPr sz="2400">
                <a:solidFill>
                  <a:srgbClr val="0000CC"/>
                </a:solidFill>
                <a:effectLst>
                  <a:outerShdw blurRad="38100" dist="38100" dir="2700000" algn="tl">
                    <a:srgbClr val="000000">
                      <a:alpha val="43137"/>
                    </a:srgbClr>
                  </a:outerShdw>
                </a:effectLst>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t>コンピュータで</a:t>
            </a:r>
            <a:endParaRPr lang="en-US" altLang="ja-JP" dirty="0"/>
          </a:p>
          <a:p>
            <a:r>
              <a:rPr lang="ja-JP" altLang="en-US" dirty="0"/>
              <a:t>扱いやすいこと</a:t>
            </a:r>
          </a:p>
        </p:txBody>
      </p:sp>
      <p:sp>
        <p:nvSpPr>
          <p:cNvPr id="12" name="スライド番号プレースホルダー 2">
            <a:extLst>
              <a:ext uri="{FF2B5EF4-FFF2-40B4-BE49-F238E27FC236}">
                <a16:creationId xmlns:a16="http://schemas.microsoft.com/office/drawing/2014/main" id="{A436B0D5-73BA-42DC-A096-C43B3E4A547D}"/>
              </a:ext>
            </a:extLst>
          </p:cNvPr>
          <p:cNvSpPr>
            <a:spLocks noGrp="1"/>
          </p:cNvSpPr>
          <p:nvPr>
            <p:ph type="sldNum" sz="quarter" idx="12"/>
          </p:nvPr>
        </p:nvSpPr>
        <p:spPr>
          <a:xfrm>
            <a:off x="8604448" y="6574581"/>
            <a:ext cx="504056" cy="288032"/>
          </a:xfrm>
        </p:spPr>
        <p:txBody>
          <a:bodyPr/>
          <a:lstStyle/>
          <a:p>
            <a:fld id="{EEDB8509-CC2C-4EC7-9C2E-996B98B58898}" type="slidenum">
              <a:rPr kumimoji="1" lang="ja-JP" altLang="en-US" smtClean="0"/>
              <a:pPr/>
              <a:t>35</a:t>
            </a:fld>
            <a:endParaRPr kumimoji="1" lang="ja-JP" altLang="en-US"/>
          </a:p>
        </p:txBody>
      </p:sp>
      <p:sp>
        <p:nvSpPr>
          <p:cNvPr id="15" name="正方形/長方形 14">
            <a:extLst>
              <a:ext uri="{FF2B5EF4-FFF2-40B4-BE49-F238E27FC236}">
                <a16:creationId xmlns:a16="http://schemas.microsoft.com/office/drawing/2014/main" id="{41F7BB16-19D0-4FAD-8C98-3D55B22013EA}"/>
              </a:ext>
            </a:extLst>
          </p:cNvPr>
          <p:cNvSpPr/>
          <p:nvPr/>
        </p:nvSpPr>
        <p:spPr>
          <a:xfrm>
            <a:off x="611560" y="3861048"/>
            <a:ext cx="8064896" cy="1368152"/>
          </a:xfrm>
          <a:prstGeom prst="rect">
            <a:avLst/>
          </a:prstGeom>
          <a:solidFill>
            <a:schemeClr val="accent6">
              <a:lumMod val="40000"/>
              <a:lumOff val="60000"/>
            </a:schemeClr>
          </a:solidFill>
          <a:ln w="9525">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261938" indent="-261938">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コンピュータが読み取りやすい形であることを「機械判読に適している」といいます</a:t>
            </a:r>
            <a:endParaRPr lang="en-US" altLang="ja-JP" dirty="0">
              <a:solidFill>
                <a:schemeClr val="tx1"/>
              </a:solidFill>
              <a:latin typeface="+mn-ea"/>
              <a:cs typeface="Meiryo UI" panose="020B0604030504040204" pitchFamily="50" charset="-128"/>
            </a:endParaRPr>
          </a:p>
          <a:p>
            <a:pPr marL="261938" indent="-261938">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データの構造（例えばタイトルや図表等）をコンピュータが判別しやすく、構造の中の値（例えば数値やテキスト等）が処理しやすい形式になっていることを表します</a:t>
            </a:r>
            <a:endParaRPr lang="en-US" altLang="ja-JP" dirty="0">
              <a:solidFill>
                <a:schemeClr val="tx1"/>
              </a:solidFill>
              <a:latin typeface="+mn-ea"/>
              <a:cs typeface="Meiryo UI" panose="020B0604030504040204" pitchFamily="50" charset="-128"/>
            </a:endParaRPr>
          </a:p>
        </p:txBody>
      </p:sp>
      <p:grpSp>
        <p:nvGrpSpPr>
          <p:cNvPr id="17" name="グループ化 16">
            <a:extLst>
              <a:ext uri="{FF2B5EF4-FFF2-40B4-BE49-F238E27FC236}">
                <a16:creationId xmlns:a16="http://schemas.microsoft.com/office/drawing/2014/main" id="{19B51219-812B-4E70-B5FB-DFDC5FF9B4F6}"/>
              </a:ext>
            </a:extLst>
          </p:cNvPr>
          <p:cNvGrpSpPr/>
          <p:nvPr/>
        </p:nvGrpSpPr>
        <p:grpSpPr>
          <a:xfrm>
            <a:off x="2483768" y="3284984"/>
            <a:ext cx="3816424" cy="72008"/>
            <a:chOff x="5724128" y="2060848"/>
            <a:chExt cx="1440160" cy="72008"/>
          </a:xfrm>
        </p:grpSpPr>
        <p:cxnSp>
          <p:nvCxnSpPr>
            <p:cNvPr id="19" name="直線コネクタ 18">
              <a:extLst>
                <a:ext uri="{FF2B5EF4-FFF2-40B4-BE49-F238E27FC236}">
                  <a16:creationId xmlns:a16="http://schemas.microsoft.com/office/drawing/2014/main" id="{54FC1B8B-86AE-4745-97B9-AF06B618B278}"/>
                </a:ext>
              </a:extLst>
            </p:cNvPr>
            <p:cNvCxnSpPr/>
            <p:nvPr/>
          </p:nvCxnSpPr>
          <p:spPr>
            <a:xfrm>
              <a:off x="5724128" y="2060848"/>
              <a:ext cx="144016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DFE52866-164F-4365-9064-2E28F686123F}"/>
                </a:ext>
              </a:extLst>
            </p:cNvPr>
            <p:cNvCxnSpPr/>
            <p:nvPr/>
          </p:nvCxnSpPr>
          <p:spPr>
            <a:xfrm>
              <a:off x="5724128" y="2132856"/>
              <a:ext cx="144016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grpSp>
      <p:sp>
        <p:nvSpPr>
          <p:cNvPr id="22" name="下矢印 35">
            <a:extLst>
              <a:ext uri="{FF2B5EF4-FFF2-40B4-BE49-F238E27FC236}">
                <a16:creationId xmlns:a16="http://schemas.microsoft.com/office/drawing/2014/main" id="{8DBF5633-C841-4669-A2BE-5AE3AC725288}"/>
              </a:ext>
            </a:extLst>
          </p:cNvPr>
          <p:cNvSpPr/>
          <p:nvPr/>
        </p:nvSpPr>
        <p:spPr>
          <a:xfrm>
            <a:off x="4211960" y="3501008"/>
            <a:ext cx="432048" cy="216024"/>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1771E7FF-711E-4FF9-B74C-2B699F07945B}"/>
              </a:ext>
            </a:extLst>
          </p:cNvPr>
          <p:cNvSpPr/>
          <p:nvPr/>
        </p:nvSpPr>
        <p:spPr>
          <a:xfrm>
            <a:off x="683568" y="2780928"/>
            <a:ext cx="8280920" cy="43204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オープンデータは、</a:t>
            </a:r>
            <a:r>
              <a:rPr lang="ja-JP" altLang="en-US" sz="24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コンピュータが読み取りやすい形</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が望ましいです。</a:t>
            </a:r>
          </a:p>
        </p:txBody>
      </p:sp>
    </p:spTree>
    <p:extLst>
      <p:ext uri="{BB962C8B-B14F-4D97-AF65-F5344CB8AC3E}">
        <p14:creationId xmlns:p14="http://schemas.microsoft.com/office/powerpoint/2010/main" val="834435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吹き出し: 角を丸めた四角形 6">
            <a:extLst>
              <a:ext uri="{FF2B5EF4-FFF2-40B4-BE49-F238E27FC236}">
                <a16:creationId xmlns:a16="http://schemas.microsoft.com/office/drawing/2014/main" id="{29B23DFA-4BA6-4853-9E84-6FECE6F03694}"/>
              </a:ext>
            </a:extLst>
          </p:cNvPr>
          <p:cNvSpPr/>
          <p:nvPr/>
        </p:nvSpPr>
        <p:spPr>
          <a:xfrm>
            <a:off x="251520" y="926855"/>
            <a:ext cx="5760640" cy="1227917"/>
          </a:xfrm>
          <a:prstGeom prst="roundRect">
            <a:avLst/>
          </a:prstGeom>
          <a:solidFill>
            <a:schemeClr val="bg1"/>
          </a:solidFill>
          <a:ln w="38100">
            <a:solidFill>
              <a:srgbClr val="D8480E"/>
            </a:solidFill>
          </a:ln>
          <a:effectLst>
            <a:outerShdw blurRad="50800" dist="38100" dir="2700000" algn="tl" rotWithShape="0">
              <a:srgbClr val="D8480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n-ea"/>
            </a:endParaRPr>
          </a:p>
        </p:txBody>
      </p:sp>
      <p:grpSp>
        <p:nvGrpSpPr>
          <p:cNvPr id="48" name="グループ化 47"/>
          <p:cNvGrpSpPr/>
          <p:nvPr/>
        </p:nvGrpSpPr>
        <p:grpSpPr>
          <a:xfrm>
            <a:off x="467544" y="1312632"/>
            <a:ext cx="1152128" cy="648072"/>
            <a:chOff x="1547664" y="1340768"/>
            <a:chExt cx="1152128" cy="648072"/>
          </a:xfrm>
        </p:grpSpPr>
        <p:sp>
          <p:nvSpPr>
            <p:cNvPr id="49" name="メモ 48"/>
            <p:cNvSpPr/>
            <p:nvPr/>
          </p:nvSpPr>
          <p:spPr>
            <a:xfrm flipV="1">
              <a:off x="1547664" y="1340768"/>
              <a:ext cx="1152128" cy="648072"/>
            </a:xfrm>
            <a:prstGeom prst="foldedCorner">
              <a:avLst>
                <a:gd name="adj" fmla="val 3839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sz="1600" dirty="0">
                <a:solidFill>
                  <a:schemeClr val="tx1"/>
                </a:solidFill>
                <a:latin typeface="+mn-ea"/>
                <a:cs typeface="Meiryo UI" panose="020B0604030504040204" pitchFamily="50" charset="-128"/>
              </a:endParaRPr>
            </a:p>
          </p:txBody>
        </p:sp>
        <p:sp>
          <p:nvSpPr>
            <p:cNvPr id="53" name="テキスト ボックス 52"/>
            <p:cNvSpPr txBox="1"/>
            <p:nvPr/>
          </p:nvSpPr>
          <p:spPr>
            <a:xfrm>
              <a:off x="1547664" y="1556792"/>
              <a:ext cx="1152128" cy="432048"/>
            </a:xfrm>
            <a:prstGeom prst="rect">
              <a:avLst/>
            </a:prstGeom>
            <a:noFill/>
            <a:ln>
              <a:noFill/>
            </a:ln>
          </p:spPr>
          <p:txBody>
            <a:bodyPr wrap="none" rtlCol="0">
              <a:noAutofit/>
            </a:bodyPr>
            <a:lstStyle>
              <a:defPPr>
                <a:defRPr lang="en-US"/>
              </a:defPPr>
              <a:lvl1pPr>
                <a:defRPr kumimoji="1" sz="2000">
                  <a:latin typeface="+mn-ea"/>
                </a:defRPr>
              </a:lvl1pPr>
            </a:lstStyle>
            <a:p>
              <a:pPr algn="ctr"/>
              <a:r>
                <a:rPr lang="ja-JP" altLang="en-US" sz="1600" dirty="0">
                  <a:cs typeface="Meiryo UI" panose="020B0604030504040204" pitchFamily="50" charset="-128"/>
                </a:rPr>
                <a:t>公開情報</a:t>
              </a:r>
            </a:p>
          </p:txBody>
        </p:sp>
      </p:grpSp>
      <p:sp>
        <p:nvSpPr>
          <p:cNvPr id="39" name="テキスト ボックス 38"/>
          <p:cNvSpPr txBox="1"/>
          <p:nvPr/>
        </p:nvSpPr>
        <p:spPr>
          <a:xfrm>
            <a:off x="1763688" y="1096608"/>
            <a:ext cx="576064" cy="936104"/>
          </a:xfrm>
          <a:prstGeom prst="rect">
            <a:avLst/>
          </a:prstGeom>
          <a:noFill/>
          <a:ln>
            <a:noFill/>
          </a:ln>
        </p:spPr>
        <p:txBody>
          <a:bodyPr wrap="square" rtlCol="0" anchor="ctr">
            <a:noAutofit/>
          </a:bodyPr>
          <a:lstStyle/>
          <a:p>
            <a:pPr algn="ctr"/>
            <a:r>
              <a:rPr kumimoji="1" lang="ja-JP" altLang="en-US" sz="4000" b="1" dirty="0">
                <a:solidFill>
                  <a:schemeClr val="accent6">
                    <a:lumMod val="75000"/>
                  </a:schemeClr>
                </a:solidFill>
                <a:latin typeface="+mn-ea"/>
              </a:rPr>
              <a:t>＋</a:t>
            </a:r>
            <a:endParaRPr kumimoji="1" lang="en-US" altLang="ja-JP" sz="4000" b="1" dirty="0">
              <a:solidFill>
                <a:schemeClr val="accent6">
                  <a:lumMod val="75000"/>
                </a:schemeClr>
              </a:solidFill>
              <a:latin typeface="+mn-ea"/>
            </a:endParaRPr>
          </a:p>
        </p:txBody>
      </p:sp>
      <p:sp>
        <p:nvSpPr>
          <p:cNvPr id="40" name="右矢印 39"/>
          <p:cNvSpPr/>
          <p:nvPr/>
        </p:nvSpPr>
        <p:spPr>
          <a:xfrm>
            <a:off x="3779912" y="1312632"/>
            <a:ext cx="288032" cy="648072"/>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縦巻き 53"/>
          <p:cNvSpPr/>
          <p:nvPr/>
        </p:nvSpPr>
        <p:spPr>
          <a:xfrm>
            <a:off x="2267744" y="1024600"/>
            <a:ext cx="1440160" cy="936104"/>
          </a:xfrm>
          <a:prstGeom prst="verticalScroll">
            <a:avLst/>
          </a:prstGeom>
          <a:solidFill>
            <a:schemeClr val="bg1">
              <a:lumMod val="85000"/>
            </a:schemeClr>
          </a:solidFill>
          <a:ln>
            <a:solidFill>
              <a:schemeClr val="bg1">
                <a:lumMod val="50000"/>
              </a:schemeClr>
            </a:solidFill>
          </a:ln>
          <a:effectLst/>
        </p:spPr>
        <p:txBody>
          <a:bodyPr wrap="square" rtlCol="0" anchor="t">
            <a:noAutofit/>
          </a:bodyPr>
          <a:lstStyle/>
          <a:p>
            <a:pPr algn="ctr">
              <a:spcBef>
                <a:spcPts val="600"/>
              </a:spcBef>
            </a:pPr>
            <a:endParaRPr kumimoji="1" lang="ja-JP" altLang="en-US" sz="2000" dirty="0">
              <a:solidFill>
                <a:schemeClr val="tx1"/>
              </a:solidFill>
              <a:latin typeface="+mn-ea"/>
            </a:endParaRPr>
          </a:p>
        </p:txBody>
      </p:sp>
      <p:sp>
        <p:nvSpPr>
          <p:cNvPr id="57" name="テキスト ボックス 56"/>
          <p:cNvSpPr txBox="1"/>
          <p:nvPr/>
        </p:nvSpPr>
        <p:spPr>
          <a:xfrm>
            <a:off x="2339752" y="1240624"/>
            <a:ext cx="1296144" cy="576064"/>
          </a:xfrm>
          <a:prstGeom prst="rect">
            <a:avLst/>
          </a:prstGeom>
          <a:noFill/>
          <a:ln>
            <a:noFill/>
          </a:ln>
        </p:spPr>
        <p:txBody>
          <a:bodyPr wrap="none" rtlCol="0" anchor="ctr">
            <a:noAutofit/>
          </a:bodyPr>
          <a:lstStyle>
            <a:defPPr>
              <a:defRPr lang="en-US"/>
            </a:defPPr>
            <a:lvl1pPr>
              <a:defRPr kumimoji="1" sz="2000">
                <a:latin typeface="+mn-ea"/>
              </a:defRPr>
            </a:lvl1pPr>
          </a:lstStyle>
          <a:p>
            <a:pPr algn="ctr"/>
            <a:r>
              <a:rPr lang="ja-JP" altLang="en-US" sz="1600" dirty="0">
                <a:cs typeface="Meiryo UI" panose="020B0604030504040204" pitchFamily="50" charset="-128"/>
              </a:rPr>
              <a:t>利用ルール</a:t>
            </a:r>
            <a:endParaRPr lang="en-US" altLang="ja-JP" sz="1600" dirty="0">
              <a:cs typeface="Meiryo UI" panose="020B0604030504040204" pitchFamily="50" charset="-128"/>
            </a:endParaRPr>
          </a:p>
          <a:p>
            <a:pPr algn="ctr"/>
            <a:r>
              <a:rPr lang="en-US" altLang="ja-JP" sz="1600" dirty="0">
                <a:cs typeface="Meiryo UI" panose="020B0604030504040204" pitchFamily="50" charset="-128"/>
              </a:rPr>
              <a:t>(</a:t>
            </a:r>
            <a:r>
              <a:rPr lang="ja-JP" altLang="en-US" sz="1600" dirty="0">
                <a:cs typeface="Meiryo UI" panose="020B0604030504040204" pitchFamily="50" charset="-128"/>
              </a:rPr>
              <a:t>利用規約</a:t>
            </a:r>
            <a:r>
              <a:rPr lang="en-US" altLang="ja-JP" sz="1600" dirty="0">
                <a:cs typeface="Meiryo UI" panose="020B0604030504040204" pitchFamily="50" charset="-128"/>
              </a:rPr>
              <a:t>)</a:t>
            </a:r>
            <a:endParaRPr lang="ja-JP" altLang="en-US" sz="1600" dirty="0">
              <a:cs typeface="Meiryo UI" panose="020B0604030504040204" pitchFamily="50" charset="-128"/>
            </a:endParaRPr>
          </a:p>
        </p:txBody>
      </p:sp>
      <p:sp>
        <p:nvSpPr>
          <p:cNvPr id="58" name="楕円 57"/>
          <p:cNvSpPr/>
          <p:nvPr/>
        </p:nvSpPr>
        <p:spPr>
          <a:xfrm>
            <a:off x="4211960" y="1240624"/>
            <a:ext cx="1656184" cy="748263"/>
          </a:xfrm>
          <a:prstGeom prst="ellipse">
            <a:avLst/>
          </a:prstGeom>
          <a:solidFill>
            <a:srgbClr val="FFFF66"/>
          </a:solidFill>
          <a:ln>
            <a:noFill/>
          </a:ln>
          <a:effectLst>
            <a:outerShdw blurRad="50800" dist="38100" dir="2700000" algn="tl" rotWithShape="0">
              <a:prstClr val="black">
                <a:alpha val="40000"/>
              </a:prstClr>
            </a:outerShdw>
          </a:effectLst>
        </p:spPr>
        <p:txBody>
          <a:bodyPr wrap="none" rtlCol="0" anchor="ctr">
            <a:noAutofit/>
          </a:bodyPr>
          <a:lstStyle/>
          <a:p>
            <a:pPr algn="ctr"/>
            <a:r>
              <a:rPr kumimoji="1" lang="ja-JP" altLang="en-US" sz="1600" dirty="0">
                <a:latin typeface="+mn-ea"/>
              </a:rPr>
              <a:t>オープンデータ</a:t>
            </a:r>
          </a:p>
        </p:txBody>
      </p:sp>
      <p:grpSp>
        <p:nvGrpSpPr>
          <p:cNvPr id="59" name="グループ化 58"/>
          <p:cNvGrpSpPr>
            <a:grpSpLocks noChangeAspect="1"/>
          </p:cNvGrpSpPr>
          <p:nvPr/>
        </p:nvGrpSpPr>
        <p:grpSpPr>
          <a:xfrm>
            <a:off x="5124212" y="854444"/>
            <a:ext cx="743932" cy="630340"/>
            <a:chOff x="4688138" y="1286492"/>
            <a:chExt cx="3600400" cy="3050652"/>
          </a:xfrm>
        </p:grpSpPr>
        <p:sp>
          <p:nvSpPr>
            <p:cNvPr id="60" name="楕円 59"/>
            <p:cNvSpPr/>
            <p:nvPr/>
          </p:nvSpPr>
          <p:spPr>
            <a:xfrm>
              <a:off x="6064770" y="1785074"/>
              <a:ext cx="825301" cy="837714"/>
            </a:xfrm>
            <a:prstGeom prst="ellipse">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1" name="正方形/長方形 60"/>
            <p:cNvSpPr/>
            <p:nvPr/>
          </p:nvSpPr>
          <p:spPr>
            <a:xfrm>
              <a:off x="5652120" y="2636912"/>
              <a:ext cx="1650603" cy="1700232"/>
            </a:xfrm>
            <a:prstGeom prst="rect">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2" name="正方形/長方形 61"/>
            <p:cNvSpPr>
              <a:spLocks noChangeAspect="1"/>
            </p:cNvSpPr>
            <p:nvPr/>
          </p:nvSpPr>
          <p:spPr>
            <a:xfrm rot="18300000">
              <a:off x="6711834" y="2043486"/>
              <a:ext cx="1764000" cy="360000"/>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rot="3300000" flipH="1">
              <a:off x="4511143" y="2059074"/>
              <a:ext cx="1800000" cy="360000"/>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楕円 63"/>
            <p:cNvSpPr/>
            <p:nvPr/>
          </p:nvSpPr>
          <p:spPr>
            <a:xfrm flipH="1">
              <a:off x="4688138" y="1286492"/>
              <a:ext cx="360000" cy="360000"/>
            </a:xfrm>
            <a:prstGeom prst="ellipse">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5" name="楕円 64"/>
            <p:cNvSpPr/>
            <p:nvPr/>
          </p:nvSpPr>
          <p:spPr>
            <a:xfrm flipH="1">
              <a:off x="7928538" y="1297643"/>
              <a:ext cx="360000" cy="360000"/>
            </a:xfrm>
            <a:prstGeom prst="ellipse">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4" name="四角形吹き出し 3"/>
          <p:cNvSpPr/>
          <p:nvPr/>
        </p:nvSpPr>
        <p:spPr>
          <a:xfrm>
            <a:off x="179512" y="2608776"/>
            <a:ext cx="4752528" cy="3816424"/>
          </a:xfrm>
          <a:prstGeom prst="wedgeRectCallout">
            <a:avLst>
              <a:gd name="adj1" fmla="val -28824"/>
              <a:gd name="adj2" fmla="val -6891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a:solidFill>
                <a:schemeClr val="tx1"/>
              </a:solidFill>
              <a:latin typeface="+mn-ea"/>
              <a:cs typeface="Meiryo UI" panose="020B0604030504040204" pitchFamily="50" charset="-128"/>
            </a:endParaRPr>
          </a:p>
        </p:txBody>
      </p:sp>
      <p:sp>
        <p:nvSpPr>
          <p:cNvPr id="46" name="角丸四角形 45"/>
          <p:cNvSpPr/>
          <p:nvPr/>
        </p:nvSpPr>
        <p:spPr>
          <a:xfrm>
            <a:off x="1547664" y="4048936"/>
            <a:ext cx="3096344" cy="2232248"/>
          </a:xfrm>
          <a:prstGeom prst="roundRect">
            <a:avLst>
              <a:gd name="adj" fmla="val 595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endParaRPr kumimoji="1" lang="ja-JP" altLang="en-US" sz="1600">
              <a:solidFill>
                <a:schemeClr val="tx1"/>
              </a:solidFill>
              <a:latin typeface="+mn-ea"/>
            </a:endParaRPr>
          </a:p>
        </p:txBody>
      </p:sp>
      <p:sp>
        <p:nvSpPr>
          <p:cNvPr id="44" name="角丸四角形 43"/>
          <p:cNvSpPr/>
          <p:nvPr/>
        </p:nvSpPr>
        <p:spPr>
          <a:xfrm>
            <a:off x="1547664" y="2824800"/>
            <a:ext cx="3096344" cy="792088"/>
          </a:xfrm>
          <a:prstGeom prst="roundRect">
            <a:avLst>
              <a:gd name="adj" fmla="val 1049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endParaRPr kumimoji="1" lang="ja-JP" altLang="en-US" sz="1600">
              <a:solidFill>
                <a:schemeClr val="tx1"/>
              </a:solidFill>
              <a:latin typeface="+mn-ea"/>
            </a:endParaRPr>
          </a:p>
        </p:txBody>
      </p:sp>
      <p:sp>
        <p:nvSpPr>
          <p:cNvPr id="2" name="タイトル 1"/>
          <p:cNvSpPr>
            <a:spLocks noGrp="1"/>
          </p:cNvSpPr>
          <p:nvPr>
            <p:ph type="title"/>
          </p:nvPr>
        </p:nvSpPr>
        <p:spPr/>
        <p:txBody>
          <a:bodyPr>
            <a:normAutofit/>
          </a:bodyPr>
          <a:lstStyle/>
          <a:p>
            <a:r>
              <a:rPr lang="en-US" altLang="ja-JP" dirty="0"/>
              <a:t>(4) </a:t>
            </a:r>
            <a:r>
              <a:rPr lang="ja-JP" altLang="en-US" dirty="0"/>
              <a:t>オープンデータにより適したデータにする</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36</a:t>
            </a:fld>
            <a:endParaRPr kumimoji="1" lang="ja-JP" altLang="en-US"/>
          </a:p>
        </p:txBody>
      </p:sp>
      <p:sp>
        <p:nvSpPr>
          <p:cNvPr id="12" name="吹き出し: 角を丸めた四角形 17">
            <a:extLst>
              <a:ext uri="{FF2B5EF4-FFF2-40B4-BE49-F238E27FC236}">
                <a16:creationId xmlns:a16="http://schemas.microsoft.com/office/drawing/2014/main" id="{B7F0AC38-FC41-41BF-8D5D-7492154CE843}"/>
              </a:ext>
            </a:extLst>
          </p:cNvPr>
          <p:cNvSpPr/>
          <p:nvPr/>
        </p:nvSpPr>
        <p:spPr>
          <a:xfrm>
            <a:off x="2627784" y="4552992"/>
            <a:ext cx="1800200"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kumimoji="1" lang="en-US" altLang="ja-JP" sz="1600" dirty="0">
                <a:solidFill>
                  <a:schemeClr val="tx1"/>
                </a:solidFill>
                <a:latin typeface="+mn-ea"/>
              </a:rPr>
              <a:t>PDF</a:t>
            </a:r>
            <a:r>
              <a:rPr kumimoji="1" lang="ja-JP" altLang="en-US" sz="1600" dirty="0">
                <a:solidFill>
                  <a:schemeClr val="tx1"/>
                </a:solidFill>
                <a:latin typeface="+mn-ea"/>
              </a:rPr>
              <a:t>形式のファイル</a:t>
            </a:r>
          </a:p>
        </p:txBody>
      </p:sp>
      <p:sp>
        <p:nvSpPr>
          <p:cNvPr id="13" name="吹き出し: 角を丸めた四角形 17">
            <a:extLst>
              <a:ext uri="{FF2B5EF4-FFF2-40B4-BE49-F238E27FC236}">
                <a16:creationId xmlns:a16="http://schemas.microsoft.com/office/drawing/2014/main" id="{B7F0AC38-FC41-41BF-8D5D-7492154CE843}"/>
              </a:ext>
            </a:extLst>
          </p:cNvPr>
          <p:cNvSpPr/>
          <p:nvPr/>
        </p:nvSpPr>
        <p:spPr>
          <a:xfrm>
            <a:off x="2627784" y="5129056"/>
            <a:ext cx="1800200"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kumimoji="1" lang="en-US" altLang="ja-JP" sz="1600" dirty="0">
                <a:solidFill>
                  <a:schemeClr val="tx1"/>
                </a:solidFill>
                <a:latin typeface="+mn-ea"/>
              </a:rPr>
              <a:t>Excel</a:t>
            </a:r>
            <a:r>
              <a:rPr kumimoji="1" lang="ja-JP" altLang="en-US" sz="1600" dirty="0">
                <a:solidFill>
                  <a:schemeClr val="tx1"/>
                </a:solidFill>
                <a:latin typeface="+mn-ea"/>
              </a:rPr>
              <a:t>形式のファイル</a:t>
            </a:r>
          </a:p>
        </p:txBody>
      </p:sp>
      <p:sp>
        <p:nvSpPr>
          <p:cNvPr id="14" name="吹き出し: 角を丸めた四角形 17">
            <a:extLst>
              <a:ext uri="{FF2B5EF4-FFF2-40B4-BE49-F238E27FC236}">
                <a16:creationId xmlns:a16="http://schemas.microsoft.com/office/drawing/2014/main" id="{B7F0AC38-FC41-41BF-8D5D-7492154CE843}"/>
              </a:ext>
            </a:extLst>
          </p:cNvPr>
          <p:cNvSpPr/>
          <p:nvPr/>
        </p:nvSpPr>
        <p:spPr>
          <a:xfrm>
            <a:off x="2627784" y="5705120"/>
            <a:ext cx="1800200"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kumimoji="1" lang="en-US" altLang="ja-JP" sz="1600" dirty="0">
                <a:solidFill>
                  <a:schemeClr val="tx1"/>
                </a:solidFill>
                <a:latin typeface="+mn-ea"/>
              </a:rPr>
              <a:t>CSV</a:t>
            </a:r>
            <a:r>
              <a:rPr kumimoji="1" lang="ja-JP" altLang="en-US" sz="1600" dirty="0">
                <a:solidFill>
                  <a:schemeClr val="tx1"/>
                </a:solidFill>
                <a:latin typeface="+mn-ea"/>
              </a:rPr>
              <a:t>形式のファイル</a:t>
            </a:r>
          </a:p>
        </p:txBody>
      </p:sp>
      <p:sp>
        <p:nvSpPr>
          <p:cNvPr id="15" name="下矢印 14"/>
          <p:cNvSpPr/>
          <p:nvPr/>
        </p:nvSpPr>
        <p:spPr>
          <a:xfrm>
            <a:off x="755576" y="2797416"/>
            <a:ext cx="792088" cy="3555776"/>
          </a:xfrm>
          <a:prstGeom prst="downArrow">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t>データの利用しやすさ</a:t>
            </a:r>
          </a:p>
        </p:txBody>
      </p:sp>
      <p:sp>
        <p:nvSpPr>
          <p:cNvPr id="16" name="テキスト ボックス 15">
            <a:extLst>
              <a:ext uri="{FF2B5EF4-FFF2-40B4-BE49-F238E27FC236}">
                <a16:creationId xmlns:a16="http://schemas.microsoft.com/office/drawing/2014/main" id="{88352BC8-C086-464C-B916-532D872A3F98}"/>
              </a:ext>
            </a:extLst>
          </p:cNvPr>
          <p:cNvSpPr txBox="1"/>
          <p:nvPr/>
        </p:nvSpPr>
        <p:spPr>
          <a:xfrm>
            <a:off x="323528" y="2797416"/>
            <a:ext cx="828600" cy="432048"/>
          </a:xfrm>
          <a:prstGeom prst="rect">
            <a:avLst/>
          </a:prstGeom>
          <a:noFill/>
          <a:ln>
            <a:noFill/>
          </a:ln>
        </p:spPr>
        <p:txBody>
          <a:bodyPr wrap="square" rtlCol="0">
            <a:noAutofit/>
          </a:bodyPr>
          <a:lstStyle>
            <a:defPPr>
              <a:defRPr lang="en-US"/>
            </a:defPPr>
            <a:lvl1pPr>
              <a:defRPr kumimoji="1">
                <a:latin typeface="+mn-ea"/>
              </a:defRPr>
            </a:lvl1pPr>
          </a:lstStyle>
          <a:p>
            <a:r>
              <a:rPr lang="ja-JP" altLang="en-US" dirty="0"/>
              <a:t>低い</a:t>
            </a:r>
            <a:endParaRPr lang="en-US" altLang="ja-JP" dirty="0"/>
          </a:p>
        </p:txBody>
      </p:sp>
      <p:sp>
        <p:nvSpPr>
          <p:cNvPr id="17" name="テキスト ボックス 16">
            <a:extLst>
              <a:ext uri="{FF2B5EF4-FFF2-40B4-BE49-F238E27FC236}">
                <a16:creationId xmlns:a16="http://schemas.microsoft.com/office/drawing/2014/main" id="{88352BC8-C086-464C-B916-532D872A3F98}"/>
              </a:ext>
            </a:extLst>
          </p:cNvPr>
          <p:cNvSpPr txBox="1"/>
          <p:nvPr/>
        </p:nvSpPr>
        <p:spPr>
          <a:xfrm>
            <a:off x="323528" y="5993152"/>
            <a:ext cx="828600" cy="432048"/>
          </a:xfrm>
          <a:prstGeom prst="rect">
            <a:avLst/>
          </a:prstGeom>
          <a:noFill/>
          <a:ln>
            <a:noFill/>
          </a:ln>
        </p:spPr>
        <p:txBody>
          <a:bodyPr wrap="square" rtlCol="0">
            <a:noAutofit/>
          </a:bodyPr>
          <a:lstStyle>
            <a:defPPr>
              <a:defRPr lang="en-US"/>
            </a:defPPr>
            <a:lvl1pPr>
              <a:defRPr kumimoji="1">
                <a:latin typeface="+mn-ea"/>
              </a:defRPr>
            </a:lvl1pPr>
          </a:lstStyle>
          <a:p>
            <a:r>
              <a:rPr lang="ja-JP" altLang="en-US" dirty="0"/>
              <a:t>高い</a:t>
            </a:r>
            <a:endParaRPr lang="en-US" altLang="ja-JP" dirty="0"/>
          </a:p>
        </p:txBody>
      </p:sp>
      <p:sp>
        <p:nvSpPr>
          <p:cNvPr id="18" name="テキスト ボックス 17">
            <a:extLst>
              <a:ext uri="{FF2B5EF4-FFF2-40B4-BE49-F238E27FC236}">
                <a16:creationId xmlns:a16="http://schemas.microsoft.com/office/drawing/2014/main" id="{88352BC8-C086-464C-B916-532D872A3F98}"/>
              </a:ext>
            </a:extLst>
          </p:cNvPr>
          <p:cNvSpPr txBox="1"/>
          <p:nvPr/>
        </p:nvSpPr>
        <p:spPr>
          <a:xfrm>
            <a:off x="5327576" y="2492896"/>
            <a:ext cx="3564904" cy="1008112"/>
          </a:xfrm>
          <a:prstGeom prst="roundRect">
            <a:avLst/>
          </a:prstGeom>
          <a:solidFill>
            <a:schemeClr val="accent1">
              <a:lumMod val="40000"/>
              <a:lumOff val="60000"/>
            </a:schemeClr>
          </a:solidFill>
          <a:ln>
            <a:noFill/>
          </a:ln>
        </p:spPr>
        <p:txBody>
          <a:bodyPr wrap="none" rtlCol="0" anchor="ctr">
            <a:noAutofit/>
          </a:bodyPr>
          <a:lstStyle>
            <a:defPPr>
              <a:defRPr lang="en-US"/>
            </a:defPPr>
            <a:lvl1pPr>
              <a:defRPr kumimoji="1">
                <a:latin typeface="+mn-ea"/>
              </a:defRPr>
            </a:lvl1pPr>
          </a:lstStyle>
          <a:p>
            <a:r>
              <a:rPr lang="ja-JP" altLang="en-US" sz="1600" dirty="0"/>
              <a:t>同じ内容でも、</a:t>
            </a:r>
            <a:endParaRPr lang="en-US" altLang="ja-JP" sz="1600" dirty="0"/>
          </a:p>
          <a:p>
            <a:r>
              <a:rPr lang="ja-JP" altLang="en-US" sz="1600" dirty="0"/>
              <a:t>ダウンロード可能なファイルを追加すると、</a:t>
            </a:r>
            <a:endParaRPr lang="en-US" altLang="ja-JP" sz="1600" dirty="0"/>
          </a:p>
          <a:p>
            <a:r>
              <a:rPr lang="ja-JP" altLang="en-US" sz="1600" dirty="0"/>
              <a:t>より使いやすいデータとなります</a:t>
            </a:r>
            <a:endParaRPr lang="en-US" altLang="ja-JP" sz="1600" dirty="0"/>
          </a:p>
        </p:txBody>
      </p:sp>
      <p:sp>
        <p:nvSpPr>
          <p:cNvPr id="19" name="テキスト ボックス 18">
            <a:extLst>
              <a:ext uri="{FF2B5EF4-FFF2-40B4-BE49-F238E27FC236}">
                <a16:creationId xmlns:a16="http://schemas.microsoft.com/office/drawing/2014/main" id="{88352BC8-C086-464C-B916-532D872A3F98}"/>
              </a:ext>
            </a:extLst>
          </p:cNvPr>
          <p:cNvSpPr txBox="1"/>
          <p:nvPr/>
        </p:nvSpPr>
        <p:spPr>
          <a:xfrm>
            <a:off x="5327576" y="3717032"/>
            <a:ext cx="3564904" cy="720080"/>
          </a:xfrm>
          <a:prstGeom prst="roundRect">
            <a:avLst/>
          </a:prstGeom>
          <a:solidFill>
            <a:schemeClr val="accent1">
              <a:lumMod val="40000"/>
              <a:lumOff val="60000"/>
            </a:schemeClr>
          </a:solidFill>
          <a:ln>
            <a:noFill/>
          </a:ln>
        </p:spPr>
        <p:txBody>
          <a:bodyPr wrap="none" rtlCol="0" anchor="ctr">
            <a:noAutofit/>
          </a:bodyPr>
          <a:lstStyle>
            <a:defPPr>
              <a:defRPr lang="en-US"/>
            </a:defPPr>
            <a:lvl1pPr>
              <a:defRPr kumimoji="1">
                <a:latin typeface="+mn-ea"/>
              </a:defRPr>
            </a:lvl1pPr>
          </a:lstStyle>
          <a:p>
            <a:r>
              <a:rPr lang="ja-JP" altLang="en-US" sz="1600" dirty="0"/>
              <a:t>ファイル形式を変えることで、</a:t>
            </a:r>
            <a:endParaRPr lang="en-US" altLang="ja-JP" sz="1600" dirty="0"/>
          </a:p>
          <a:p>
            <a:r>
              <a:rPr lang="ja-JP" altLang="en-US" sz="1600" dirty="0"/>
              <a:t>より使いやすいファイルとなります</a:t>
            </a:r>
            <a:endParaRPr lang="en-US" altLang="ja-JP" sz="1600" dirty="0"/>
          </a:p>
        </p:txBody>
      </p:sp>
      <p:grpSp>
        <p:nvGrpSpPr>
          <p:cNvPr id="26" name="グループ化 25"/>
          <p:cNvGrpSpPr/>
          <p:nvPr/>
        </p:nvGrpSpPr>
        <p:grpSpPr>
          <a:xfrm>
            <a:off x="1691680" y="2896808"/>
            <a:ext cx="792088" cy="576064"/>
            <a:chOff x="6228184" y="2564904"/>
            <a:chExt cx="792088" cy="576064"/>
          </a:xfrm>
        </p:grpSpPr>
        <p:sp>
          <p:nvSpPr>
            <p:cNvPr id="20" name="正方形/長方形 19"/>
            <p:cNvSpPr/>
            <p:nvPr/>
          </p:nvSpPr>
          <p:spPr>
            <a:xfrm>
              <a:off x="6228184" y="2564904"/>
              <a:ext cx="792088"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p:cNvCxnSpPr/>
            <p:nvPr/>
          </p:nvCxnSpPr>
          <p:spPr>
            <a:xfrm>
              <a:off x="6300192" y="2708920"/>
              <a:ext cx="648072" cy="0"/>
            </a:xfrm>
            <a:prstGeom prst="lin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cxnSp>
        <p:cxnSp>
          <p:nvCxnSpPr>
            <p:cNvPr id="24" name="直線コネクタ 23"/>
            <p:cNvCxnSpPr/>
            <p:nvPr/>
          </p:nvCxnSpPr>
          <p:spPr>
            <a:xfrm>
              <a:off x="6300192" y="2852936"/>
              <a:ext cx="648072" cy="0"/>
            </a:xfrm>
            <a:prstGeom prst="lin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cxnSp>
        <p:cxnSp>
          <p:nvCxnSpPr>
            <p:cNvPr id="25" name="直線コネクタ 24"/>
            <p:cNvCxnSpPr/>
            <p:nvPr/>
          </p:nvCxnSpPr>
          <p:spPr>
            <a:xfrm>
              <a:off x="6300192" y="2996952"/>
              <a:ext cx="648072" cy="0"/>
            </a:xfrm>
            <a:prstGeom prst="lin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cxnSp>
      </p:grpSp>
      <p:grpSp>
        <p:nvGrpSpPr>
          <p:cNvPr id="36" name="グループ化 35"/>
          <p:cNvGrpSpPr/>
          <p:nvPr/>
        </p:nvGrpSpPr>
        <p:grpSpPr>
          <a:xfrm>
            <a:off x="1691680" y="4120944"/>
            <a:ext cx="792088" cy="576064"/>
            <a:chOff x="683568" y="3645024"/>
            <a:chExt cx="792088" cy="576064"/>
          </a:xfrm>
        </p:grpSpPr>
        <p:sp>
          <p:nvSpPr>
            <p:cNvPr id="32" name="正方形/長方形 31"/>
            <p:cNvSpPr/>
            <p:nvPr/>
          </p:nvSpPr>
          <p:spPr>
            <a:xfrm>
              <a:off x="683568" y="3645024"/>
              <a:ext cx="792088"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メモ 27"/>
            <p:cNvSpPr/>
            <p:nvPr/>
          </p:nvSpPr>
          <p:spPr>
            <a:xfrm flipV="1">
              <a:off x="899592" y="3717032"/>
              <a:ext cx="360040" cy="432048"/>
            </a:xfrm>
            <a:prstGeom prst="foldedCorner">
              <a:avLst>
                <a:gd name="adj" fmla="val 276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テキスト ボックス 44">
            <a:extLst>
              <a:ext uri="{FF2B5EF4-FFF2-40B4-BE49-F238E27FC236}">
                <a16:creationId xmlns:a16="http://schemas.microsoft.com/office/drawing/2014/main" id="{88352BC8-C086-464C-B916-532D872A3F98}"/>
              </a:ext>
            </a:extLst>
          </p:cNvPr>
          <p:cNvSpPr txBox="1"/>
          <p:nvPr/>
        </p:nvSpPr>
        <p:spPr>
          <a:xfrm>
            <a:off x="2555776" y="2896808"/>
            <a:ext cx="1872208" cy="432048"/>
          </a:xfrm>
          <a:prstGeom prst="rect">
            <a:avLst/>
          </a:prstGeom>
          <a:noFill/>
          <a:ln>
            <a:noFill/>
          </a:ln>
        </p:spPr>
        <p:txBody>
          <a:bodyPr wrap="none" rtlCol="0">
            <a:noAutofit/>
          </a:bodyPr>
          <a:lstStyle>
            <a:defPPr>
              <a:defRPr lang="en-US"/>
            </a:defPPr>
            <a:lvl1pPr>
              <a:defRPr kumimoji="1">
                <a:latin typeface="+mn-ea"/>
              </a:defRPr>
            </a:lvl1pPr>
          </a:lstStyle>
          <a:p>
            <a:r>
              <a:rPr lang="ja-JP" altLang="en-US" sz="1600" dirty="0"/>
              <a:t>画面に直接記載</a:t>
            </a:r>
          </a:p>
        </p:txBody>
      </p:sp>
      <p:sp>
        <p:nvSpPr>
          <p:cNvPr id="47" name="テキスト ボックス 46">
            <a:extLst>
              <a:ext uri="{FF2B5EF4-FFF2-40B4-BE49-F238E27FC236}">
                <a16:creationId xmlns:a16="http://schemas.microsoft.com/office/drawing/2014/main" id="{88352BC8-C086-464C-B916-532D872A3F98}"/>
              </a:ext>
            </a:extLst>
          </p:cNvPr>
          <p:cNvSpPr txBox="1"/>
          <p:nvPr/>
        </p:nvSpPr>
        <p:spPr>
          <a:xfrm>
            <a:off x="2555776" y="4120944"/>
            <a:ext cx="1872208" cy="432048"/>
          </a:xfrm>
          <a:prstGeom prst="rect">
            <a:avLst/>
          </a:prstGeom>
          <a:noFill/>
          <a:ln>
            <a:noFill/>
          </a:ln>
        </p:spPr>
        <p:txBody>
          <a:bodyPr wrap="none" rtlCol="0">
            <a:noAutofit/>
          </a:bodyPr>
          <a:lstStyle>
            <a:defPPr>
              <a:defRPr lang="en-US"/>
            </a:defPPr>
            <a:lvl1pPr>
              <a:defRPr kumimoji="1">
                <a:latin typeface="+mn-ea"/>
              </a:defRPr>
            </a:lvl1pPr>
          </a:lstStyle>
          <a:p>
            <a:r>
              <a:rPr lang="ja-JP" altLang="en-US" sz="1600" dirty="0"/>
              <a:t>画面にファイルを掲載</a:t>
            </a:r>
          </a:p>
        </p:txBody>
      </p:sp>
      <p:sp>
        <p:nvSpPr>
          <p:cNvPr id="35"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67" name="テキスト ボックス 66">
            <a:extLst>
              <a:ext uri="{FF2B5EF4-FFF2-40B4-BE49-F238E27FC236}">
                <a16:creationId xmlns:a16="http://schemas.microsoft.com/office/drawing/2014/main" id="{88352BC8-C086-464C-B916-532D872A3F98}"/>
              </a:ext>
            </a:extLst>
          </p:cNvPr>
          <p:cNvSpPr txBox="1"/>
          <p:nvPr/>
        </p:nvSpPr>
        <p:spPr>
          <a:xfrm>
            <a:off x="5075548" y="4575304"/>
            <a:ext cx="3995936" cy="126876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defPPr>
              <a:defRPr lang="en-US"/>
            </a:defPPr>
            <a:lvl1pPr marL="285750" indent="-285750">
              <a:spcBef>
                <a:spcPts val="600"/>
              </a:spcBef>
              <a:buClr>
                <a:schemeClr val="accent6">
                  <a:lumMod val="75000"/>
                </a:schemeClr>
              </a:buClr>
              <a:buFont typeface="Wingdings" panose="05000000000000000000" pitchFamily="2" charset="2"/>
              <a:buChar char="l"/>
              <a:defRPr sz="1600">
                <a:solidFill>
                  <a:schemeClr val="tx1"/>
                </a:solidFill>
                <a:latin typeface="+mn-ea"/>
                <a:cs typeface="Meiryo UI" panose="020B0604030504040204" pitchFamily="50" charset="-128"/>
              </a:defRPr>
            </a:lvl1pPr>
          </a:lstStyle>
          <a:p>
            <a:r>
              <a:rPr lang="ja-JP" altLang="en-US" sz="1800" dirty="0"/>
              <a:t>公開するデータの形式などによって、データの利用しやすさは異なります。</a:t>
            </a:r>
            <a:endParaRPr lang="en-US" altLang="ja-JP" sz="1800" dirty="0"/>
          </a:p>
          <a:p>
            <a:r>
              <a:rPr lang="ja-JP" altLang="en-US" sz="1800" dirty="0"/>
              <a:t>利用しやすいデータとすることで、さらに広く利用されることが期待できます。</a:t>
            </a:r>
            <a:endParaRPr lang="en-US" altLang="ja-JP" sz="1800" dirty="0"/>
          </a:p>
          <a:p>
            <a:r>
              <a:rPr lang="ja-JP" altLang="en-US" sz="1800" dirty="0"/>
              <a:t>どんな形式のデータでも、二次利用</a:t>
            </a:r>
            <a:r>
              <a:rPr lang="en-US" altLang="ja-JP" sz="1800" dirty="0"/>
              <a:t/>
            </a:r>
            <a:br>
              <a:rPr lang="en-US" altLang="ja-JP" sz="1800" dirty="0"/>
            </a:br>
            <a:r>
              <a:rPr lang="ja-JP" altLang="en-US" sz="1800" dirty="0"/>
              <a:t>可能なかたちで公開したデータはすべてオープンデータとなります。</a:t>
            </a:r>
          </a:p>
        </p:txBody>
      </p:sp>
      <p:sp>
        <p:nvSpPr>
          <p:cNvPr id="11" name="ストライプ矢印 10"/>
          <p:cNvSpPr/>
          <p:nvPr/>
        </p:nvSpPr>
        <p:spPr>
          <a:xfrm rot="5400000">
            <a:off x="4103948" y="3508876"/>
            <a:ext cx="576064" cy="360040"/>
          </a:xfrm>
          <a:prstGeom prst="stripedRightArrow">
            <a:avLst/>
          </a:prstGeom>
          <a:solidFill>
            <a:srgbClr val="779DCB"/>
          </a:solidFill>
          <a:ln>
            <a:noFill/>
          </a:ln>
          <a:effectLst/>
        </p:spPr>
        <p:txBody>
          <a:bodyPr/>
          <a:lstStyle/>
          <a:p>
            <a:endParaRPr lang="ja-JP" altLang="en-US">
              <a:solidFill>
                <a:schemeClr val="tx1"/>
              </a:solidFill>
            </a:endParaRPr>
          </a:p>
        </p:txBody>
      </p:sp>
      <p:sp>
        <p:nvSpPr>
          <p:cNvPr id="69" name="ストライプ矢印 68"/>
          <p:cNvSpPr/>
          <p:nvPr/>
        </p:nvSpPr>
        <p:spPr>
          <a:xfrm rot="5400000">
            <a:off x="3887924" y="5165060"/>
            <a:ext cx="1584176" cy="360040"/>
          </a:xfrm>
          <a:prstGeom prst="stripedRightArrow">
            <a:avLst/>
          </a:prstGeom>
          <a:solidFill>
            <a:srgbClr val="779DCB"/>
          </a:solidFill>
          <a:ln>
            <a:noFill/>
          </a:ln>
          <a:effectLst/>
        </p:spPr>
        <p:txBody>
          <a:bodyPr/>
          <a:lstStyle/>
          <a:p>
            <a:endParaRPr lang="ja-JP" altLang="en-US">
              <a:solidFill>
                <a:schemeClr val="tx1"/>
              </a:solidFill>
            </a:endParaRPr>
          </a:p>
        </p:txBody>
      </p:sp>
      <p:cxnSp>
        <p:nvCxnSpPr>
          <p:cNvPr id="23" name="直線矢印コネクタ 22"/>
          <p:cNvCxnSpPr>
            <a:cxnSpLocks/>
            <a:endCxn id="18" idx="1"/>
          </p:cNvCxnSpPr>
          <p:nvPr/>
        </p:nvCxnSpPr>
        <p:spPr>
          <a:xfrm flipV="1">
            <a:off x="4527897" y="2996952"/>
            <a:ext cx="799679" cy="547928"/>
          </a:xfrm>
          <a:prstGeom prst="straightConnector1">
            <a:avLst/>
          </a:prstGeom>
          <a:ln w="38100">
            <a:solidFill>
              <a:srgbClr val="779DCB"/>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a:cxnSpLocks/>
            <a:endCxn id="19" idx="1"/>
          </p:cNvCxnSpPr>
          <p:nvPr/>
        </p:nvCxnSpPr>
        <p:spPr>
          <a:xfrm flipV="1">
            <a:off x="4823520" y="4077072"/>
            <a:ext cx="504056" cy="647320"/>
          </a:xfrm>
          <a:prstGeom prst="straightConnector1">
            <a:avLst/>
          </a:prstGeom>
          <a:ln w="38100">
            <a:solidFill>
              <a:srgbClr val="779DCB"/>
            </a:solidFill>
            <a:headEnd type="none"/>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3291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noFill/>
          </a:ln>
        </p:spPr>
        <p:txBody>
          <a:bodyPr vert="horz" lIns="91440" tIns="45720" rIns="91440" bIns="45720" rtlCol="0" anchor="ctr">
            <a:normAutofit/>
          </a:bodyPr>
          <a:lstStyle/>
          <a:p>
            <a:r>
              <a:rPr lang="en-US" altLang="ja-JP" dirty="0"/>
              <a:t>(4) </a:t>
            </a:r>
            <a:r>
              <a:rPr lang="ja-JP" altLang="en-US" dirty="0"/>
              <a:t>オープンデータにより適したデータにする</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37</a:t>
            </a:fld>
            <a:endParaRPr kumimoji="1" lang="ja-JP" altLang="en-US"/>
          </a:p>
        </p:txBody>
      </p:sp>
      <p:sp>
        <p:nvSpPr>
          <p:cNvPr id="7"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27" name="正方形/長方形 26"/>
          <p:cNvSpPr/>
          <p:nvPr/>
        </p:nvSpPr>
        <p:spPr>
          <a:xfrm>
            <a:off x="683568" y="1484784"/>
            <a:ext cx="8315313" cy="43204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情報の種類によって、適したファイル形式も異なります。</a:t>
            </a:r>
          </a:p>
        </p:txBody>
      </p:sp>
      <p:graphicFrame>
        <p:nvGraphicFramePr>
          <p:cNvPr id="28" name="表 27"/>
          <p:cNvGraphicFramePr>
            <a:graphicFrameLocks noGrp="1"/>
          </p:cNvGraphicFramePr>
          <p:nvPr>
            <p:extLst>
              <p:ext uri="{D42A27DB-BD31-4B8C-83A1-F6EECF244321}">
                <p14:modId xmlns:p14="http://schemas.microsoft.com/office/powerpoint/2010/main" val="2421367196"/>
              </p:ext>
            </p:extLst>
          </p:nvPr>
        </p:nvGraphicFramePr>
        <p:xfrm>
          <a:off x="971600" y="1988840"/>
          <a:ext cx="7713052" cy="2812800"/>
        </p:xfrm>
        <a:graphic>
          <a:graphicData uri="http://schemas.openxmlformats.org/drawingml/2006/table">
            <a:tbl>
              <a:tblPr firstRow="1" bandRow="1">
                <a:tableStyleId>{93296810-A885-4BE3-A3E7-6D5BEEA58F35}</a:tableStyleId>
              </a:tblPr>
              <a:tblGrid>
                <a:gridCol w="4176464">
                  <a:extLst>
                    <a:ext uri="{9D8B030D-6E8A-4147-A177-3AD203B41FA5}">
                      <a16:colId xmlns:a16="http://schemas.microsoft.com/office/drawing/2014/main" val="20000"/>
                    </a:ext>
                  </a:extLst>
                </a:gridCol>
                <a:gridCol w="1875450">
                  <a:extLst>
                    <a:ext uri="{9D8B030D-6E8A-4147-A177-3AD203B41FA5}">
                      <a16:colId xmlns:a16="http://schemas.microsoft.com/office/drawing/2014/main" val="20002"/>
                    </a:ext>
                  </a:extLst>
                </a:gridCol>
                <a:gridCol w="1661138">
                  <a:extLst>
                    <a:ext uri="{9D8B030D-6E8A-4147-A177-3AD203B41FA5}">
                      <a16:colId xmlns:a16="http://schemas.microsoft.com/office/drawing/2014/main" val="20003"/>
                    </a:ext>
                  </a:extLst>
                </a:gridCol>
              </a:tblGrid>
              <a:tr h="253218">
                <a:tc>
                  <a:txBody>
                    <a:bodyPr/>
                    <a:lstStyle/>
                    <a:p>
                      <a:pPr algn="ctr"/>
                      <a:r>
                        <a:rPr kumimoji="1" lang="ja-JP" altLang="en-US" sz="1600" baseline="0" dirty="0">
                          <a:latin typeface="+mn-ea"/>
                          <a:ea typeface="+mn-ea"/>
                          <a:cs typeface="Calibri" panose="020F0502020204030204" pitchFamily="34" charset="0"/>
                        </a:rPr>
                        <a:t>情報の種類</a:t>
                      </a:r>
                    </a:p>
                  </a:txBody>
                  <a:tcPr marL="90000" marR="90000" marT="46800" marB="46800" anchor="ctr"/>
                </a:tc>
                <a:tc gridSpan="2">
                  <a:txBody>
                    <a:bodyPr/>
                    <a:lstStyle/>
                    <a:p>
                      <a:pPr algn="ctr"/>
                      <a:r>
                        <a:rPr kumimoji="1" lang="ja-JP" altLang="en-US" sz="1600" baseline="0" dirty="0">
                          <a:latin typeface="+mn-ea"/>
                          <a:ea typeface="+mn-ea"/>
                          <a:cs typeface="Calibri" panose="020F0502020204030204" pitchFamily="34" charset="0"/>
                        </a:rPr>
                        <a:t>ファイル形式</a:t>
                      </a:r>
                    </a:p>
                  </a:txBody>
                  <a:tcPr marL="90000" marR="90000" marT="46800" marB="46800" anchor="ctr"/>
                </a:tc>
                <a:tc hMerge="1">
                  <a:txBody>
                    <a:bodyPr/>
                    <a:lstStyle/>
                    <a:p>
                      <a:pPr algn="ctr"/>
                      <a:endParaRPr kumimoji="1" lang="ja-JP" altLang="en-US" sz="1600" baseline="0" dirty="0">
                        <a:latin typeface="+mn-ea"/>
                        <a:ea typeface="+mn-ea"/>
                        <a:cs typeface="Calibri" panose="020F0502020204030204" pitchFamily="34" charset="0"/>
                      </a:endParaRPr>
                    </a:p>
                  </a:txBody>
                  <a:tcPr marL="90000" marR="90000" marT="46800" marB="46800" anchor="ctr"/>
                </a:tc>
                <a:extLst>
                  <a:ext uri="{0D108BD9-81ED-4DB2-BD59-A6C34878D82A}">
                    <a16:rowId xmlns:a16="http://schemas.microsoft.com/office/drawing/2014/main" val="10000"/>
                  </a:ext>
                </a:extLst>
              </a:tr>
              <a:tr h="253218">
                <a:tc>
                  <a:txBody>
                    <a:bodyPr/>
                    <a:lstStyle/>
                    <a:p>
                      <a:r>
                        <a:rPr kumimoji="1" lang="ja-JP" altLang="en-US" sz="1600" baseline="0" dirty="0">
                          <a:latin typeface="+mn-ea"/>
                          <a:ea typeface="+mn-ea"/>
                          <a:cs typeface="Calibri" panose="020F0502020204030204" pitchFamily="34" charset="0"/>
                        </a:rPr>
                        <a:t>統計情報、施設の一覧など一覧形式となっている情報、予算・決算情報</a:t>
                      </a:r>
                    </a:p>
                  </a:txBody>
                  <a:tcPr marL="90000" marR="90000" marT="46800" marB="46800"/>
                </a:tc>
                <a:tc>
                  <a:txBody>
                    <a:bodyPr/>
                    <a:lstStyle/>
                    <a:p>
                      <a:r>
                        <a:rPr kumimoji="1" lang="ja-JP" altLang="en-US" sz="1600" baseline="0" dirty="0">
                          <a:latin typeface="+mn-ea"/>
                          <a:ea typeface="+mn-ea"/>
                          <a:cs typeface="Calibri" panose="020F0502020204030204" pitchFamily="34" charset="0"/>
                        </a:rPr>
                        <a:t>表形式</a:t>
                      </a:r>
                    </a:p>
                  </a:txBody>
                  <a:tcPr marL="90000" marR="90000" marT="46800" marB="46800"/>
                </a:tc>
                <a:tc>
                  <a:txBody>
                    <a:bodyPr/>
                    <a:lstStyle/>
                    <a:p>
                      <a:r>
                        <a:rPr kumimoji="1" lang="en-US" altLang="ja-JP" sz="1600" baseline="0" dirty="0">
                          <a:latin typeface="+mn-ea"/>
                          <a:ea typeface="+mn-ea"/>
                          <a:cs typeface="Calibri" panose="020F0502020204030204" pitchFamily="34" charset="0"/>
                        </a:rPr>
                        <a:t>Excel</a:t>
                      </a:r>
                      <a:r>
                        <a:rPr kumimoji="1" lang="ja-JP" altLang="en-US" sz="1600" baseline="0" dirty="0">
                          <a:latin typeface="+mn-ea"/>
                          <a:ea typeface="+mn-ea"/>
                          <a:cs typeface="Calibri" panose="020F0502020204030204" pitchFamily="34" charset="0"/>
                        </a:rPr>
                        <a:t>形式</a:t>
                      </a:r>
                      <a:endParaRPr kumimoji="1" lang="en-US" altLang="ja-JP" sz="1600" baseline="0" dirty="0">
                        <a:latin typeface="+mn-ea"/>
                        <a:ea typeface="+mn-ea"/>
                        <a:cs typeface="Calibri" panose="020F0502020204030204" pitchFamily="34" charset="0"/>
                      </a:endParaRPr>
                    </a:p>
                    <a:p>
                      <a:r>
                        <a:rPr kumimoji="1" lang="en-US" altLang="ja-JP" sz="1600" baseline="0" dirty="0">
                          <a:latin typeface="+mn-ea"/>
                          <a:ea typeface="+mn-ea"/>
                          <a:cs typeface="Calibri" panose="020F0502020204030204" pitchFamily="34" charset="0"/>
                        </a:rPr>
                        <a:t>CSV</a:t>
                      </a:r>
                      <a:r>
                        <a:rPr kumimoji="1" lang="ja-JP" altLang="en-US" sz="1600" baseline="0" dirty="0">
                          <a:latin typeface="+mn-ea"/>
                          <a:ea typeface="+mn-ea"/>
                          <a:cs typeface="Calibri" panose="020F0502020204030204" pitchFamily="34" charset="0"/>
                        </a:rPr>
                        <a:t>形式　など</a:t>
                      </a:r>
                      <a:endParaRPr kumimoji="1" lang="en-US" altLang="ja-JP" sz="1600" baseline="0" dirty="0">
                        <a:latin typeface="+mn-ea"/>
                        <a:ea typeface="+mn-ea"/>
                        <a:cs typeface="Calibri" panose="020F0502020204030204" pitchFamily="34" charset="0"/>
                      </a:endParaRPr>
                    </a:p>
                    <a:p>
                      <a:endParaRPr kumimoji="1" lang="ja-JP" altLang="en-US" sz="1600" baseline="0" dirty="0">
                        <a:latin typeface="+mn-ea"/>
                        <a:ea typeface="+mn-ea"/>
                        <a:cs typeface="Calibri" panose="020F0502020204030204" pitchFamily="34" charset="0"/>
                      </a:endParaRPr>
                    </a:p>
                  </a:txBody>
                  <a:tcPr marL="90000" marR="90000" marT="46800" marB="46800"/>
                </a:tc>
                <a:extLst>
                  <a:ext uri="{0D108BD9-81ED-4DB2-BD59-A6C34878D82A}">
                    <a16:rowId xmlns:a16="http://schemas.microsoft.com/office/drawing/2014/main" val="10001"/>
                  </a:ext>
                </a:extLst>
              </a:tr>
              <a:tr h="253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aseline="0" dirty="0">
                          <a:latin typeface="+mn-ea"/>
                          <a:ea typeface="+mn-ea"/>
                          <a:cs typeface="Calibri" panose="020F0502020204030204" pitchFamily="34" charset="0"/>
                        </a:rPr>
                        <a:t>報告書など、文章による情報や、図形、画像等が混在している情報</a:t>
                      </a:r>
                    </a:p>
                  </a:txBody>
                  <a:tcPr marL="90000" marR="90000" marT="46800" marB="46800"/>
                </a:tc>
                <a:tc>
                  <a:txBody>
                    <a:bodyPr/>
                    <a:lstStyle/>
                    <a:p>
                      <a:r>
                        <a:rPr kumimoji="1" lang="ja-JP" altLang="en-US" sz="1600" baseline="0" dirty="0">
                          <a:latin typeface="+mn-ea"/>
                          <a:ea typeface="+mn-ea"/>
                          <a:cs typeface="Calibri" panose="020F0502020204030204" pitchFamily="34" charset="0"/>
                        </a:rPr>
                        <a:t>文書形式</a:t>
                      </a:r>
                    </a:p>
                  </a:txBody>
                  <a:tcPr marL="90000" marR="90000" marT="46800" marB="46800"/>
                </a:tc>
                <a:tc>
                  <a:txBody>
                    <a:bodyPr/>
                    <a:lstStyle/>
                    <a:p>
                      <a:r>
                        <a:rPr kumimoji="1" lang="en-US" altLang="ja-JP" sz="1600" baseline="0" dirty="0">
                          <a:latin typeface="+mn-ea"/>
                          <a:ea typeface="+mn-ea"/>
                          <a:cs typeface="Calibri" panose="020F0502020204030204" pitchFamily="34" charset="0"/>
                        </a:rPr>
                        <a:t>PDF</a:t>
                      </a:r>
                      <a:r>
                        <a:rPr kumimoji="1" lang="ja-JP" altLang="en-US" sz="1600" baseline="0" dirty="0">
                          <a:latin typeface="+mn-ea"/>
                          <a:ea typeface="+mn-ea"/>
                          <a:cs typeface="Calibri" panose="020F0502020204030204" pitchFamily="34" charset="0"/>
                        </a:rPr>
                        <a:t>形式</a:t>
                      </a:r>
                      <a:endParaRPr kumimoji="1" lang="en-US" altLang="ja-JP" sz="1600" baseline="0" dirty="0">
                        <a:latin typeface="+mn-ea"/>
                        <a:ea typeface="+mn-ea"/>
                        <a:cs typeface="Calibri" panose="020F0502020204030204" pitchFamily="34" charset="0"/>
                      </a:endParaRPr>
                    </a:p>
                    <a:p>
                      <a:r>
                        <a:rPr kumimoji="1" lang="en-US" altLang="ja-JP" sz="1600" baseline="0" dirty="0">
                          <a:latin typeface="+mn-ea"/>
                          <a:ea typeface="+mn-ea"/>
                          <a:cs typeface="Calibri" panose="020F0502020204030204" pitchFamily="34" charset="0"/>
                        </a:rPr>
                        <a:t>Word</a:t>
                      </a:r>
                      <a:r>
                        <a:rPr kumimoji="1" lang="ja-JP" altLang="en-US" sz="1600" baseline="0" dirty="0">
                          <a:latin typeface="+mn-ea"/>
                          <a:ea typeface="+mn-ea"/>
                          <a:cs typeface="Calibri" panose="020F0502020204030204" pitchFamily="34" charset="0"/>
                        </a:rPr>
                        <a:t>形式　など</a:t>
                      </a:r>
                      <a:endParaRPr kumimoji="1" lang="en-US" altLang="ja-JP" sz="1600" baseline="0" dirty="0">
                        <a:latin typeface="+mn-ea"/>
                        <a:ea typeface="+mn-ea"/>
                        <a:cs typeface="Calibri" panose="020F0502020204030204" pitchFamily="34" charset="0"/>
                      </a:endParaRPr>
                    </a:p>
                    <a:p>
                      <a:endParaRPr kumimoji="1" lang="en-US" altLang="ja-JP" sz="1600" baseline="0" dirty="0">
                        <a:latin typeface="+mn-ea"/>
                        <a:ea typeface="+mn-ea"/>
                        <a:cs typeface="Calibri" panose="020F0502020204030204" pitchFamily="34" charset="0"/>
                      </a:endParaRPr>
                    </a:p>
                  </a:txBody>
                  <a:tcPr marL="90000" marR="90000" marT="46800" marB="46800"/>
                </a:tc>
                <a:extLst>
                  <a:ext uri="{0D108BD9-81ED-4DB2-BD59-A6C34878D82A}">
                    <a16:rowId xmlns:a16="http://schemas.microsoft.com/office/drawing/2014/main" val="10002"/>
                  </a:ext>
                </a:extLst>
              </a:tr>
              <a:tr h="253218">
                <a:tc>
                  <a:txBody>
                    <a:bodyPr/>
                    <a:lstStyle/>
                    <a:p>
                      <a:r>
                        <a:rPr kumimoji="1" lang="ja-JP" altLang="en-US" sz="1600" baseline="0" dirty="0">
                          <a:latin typeface="+mn-ea"/>
                          <a:ea typeface="+mn-ea"/>
                          <a:cs typeface="Calibri" panose="020F0502020204030204" pitchFamily="34" charset="0"/>
                        </a:rPr>
                        <a:t>主に地図と組合せて利用する情報で、線や面などのデータを含むもの</a:t>
                      </a:r>
                    </a:p>
                  </a:txBody>
                  <a:tcPr marL="90000" marR="90000" marT="46800" marB="46800"/>
                </a:tc>
                <a:tc>
                  <a:txBody>
                    <a:bodyPr/>
                    <a:lstStyle/>
                    <a:p>
                      <a:r>
                        <a:rPr kumimoji="1" lang="ja-JP" altLang="en-US" sz="1600" baseline="0" dirty="0">
                          <a:latin typeface="+mn-ea"/>
                          <a:ea typeface="+mn-ea"/>
                          <a:cs typeface="Calibri" panose="020F0502020204030204" pitchFamily="34" charset="0"/>
                        </a:rPr>
                        <a:t>地理空間情報形式</a:t>
                      </a:r>
                    </a:p>
                  </a:txBody>
                  <a:tcPr marL="90000" marR="90000" marT="46800" marB="46800"/>
                </a:tc>
                <a:tc>
                  <a:txBody>
                    <a:bodyPr/>
                    <a:lstStyle/>
                    <a:p>
                      <a:r>
                        <a:rPr kumimoji="1" lang="en-US" altLang="ja-JP" sz="1600" baseline="0" dirty="0" err="1">
                          <a:latin typeface="+mn-ea"/>
                          <a:ea typeface="+mn-ea"/>
                          <a:cs typeface="Calibri" panose="020F0502020204030204" pitchFamily="34" charset="0"/>
                        </a:rPr>
                        <a:t>shp</a:t>
                      </a:r>
                      <a:r>
                        <a:rPr kumimoji="1" lang="ja-JP" altLang="en-US" sz="1600" baseline="0" dirty="0">
                          <a:latin typeface="+mn-ea"/>
                          <a:ea typeface="+mn-ea"/>
                          <a:cs typeface="Calibri" panose="020F0502020204030204" pitchFamily="34" charset="0"/>
                        </a:rPr>
                        <a:t>形式など</a:t>
                      </a:r>
                      <a:endParaRPr kumimoji="1" lang="en-US" altLang="ja-JP" sz="1600" baseline="0" dirty="0">
                        <a:latin typeface="+mn-ea"/>
                        <a:ea typeface="+mn-ea"/>
                        <a:cs typeface="Calibri" panose="020F0502020204030204" pitchFamily="34" charset="0"/>
                      </a:endParaRPr>
                    </a:p>
                    <a:p>
                      <a:endParaRPr kumimoji="1" lang="en-US" altLang="ja-JP" sz="1600" baseline="0" dirty="0">
                        <a:latin typeface="+mn-ea"/>
                        <a:ea typeface="+mn-ea"/>
                        <a:cs typeface="Calibri" panose="020F0502020204030204" pitchFamily="34" charset="0"/>
                      </a:endParaRPr>
                    </a:p>
                    <a:p>
                      <a:endParaRPr kumimoji="1" lang="en-US" altLang="ja-JP" sz="1600" baseline="0" dirty="0">
                        <a:latin typeface="+mn-ea"/>
                        <a:ea typeface="+mn-ea"/>
                        <a:cs typeface="Calibri" panose="020F0502020204030204" pitchFamily="34" charset="0"/>
                      </a:endParaRPr>
                    </a:p>
                  </a:txBody>
                  <a:tcPr marL="90000" marR="90000" marT="46800" marB="46800"/>
                </a:tc>
                <a:extLst>
                  <a:ext uri="{0D108BD9-81ED-4DB2-BD59-A6C34878D82A}">
                    <a16:rowId xmlns:a16="http://schemas.microsoft.com/office/drawing/2014/main" val="10003"/>
                  </a:ext>
                </a:extLst>
              </a:tr>
            </a:tbl>
          </a:graphicData>
        </a:graphic>
      </p:graphicFrame>
      <p:sp>
        <p:nvSpPr>
          <p:cNvPr id="9" name="正方形/長方形 8">
            <a:extLst>
              <a:ext uri="{FF2B5EF4-FFF2-40B4-BE49-F238E27FC236}">
                <a16:creationId xmlns:a16="http://schemas.microsoft.com/office/drawing/2014/main" id="{441107EF-BAFC-46CC-BE4E-5367DA4D8273}"/>
              </a:ext>
            </a:extLst>
          </p:cNvPr>
          <p:cNvSpPr/>
          <p:nvPr/>
        </p:nvSpPr>
        <p:spPr>
          <a:xfrm>
            <a:off x="1259632" y="5589240"/>
            <a:ext cx="7425020" cy="864096"/>
          </a:xfrm>
          <a:prstGeom prst="rect">
            <a:avLst/>
          </a:prstGeom>
          <a:noFill/>
          <a:ln>
            <a:solidFill>
              <a:schemeClr val="bg1">
                <a:lumMod val="50000"/>
              </a:schemeClr>
            </a:solidFill>
            <a:prstDash val="sysDash"/>
          </a:ln>
        </p:spPr>
        <p:txBody>
          <a:bodyPr wrap="square" rtlCol="0" anchor="ctr">
            <a:noAutofit/>
          </a:bodyPr>
          <a:lstStyle/>
          <a:p>
            <a:pPr defTabSz="914400">
              <a:defRPr/>
            </a:pPr>
            <a:r>
              <a:rPr lang="ja-JP" altLang="en-US" dirty="0">
                <a:latin typeface="+mn-ea"/>
              </a:rPr>
              <a:t>オープンデータとして公開する際は、利用者が加工しやすく、コンピュータプログラムが処理しやすい</a:t>
            </a:r>
            <a:r>
              <a:rPr kumimoji="1" lang="ja-JP" altLang="en-US" sz="2800" dirty="0">
                <a:effectLst>
                  <a:outerShdw blurRad="38100" dist="38100" dir="2700000" algn="tl">
                    <a:srgbClr val="000000">
                      <a:alpha val="43137"/>
                    </a:srgbClr>
                  </a:outerShdw>
                </a:effectLst>
                <a:latin typeface="+mn-ea"/>
                <a:cs typeface="Meiryo UI" panose="020B0604030504040204" pitchFamily="50" charset="-128"/>
              </a:rPr>
              <a:t>「</a:t>
            </a:r>
            <a:r>
              <a:rPr kumimoji="1" lang="en-US" altLang="ja-JP" sz="2800" dirty="0">
                <a:effectLst>
                  <a:outerShdw blurRad="38100" dist="38100" dir="2700000" algn="tl">
                    <a:srgbClr val="000000">
                      <a:alpha val="43137"/>
                    </a:srgbClr>
                  </a:outerShdw>
                </a:effectLst>
                <a:latin typeface="+mn-ea"/>
                <a:cs typeface="Meiryo UI" panose="020B0604030504040204" pitchFamily="50" charset="-128"/>
              </a:rPr>
              <a:t>CSV</a:t>
            </a:r>
            <a:r>
              <a:rPr kumimoji="1" lang="ja-JP" altLang="en-US" sz="2800" dirty="0">
                <a:effectLst>
                  <a:outerShdw blurRad="38100" dist="38100" dir="2700000" algn="tl">
                    <a:srgbClr val="000000">
                      <a:alpha val="43137"/>
                    </a:srgbClr>
                  </a:outerShdw>
                </a:effectLst>
                <a:latin typeface="+mn-ea"/>
                <a:cs typeface="Meiryo UI" panose="020B0604030504040204" pitchFamily="50" charset="-128"/>
              </a:rPr>
              <a:t>形式」</a:t>
            </a:r>
            <a:r>
              <a:rPr lang="ja-JP" altLang="en-US" dirty="0">
                <a:latin typeface="+mn-ea"/>
              </a:rPr>
              <a:t>とする。</a:t>
            </a:r>
            <a:endParaRPr kumimoji="1" lang="en-US" altLang="ja-JP" dirty="0">
              <a:latin typeface="+mn-ea"/>
              <a:cs typeface="Meiryo UI" panose="020B0604030504040204" pitchFamily="50" charset="-128"/>
            </a:endParaRPr>
          </a:p>
        </p:txBody>
      </p:sp>
      <p:sp>
        <p:nvSpPr>
          <p:cNvPr id="10" name="星 16 27">
            <a:extLst>
              <a:ext uri="{FF2B5EF4-FFF2-40B4-BE49-F238E27FC236}">
                <a16:creationId xmlns:a16="http://schemas.microsoft.com/office/drawing/2014/main" id="{11BECEF3-5FE9-4A47-8F3A-FC6E2C4DF69C}"/>
              </a:ext>
            </a:extLst>
          </p:cNvPr>
          <p:cNvSpPr/>
          <p:nvPr/>
        </p:nvSpPr>
        <p:spPr>
          <a:xfrm>
            <a:off x="899592" y="5085184"/>
            <a:ext cx="1224136" cy="648072"/>
          </a:xfrm>
          <a:prstGeom prst="star16">
            <a:avLst/>
          </a:prstGeom>
          <a:solidFill>
            <a:srgbClr val="85A7D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b="1" dirty="0"/>
              <a:t>オススメ</a:t>
            </a:r>
          </a:p>
        </p:txBody>
      </p:sp>
      <p:sp>
        <p:nvSpPr>
          <p:cNvPr id="11" name="テキスト ボックス 10">
            <a:extLst>
              <a:ext uri="{FF2B5EF4-FFF2-40B4-BE49-F238E27FC236}">
                <a16:creationId xmlns:a16="http://schemas.microsoft.com/office/drawing/2014/main" id="{43FF390D-FEA9-476D-A07D-AD0C605C141C}"/>
              </a:ext>
            </a:extLst>
          </p:cNvPr>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342900" indent="-342900">
              <a:buClr>
                <a:srgbClr val="0000CC"/>
              </a:buClr>
              <a:buFont typeface="Wingdings" panose="05000000000000000000" pitchFamily="2" charset="2"/>
              <a:buChar char="l"/>
              <a:defRPr sz="2000">
                <a:solidFill>
                  <a:schemeClr val="tx1"/>
                </a:solidFill>
                <a:latin typeface="+mn-ea"/>
                <a:cs typeface="Meiryo UI" panose="020B0604030504040204" pitchFamily="50" charset="-128"/>
              </a:defRPr>
            </a:lvl1pPr>
          </a:lstStyle>
          <a:p>
            <a:pPr marL="0" indent="0">
              <a:buNone/>
            </a:pPr>
            <a:r>
              <a:rPr lang="ja-JP" altLang="en-US" dirty="0"/>
              <a:t>情報の種類に適したファイル形式の例</a:t>
            </a:r>
          </a:p>
        </p:txBody>
      </p:sp>
    </p:spTree>
    <p:extLst>
      <p:ext uri="{BB962C8B-B14F-4D97-AF65-F5344CB8AC3E}">
        <p14:creationId xmlns:p14="http://schemas.microsoft.com/office/powerpoint/2010/main" val="2878775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noFill/>
          </a:ln>
        </p:spPr>
        <p:txBody>
          <a:bodyPr vert="horz" lIns="91440" tIns="45720" rIns="91440" bIns="45720" rtlCol="0" anchor="ctr">
            <a:normAutofit/>
          </a:bodyPr>
          <a:lstStyle/>
          <a:p>
            <a:r>
              <a:rPr lang="en-US" altLang="ja-JP" dirty="0"/>
              <a:t>(4) </a:t>
            </a:r>
            <a:r>
              <a:rPr lang="ja-JP" altLang="en-US" dirty="0"/>
              <a:t>オープンデータにより適したデータにする</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38</a:t>
            </a:fld>
            <a:endParaRPr kumimoji="1" lang="ja-JP" altLang="en-US"/>
          </a:p>
        </p:txBody>
      </p:sp>
      <p:sp>
        <p:nvSpPr>
          <p:cNvPr id="7"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19" name="テキスト ボックス 18"/>
          <p:cNvSpPr txBox="1"/>
          <p:nvPr/>
        </p:nvSpPr>
        <p:spPr>
          <a:xfrm>
            <a:off x="179512" y="908720"/>
            <a:ext cx="8784976" cy="432048"/>
          </a:xfrm>
          <a:prstGeom prst="rect">
            <a:avLst/>
          </a:prstGeom>
          <a:noFill/>
          <a:ln>
            <a:noFill/>
          </a:ln>
        </p:spPr>
        <p:txBody>
          <a:bodyPr wrap="square" rtlCol="0">
            <a:noAutofit/>
          </a:bodyPr>
          <a:lstStyle/>
          <a:p>
            <a:r>
              <a:rPr kumimoji="1" lang="ja-JP" altLang="en-US" sz="2400" dirty="0">
                <a:solidFill>
                  <a:schemeClr val="tx1"/>
                </a:solidFill>
                <a:latin typeface="+mn-ea"/>
              </a:rPr>
              <a:t>なぜ</a:t>
            </a:r>
            <a:r>
              <a:rPr kumimoji="1" lang="en-US" altLang="ja-JP" sz="2400" dirty="0">
                <a:latin typeface="+mn-ea"/>
              </a:rPr>
              <a:t>CSV</a:t>
            </a:r>
            <a:r>
              <a:rPr kumimoji="1" lang="ja-JP" altLang="en-US" sz="2400" dirty="0">
                <a:latin typeface="+mn-ea"/>
              </a:rPr>
              <a:t>形式のデータがオープンデータに適しているのか？</a:t>
            </a:r>
            <a:endParaRPr kumimoji="1" lang="en-US" altLang="ja-JP" sz="2400" dirty="0">
              <a:solidFill>
                <a:schemeClr val="tx1"/>
              </a:solidFill>
              <a:latin typeface="+mn-ea"/>
            </a:endParaRPr>
          </a:p>
        </p:txBody>
      </p:sp>
      <p:sp>
        <p:nvSpPr>
          <p:cNvPr id="27" name="正方形/長方形 26"/>
          <p:cNvSpPr/>
          <p:nvPr/>
        </p:nvSpPr>
        <p:spPr>
          <a:xfrm>
            <a:off x="467544" y="1988840"/>
            <a:ext cx="8531337" cy="151216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自治体が持っているデータのうち、利用者のニーズが高いデータには、</a:t>
            </a:r>
            <a:r>
              <a:rPr lang="zh-TW" altLang="en-US" dirty="0">
                <a:solidFill>
                  <a:schemeClr val="tx1"/>
                </a:solidFill>
                <a:latin typeface="+mn-ea"/>
                <a:cs typeface="Meiryo UI" panose="020B0604030504040204" pitchFamily="50" charset="-128"/>
              </a:rPr>
              <a:t>避難場所一覧</a:t>
            </a:r>
            <a:r>
              <a:rPr lang="ja-JP" altLang="en-US" dirty="0" err="1">
                <a:solidFill>
                  <a:schemeClr val="tx1"/>
                </a:solidFill>
                <a:latin typeface="+mn-ea"/>
                <a:cs typeface="Meiryo UI" panose="020B0604030504040204" pitchFamily="50" charset="-128"/>
              </a:rPr>
              <a:t>、</a:t>
            </a:r>
            <a:r>
              <a:rPr lang="en-US" altLang="ja-JP" dirty="0">
                <a:solidFill>
                  <a:schemeClr val="tx1"/>
                </a:solidFill>
                <a:latin typeface="+mn-ea"/>
                <a:cs typeface="Meiryo UI" panose="020B0604030504040204" pitchFamily="50" charset="-128"/>
              </a:rPr>
              <a:t/>
            </a:r>
            <a:br>
              <a:rPr lang="en-US" altLang="ja-JP" dirty="0">
                <a:solidFill>
                  <a:schemeClr val="tx1"/>
                </a:solidFill>
                <a:latin typeface="+mn-ea"/>
                <a:cs typeface="Meiryo UI" panose="020B0604030504040204" pitchFamily="50" charset="-128"/>
              </a:rPr>
            </a:br>
            <a:r>
              <a:rPr lang="ja-JP" altLang="en-US" dirty="0">
                <a:solidFill>
                  <a:schemeClr val="tx1"/>
                </a:solidFill>
                <a:latin typeface="+mn-ea"/>
                <a:cs typeface="Meiryo UI" panose="020B0604030504040204" pitchFamily="50" charset="-128"/>
              </a:rPr>
              <a:t>子育て施設一覧といった情報や、地域別人口のような統計情報が多く含まれています。</a:t>
            </a:r>
            <a:endParaRPr lang="en-US" altLang="ja-JP"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このようなデータは、</a:t>
            </a:r>
            <a:r>
              <a:rPr lang="ja-JP" altLang="en-US" sz="24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表形式</a:t>
            </a:r>
            <a:r>
              <a:rPr lang="ja-JP" altLang="en-US" dirty="0">
                <a:solidFill>
                  <a:schemeClr val="tx1"/>
                </a:solidFill>
                <a:latin typeface="+mn-ea"/>
                <a:cs typeface="Meiryo UI" panose="020B0604030504040204" pitchFamily="50" charset="-128"/>
              </a:rPr>
              <a:t>が用いられています。</a:t>
            </a:r>
          </a:p>
          <a:p>
            <a:pPr marL="285750" indent="-285750">
              <a:spcBef>
                <a:spcPts val="600"/>
              </a:spcBef>
              <a:buClr>
                <a:schemeClr val="accent6">
                  <a:lumMod val="75000"/>
                </a:schemeClr>
              </a:buClr>
              <a:buFont typeface="Wingdings" panose="05000000000000000000" pitchFamily="2" charset="2"/>
              <a:buChar char="l"/>
            </a:pPr>
            <a:endParaRPr lang="ja-JP" altLang="en-US"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endParaRPr lang="ja-JP" altLang="en-US" dirty="0">
              <a:solidFill>
                <a:schemeClr val="tx1"/>
              </a:solidFill>
              <a:latin typeface="+mn-ea"/>
              <a:cs typeface="Meiryo UI" panose="020B0604030504040204" pitchFamily="50" charset="-128"/>
            </a:endParaRPr>
          </a:p>
        </p:txBody>
      </p:sp>
      <p:sp>
        <p:nvSpPr>
          <p:cNvPr id="35" name="正方形/長方形 34"/>
          <p:cNvSpPr/>
          <p:nvPr/>
        </p:nvSpPr>
        <p:spPr>
          <a:xfrm>
            <a:off x="1619672" y="3501008"/>
            <a:ext cx="2808312" cy="792088"/>
          </a:xfrm>
          <a:prstGeom prst="rect">
            <a:avLst/>
          </a:prstGeom>
          <a:solidFill>
            <a:schemeClr val="accent6">
              <a:lumMod val="40000"/>
              <a:lumOff val="60000"/>
            </a:schemeClr>
          </a:solidFill>
          <a:ln w="9525">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261938" indent="-261938">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「表形式」とは、⾏と列を縦横に表すデータ</a:t>
            </a:r>
          </a:p>
        </p:txBody>
      </p:sp>
      <p:grpSp>
        <p:nvGrpSpPr>
          <p:cNvPr id="36" name="グループ化 35"/>
          <p:cNvGrpSpPr/>
          <p:nvPr/>
        </p:nvGrpSpPr>
        <p:grpSpPr>
          <a:xfrm>
            <a:off x="2483768" y="3068960"/>
            <a:ext cx="1080120" cy="72008"/>
            <a:chOff x="5724128" y="2060848"/>
            <a:chExt cx="1440160" cy="72008"/>
          </a:xfrm>
        </p:grpSpPr>
        <p:cxnSp>
          <p:nvCxnSpPr>
            <p:cNvPr id="37" name="直線コネクタ 36"/>
            <p:cNvCxnSpPr/>
            <p:nvPr/>
          </p:nvCxnSpPr>
          <p:spPr>
            <a:xfrm>
              <a:off x="5724128" y="2060848"/>
              <a:ext cx="144016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5724128" y="2132856"/>
              <a:ext cx="144016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grpSp>
      <p:sp>
        <p:nvSpPr>
          <p:cNvPr id="39" name="下矢印 38"/>
          <p:cNvSpPr/>
          <p:nvPr/>
        </p:nvSpPr>
        <p:spPr>
          <a:xfrm>
            <a:off x="2771800" y="3212976"/>
            <a:ext cx="432048" cy="216024"/>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0" name="表 39"/>
          <p:cNvGraphicFramePr>
            <a:graphicFrameLocks noGrp="1"/>
          </p:cNvGraphicFramePr>
          <p:nvPr>
            <p:extLst>
              <p:ext uri="{D42A27DB-BD31-4B8C-83A1-F6EECF244321}">
                <p14:modId xmlns:p14="http://schemas.microsoft.com/office/powerpoint/2010/main" val="1928867090"/>
              </p:ext>
            </p:extLst>
          </p:nvPr>
        </p:nvGraphicFramePr>
        <p:xfrm>
          <a:off x="5076056" y="3717032"/>
          <a:ext cx="1872207" cy="731520"/>
        </p:xfrm>
        <a:graphic>
          <a:graphicData uri="http://schemas.openxmlformats.org/drawingml/2006/table">
            <a:tbl>
              <a:tblPr firstRow="1" bandRow="1">
                <a:tableStyleId>{93296810-A885-4BE3-A3E7-6D5BEEA58F35}</a:tableStyleId>
              </a:tblPr>
              <a:tblGrid>
                <a:gridCol w="624069">
                  <a:extLst>
                    <a:ext uri="{9D8B030D-6E8A-4147-A177-3AD203B41FA5}">
                      <a16:colId xmlns:a16="http://schemas.microsoft.com/office/drawing/2014/main" val="3317246381"/>
                    </a:ext>
                  </a:extLst>
                </a:gridCol>
                <a:gridCol w="624069">
                  <a:extLst>
                    <a:ext uri="{9D8B030D-6E8A-4147-A177-3AD203B41FA5}">
                      <a16:colId xmlns:a16="http://schemas.microsoft.com/office/drawing/2014/main" val="2572215898"/>
                    </a:ext>
                  </a:extLst>
                </a:gridCol>
                <a:gridCol w="624069">
                  <a:extLst>
                    <a:ext uri="{9D8B030D-6E8A-4147-A177-3AD203B41FA5}">
                      <a16:colId xmlns:a16="http://schemas.microsoft.com/office/drawing/2014/main" val="2771622990"/>
                    </a:ext>
                  </a:extLst>
                </a:gridCol>
              </a:tblGrid>
              <a:tr h="120013">
                <a:tc>
                  <a:txBody>
                    <a:bodyPr/>
                    <a:lstStyle/>
                    <a:p>
                      <a:endParaRPr kumimoji="1" lang="ja-JP" altLang="en-US" sz="1000" dirty="0"/>
                    </a:p>
                  </a:txBody>
                  <a:tcPr/>
                </a:tc>
                <a:tc>
                  <a:txBody>
                    <a:bodyPr/>
                    <a:lstStyle/>
                    <a:p>
                      <a:endParaRPr kumimoji="1" lang="ja-JP" altLang="en-US" sz="1000"/>
                    </a:p>
                  </a:txBody>
                  <a:tcPr/>
                </a:tc>
                <a:tc>
                  <a:txBody>
                    <a:bodyPr/>
                    <a:lstStyle/>
                    <a:p>
                      <a:endParaRPr kumimoji="1" lang="ja-JP" altLang="en-US" sz="1000"/>
                    </a:p>
                  </a:txBody>
                  <a:tcPr/>
                </a:tc>
                <a:extLst>
                  <a:ext uri="{0D108BD9-81ED-4DB2-BD59-A6C34878D82A}">
                    <a16:rowId xmlns:a16="http://schemas.microsoft.com/office/drawing/2014/main" val="3814031847"/>
                  </a:ext>
                </a:extLst>
              </a:tr>
              <a:tr h="120013">
                <a:tc>
                  <a:txBody>
                    <a:bodyPr/>
                    <a:lstStyle/>
                    <a:p>
                      <a:endParaRPr kumimoji="1" lang="ja-JP" altLang="en-US" sz="1000"/>
                    </a:p>
                  </a:txBody>
                  <a:tcPr/>
                </a:tc>
                <a:tc>
                  <a:txBody>
                    <a:bodyPr/>
                    <a:lstStyle/>
                    <a:p>
                      <a:endParaRPr kumimoji="1" lang="ja-JP" altLang="en-US" sz="1000"/>
                    </a:p>
                  </a:txBody>
                  <a:tcPr/>
                </a:tc>
                <a:tc>
                  <a:txBody>
                    <a:bodyPr/>
                    <a:lstStyle/>
                    <a:p>
                      <a:endParaRPr kumimoji="1" lang="ja-JP" altLang="en-US" sz="1000"/>
                    </a:p>
                  </a:txBody>
                  <a:tcPr/>
                </a:tc>
                <a:extLst>
                  <a:ext uri="{0D108BD9-81ED-4DB2-BD59-A6C34878D82A}">
                    <a16:rowId xmlns:a16="http://schemas.microsoft.com/office/drawing/2014/main" val="2630110964"/>
                  </a:ext>
                </a:extLst>
              </a:tr>
              <a:tr h="120013">
                <a:tc>
                  <a:txBody>
                    <a:bodyPr/>
                    <a:lstStyle/>
                    <a:p>
                      <a:endParaRPr kumimoji="1" lang="ja-JP" altLang="en-US" sz="1000"/>
                    </a:p>
                  </a:txBody>
                  <a:tcPr/>
                </a:tc>
                <a:tc>
                  <a:txBody>
                    <a:bodyPr/>
                    <a:lstStyle/>
                    <a:p>
                      <a:endParaRPr kumimoji="1" lang="ja-JP" altLang="en-US" sz="1000"/>
                    </a:p>
                  </a:txBody>
                  <a:tcPr/>
                </a:tc>
                <a:tc>
                  <a:txBody>
                    <a:bodyPr/>
                    <a:lstStyle/>
                    <a:p>
                      <a:endParaRPr kumimoji="1" lang="ja-JP" altLang="en-US" sz="1000" dirty="0"/>
                    </a:p>
                  </a:txBody>
                  <a:tcPr/>
                </a:tc>
                <a:extLst>
                  <a:ext uri="{0D108BD9-81ED-4DB2-BD59-A6C34878D82A}">
                    <a16:rowId xmlns:a16="http://schemas.microsoft.com/office/drawing/2014/main" val="12390954"/>
                  </a:ext>
                </a:extLst>
              </a:tr>
            </a:tbl>
          </a:graphicData>
        </a:graphic>
      </p:graphicFrame>
      <p:cxnSp>
        <p:nvCxnSpPr>
          <p:cNvPr id="41" name="直線矢印コネクタ 40"/>
          <p:cNvCxnSpPr/>
          <p:nvPr/>
        </p:nvCxnSpPr>
        <p:spPr>
          <a:xfrm>
            <a:off x="4932040" y="3717032"/>
            <a:ext cx="0" cy="720080"/>
          </a:xfrm>
          <a:prstGeom prst="straightConnector1">
            <a:avLst/>
          </a:prstGeom>
          <a:ln w="19050">
            <a:solidFill>
              <a:srgbClr val="FF33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4572000" y="3861048"/>
            <a:ext cx="360040"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a:t>
            </a:r>
          </a:p>
        </p:txBody>
      </p:sp>
      <p:cxnSp>
        <p:nvCxnSpPr>
          <p:cNvPr id="43" name="直線矢印コネクタ 42"/>
          <p:cNvCxnSpPr/>
          <p:nvPr/>
        </p:nvCxnSpPr>
        <p:spPr>
          <a:xfrm>
            <a:off x="5076056" y="3573016"/>
            <a:ext cx="1872208" cy="0"/>
          </a:xfrm>
          <a:prstGeom prst="straightConnector1">
            <a:avLst/>
          </a:prstGeom>
          <a:ln w="19050">
            <a:solidFill>
              <a:srgbClr val="FF33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4" name="正方形/長方形 43"/>
          <p:cNvSpPr/>
          <p:nvPr/>
        </p:nvSpPr>
        <p:spPr>
          <a:xfrm>
            <a:off x="5796136" y="3212976"/>
            <a:ext cx="360040"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列</a:t>
            </a:r>
          </a:p>
        </p:txBody>
      </p:sp>
      <p:sp>
        <p:nvSpPr>
          <p:cNvPr id="45" name="正方形/長方形 44"/>
          <p:cNvSpPr/>
          <p:nvPr/>
        </p:nvSpPr>
        <p:spPr>
          <a:xfrm>
            <a:off x="5148064" y="3789040"/>
            <a:ext cx="1728192" cy="5040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表形式のデータ</a:t>
            </a:r>
          </a:p>
        </p:txBody>
      </p:sp>
      <p:sp>
        <p:nvSpPr>
          <p:cNvPr id="46" name="正方形/長方形 45"/>
          <p:cNvSpPr/>
          <p:nvPr/>
        </p:nvSpPr>
        <p:spPr>
          <a:xfrm>
            <a:off x="323529" y="1484784"/>
            <a:ext cx="8496944" cy="360040"/>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33400"/>
            <a:r>
              <a:rPr lang="ja-JP" altLang="en-US" sz="2000" dirty="0">
                <a:solidFill>
                  <a:schemeClr val="tx1"/>
                </a:solidFill>
                <a:latin typeface="+mn-ea"/>
                <a:cs typeface="Meiryo UI" panose="020B0604030504040204" pitchFamily="50" charset="-128"/>
              </a:rPr>
              <a:t>統計や一覧など、表形式を用いた多くのデータを表現するのに適しています</a:t>
            </a:r>
          </a:p>
        </p:txBody>
      </p:sp>
      <p:sp>
        <p:nvSpPr>
          <p:cNvPr id="22" name="正方形/長方形 21"/>
          <p:cNvSpPr/>
          <p:nvPr/>
        </p:nvSpPr>
        <p:spPr>
          <a:xfrm>
            <a:off x="467544" y="5085184"/>
            <a:ext cx="8531337" cy="72008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sz="24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表形式</a:t>
            </a:r>
            <a:r>
              <a:rPr lang="ja-JP" altLang="en-US" dirty="0">
                <a:solidFill>
                  <a:schemeClr val="tx1"/>
                </a:solidFill>
                <a:latin typeface="+mn-ea"/>
                <a:cs typeface="Meiryo UI" panose="020B0604030504040204" pitchFamily="50" charset="-128"/>
              </a:rPr>
              <a:t>のデータには、</a:t>
            </a:r>
            <a:r>
              <a:rPr lang="en-US" altLang="ja-JP" sz="24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Excel</a:t>
            </a:r>
            <a:r>
              <a:rPr lang="ja-JP" altLang="en-US" sz="24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形式</a:t>
            </a:r>
            <a:r>
              <a:rPr lang="ja-JP" altLang="en-US" dirty="0">
                <a:solidFill>
                  <a:schemeClr val="tx1"/>
                </a:solidFill>
                <a:latin typeface="+mn-ea"/>
                <a:cs typeface="Meiryo UI" panose="020B0604030504040204" pitchFamily="50" charset="-128"/>
              </a:rPr>
              <a:t>や、</a:t>
            </a:r>
            <a:r>
              <a:rPr lang="en-US" altLang="ja-JP" sz="24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CSV</a:t>
            </a:r>
            <a:r>
              <a:rPr lang="ja-JP" altLang="en-US" sz="24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形式</a:t>
            </a:r>
            <a:r>
              <a:rPr lang="ja-JP" altLang="en-US" dirty="0">
                <a:solidFill>
                  <a:schemeClr val="tx1"/>
                </a:solidFill>
                <a:latin typeface="+mn-ea"/>
                <a:cs typeface="Meiryo UI" panose="020B0604030504040204" pitchFamily="50" charset="-128"/>
              </a:rPr>
              <a:t>のファイルが適しています。</a:t>
            </a:r>
          </a:p>
        </p:txBody>
      </p:sp>
      <p:sp>
        <p:nvSpPr>
          <p:cNvPr id="24" name="楕円 23"/>
          <p:cNvSpPr/>
          <p:nvPr/>
        </p:nvSpPr>
        <p:spPr>
          <a:xfrm>
            <a:off x="251520" y="1412776"/>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１</a:t>
            </a:r>
          </a:p>
        </p:txBody>
      </p:sp>
    </p:spTree>
    <p:extLst>
      <p:ext uri="{BB962C8B-B14F-4D97-AF65-F5344CB8AC3E}">
        <p14:creationId xmlns:p14="http://schemas.microsoft.com/office/powerpoint/2010/main" val="203047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p:cNvGrpSpPr/>
          <p:nvPr/>
        </p:nvGrpSpPr>
        <p:grpSpPr>
          <a:xfrm>
            <a:off x="3419872" y="3789040"/>
            <a:ext cx="2088232" cy="2880320"/>
            <a:chOff x="6825208" y="1268760"/>
            <a:chExt cx="2088232" cy="2880320"/>
          </a:xfrm>
        </p:grpSpPr>
        <p:sp>
          <p:nvSpPr>
            <p:cNvPr id="20" name="フリーフォーム 19"/>
            <p:cNvSpPr/>
            <p:nvPr/>
          </p:nvSpPr>
          <p:spPr>
            <a:xfrm>
              <a:off x="8265368" y="1268760"/>
              <a:ext cx="360040" cy="360040"/>
            </a:xfrm>
            <a:custGeom>
              <a:avLst/>
              <a:gdLst>
                <a:gd name="connsiteX0" fmla="*/ 80965 w 276227"/>
                <a:gd name="connsiteY0" fmla="*/ 33337 h 271893"/>
                <a:gd name="connsiteX1" fmla="*/ 114302 w 276227"/>
                <a:gd name="connsiteY1" fmla="*/ 38100 h 271893"/>
                <a:gd name="connsiteX2" fmla="*/ 161927 w 276227"/>
                <a:gd name="connsiteY2" fmla="*/ 57150 h 271893"/>
                <a:gd name="connsiteX3" fmla="*/ 161927 w 276227"/>
                <a:gd name="connsiteY3" fmla="*/ 133350 h 271893"/>
                <a:gd name="connsiteX4" fmla="*/ 147640 w 276227"/>
                <a:gd name="connsiteY4" fmla="*/ 138112 h 271893"/>
                <a:gd name="connsiteX5" fmla="*/ 119065 w 276227"/>
                <a:gd name="connsiteY5" fmla="*/ 133350 h 271893"/>
                <a:gd name="connsiteX6" fmla="*/ 104777 w 276227"/>
                <a:gd name="connsiteY6" fmla="*/ 128587 h 271893"/>
                <a:gd name="connsiteX7" fmla="*/ 109540 w 276227"/>
                <a:gd name="connsiteY7" fmla="*/ 104775 h 271893"/>
                <a:gd name="connsiteX8" fmla="*/ 152402 w 276227"/>
                <a:gd name="connsiteY8" fmla="*/ 80962 h 271893"/>
                <a:gd name="connsiteX9" fmla="*/ 180977 w 276227"/>
                <a:gd name="connsiteY9" fmla="*/ 71437 h 271893"/>
                <a:gd name="connsiteX10" fmla="*/ 195265 w 276227"/>
                <a:gd name="connsiteY10" fmla="*/ 66675 h 271893"/>
                <a:gd name="connsiteX11" fmla="*/ 214315 w 276227"/>
                <a:gd name="connsiteY11" fmla="*/ 71437 h 271893"/>
                <a:gd name="connsiteX12" fmla="*/ 209552 w 276227"/>
                <a:gd name="connsiteY12" fmla="*/ 166687 h 271893"/>
                <a:gd name="connsiteX13" fmla="*/ 161927 w 276227"/>
                <a:gd name="connsiteY13" fmla="*/ 209550 h 271893"/>
                <a:gd name="connsiteX14" fmla="*/ 52390 w 276227"/>
                <a:gd name="connsiteY14" fmla="*/ 180975 h 271893"/>
                <a:gd name="connsiteX15" fmla="*/ 47627 w 276227"/>
                <a:gd name="connsiteY15" fmla="*/ 166687 h 271893"/>
                <a:gd name="connsiteX16" fmla="*/ 57152 w 276227"/>
                <a:gd name="connsiteY16" fmla="*/ 114300 h 271893"/>
                <a:gd name="connsiteX17" fmla="*/ 71440 w 276227"/>
                <a:gd name="connsiteY17" fmla="*/ 95250 h 271893"/>
                <a:gd name="connsiteX18" fmla="*/ 95252 w 276227"/>
                <a:gd name="connsiteY18" fmla="*/ 66675 h 271893"/>
                <a:gd name="connsiteX19" fmla="*/ 114302 w 276227"/>
                <a:gd name="connsiteY19" fmla="*/ 57150 h 271893"/>
                <a:gd name="connsiteX20" fmla="*/ 161927 w 276227"/>
                <a:gd name="connsiteY20" fmla="*/ 61912 h 271893"/>
                <a:gd name="connsiteX21" fmla="*/ 185740 w 276227"/>
                <a:gd name="connsiteY21" fmla="*/ 71437 h 271893"/>
                <a:gd name="connsiteX22" fmla="*/ 228602 w 276227"/>
                <a:gd name="connsiteY22" fmla="*/ 109537 h 271893"/>
                <a:gd name="connsiteX23" fmla="*/ 238127 w 276227"/>
                <a:gd name="connsiteY23" fmla="*/ 123825 h 271893"/>
                <a:gd name="connsiteX24" fmla="*/ 247652 w 276227"/>
                <a:gd name="connsiteY24" fmla="*/ 152400 h 271893"/>
                <a:gd name="connsiteX25" fmla="*/ 242890 w 276227"/>
                <a:gd name="connsiteY25" fmla="*/ 195262 h 271893"/>
                <a:gd name="connsiteX26" fmla="*/ 238127 w 276227"/>
                <a:gd name="connsiteY26" fmla="*/ 209550 h 271893"/>
                <a:gd name="connsiteX27" fmla="*/ 223840 w 276227"/>
                <a:gd name="connsiteY27" fmla="*/ 219075 h 271893"/>
                <a:gd name="connsiteX28" fmla="*/ 171452 w 276227"/>
                <a:gd name="connsiteY28" fmla="*/ 214312 h 271893"/>
                <a:gd name="connsiteX29" fmla="*/ 157165 w 276227"/>
                <a:gd name="connsiteY29" fmla="*/ 204787 h 271893"/>
                <a:gd name="connsiteX30" fmla="*/ 133352 w 276227"/>
                <a:gd name="connsiteY30" fmla="*/ 200025 h 271893"/>
                <a:gd name="connsiteX31" fmla="*/ 119065 w 276227"/>
                <a:gd name="connsiteY31" fmla="*/ 190500 h 271893"/>
                <a:gd name="connsiteX32" fmla="*/ 104777 w 276227"/>
                <a:gd name="connsiteY32" fmla="*/ 185737 h 271893"/>
                <a:gd name="connsiteX33" fmla="*/ 90490 w 276227"/>
                <a:gd name="connsiteY33" fmla="*/ 161925 h 271893"/>
                <a:gd name="connsiteX34" fmla="*/ 100015 w 276227"/>
                <a:gd name="connsiteY34" fmla="*/ 52387 h 271893"/>
                <a:gd name="connsiteX35" fmla="*/ 114302 w 276227"/>
                <a:gd name="connsiteY35" fmla="*/ 33337 h 271893"/>
                <a:gd name="connsiteX36" fmla="*/ 123827 w 276227"/>
                <a:gd name="connsiteY36" fmla="*/ 14287 h 271893"/>
                <a:gd name="connsiteX37" fmla="*/ 152402 w 276227"/>
                <a:gd name="connsiteY37" fmla="*/ 0 h 271893"/>
                <a:gd name="connsiteX38" fmla="*/ 242890 w 276227"/>
                <a:gd name="connsiteY38" fmla="*/ 14287 h 271893"/>
                <a:gd name="connsiteX39" fmla="*/ 276227 w 276227"/>
                <a:gd name="connsiteY39" fmla="*/ 57150 h 271893"/>
                <a:gd name="connsiteX40" fmla="*/ 271465 w 276227"/>
                <a:gd name="connsiteY40" fmla="*/ 114300 h 271893"/>
                <a:gd name="connsiteX41" fmla="*/ 257177 w 276227"/>
                <a:gd name="connsiteY41" fmla="*/ 128587 h 271893"/>
                <a:gd name="connsiteX42" fmla="*/ 223840 w 276227"/>
                <a:gd name="connsiteY42" fmla="*/ 180975 h 271893"/>
                <a:gd name="connsiteX43" fmla="*/ 185740 w 276227"/>
                <a:gd name="connsiteY43" fmla="*/ 204787 h 271893"/>
                <a:gd name="connsiteX44" fmla="*/ 123827 w 276227"/>
                <a:gd name="connsiteY44" fmla="*/ 228600 h 271893"/>
                <a:gd name="connsiteX45" fmla="*/ 76202 w 276227"/>
                <a:gd name="connsiteY45" fmla="*/ 223837 h 271893"/>
                <a:gd name="connsiteX46" fmla="*/ 19052 w 276227"/>
                <a:gd name="connsiteY46" fmla="*/ 180975 h 271893"/>
                <a:gd name="connsiteX47" fmla="*/ 4765 w 276227"/>
                <a:gd name="connsiteY47" fmla="*/ 152400 h 271893"/>
                <a:gd name="connsiteX48" fmla="*/ 2 w 276227"/>
                <a:gd name="connsiteY48" fmla="*/ 133350 h 271893"/>
                <a:gd name="connsiteX49" fmla="*/ 19052 w 276227"/>
                <a:gd name="connsiteY49" fmla="*/ 47625 h 271893"/>
                <a:gd name="connsiteX50" fmla="*/ 52390 w 276227"/>
                <a:gd name="connsiteY50" fmla="*/ 28575 h 271893"/>
                <a:gd name="connsiteX51" fmla="*/ 123827 w 276227"/>
                <a:gd name="connsiteY51" fmla="*/ 38100 h 271893"/>
                <a:gd name="connsiteX52" fmla="*/ 161927 w 276227"/>
                <a:gd name="connsiteY52" fmla="*/ 57150 h 271893"/>
                <a:gd name="connsiteX53" fmla="*/ 200027 w 276227"/>
                <a:gd name="connsiteY53" fmla="*/ 80962 h 271893"/>
                <a:gd name="connsiteX54" fmla="*/ 238127 w 276227"/>
                <a:gd name="connsiteY54" fmla="*/ 123825 h 271893"/>
                <a:gd name="connsiteX55" fmla="*/ 242890 w 276227"/>
                <a:gd name="connsiteY55" fmla="*/ 147637 h 271893"/>
                <a:gd name="connsiteX56" fmla="*/ 247652 w 276227"/>
                <a:gd name="connsiteY56" fmla="*/ 166687 h 271893"/>
                <a:gd name="connsiteX57" fmla="*/ 242890 w 276227"/>
                <a:gd name="connsiteY57" fmla="*/ 233362 h 271893"/>
                <a:gd name="connsiteX58" fmla="*/ 228602 w 276227"/>
                <a:gd name="connsiteY58" fmla="*/ 261937 h 271893"/>
                <a:gd name="connsiteX59" fmla="*/ 166690 w 276227"/>
                <a:gd name="connsiteY59" fmla="*/ 271462 h 27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76227" h="271893">
                  <a:moveTo>
                    <a:pt x="80965" y="33337"/>
                  </a:moveTo>
                  <a:cubicBezTo>
                    <a:pt x="92077" y="34925"/>
                    <a:pt x="103364" y="35576"/>
                    <a:pt x="114302" y="38100"/>
                  </a:cubicBezTo>
                  <a:cubicBezTo>
                    <a:pt x="136161" y="43145"/>
                    <a:pt x="143408" y="47890"/>
                    <a:pt x="161927" y="57150"/>
                  </a:cubicBezTo>
                  <a:cubicBezTo>
                    <a:pt x="177184" y="87664"/>
                    <a:pt x="180522" y="85003"/>
                    <a:pt x="161927" y="133350"/>
                  </a:cubicBezTo>
                  <a:cubicBezTo>
                    <a:pt x="160125" y="138035"/>
                    <a:pt x="152402" y="136525"/>
                    <a:pt x="147640" y="138112"/>
                  </a:cubicBezTo>
                  <a:cubicBezTo>
                    <a:pt x="138115" y="136525"/>
                    <a:pt x="128491" y="135445"/>
                    <a:pt x="119065" y="133350"/>
                  </a:cubicBezTo>
                  <a:cubicBezTo>
                    <a:pt x="114164" y="132261"/>
                    <a:pt x="106365" y="133350"/>
                    <a:pt x="104777" y="128587"/>
                  </a:cubicBezTo>
                  <a:cubicBezTo>
                    <a:pt x="102217" y="120908"/>
                    <a:pt x="105050" y="111510"/>
                    <a:pt x="109540" y="104775"/>
                  </a:cubicBezTo>
                  <a:cubicBezTo>
                    <a:pt x="123462" y="83892"/>
                    <a:pt x="133150" y="86738"/>
                    <a:pt x="152402" y="80962"/>
                  </a:cubicBezTo>
                  <a:cubicBezTo>
                    <a:pt x="162019" y="78077"/>
                    <a:pt x="171452" y="74612"/>
                    <a:pt x="180977" y="71437"/>
                  </a:cubicBezTo>
                  <a:lnTo>
                    <a:pt x="195265" y="66675"/>
                  </a:lnTo>
                  <a:cubicBezTo>
                    <a:pt x="201615" y="68262"/>
                    <a:pt x="210511" y="66111"/>
                    <a:pt x="214315" y="71437"/>
                  </a:cubicBezTo>
                  <a:cubicBezTo>
                    <a:pt x="227328" y="89656"/>
                    <a:pt x="209839" y="166017"/>
                    <a:pt x="209552" y="166687"/>
                  </a:cubicBezTo>
                  <a:cubicBezTo>
                    <a:pt x="202074" y="184135"/>
                    <a:pt x="178398" y="198569"/>
                    <a:pt x="161927" y="209550"/>
                  </a:cubicBezTo>
                  <a:cubicBezTo>
                    <a:pt x="72058" y="200991"/>
                    <a:pt x="73243" y="229630"/>
                    <a:pt x="52390" y="180975"/>
                  </a:cubicBezTo>
                  <a:cubicBezTo>
                    <a:pt x="50412" y="176361"/>
                    <a:pt x="49215" y="171450"/>
                    <a:pt x="47627" y="166687"/>
                  </a:cubicBezTo>
                  <a:cubicBezTo>
                    <a:pt x="50802" y="149225"/>
                    <a:pt x="51539" y="131138"/>
                    <a:pt x="57152" y="114300"/>
                  </a:cubicBezTo>
                  <a:cubicBezTo>
                    <a:pt x="59662" y="106770"/>
                    <a:pt x="66826" y="101709"/>
                    <a:pt x="71440" y="95250"/>
                  </a:cubicBezTo>
                  <a:cubicBezTo>
                    <a:pt x="80143" y="83066"/>
                    <a:pt x="82280" y="75940"/>
                    <a:pt x="95252" y="66675"/>
                  </a:cubicBezTo>
                  <a:cubicBezTo>
                    <a:pt x="101029" y="62549"/>
                    <a:pt x="107952" y="60325"/>
                    <a:pt x="114302" y="57150"/>
                  </a:cubicBezTo>
                  <a:cubicBezTo>
                    <a:pt x="130177" y="58737"/>
                    <a:pt x="146283" y="58783"/>
                    <a:pt x="161927" y="61912"/>
                  </a:cubicBezTo>
                  <a:cubicBezTo>
                    <a:pt x="170310" y="63589"/>
                    <a:pt x="178093" y="67614"/>
                    <a:pt x="185740" y="71437"/>
                  </a:cubicBezTo>
                  <a:cubicBezTo>
                    <a:pt x="200054" y="78594"/>
                    <a:pt x="222293" y="100073"/>
                    <a:pt x="228602" y="109537"/>
                  </a:cubicBezTo>
                  <a:cubicBezTo>
                    <a:pt x="231777" y="114300"/>
                    <a:pt x="235802" y="118594"/>
                    <a:pt x="238127" y="123825"/>
                  </a:cubicBezTo>
                  <a:cubicBezTo>
                    <a:pt x="242205" y="133000"/>
                    <a:pt x="247652" y="152400"/>
                    <a:pt x="247652" y="152400"/>
                  </a:cubicBezTo>
                  <a:cubicBezTo>
                    <a:pt x="246065" y="166687"/>
                    <a:pt x="245253" y="181082"/>
                    <a:pt x="242890" y="195262"/>
                  </a:cubicBezTo>
                  <a:cubicBezTo>
                    <a:pt x="242065" y="200214"/>
                    <a:pt x="241263" y="205630"/>
                    <a:pt x="238127" y="209550"/>
                  </a:cubicBezTo>
                  <a:cubicBezTo>
                    <a:pt x="234551" y="214019"/>
                    <a:pt x="228602" y="215900"/>
                    <a:pt x="223840" y="219075"/>
                  </a:cubicBezTo>
                  <a:cubicBezTo>
                    <a:pt x="206377" y="217487"/>
                    <a:pt x="188597" y="217986"/>
                    <a:pt x="171452" y="214312"/>
                  </a:cubicBezTo>
                  <a:cubicBezTo>
                    <a:pt x="165855" y="213113"/>
                    <a:pt x="162524" y="206797"/>
                    <a:pt x="157165" y="204787"/>
                  </a:cubicBezTo>
                  <a:cubicBezTo>
                    <a:pt x="149586" y="201945"/>
                    <a:pt x="141290" y="201612"/>
                    <a:pt x="133352" y="200025"/>
                  </a:cubicBezTo>
                  <a:cubicBezTo>
                    <a:pt x="128590" y="196850"/>
                    <a:pt x="124184" y="193060"/>
                    <a:pt x="119065" y="190500"/>
                  </a:cubicBezTo>
                  <a:cubicBezTo>
                    <a:pt x="114575" y="188255"/>
                    <a:pt x="108327" y="189287"/>
                    <a:pt x="104777" y="185737"/>
                  </a:cubicBezTo>
                  <a:cubicBezTo>
                    <a:pt x="98232" y="179192"/>
                    <a:pt x="95252" y="169862"/>
                    <a:pt x="90490" y="161925"/>
                  </a:cubicBezTo>
                  <a:cubicBezTo>
                    <a:pt x="83261" y="125784"/>
                    <a:pt x="72888" y="88558"/>
                    <a:pt x="100015" y="52387"/>
                  </a:cubicBezTo>
                  <a:cubicBezTo>
                    <a:pt x="104777" y="46037"/>
                    <a:pt x="110095" y="40068"/>
                    <a:pt x="114302" y="33337"/>
                  </a:cubicBezTo>
                  <a:cubicBezTo>
                    <a:pt x="118065" y="27317"/>
                    <a:pt x="119282" y="19741"/>
                    <a:pt x="123827" y="14287"/>
                  </a:cubicBezTo>
                  <a:cubicBezTo>
                    <a:pt x="130929" y="5765"/>
                    <a:pt x="142650" y="3250"/>
                    <a:pt x="152402" y="0"/>
                  </a:cubicBezTo>
                  <a:cubicBezTo>
                    <a:pt x="156706" y="307"/>
                    <a:pt x="225591" y="-1570"/>
                    <a:pt x="242890" y="14287"/>
                  </a:cubicBezTo>
                  <a:cubicBezTo>
                    <a:pt x="256233" y="26518"/>
                    <a:pt x="276227" y="57150"/>
                    <a:pt x="276227" y="57150"/>
                  </a:cubicBezTo>
                  <a:cubicBezTo>
                    <a:pt x="274640" y="76200"/>
                    <a:pt x="276391" y="95829"/>
                    <a:pt x="271465" y="114300"/>
                  </a:cubicBezTo>
                  <a:cubicBezTo>
                    <a:pt x="269730" y="120808"/>
                    <a:pt x="260747" y="122876"/>
                    <a:pt x="257177" y="128587"/>
                  </a:cubicBezTo>
                  <a:cubicBezTo>
                    <a:pt x="235655" y="163021"/>
                    <a:pt x="263846" y="147124"/>
                    <a:pt x="223840" y="180975"/>
                  </a:cubicBezTo>
                  <a:cubicBezTo>
                    <a:pt x="212407" y="190649"/>
                    <a:pt x="198954" y="197739"/>
                    <a:pt x="185740" y="204787"/>
                  </a:cubicBezTo>
                  <a:cubicBezTo>
                    <a:pt x="165468" y="215599"/>
                    <a:pt x="145358" y="221423"/>
                    <a:pt x="123827" y="228600"/>
                  </a:cubicBezTo>
                  <a:cubicBezTo>
                    <a:pt x="107952" y="227012"/>
                    <a:pt x="91680" y="227706"/>
                    <a:pt x="76202" y="223837"/>
                  </a:cubicBezTo>
                  <a:cubicBezTo>
                    <a:pt x="49119" y="217066"/>
                    <a:pt x="38030" y="199953"/>
                    <a:pt x="19052" y="180975"/>
                  </a:cubicBezTo>
                  <a:cubicBezTo>
                    <a:pt x="14290" y="171450"/>
                    <a:pt x="8720" y="162288"/>
                    <a:pt x="4765" y="152400"/>
                  </a:cubicBezTo>
                  <a:cubicBezTo>
                    <a:pt x="2334" y="146323"/>
                    <a:pt x="2" y="139895"/>
                    <a:pt x="2" y="133350"/>
                  </a:cubicBezTo>
                  <a:cubicBezTo>
                    <a:pt x="2" y="100448"/>
                    <a:pt x="-638" y="73878"/>
                    <a:pt x="19052" y="47625"/>
                  </a:cubicBezTo>
                  <a:cubicBezTo>
                    <a:pt x="23090" y="42240"/>
                    <a:pt x="48260" y="30640"/>
                    <a:pt x="52390" y="28575"/>
                  </a:cubicBezTo>
                  <a:cubicBezTo>
                    <a:pt x="61880" y="29438"/>
                    <a:pt x="106213" y="30761"/>
                    <a:pt x="123827" y="38100"/>
                  </a:cubicBezTo>
                  <a:cubicBezTo>
                    <a:pt x="136934" y="43561"/>
                    <a:pt x="149227" y="50800"/>
                    <a:pt x="161927" y="57150"/>
                  </a:cubicBezTo>
                  <a:cubicBezTo>
                    <a:pt x="180702" y="66538"/>
                    <a:pt x="183542" y="66538"/>
                    <a:pt x="200027" y="80962"/>
                  </a:cubicBezTo>
                  <a:cubicBezTo>
                    <a:pt x="217519" y="96267"/>
                    <a:pt x="223367" y="105375"/>
                    <a:pt x="238127" y="123825"/>
                  </a:cubicBezTo>
                  <a:cubicBezTo>
                    <a:pt x="239715" y="131762"/>
                    <a:pt x="241134" y="139735"/>
                    <a:pt x="242890" y="147637"/>
                  </a:cubicBezTo>
                  <a:cubicBezTo>
                    <a:pt x="244310" y="154027"/>
                    <a:pt x="247652" y="160142"/>
                    <a:pt x="247652" y="166687"/>
                  </a:cubicBezTo>
                  <a:cubicBezTo>
                    <a:pt x="247652" y="188969"/>
                    <a:pt x="245493" y="211233"/>
                    <a:pt x="242890" y="233362"/>
                  </a:cubicBezTo>
                  <a:cubicBezTo>
                    <a:pt x="242107" y="240014"/>
                    <a:pt x="234310" y="258370"/>
                    <a:pt x="228602" y="261937"/>
                  </a:cubicBezTo>
                  <a:cubicBezTo>
                    <a:pt x="207739" y="274976"/>
                    <a:pt x="189864" y="271462"/>
                    <a:pt x="166690" y="27146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p:cNvGrpSpPr/>
            <p:nvPr/>
          </p:nvGrpSpPr>
          <p:grpSpPr>
            <a:xfrm>
              <a:off x="6825208" y="1412776"/>
              <a:ext cx="2088232" cy="2736304"/>
              <a:chOff x="6825208" y="1412776"/>
              <a:chExt cx="2088232" cy="2736304"/>
            </a:xfrm>
          </p:grpSpPr>
          <p:sp>
            <p:nvSpPr>
              <p:cNvPr id="22" name="台形 21"/>
              <p:cNvSpPr/>
              <p:nvPr/>
            </p:nvSpPr>
            <p:spPr>
              <a:xfrm>
                <a:off x="6825208" y="2348880"/>
                <a:ext cx="2088232" cy="1800200"/>
              </a:xfrm>
              <a:prstGeom prst="trapezoid">
                <a:avLst>
                  <a:gd name="adj" fmla="val 15325"/>
                </a:avLst>
              </a:prstGeom>
              <a:solidFill>
                <a:schemeClr val="tx1">
                  <a:lumMod val="85000"/>
                  <a:lumOff val="1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4" name="楕円 23"/>
              <p:cNvSpPr/>
              <p:nvPr/>
            </p:nvSpPr>
            <p:spPr>
              <a:xfrm>
                <a:off x="7340761" y="1412776"/>
                <a:ext cx="1080192" cy="1032534"/>
              </a:xfrm>
              <a:prstGeom prst="ellipse">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5" name="フリーフォーム 24"/>
              <p:cNvSpPr/>
              <p:nvPr/>
            </p:nvSpPr>
            <p:spPr>
              <a:xfrm>
                <a:off x="7213526" y="2432031"/>
                <a:ext cx="615948" cy="1089213"/>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27"/>
              <p:cNvSpPr/>
              <p:nvPr/>
            </p:nvSpPr>
            <p:spPr>
              <a:xfrm rot="15690132">
                <a:off x="7589241" y="2953501"/>
                <a:ext cx="570753" cy="150899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 name="タイトル 1"/>
          <p:cNvSpPr>
            <a:spLocks noGrp="1"/>
          </p:cNvSpPr>
          <p:nvPr>
            <p:ph type="title"/>
          </p:nvPr>
        </p:nvSpPr>
        <p:spPr/>
        <p:txBody>
          <a:bodyPr>
            <a:normAutofit/>
          </a:bodyPr>
          <a:lstStyle/>
          <a:p>
            <a:r>
              <a:rPr lang="ja-JP" altLang="en-US" dirty="0"/>
              <a:t>１．はじめに</a:t>
            </a:r>
          </a:p>
        </p:txBody>
      </p:sp>
      <p:sp>
        <p:nvSpPr>
          <p:cNvPr id="19" name="テキスト ボックス 18"/>
          <p:cNvSpPr txBox="1"/>
          <p:nvPr/>
        </p:nvSpPr>
        <p:spPr>
          <a:xfrm>
            <a:off x="107504" y="836712"/>
            <a:ext cx="8784976" cy="424732"/>
          </a:xfrm>
          <a:prstGeom prst="rect">
            <a:avLst/>
          </a:prstGeom>
          <a:noFill/>
          <a:ln>
            <a:noFill/>
          </a:ln>
        </p:spPr>
        <p:txBody>
          <a:bodyPr wrap="square" rtlCol="0" anchor="t">
            <a:noAutofit/>
          </a:bodyPr>
          <a:lstStyle/>
          <a:p>
            <a:r>
              <a:rPr kumimoji="1" lang="ja-JP" altLang="en-US" sz="2000" dirty="0">
                <a:latin typeface="+mn-ea"/>
              </a:rPr>
              <a:t>オープンデータの公開は大変、と思っていませんか？</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3</a:t>
            </a:fld>
            <a:endParaRPr kumimoji="1" lang="ja-JP" altLang="en-US" dirty="0"/>
          </a:p>
        </p:txBody>
      </p:sp>
      <p:sp>
        <p:nvSpPr>
          <p:cNvPr id="11" name="雲形吹き出し 10"/>
          <p:cNvSpPr/>
          <p:nvPr/>
        </p:nvSpPr>
        <p:spPr>
          <a:xfrm>
            <a:off x="4572000" y="1385506"/>
            <a:ext cx="3384376" cy="1930959"/>
          </a:xfrm>
          <a:prstGeom prst="cloudCallout">
            <a:avLst>
              <a:gd name="adj1" fmla="val -37637"/>
              <a:gd name="adj2" fmla="val 625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雲形吹き出し 11"/>
          <p:cNvSpPr/>
          <p:nvPr/>
        </p:nvSpPr>
        <p:spPr>
          <a:xfrm>
            <a:off x="395536" y="2492896"/>
            <a:ext cx="3384376" cy="1930959"/>
          </a:xfrm>
          <a:prstGeom prst="cloudCallout">
            <a:avLst>
              <a:gd name="adj1" fmla="val 36498"/>
              <a:gd name="adj2" fmla="val 6769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雲形吹き出し 12"/>
          <p:cNvSpPr/>
          <p:nvPr/>
        </p:nvSpPr>
        <p:spPr>
          <a:xfrm>
            <a:off x="5333080" y="3979132"/>
            <a:ext cx="3384376" cy="1930959"/>
          </a:xfrm>
          <a:prstGeom prst="cloudCallout">
            <a:avLst>
              <a:gd name="adj1" fmla="val -35990"/>
              <a:gd name="adj2" fmla="val 7000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23528" y="2996952"/>
            <a:ext cx="3744416" cy="72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もうホームページに情報は</a:t>
            </a:r>
            <a:endParaRPr kumimoji="1" lang="en-US" altLang="ja-JP" b="1" dirty="0">
              <a:solidFill>
                <a:schemeClr val="tx1"/>
              </a:solidFill>
              <a:latin typeface="+mn-ea"/>
            </a:endParaRPr>
          </a:p>
          <a:p>
            <a:pPr algn="ctr"/>
            <a:r>
              <a:rPr kumimoji="1" lang="ja-JP" altLang="en-US" b="1" dirty="0">
                <a:solidFill>
                  <a:schemeClr val="tx1"/>
                </a:solidFill>
                <a:latin typeface="+mn-ea"/>
              </a:rPr>
              <a:t>記載しているけど</a:t>
            </a:r>
            <a:endParaRPr kumimoji="1" lang="en-US" altLang="ja-JP" b="1" dirty="0">
              <a:solidFill>
                <a:schemeClr val="tx1"/>
              </a:solidFill>
              <a:latin typeface="+mn-ea"/>
            </a:endParaRPr>
          </a:p>
          <a:p>
            <a:pPr algn="ctr"/>
            <a:r>
              <a:rPr kumimoji="1" lang="ja-JP" altLang="en-US" b="1" dirty="0">
                <a:solidFill>
                  <a:schemeClr val="tx1"/>
                </a:solidFill>
                <a:latin typeface="+mn-ea"/>
              </a:rPr>
              <a:t>それじゃダメ？</a:t>
            </a:r>
          </a:p>
        </p:txBody>
      </p:sp>
      <p:sp>
        <p:nvSpPr>
          <p:cNvPr id="15" name="角丸四角形 14"/>
          <p:cNvSpPr/>
          <p:nvPr/>
        </p:nvSpPr>
        <p:spPr>
          <a:xfrm>
            <a:off x="5220072" y="4462830"/>
            <a:ext cx="3744416" cy="72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公開するなら</a:t>
            </a:r>
            <a:endParaRPr kumimoji="1" lang="en-US" altLang="ja-JP" b="1" dirty="0">
              <a:solidFill>
                <a:schemeClr val="tx1"/>
              </a:solidFill>
              <a:latin typeface="+mn-ea"/>
            </a:endParaRPr>
          </a:p>
          <a:p>
            <a:pPr algn="ctr"/>
            <a:r>
              <a:rPr kumimoji="1" lang="ja-JP" altLang="en-US" b="1" dirty="0">
                <a:solidFill>
                  <a:schemeClr val="tx1"/>
                </a:solidFill>
                <a:latin typeface="+mn-ea"/>
              </a:rPr>
              <a:t>「価値あるデータを」と思うけど、</a:t>
            </a:r>
            <a:endParaRPr kumimoji="1" lang="en-US" altLang="ja-JP" b="1" dirty="0">
              <a:solidFill>
                <a:schemeClr val="tx1"/>
              </a:solidFill>
              <a:latin typeface="+mn-ea"/>
            </a:endParaRPr>
          </a:p>
          <a:p>
            <a:pPr algn="ctr"/>
            <a:r>
              <a:rPr kumimoji="1" lang="ja-JP" altLang="en-US" b="1" dirty="0">
                <a:solidFill>
                  <a:schemeClr val="tx1"/>
                </a:solidFill>
                <a:latin typeface="+mn-ea"/>
              </a:rPr>
              <a:t>価値あるデータって・・・。</a:t>
            </a:r>
          </a:p>
        </p:txBody>
      </p:sp>
      <p:sp>
        <p:nvSpPr>
          <p:cNvPr id="16" name="角丸四角形 15"/>
          <p:cNvSpPr/>
          <p:nvPr/>
        </p:nvSpPr>
        <p:spPr>
          <a:xfrm>
            <a:off x="4463988" y="1924111"/>
            <a:ext cx="3744416" cy="72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二次利用を可能とするために</a:t>
            </a:r>
            <a:endParaRPr kumimoji="1" lang="en-US" altLang="ja-JP" b="1" dirty="0">
              <a:solidFill>
                <a:schemeClr val="tx1"/>
              </a:solidFill>
              <a:latin typeface="+mn-ea"/>
            </a:endParaRPr>
          </a:p>
          <a:p>
            <a:pPr algn="ctr"/>
            <a:r>
              <a:rPr kumimoji="1" lang="ja-JP" altLang="en-US" b="1" dirty="0">
                <a:solidFill>
                  <a:schemeClr val="tx1"/>
                </a:solidFill>
                <a:latin typeface="+mn-ea"/>
              </a:rPr>
              <a:t>利用ルール（利用規約）や</a:t>
            </a:r>
            <a:endParaRPr kumimoji="1" lang="en-US" altLang="ja-JP" b="1" dirty="0">
              <a:solidFill>
                <a:schemeClr val="tx1"/>
              </a:solidFill>
              <a:latin typeface="+mn-ea"/>
            </a:endParaRPr>
          </a:p>
          <a:p>
            <a:pPr algn="ctr"/>
            <a:r>
              <a:rPr kumimoji="1" lang="ja-JP" altLang="en-US" b="1" dirty="0">
                <a:solidFill>
                  <a:schemeClr val="tx1"/>
                </a:solidFill>
                <a:latin typeface="+mn-ea"/>
              </a:rPr>
              <a:t>ライセンスを</a:t>
            </a:r>
            <a:endParaRPr kumimoji="1" lang="en-US" altLang="ja-JP" b="1" dirty="0">
              <a:solidFill>
                <a:schemeClr val="tx1"/>
              </a:solidFill>
              <a:latin typeface="+mn-ea"/>
            </a:endParaRPr>
          </a:p>
          <a:p>
            <a:pPr algn="ctr"/>
            <a:r>
              <a:rPr kumimoji="1" lang="ja-JP" altLang="en-US" b="1" dirty="0">
                <a:solidFill>
                  <a:schemeClr val="tx1"/>
                </a:solidFill>
                <a:latin typeface="+mn-ea"/>
              </a:rPr>
              <a:t>新たに整備しなきゃ。</a:t>
            </a:r>
          </a:p>
        </p:txBody>
      </p:sp>
      <p:sp>
        <p:nvSpPr>
          <p:cNvPr id="17"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endParaRPr lang="ja-JP" altLang="en-US" sz="1200" dirty="0">
              <a:latin typeface="+mn-ea"/>
              <a:ea typeface="+mn-ea"/>
            </a:endParaRPr>
          </a:p>
        </p:txBody>
      </p:sp>
    </p:spTree>
    <p:extLst>
      <p:ext uri="{BB962C8B-B14F-4D97-AF65-F5344CB8AC3E}">
        <p14:creationId xmlns:p14="http://schemas.microsoft.com/office/powerpoint/2010/main" val="33207463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(4) </a:t>
            </a:r>
            <a:r>
              <a:rPr lang="ja-JP" altLang="en-US" dirty="0"/>
              <a:t>オープンデータにより適したデータにする</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39</a:t>
            </a:fld>
            <a:endParaRPr kumimoji="1" lang="ja-JP" altLang="en-US"/>
          </a:p>
        </p:txBody>
      </p:sp>
      <p:sp>
        <p:nvSpPr>
          <p:cNvPr id="35"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40" name="正方形/長方形 39"/>
          <p:cNvSpPr/>
          <p:nvPr/>
        </p:nvSpPr>
        <p:spPr>
          <a:xfrm>
            <a:off x="107504" y="5589240"/>
            <a:ext cx="8856984" cy="115212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コンピュータで扱いやすい情報は、</a:t>
            </a:r>
            <a:r>
              <a:rPr lang="en-US" altLang="ja-JP" dirty="0">
                <a:solidFill>
                  <a:schemeClr val="tx1"/>
                </a:solidFill>
                <a:latin typeface="+mn-ea"/>
                <a:cs typeface="Meiryo UI" panose="020B0604030504040204" pitchFamily="50" charset="-128"/>
              </a:rPr>
              <a:t> Excel</a:t>
            </a:r>
            <a:r>
              <a:rPr lang="ja-JP" altLang="en-US" dirty="0">
                <a:solidFill>
                  <a:schemeClr val="tx1"/>
                </a:solidFill>
                <a:latin typeface="+mn-ea"/>
                <a:cs typeface="Meiryo UI" panose="020B0604030504040204" pitchFamily="50" charset="-128"/>
              </a:rPr>
              <a:t>形式のデータではなく、</a:t>
            </a:r>
            <a:r>
              <a:rPr lang="en-US" altLang="ja-JP" dirty="0">
                <a:solidFill>
                  <a:schemeClr val="tx1"/>
                </a:solidFill>
                <a:latin typeface="+mn-ea"/>
                <a:cs typeface="Meiryo UI" panose="020B0604030504040204" pitchFamily="50" charset="-128"/>
              </a:rPr>
              <a:t>CSV</a:t>
            </a:r>
            <a:r>
              <a:rPr lang="ja-JP" altLang="en-US" dirty="0">
                <a:solidFill>
                  <a:schemeClr val="tx1"/>
                </a:solidFill>
                <a:latin typeface="+mn-ea"/>
                <a:cs typeface="Meiryo UI" panose="020B0604030504040204" pitchFamily="50" charset="-128"/>
              </a:rPr>
              <a:t>形式のデータとなります。利用者（人間）にとって見やすい情報が、必ずしもコンピュータで扱いやすいとは限りません。</a:t>
            </a:r>
            <a:endParaRPr lang="en-US" altLang="ja-JP"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オープンデータは、二次利用によって民間でのサービス創出など、さらに価値を生むことを目指しているため、コンピュータで扱いやすい情報であることに重点をおきます。</a:t>
            </a:r>
          </a:p>
        </p:txBody>
      </p:sp>
      <p:sp>
        <p:nvSpPr>
          <p:cNvPr id="26" name="テキスト ボックス 25"/>
          <p:cNvSpPr txBox="1"/>
          <p:nvPr/>
        </p:nvSpPr>
        <p:spPr>
          <a:xfrm>
            <a:off x="179512" y="908720"/>
            <a:ext cx="8784976" cy="432048"/>
          </a:xfrm>
          <a:prstGeom prst="rect">
            <a:avLst/>
          </a:prstGeom>
          <a:noFill/>
          <a:ln>
            <a:noFill/>
          </a:ln>
        </p:spPr>
        <p:txBody>
          <a:bodyPr wrap="square" rtlCol="0">
            <a:noAutofit/>
          </a:bodyPr>
          <a:lstStyle/>
          <a:p>
            <a:r>
              <a:rPr kumimoji="1" lang="ja-JP" altLang="en-US" sz="2400" dirty="0">
                <a:solidFill>
                  <a:schemeClr val="tx1"/>
                </a:solidFill>
                <a:latin typeface="+mn-ea"/>
              </a:rPr>
              <a:t>なぜ</a:t>
            </a:r>
            <a:r>
              <a:rPr kumimoji="1" lang="en-US" altLang="ja-JP" sz="2400" dirty="0">
                <a:latin typeface="+mn-ea"/>
              </a:rPr>
              <a:t>CSV</a:t>
            </a:r>
            <a:r>
              <a:rPr kumimoji="1" lang="ja-JP" altLang="en-US" sz="2400" dirty="0">
                <a:latin typeface="+mn-ea"/>
              </a:rPr>
              <a:t>形式のデータがオープンデータに適しているのか？</a:t>
            </a:r>
            <a:endParaRPr kumimoji="1" lang="en-US" altLang="ja-JP" sz="2400" dirty="0">
              <a:solidFill>
                <a:schemeClr val="tx1"/>
              </a:solidFill>
              <a:latin typeface="+mn-ea"/>
            </a:endParaRPr>
          </a:p>
        </p:txBody>
      </p:sp>
      <p:sp>
        <p:nvSpPr>
          <p:cNvPr id="27" name="正方形/長方形 26"/>
          <p:cNvSpPr/>
          <p:nvPr/>
        </p:nvSpPr>
        <p:spPr>
          <a:xfrm>
            <a:off x="323529" y="1484784"/>
            <a:ext cx="8496944" cy="360040"/>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33400"/>
            <a:r>
              <a:rPr lang="ja-JP" altLang="en-US" sz="2000" dirty="0">
                <a:solidFill>
                  <a:schemeClr val="tx1"/>
                </a:solidFill>
                <a:latin typeface="+mn-ea"/>
                <a:cs typeface="Meiryo UI" panose="020B0604030504040204" pitchFamily="50" charset="-128"/>
              </a:rPr>
              <a:t>コンピュータが処理するのに適しています</a:t>
            </a:r>
          </a:p>
        </p:txBody>
      </p:sp>
      <p:sp>
        <p:nvSpPr>
          <p:cNvPr id="28" name="楕円 27"/>
          <p:cNvSpPr/>
          <p:nvPr/>
        </p:nvSpPr>
        <p:spPr>
          <a:xfrm>
            <a:off x="251520" y="1412776"/>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２</a:t>
            </a:r>
          </a:p>
        </p:txBody>
      </p:sp>
      <p:pic>
        <p:nvPicPr>
          <p:cNvPr id="4" name="図 3"/>
          <p:cNvPicPr>
            <a:picLocks noChangeAspect="1"/>
          </p:cNvPicPr>
          <p:nvPr/>
        </p:nvPicPr>
        <p:blipFill rotWithShape="1">
          <a:blip r:embed="rId3"/>
          <a:srcRect t="35090" r="38234" b="10430"/>
          <a:stretch/>
        </p:blipFill>
        <p:spPr>
          <a:xfrm>
            <a:off x="179512" y="2132856"/>
            <a:ext cx="5832648" cy="3271458"/>
          </a:xfrm>
          <a:prstGeom prst="rect">
            <a:avLst/>
          </a:prstGeom>
          <a:ln w="28575">
            <a:solidFill>
              <a:srgbClr val="0070C0"/>
            </a:solidFill>
          </a:ln>
          <a:effectLst>
            <a:outerShdw blurRad="50800" dist="38100" dir="2700000" algn="tl" rotWithShape="0">
              <a:prstClr val="black">
                <a:alpha val="40000"/>
              </a:prstClr>
            </a:outerShdw>
          </a:effectLst>
        </p:spPr>
      </p:pic>
      <p:pic>
        <p:nvPicPr>
          <p:cNvPr id="6" name="図 5"/>
          <p:cNvPicPr>
            <a:picLocks noChangeAspect="1"/>
          </p:cNvPicPr>
          <p:nvPr/>
        </p:nvPicPr>
        <p:blipFill>
          <a:blip r:embed="rId4"/>
          <a:stretch>
            <a:fillRect/>
          </a:stretch>
        </p:blipFill>
        <p:spPr>
          <a:xfrm>
            <a:off x="3779912" y="3393157"/>
            <a:ext cx="5248275" cy="2124075"/>
          </a:xfrm>
          <a:prstGeom prst="rect">
            <a:avLst/>
          </a:prstGeom>
          <a:ln w="28575">
            <a:solidFill>
              <a:srgbClr val="0070C0"/>
            </a:solidFill>
          </a:ln>
          <a:effectLst>
            <a:outerShdw blurRad="50800" dist="38100" dir="2700000" algn="tl" rotWithShape="0">
              <a:prstClr val="black">
                <a:alpha val="40000"/>
              </a:prstClr>
            </a:outerShdw>
          </a:effectLst>
        </p:spPr>
      </p:pic>
      <p:sp>
        <p:nvSpPr>
          <p:cNvPr id="17" name="正方形/長方形 16"/>
          <p:cNvSpPr/>
          <p:nvPr/>
        </p:nvSpPr>
        <p:spPr>
          <a:xfrm>
            <a:off x="2051720" y="1988840"/>
            <a:ext cx="2664296" cy="43204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2000" dirty="0">
                <a:latin typeface="+mn-ea"/>
              </a:rPr>
              <a:t>Excel</a:t>
            </a:r>
            <a:r>
              <a:rPr kumimoji="1" lang="ja-JP" altLang="en-US" sz="2000" dirty="0">
                <a:latin typeface="+mn-ea"/>
              </a:rPr>
              <a:t>形式のデータの例</a:t>
            </a:r>
          </a:p>
        </p:txBody>
      </p:sp>
      <p:sp>
        <p:nvSpPr>
          <p:cNvPr id="22" name="楕円 21"/>
          <p:cNvSpPr/>
          <p:nvPr/>
        </p:nvSpPr>
        <p:spPr>
          <a:xfrm>
            <a:off x="1619672" y="1844824"/>
            <a:ext cx="504056" cy="50405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t>A</a:t>
            </a:r>
            <a:endParaRPr kumimoji="1" lang="ja-JP" altLang="en-US" sz="2400" b="1" dirty="0"/>
          </a:p>
        </p:txBody>
      </p:sp>
      <p:sp>
        <p:nvSpPr>
          <p:cNvPr id="19" name="正方形/長方形 18"/>
          <p:cNvSpPr/>
          <p:nvPr/>
        </p:nvSpPr>
        <p:spPr>
          <a:xfrm>
            <a:off x="5940152" y="3573016"/>
            <a:ext cx="2664296" cy="43204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2000" dirty="0">
                <a:latin typeface="+mn-ea"/>
              </a:rPr>
              <a:t>CSV</a:t>
            </a:r>
            <a:r>
              <a:rPr kumimoji="1" lang="ja-JP" altLang="en-US" sz="2000" dirty="0">
                <a:latin typeface="+mn-ea"/>
              </a:rPr>
              <a:t>形式のデータの例</a:t>
            </a:r>
          </a:p>
        </p:txBody>
      </p:sp>
      <p:sp>
        <p:nvSpPr>
          <p:cNvPr id="21" name="楕円 20"/>
          <p:cNvSpPr/>
          <p:nvPr/>
        </p:nvSpPr>
        <p:spPr>
          <a:xfrm>
            <a:off x="5580112" y="3284984"/>
            <a:ext cx="504056" cy="50405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t>B</a:t>
            </a:r>
            <a:endParaRPr kumimoji="1" lang="ja-JP" altLang="en-US" sz="2400" b="1" dirty="0"/>
          </a:p>
        </p:txBody>
      </p:sp>
      <p:sp>
        <p:nvSpPr>
          <p:cNvPr id="20" name="角丸四角形吹き出し 19"/>
          <p:cNvSpPr/>
          <p:nvPr/>
        </p:nvSpPr>
        <p:spPr>
          <a:xfrm>
            <a:off x="6228184" y="2385045"/>
            <a:ext cx="2376264" cy="720080"/>
          </a:xfrm>
          <a:prstGeom prst="wedgeRoundRectCallout">
            <a:avLst>
              <a:gd name="adj1" fmla="val -24746"/>
              <a:gd name="adj2" fmla="val 101153"/>
              <a:gd name="adj3" fmla="val 16667"/>
            </a:avLst>
          </a:prstGeom>
          <a:solidFill>
            <a:schemeClr val="accent1">
              <a:lumMod val="20000"/>
              <a:lumOff val="80000"/>
            </a:schemeClr>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kumimoji="1" lang="ja-JP" altLang="en-US" sz="1600" dirty="0">
                <a:solidFill>
                  <a:schemeClr val="tx1"/>
                </a:solidFill>
                <a:latin typeface="+mn-ea"/>
              </a:rPr>
              <a:t>コンピュータで扱いやすい</a:t>
            </a:r>
          </a:p>
        </p:txBody>
      </p:sp>
    </p:spTree>
    <p:extLst>
      <p:ext uri="{BB962C8B-B14F-4D97-AF65-F5344CB8AC3E}">
        <p14:creationId xmlns:p14="http://schemas.microsoft.com/office/powerpoint/2010/main" val="33568465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rotWithShape="1">
          <a:blip r:embed="rId3"/>
          <a:srcRect t="35090" r="38234" b="10430"/>
          <a:stretch/>
        </p:blipFill>
        <p:spPr>
          <a:xfrm>
            <a:off x="971600" y="2708919"/>
            <a:ext cx="5688632" cy="3190681"/>
          </a:xfrm>
          <a:prstGeom prst="rect">
            <a:avLst/>
          </a:prstGeom>
          <a:ln w="28575">
            <a:solidFill>
              <a:srgbClr val="0070C0"/>
            </a:solidFill>
          </a:ln>
          <a:effectLst>
            <a:outerShdw blurRad="50800" dist="38100" dir="2700000" algn="tl" rotWithShape="0">
              <a:prstClr val="black">
                <a:alpha val="40000"/>
              </a:prstClr>
            </a:outerShdw>
          </a:effectLst>
        </p:spPr>
      </p:pic>
      <p:sp>
        <p:nvSpPr>
          <p:cNvPr id="2" name="タイトル 1"/>
          <p:cNvSpPr>
            <a:spLocks noGrp="1"/>
          </p:cNvSpPr>
          <p:nvPr>
            <p:ph type="title"/>
          </p:nvPr>
        </p:nvSpPr>
        <p:spPr>
          <a:ln>
            <a:noFill/>
          </a:ln>
        </p:spPr>
        <p:txBody>
          <a:bodyPr vert="horz" lIns="91440" tIns="45720" rIns="91440" bIns="45720" rtlCol="0" anchor="ctr">
            <a:normAutofit/>
          </a:bodyPr>
          <a:lstStyle/>
          <a:p>
            <a:r>
              <a:rPr lang="en-US" altLang="ja-JP" dirty="0"/>
              <a:t>(4) </a:t>
            </a:r>
            <a:r>
              <a:rPr lang="ja-JP" altLang="en-US" dirty="0"/>
              <a:t>オープンデータにより適したデータにする</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40</a:t>
            </a:fld>
            <a:endParaRPr kumimoji="1" lang="ja-JP" altLang="en-US"/>
          </a:p>
        </p:txBody>
      </p:sp>
      <p:sp>
        <p:nvSpPr>
          <p:cNvPr id="7"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11" name="正方形/長方形 10"/>
          <p:cNvSpPr/>
          <p:nvPr/>
        </p:nvSpPr>
        <p:spPr>
          <a:xfrm>
            <a:off x="323528" y="1556792"/>
            <a:ext cx="1008112" cy="648072"/>
          </a:xfrm>
          <a:prstGeom prst="rect">
            <a:avLst/>
          </a:prstGeom>
          <a:solidFill>
            <a:schemeClr val="accent6">
              <a:lumMod val="20000"/>
              <a:lumOff val="80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lang="en-US" altLang="ja-JP" dirty="0">
                <a:solidFill>
                  <a:schemeClr val="accent5">
                    <a:lumMod val="50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Excel</a:t>
            </a:r>
          </a:p>
          <a:p>
            <a:pPr algn="ctr"/>
            <a:r>
              <a:rPr lang="ja-JP" altLang="en-US" dirty="0">
                <a:solidFill>
                  <a:schemeClr val="accent5">
                    <a:lumMod val="50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形式</a:t>
            </a:r>
          </a:p>
        </p:txBody>
      </p:sp>
      <p:sp>
        <p:nvSpPr>
          <p:cNvPr id="14" name="正方形/長方形 13"/>
          <p:cNvSpPr/>
          <p:nvPr/>
        </p:nvSpPr>
        <p:spPr>
          <a:xfrm>
            <a:off x="4427984" y="6122640"/>
            <a:ext cx="3312368" cy="5040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ja-JP" altLang="en-US" sz="2400" b="1" dirty="0">
                <a:solidFill>
                  <a:srgbClr val="CC6600"/>
                </a:solidFill>
                <a:latin typeface="+mn-ea"/>
                <a:cs typeface="Meiryo UI" panose="020B0604030504040204" pitchFamily="50" charset="-128"/>
              </a:rPr>
              <a:t>機械判読にあまり適していません</a:t>
            </a:r>
          </a:p>
        </p:txBody>
      </p:sp>
      <p:sp>
        <p:nvSpPr>
          <p:cNvPr id="13" name="正方形/長方形 12"/>
          <p:cNvSpPr/>
          <p:nvPr/>
        </p:nvSpPr>
        <p:spPr>
          <a:xfrm>
            <a:off x="1403648" y="1484784"/>
            <a:ext cx="7488832" cy="100811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ファイルの中身を読むには、専用のアプリ（</a:t>
            </a:r>
            <a:r>
              <a:rPr lang="en-US" altLang="ja-JP" dirty="0">
                <a:solidFill>
                  <a:schemeClr val="tx1"/>
                </a:solidFill>
                <a:latin typeface="+mn-ea"/>
                <a:cs typeface="Meiryo UI" panose="020B0604030504040204" pitchFamily="50" charset="-128"/>
              </a:rPr>
              <a:t>Excel</a:t>
            </a:r>
            <a:r>
              <a:rPr lang="ja-JP" altLang="en-US" dirty="0">
                <a:solidFill>
                  <a:schemeClr val="tx1"/>
                </a:solidFill>
                <a:latin typeface="+mn-ea"/>
                <a:cs typeface="Meiryo UI" panose="020B0604030504040204" pitchFamily="50" charset="-128"/>
              </a:rPr>
              <a:t>ソフト）が必要となります。</a:t>
            </a:r>
            <a:endParaRPr lang="en-US" altLang="ja-JP"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人が見やすい表にするために、各種編集を行なっている場合、コンピュータが、各セルに何が入力されているか判断するためには、手間がかかります。</a:t>
            </a:r>
          </a:p>
        </p:txBody>
      </p:sp>
      <p:sp>
        <p:nvSpPr>
          <p:cNvPr id="20" name="右矢印 19"/>
          <p:cNvSpPr/>
          <p:nvPr/>
        </p:nvSpPr>
        <p:spPr>
          <a:xfrm>
            <a:off x="3419872" y="6093296"/>
            <a:ext cx="360040" cy="504056"/>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p:cNvSpPr/>
          <p:nvPr/>
        </p:nvSpPr>
        <p:spPr>
          <a:xfrm>
            <a:off x="3923928" y="6093296"/>
            <a:ext cx="504056" cy="50405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a:t>
            </a:r>
          </a:p>
        </p:txBody>
      </p:sp>
      <p:sp>
        <p:nvSpPr>
          <p:cNvPr id="17" name="角丸四角形吹き出し 16"/>
          <p:cNvSpPr/>
          <p:nvPr/>
        </p:nvSpPr>
        <p:spPr>
          <a:xfrm>
            <a:off x="3491880" y="3861048"/>
            <a:ext cx="5472608" cy="1224136"/>
          </a:xfrm>
          <a:prstGeom prst="wedgeRoundRectCallout">
            <a:avLst>
              <a:gd name="adj1" fmla="val 6637"/>
              <a:gd name="adj2" fmla="val -75501"/>
              <a:gd name="adj3" fmla="val 16667"/>
            </a:avLst>
          </a:prstGeom>
          <a:solidFill>
            <a:schemeClr val="accent1">
              <a:lumMod val="20000"/>
              <a:lumOff val="80000"/>
            </a:schemeClr>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kumimoji="1" lang="en-US" altLang="ja-JP" sz="1600" dirty="0">
                <a:solidFill>
                  <a:schemeClr val="tx1"/>
                </a:solidFill>
                <a:latin typeface="+mn-ea"/>
              </a:rPr>
              <a:t>(</a:t>
            </a:r>
            <a:r>
              <a:rPr kumimoji="1" lang="ja-JP" altLang="en-US" sz="1600" dirty="0">
                <a:solidFill>
                  <a:schemeClr val="tx1"/>
                </a:solidFill>
                <a:latin typeface="+mn-ea"/>
              </a:rPr>
              <a:t>例</a:t>
            </a:r>
            <a:r>
              <a:rPr kumimoji="1" lang="en-US" altLang="ja-JP" sz="1600" dirty="0">
                <a:solidFill>
                  <a:schemeClr val="tx1"/>
                </a:solidFill>
                <a:latin typeface="+mn-ea"/>
              </a:rPr>
              <a:t>)</a:t>
            </a:r>
          </a:p>
          <a:p>
            <a:r>
              <a:rPr kumimoji="1" lang="ja-JP" altLang="en-US" sz="1600" dirty="0">
                <a:solidFill>
                  <a:schemeClr val="tx1"/>
                </a:solidFill>
                <a:latin typeface="+mn-ea"/>
              </a:rPr>
              <a:t>・表の欄外に情報を付ける（表のタイトルや日付など）</a:t>
            </a:r>
            <a:endParaRPr kumimoji="1" lang="en-US" altLang="ja-JP" sz="1600" dirty="0">
              <a:solidFill>
                <a:schemeClr val="tx1"/>
              </a:solidFill>
              <a:latin typeface="+mn-ea"/>
            </a:endParaRPr>
          </a:p>
          <a:p>
            <a:r>
              <a:rPr kumimoji="1" lang="ja-JP" altLang="en-US" sz="1600" dirty="0">
                <a:solidFill>
                  <a:schemeClr val="tx1"/>
                </a:solidFill>
                <a:latin typeface="+mn-ea"/>
              </a:rPr>
              <a:t>・複数の行や列で共通する情報をあらわすためにセルを結合する</a:t>
            </a:r>
            <a:endParaRPr kumimoji="1" lang="en-US" altLang="ja-JP" sz="1600" dirty="0">
              <a:solidFill>
                <a:schemeClr val="tx1"/>
              </a:solidFill>
              <a:latin typeface="+mn-ea"/>
            </a:endParaRPr>
          </a:p>
          <a:p>
            <a:r>
              <a:rPr kumimoji="1" lang="ja-JP" altLang="en-US" sz="1600" dirty="0">
                <a:solidFill>
                  <a:schemeClr val="tx1"/>
                </a:solidFill>
                <a:latin typeface="+mn-ea"/>
              </a:rPr>
              <a:t>・各項目の見出しを</a:t>
            </a:r>
            <a:r>
              <a:rPr kumimoji="1" lang="en-US" altLang="ja-JP" sz="1600" dirty="0">
                <a:solidFill>
                  <a:schemeClr val="tx1"/>
                </a:solidFill>
                <a:latin typeface="+mn-ea"/>
              </a:rPr>
              <a:t>2</a:t>
            </a:r>
            <a:r>
              <a:rPr kumimoji="1" lang="ja-JP" altLang="en-US" sz="1600" dirty="0">
                <a:solidFill>
                  <a:schemeClr val="tx1"/>
                </a:solidFill>
                <a:latin typeface="+mn-ea"/>
              </a:rPr>
              <a:t>行にしてグループ化する（セルを結合する）</a:t>
            </a:r>
          </a:p>
        </p:txBody>
      </p:sp>
      <p:sp>
        <p:nvSpPr>
          <p:cNvPr id="19" name="正方形/長方形 18"/>
          <p:cNvSpPr/>
          <p:nvPr/>
        </p:nvSpPr>
        <p:spPr>
          <a:xfrm>
            <a:off x="539552" y="2492896"/>
            <a:ext cx="1728192" cy="64807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2000" dirty="0">
                <a:latin typeface="+mn-ea"/>
              </a:rPr>
              <a:t>Excel</a:t>
            </a:r>
            <a:r>
              <a:rPr kumimoji="1" lang="ja-JP" altLang="en-US" sz="2000" dirty="0">
                <a:latin typeface="+mn-ea"/>
              </a:rPr>
              <a:t>形式の</a:t>
            </a:r>
            <a:endParaRPr kumimoji="1" lang="en-US" altLang="ja-JP" sz="2000" dirty="0">
              <a:latin typeface="+mn-ea"/>
            </a:endParaRPr>
          </a:p>
          <a:p>
            <a:pPr algn="ctr"/>
            <a:r>
              <a:rPr kumimoji="1" lang="ja-JP" altLang="en-US" sz="2000" dirty="0">
                <a:latin typeface="+mn-ea"/>
              </a:rPr>
              <a:t>データの例</a:t>
            </a:r>
          </a:p>
        </p:txBody>
      </p:sp>
      <p:sp>
        <p:nvSpPr>
          <p:cNvPr id="25" name="テキスト ボックス 24"/>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074738"/>
            <a:r>
              <a:rPr lang="en-US" altLang="ja-JP" sz="2000" dirty="0">
                <a:solidFill>
                  <a:schemeClr val="tx1"/>
                </a:solidFill>
              </a:rPr>
              <a:t>Excel</a:t>
            </a:r>
            <a:r>
              <a:rPr lang="ja-JP" altLang="en-US" sz="2000" dirty="0">
                <a:solidFill>
                  <a:schemeClr val="tx1"/>
                </a:solidFill>
              </a:rPr>
              <a:t>形式と</a:t>
            </a:r>
            <a:r>
              <a:rPr lang="en-US" altLang="ja-JP" sz="2000" dirty="0">
                <a:solidFill>
                  <a:schemeClr val="tx1"/>
                </a:solidFill>
              </a:rPr>
              <a:t>CSV</a:t>
            </a:r>
            <a:r>
              <a:rPr lang="ja-JP" altLang="en-US" sz="2000" dirty="0">
                <a:solidFill>
                  <a:schemeClr val="tx1"/>
                </a:solidFill>
              </a:rPr>
              <a:t>形式の違い　</a:t>
            </a:r>
            <a:endParaRPr lang="en-US" altLang="ja-JP" sz="2000" dirty="0">
              <a:solidFill>
                <a:schemeClr val="tx1"/>
              </a:solidFill>
            </a:endParaRPr>
          </a:p>
        </p:txBody>
      </p:sp>
      <p:sp>
        <p:nvSpPr>
          <p:cNvPr id="26" name="角丸四角形 25"/>
          <p:cNvSpPr/>
          <p:nvPr/>
        </p:nvSpPr>
        <p:spPr>
          <a:xfrm>
            <a:off x="35496" y="836712"/>
            <a:ext cx="1152128" cy="576064"/>
          </a:xfrm>
          <a:prstGeom prst="roundRect">
            <a:avLst>
              <a:gd name="adj" fmla="val 50000"/>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dirty="0">
                <a:solidFill>
                  <a:schemeClr val="bg1"/>
                </a:solidFill>
                <a:latin typeface="+mn-ea"/>
                <a:cs typeface="Meiryo UI" panose="020B0604030504040204" pitchFamily="50" charset="-128"/>
              </a:rPr>
              <a:t>補足</a:t>
            </a:r>
          </a:p>
        </p:txBody>
      </p:sp>
    </p:spTree>
    <p:extLst>
      <p:ext uri="{BB962C8B-B14F-4D97-AF65-F5344CB8AC3E}">
        <p14:creationId xmlns:p14="http://schemas.microsoft.com/office/powerpoint/2010/main" val="42817249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475656" y="3789040"/>
            <a:ext cx="5760640" cy="216024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kumimoji="1" lang="zh-TW" altLang="en-US" sz="1600" dirty="0">
                <a:solidFill>
                  <a:schemeClr val="tx1"/>
                </a:solidFill>
                <a:latin typeface="ＭＳ ゴシック" panose="020B0609070205080204" pitchFamily="49" charset="-128"/>
                <a:ea typeface="ＭＳ ゴシック" panose="020B0609070205080204" pitchFamily="49" charset="-128"/>
              </a:rPr>
              <a:t>大字名</a:t>
            </a:r>
            <a:r>
              <a:rPr kumimoji="1" lang="en-US" altLang="zh-TW" sz="1600" dirty="0">
                <a:solidFill>
                  <a:schemeClr val="tx1"/>
                </a:solidFill>
                <a:latin typeface="ＭＳ ゴシック" panose="020B0609070205080204" pitchFamily="49" charset="-128"/>
                <a:ea typeface="ＭＳ ゴシック" panose="020B0609070205080204" pitchFamily="49" charset="-128"/>
              </a:rPr>
              <a:t>,</a:t>
            </a:r>
            <a:r>
              <a:rPr kumimoji="1" lang="zh-TW" altLang="en-US" sz="1600" dirty="0">
                <a:solidFill>
                  <a:schemeClr val="tx1"/>
                </a:solidFill>
                <a:latin typeface="ＭＳ ゴシック" panose="020B0609070205080204" pitchFamily="49" charset="-128"/>
                <a:ea typeface="ＭＳ ゴシック" panose="020B0609070205080204" pitchFamily="49" charset="-128"/>
              </a:rPr>
              <a:t>男女別</a:t>
            </a:r>
            <a:r>
              <a:rPr kumimoji="1" lang="en-US" altLang="zh-TW" sz="1600" dirty="0">
                <a:solidFill>
                  <a:schemeClr val="tx1"/>
                </a:solidFill>
                <a:latin typeface="ＭＳ ゴシック" panose="020B0609070205080204" pitchFamily="49" charset="-128"/>
                <a:ea typeface="ＭＳ ゴシック" panose="020B0609070205080204" pitchFamily="49" charset="-128"/>
              </a:rPr>
              <a:t>,</a:t>
            </a:r>
            <a:r>
              <a:rPr kumimoji="1" lang="zh-TW" altLang="en-US" sz="1600" dirty="0">
                <a:solidFill>
                  <a:schemeClr val="tx1"/>
                </a:solidFill>
                <a:latin typeface="ＭＳ ゴシック" panose="020B0609070205080204" pitchFamily="49" charset="-128"/>
                <a:ea typeface="ＭＳ ゴシック" panose="020B0609070205080204" pitchFamily="49" charset="-128"/>
              </a:rPr>
              <a:t>常住人口</a:t>
            </a:r>
            <a:r>
              <a:rPr kumimoji="1" lang="en-US" altLang="zh-TW" sz="1600" dirty="0">
                <a:solidFill>
                  <a:schemeClr val="tx1"/>
                </a:solidFill>
                <a:latin typeface="ＭＳ ゴシック" panose="020B0609070205080204" pitchFamily="49" charset="-128"/>
                <a:ea typeface="ＭＳ ゴシック" panose="020B0609070205080204" pitchFamily="49" charset="-128"/>
              </a:rPr>
              <a:t>,</a:t>
            </a:r>
            <a:r>
              <a:rPr kumimoji="1" lang="zh-TW" altLang="en-US" sz="1600" dirty="0">
                <a:solidFill>
                  <a:schemeClr val="tx1"/>
                </a:solidFill>
                <a:latin typeface="ＭＳ ゴシック" panose="020B0609070205080204" pitchFamily="49" charset="-128"/>
                <a:ea typeface="ＭＳ ゴシック" panose="020B0609070205080204" pitchFamily="49" charset="-128"/>
              </a:rPr>
              <a:t>出生</a:t>
            </a:r>
            <a:r>
              <a:rPr kumimoji="1" lang="en-US" altLang="zh-TW" sz="1600" dirty="0">
                <a:solidFill>
                  <a:schemeClr val="tx1"/>
                </a:solidFill>
                <a:latin typeface="ＭＳ ゴシック" panose="020B0609070205080204" pitchFamily="49" charset="-128"/>
                <a:ea typeface="ＭＳ ゴシック" panose="020B0609070205080204" pitchFamily="49" charset="-128"/>
              </a:rPr>
              <a:t>,</a:t>
            </a:r>
            <a:r>
              <a:rPr kumimoji="1" lang="zh-TW" altLang="en-US" sz="1600" dirty="0">
                <a:solidFill>
                  <a:schemeClr val="tx1"/>
                </a:solidFill>
                <a:latin typeface="ＭＳ ゴシック" panose="020B0609070205080204" pitchFamily="49" charset="-128"/>
                <a:ea typeface="ＭＳ ゴシック" panose="020B0609070205080204" pitchFamily="49" charset="-128"/>
              </a:rPr>
              <a:t>死亡</a:t>
            </a:r>
            <a:r>
              <a:rPr kumimoji="1" lang="en-US" altLang="zh-TW" sz="1600" dirty="0">
                <a:solidFill>
                  <a:schemeClr val="tx1"/>
                </a:solidFill>
                <a:latin typeface="ＭＳ ゴシック" panose="020B0609070205080204" pitchFamily="49" charset="-128"/>
                <a:ea typeface="ＭＳ ゴシック" panose="020B0609070205080204" pitchFamily="49" charset="-128"/>
              </a:rPr>
              <a:t>,</a:t>
            </a:r>
            <a:r>
              <a:rPr kumimoji="1" lang="zh-TW" altLang="en-US" sz="1600" dirty="0">
                <a:solidFill>
                  <a:schemeClr val="tx1"/>
                </a:solidFill>
                <a:latin typeface="ＭＳ ゴシック" panose="020B0609070205080204" pitchFamily="49" charset="-128"/>
                <a:ea typeface="ＭＳ ゴシック" panose="020B0609070205080204" pitchFamily="49" charset="-128"/>
              </a:rPr>
              <a:t>転入</a:t>
            </a:r>
            <a:r>
              <a:rPr kumimoji="1" lang="en-US" altLang="zh-TW" sz="1600" dirty="0">
                <a:solidFill>
                  <a:schemeClr val="tx1"/>
                </a:solidFill>
                <a:latin typeface="ＭＳ ゴシック" panose="020B0609070205080204" pitchFamily="49" charset="-128"/>
                <a:ea typeface="ＭＳ ゴシック" panose="020B0609070205080204" pitchFamily="49" charset="-128"/>
              </a:rPr>
              <a:t>,</a:t>
            </a:r>
            <a:r>
              <a:rPr kumimoji="1" lang="zh-TW" altLang="en-US" sz="1600" dirty="0">
                <a:solidFill>
                  <a:schemeClr val="tx1"/>
                </a:solidFill>
                <a:latin typeface="ＭＳ ゴシック" panose="020B0609070205080204" pitchFamily="49" charset="-128"/>
                <a:ea typeface="ＭＳ ゴシック" panose="020B0609070205080204" pitchFamily="49" charset="-128"/>
              </a:rPr>
              <a:t>転出</a:t>
            </a:r>
            <a:r>
              <a:rPr kumimoji="1" lang="en-US" altLang="zh-TW" sz="1600" dirty="0">
                <a:solidFill>
                  <a:schemeClr val="tx1"/>
                </a:solidFill>
                <a:latin typeface="ＭＳ ゴシック" panose="020B0609070205080204" pitchFamily="49" charset="-128"/>
                <a:ea typeface="ＭＳ ゴシック" panose="020B0609070205080204" pitchFamily="49" charset="-128"/>
              </a:rPr>
              <a:t>,</a:t>
            </a:r>
            <a:r>
              <a:rPr kumimoji="1" lang="zh-TW" altLang="en-US" sz="1600" dirty="0">
                <a:solidFill>
                  <a:schemeClr val="tx1"/>
                </a:solidFill>
                <a:latin typeface="ＭＳ ゴシック" panose="020B0609070205080204" pitchFamily="49" charset="-128"/>
                <a:ea typeface="ＭＳ ゴシック" panose="020B0609070205080204" pitchFamily="49" charset="-128"/>
              </a:rPr>
              <a:t>転居</a:t>
            </a:r>
          </a:p>
          <a:p>
            <a:r>
              <a:rPr kumimoji="1" lang="zh-TW" altLang="en-US" sz="1600" dirty="0">
                <a:solidFill>
                  <a:schemeClr val="tx1"/>
                </a:solidFill>
                <a:latin typeface="ＭＳ ゴシック" panose="020B0609070205080204" pitchFamily="49" charset="-128"/>
                <a:ea typeface="ＭＳ ゴシック" panose="020B0609070205080204" pitchFamily="49" charset="-128"/>
              </a:rPr>
              <a:t>北一丁目</a:t>
            </a:r>
            <a:r>
              <a:rPr kumimoji="1" lang="en-US" altLang="zh-TW" sz="1600" dirty="0">
                <a:solidFill>
                  <a:schemeClr val="tx1"/>
                </a:solidFill>
                <a:latin typeface="ＭＳ ゴシック" panose="020B0609070205080204" pitchFamily="49" charset="-128"/>
                <a:ea typeface="ＭＳ ゴシック" panose="020B0609070205080204" pitchFamily="49" charset="-128"/>
              </a:rPr>
              <a:t>,</a:t>
            </a:r>
            <a:r>
              <a:rPr kumimoji="1" lang="zh-TW" altLang="en-US" sz="1600" dirty="0">
                <a:solidFill>
                  <a:schemeClr val="tx1"/>
                </a:solidFill>
                <a:latin typeface="ＭＳ ゴシック" panose="020B0609070205080204" pitchFamily="49" charset="-128"/>
                <a:ea typeface="ＭＳ ゴシック" panose="020B0609070205080204" pitchFamily="49" charset="-128"/>
              </a:rPr>
              <a:t>男女計</a:t>
            </a:r>
            <a:r>
              <a:rPr kumimoji="1" lang="en-US" altLang="zh-TW" sz="1600" dirty="0">
                <a:solidFill>
                  <a:schemeClr val="tx1"/>
                </a:solidFill>
                <a:latin typeface="ＭＳ ゴシック" panose="020B0609070205080204" pitchFamily="49" charset="-128"/>
                <a:ea typeface="ＭＳ ゴシック" panose="020B0609070205080204" pitchFamily="49" charset="-128"/>
              </a:rPr>
              <a:t>,5197,13,32,86,166,-4</a:t>
            </a:r>
          </a:p>
          <a:p>
            <a:r>
              <a:rPr kumimoji="1" lang="zh-TW" altLang="en-US" sz="1600" dirty="0">
                <a:solidFill>
                  <a:schemeClr val="tx1"/>
                </a:solidFill>
                <a:latin typeface="ＭＳ ゴシック" panose="020B0609070205080204" pitchFamily="49" charset="-128"/>
                <a:ea typeface="ＭＳ ゴシック" panose="020B0609070205080204" pitchFamily="49" charset="-128"/>
              </a:rPr>
              <a:t>北一丁目</a:t>
            </a:r>
            <a:r>
              <a:rPr kumimoji="1" lang="en-US" altLang="zh-TW" sz="1600" dirty="0">
                <a:solidFill>
                  <a:schemeClr val="tx1"/>
                </a:solidFill>
                <a:latin typeface="ＭＳ ゴシック" panose="020B0609070205080204" pitchFamily="49" charset="-128"/>
                <a:ea typeface="ＭＳ ゴシック" panose="020B0609070205080204" pitchFamily="49" charset="-128"/>
              </a:rPr>
              <a:t>,</a:t>
            </a:r>
            <a:r>
              <a:rPr kumimoji="1" lang="zh-TW" altLang="en-US" sz="1600" dirty="0">
                <a:solidFill>
                  <a:schemeClr val="tx1"/>
                </a:solidFill>
                <a:latin typeface="ＭＳ ゴシック" panose="020B0609070205080204" pitchFamily="49" charset="-128"/>
                <a:ea typeface="ＭＳ ゴシック" panose="020B0609070205080204" pitchFamily="49" charset="-128"/>
              </a:rPr>
              <a:t>男</a:t>
            </a:r>
            <a:r>
              <a:rPr kumimoji="1" lang="en-US" altLang="zh-TW" sz="1600" dirty="0">
                <a:solidFill>
                  <a:schemeClr val="tx1"/>
                </a:solidFill>
                <a:latin typeface="ＭＳ ゴシック" panose="020B0609070205080204" pitchFamily="49" charset="-128"/>
                <a:ea typeface="ＭＳ ゴシック" panose="020B0609070205080204" pitchFamily="49" charset="-128"/>
              </a:rPr>
              <a:t>,2437,8,22,56,101,-5</a:t>
            </a:r>
          </a:p>
          <a:p>
            <a:r>
              <a:rPr kumimoji="1" lang="zh-TW" altLang="en-US" sz="1600" dirty="0">
                <a:solidFill>
                  <a:schemeClr val="tx1"/>
                </a:solidFill>
                <a:latin typeface="ＭＳ ゴシック" panose="020B0609070205080204" pitchFamily="49" charset="-128"/>
                <a:ea typeface="ＭＳ ゴシック" panose="020B0609070205080204" pitchFamily="49" charset="-128"/>
              </a:rPr>
              <a:t>北一丁目</a:t>
            </a:r>
            <a:r>
              <a:rPr kumimoji="1" lang="en-US" altLang="zh-TW" sz="1600" dirty="0">
                <a:solidFill>
                  <a:schemeClr val="tx1"/>
                </a:solidFill>
                <a:latin typeface="ＭＳ ゴシック" panose="020B0609070205080204" pitchFamily="49" charset="-128"/>
                <a:ea typeface="ＭＳ ゴシック" panose="020B0609070205080204" pitchFamily="49" charset="-128"/>
              </a:rPr>
              <a:t>,</a:t>
            </a:r>
            <a:r>
              <a:rPr kumimoji="1" lang="zh-TW" altLang="en-US" sz="1600" dirty="0">
                <a:solidFill>
                  <a:schemeClr val="tx1"/>
                </a:solidFill>
                <a:latin typeface="ＭＳ ゴシック" panose="020B0609070205080204" pitchFamily="49" charset="-128"/>
                <a:ea typeface="ＭＳ ゴシック" panose="020B0609070205080204" pitchFamily="49" charset="-128"/>
              </a:rPr>
              <a:t>女</a:t>
            </a:r>
            <a:r>
              <a:rPr kumimoji="1" lang="en-US" altLang="zh-TW" sz="1600" dirty="0">
                <a:solidFill>
                  <a:schemeClr val="tx1"/>
                </a:solidFill>
                <a:latin typeface="ＭＳ ゴシック" panose="020B0609070205080204" pitchFamily="49" charset="-128"/>
                <a:ea typeface="ＭＳ ゴシック" panose="020B0609070205080204" pitchFamily="49" charset="-128"/>
              </a:rPr>
              <a:t>,2760,5,10,30,65,1</a:t>
            </a:r>
          </a:p>
          <a:p>
            <a:r>
              <a:rPr kumimoji="1" lang="zh-TW" altLang="en-US" sz="1600" dirty="0">
                <a:solidFill>
                  <a:schemeClr val="tx1"/>
                </a:solidFill>
                <a:latin typeface="ＭＳ ゴシック" panose="020B0609070205080204" pitchFamily="49" charset="-128"/>
                <a:ea typeface="ＭＳ ゴシック" panose="020B0609070205080204" pitchFamily="49" charset="-128"/>
              </a:rPr>
              <a:t>南二丁目</a:t>
            </a:r>
            <a:r>
              <a:rPr kumimoji="1" lang="en-US" altLang="zh-TW" sz="1600" dirty="0">
                <a:solidFill>
                  <a:schemeClr val="tx1"/>
                </a:solidFill>
                <a:latin typeface="ＭＳ ゴシック" panose="020B0609070205080204" pitchFamily="49" charset="-128"/>
                <a:ea typeface="ＭＳ ゴシック" panose="020B0609070205080204" pitchFamily="49" charset="-128"/>
              </a:rPr>
              <a:t>,</a:t>
            </a:r>
            <a:r>
              <a:rPr kumimoji="1" lang="zh-TW" altLang="en-US" sz="1600" dirty="0">
                <a:solidFill>
                  <a:schemeClr val="tx1"/>
                </a:solidFill>
                <a:latin typeface="ＭＳ ゴシック" panose="020B0609070205080204" pitchFamily="49" charset="-128"/>
                <a:ea typeface="ＭＳ ゴシック" panose="020B0609070205080204" pitchFamily="49" charset="-128"/>
              </a:rPr>
              <a:t>男女計</a:t>
            </a:r>
            <a:r>
              <a:rPr kumimoji="1" lang="en-US" altLang="zh-TW" sz="1600" dirty="0">
                <a:solidFill>
                  <a:schemeClr val="tx1"/>
                </a:solidFill>
                <a:latin typeface="ＭＳ ゴシック" panose="020B0609070205080204" pitchFamily="49" charset="-128"/>
                <a:ea typeface="ＭＳ ゴシック" panose="020B0609070205080204" pitchFamily="49" charset="-128"/>
              </a:rPr>
              <a:t>,5698,7,23,29,145,-3</a:t>
            </a:r>
          </a:p>
          <a:p>
            <a:r>
              <a:rPr kumimoji="1" lang="zh-TW" altLang="en-US" sz="1600" dirty="0">
                <a:solidFill>
                  <a:schemeClr val="tx1"/>
                </a:solidFill>
                <a:latin typeface="ＭＳ ゴシック" panose="020B0609070205080204" pitchFamily="49" charset="-128"/>
                <a:ea typeface="ＭＳ ゴシック" panose="020B0609070205080204" pitchFamily="49" charset="-128"/>
              </a:rPr>
              <a:t>南二丁目</a:t>
            </a:r>
            <a:r>
              <a:rPr kumimoji="1" lang="en-US" altLang="zh-TW" sz="1600" dirty="0">
                <a:solidFill>
                  <a:schemeClr val="tx1"/>
                </a:solidFill>
                <a:latin typeface="ＭＳ ゴシック" panose="020B0609070205080204" pitchFamily="49" charset="-128"/>
                <a:ea typeface="ＭＳ ゴシック" panose="020B0609070205080204" pitchFamily="49" charset="-128"/>
              </a:rPr>
              <a:t>,</a:t>
            </a:r>
            <a:r>
              <a:rPr kumimoji="1" lang="zh-TW" altLang="en-US" sz="1600" dirty="0">
                <a:solidFill>
                  <a:schemeClr val="tx1"/>
                </a:solidFill>
                <a:latin typeface="ＭＳ ゴシック" panose="020B0609070205080204" pitchFamily="49" charset="-128"/>
                <a:ea typeface="ＭＳ ゴシック" panose="020B0609070205080204" pitchFamily="49" charset="-128"/>
              </a:rPr>
              <a:t>男</a:t>
            </a:r>
            <a:r>
              <a:rPr kumimoji="1" lang="en-US" altLang="zh-TW" sz="1600" dirty="0">
                <a:solidFill>
                  <a:schemeClr val="tx1"/>
                </a:solidFill>
                <a:latin typeface="ＭＳ ゴシック" panose="020B0609070205080204" pitchFamily="49" charset="-128"/>
                <a:ea typeface="ＭＳ ゴシック" panose="020B0609070205080204" pitchFamily="49" charset="-128"/>
              </a:rPr>
              <a:t>,2637,3,15,9,90,-5</a:t>
            </a:r>
          </a:p>
          <a:p>
            <a:r>
              <a:rPr kumimoji="1" lang="zh-TW" altLang="en-US" sz="1600" dirty="0">
                <a:solidFill>
                  <a:schemeClr val="tx1"/>
                </a:solidFill>
                <a:latin typeface="ＭＳ ゴシック" panose="020B0609070205080204" pitchFamily="49" charset="-128"/>
                <a:ea typeface="ＭＳ ゴシック" panose="020B0609070205080204" pitchFamily="49" charset="-128"/>
              </a:rPr>
              <a:t>南二丁目</a:t>
            </a:r>
            <a:r>
              <a:rPr kumimoji="1" lang="en-US" altLang="zh-TW" sz="1600" dirty="0">
                <a:solidFill>
                  <a:schemeClr val="tx1"/>
                </a:solidFill>
                <a:latin typeface="ＭＳ ゴシック" panose="020B0609070205080204" pitchFamily="49" charset="-128"/>
                <a:ea typeface="ＭＳ ゴシック" panose="020B0609070205080204" pitchFamily="49" charset="-128"/>
              </a:rPr>
              <a:t>,</a:t>
            </a:r>
            <a:r>
              <a:rPr kumimoji="1" lang="zh-TW" altLang="en-US" sz="1600" dirty="0">
                <a:solidFill>
                  <a:schemeClr val="tx1"/>
                </a:solidFill>
                <a:latin typeface="ＭＳ ゴシック" panose="020B0609070205080204" pitchFamily="49" charset="-128"/>
                <a:ea typeface="ＭＳ ゴシック" panose="020B0609070205080204" pitchFamily="49" charset="-128"/>
              </a:rPr>
              <a:t>女</a:t>
            </a:r>
            <a:r>
              <a:rPr kumimoji="1" lang="en-US" altLang="zh-TW" sz="1600" dirty="0">
                <a:solidFill>
                  <a:schemeClr val="tx1"/>
                </a:solidFill>
                <a:latin typeface="ＭＳ ゴシック" panose="020B0609070205080204" pitchFamily="49" charset="-128"/>
                <a:ea typeface="ＭＳ ゴシック" panose="020B0609070205080204" pitchFamily="49" charset="-128"/>
              </a:rPr>
              <a:t>,3061,4,8,20,55,2</a:t>
            </a:r>
          </a:p>
          <a:p>
            <a:r>
              <a:rPr kumimoji="1" lang="zh-TW" altLang="en-US" sz="1600" dirty="0">
                <a:solidFill>
                  <a:schemeClr val="tx1"/>
                </a:solidFill>
                <a:latin typeface="ＭＳ ゴシック" panose="020B0609070205080204" pitchFamily="49" charset="-128"/>
                <a:ea typeface="ＭＳ ゴシック" panose="020B0609070205080204" pitchFamily="49" charset="-128"/>
              </a:rPr>
              <a:t>合計</a:t>
            </a:r>
            <a:r>
              <a:rPr kumimoji="1" lang="en-US" altLang="zh-TW" sz="1600" dirty="0">
                <a:solidFill>
                  <a:schemeClr val="tx1"/>
                </a:solidFill>
                <a:latin typeface="ＭＳ ゴシック" panose="020B0609070205080204" pitchFamily="49" charset="-128"/>
                <a:ea typeface="ＭＳ ゴシック" panose="020B0609070205080204" pitchFamily="49" charset="-128"/>
              </a:rPr>
              <a:t>,</a:t>
            </a:r>
            <a:r>
              <a:rPr kumimoji="1" lang="zh-TW" altLang="en-US" sz="1600" dirty="0">
                <a:solidFill>
                  <a:schemeClr val="tx1"/>
                </a:solidFill>
                <a:latin typeface="ＭＳ ゴシック" panose="020B0609070205080204" pitchFamily="49" charset="-128"/>
                <a:ea typeface="ＭＳ ゴシック" panose="020B0609070205080204" pitchFamily="49" charset="-128"/>
              </a:rPr>
              <a:t>男女計</a:t>
            </a:r>
            <a:r>
              <a:rPr kumimoji="1" lang="en-US" altLang="zh-TW" sz="1600" dirty="0">
                <a:solidFill>
                  <a:schemeClr val="tx1"/>
                </a:solidFill>
                <a:latin typeface="ＭＳ ゴシック" panose="020B0609070205080204" pitchFamily="49" charset="-128"/>
                <a:ea typeface="ＭＳ ゴシック" panose="020B0609070205080204" pitchFamily="49" charset="-128"/>
              </a:rPr>
              <a:t>,10895,20,55,115,311,-7</a:t>
            </a:r>
          </a:p>
        </p:txBody>
      </p:sp>
      <p:sp>
        <p:nvSpPr>
          <p:cNvPr id="2" name="タイトル 1"/>
          <p:cNvSpPr>
            <a:spLocks noGrp="1"/>
          </p:cNvSpPr>
          <p:nvPr>
            <p:ph type="title"/>
          </p:nvPr>
        </p:nvSpPr>
        <p:spPr>
          <a:ln>
            <a:noFill/>
          </a:ln>
        </p:spPr>
        <p:txBody>
          <a:bodyPr vert="horz" lIns="91440" tIns="45720" rIns="91440" bIns="45720" rtlCol="0" anchor="ctr">
            <a:normAutofit/>
          </a:bodyPr>
          <a:lstStyle/>
          <a:p>
            <a:r>
              <a:rPr lang="en-US" altLang="ja-JP" dirty="0"/>
              <a:t>(4) </a:t>
            </a:r>
            <a:r>
              <a:rPr lang="ja-JP" altLang="en-US" dirty="0"/>
              <a:t>オープンデータにより適したデータにする</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41</a:t>
            </a:fld>
            <a:endParaRPr kumimoji="1" lang="ja-JP" altLang="en-US"/>
          </a:p>
        </p:txBody>
      </p:sp>
      <p:sp>
        <p:nvSpPr>
          <p:cNvPr id="7"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11" name="正方形/長方形 10"/>
          <p:cNvSpPr/>
          <p:nvPr/>
        </p:nvSpPr>
        <p:spPr>
          <a:xfrm>
            <a:off x="323528" y="1484784"/>
            <a:ext cx="1008112" cy="504056"/>
          </a:xfrm>
          <a:prstGeom prst="rect">
            <a:avLst/>
          </a:prstGeom>
          <a:solidFill>
            <a:schemeClr val="accent6">
              <a:lumMod val="20000"/>
              <a:lumOff val="80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lang="en-US" altLang="ja-JP" dirty="0">
                <a:solidFill>
                  <a:schemeClr val="accent5">
                    <a:lumMod val="50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CSV</a:t>
            </a:r>
            <a:r>
              <a:rPr lang="ja-JP" altLang="en-US" dirty="0">
                <a:solidFill>
                  <a:schemeClr val="accent5">
                    <a:lumMod val="50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形式</a:t>
            </a:r>
          </a:p>
        </p:txBody>
      </p:sp>
      <p:sp>
        <p:nvSpPr>
          <p:cNvPr id="13" name="正方形/長方形 12"/>
          <p:cNvSpPr/>
          <p:nvPr/>
        </p:nvSpPr>
        <p:spPr>
          <a:xfrm>
            <a:off x="1547664" y="1988840"/>
            <a:ext cx="7344816" cy="13681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各列にどのような情報が入っているかが明確で、</a:t>
            </a:r>
            <a:r>
              <a:rPr lang="en-US" altLang="ja-JP" dirty="0">
                <a:solidFill>
                  <a:schemeClr val="tx1"/>
                </a:solidFill>
                <a:latin typeface="+mn-ea"/>
                <a:cs typeface="Meiryo UI" panose="020B0604030504040204" pitchFamily="50" charset="-128"/>
              </a:rPr>
              <a:t>1</a:t>
            </a:r>
            <a:r>
              <a:rPr lang="ja-JP" altLang="en-US" dirty="0">
                <a:solidFill>
                  <a:schemeClr val="tx1"/>
                </a:solidFill>
                <a:latin typeface="+mn-ea"/>
                <a:cs typeface="Meiryo UI" panose="020B0604030504040204" pitchFamily="50" charset="-128"/>
              </a:rPr>
              <a:t>行</a:t>
            </a:r>
            <a:r>
              <a:rPr lang="en-US" altLang="ja-JP" dirty="0">
                <a:solidFill>
                  <a:schemeClr val="tx1"/>
                </a:solidFill>
                <a:latin typeface="+mn-ea"/>
                <a:cs typeface="Meiryo UI" panose="020B0604030504040204" pitchFamily="50" charset="-128"/>
              </a:rPr>
              <a:t>1</a:t>
            </a:r>
            <a:r>
              <a:rPr lang="ja-JP" altLang="en-US" dirty="0">
                <a:solidFill>
                  <a:schemeClr val="tx1"/>
                </a:solidFill>
                <a:latin typeface="+mn-ea"/>
                <a:cs typeface="Meiryo UI" panose="020B0604030504040204" pitchFamily="50" charset="-128"/>
              </a:rPr>
              <a:t>データという構造のため、コンピュータが、どの列に何が入力されているかを判断しやすくなっています。</a:t>
            </a:r>
            <a:endParaRPr lang="en-US" altLang="ja-JP"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項目の見出しと内容が異なる行に入力されていることから、コンピュータが内容のみを読み取ることが容易になっています。</a:t>
            </a:r>
          </a:p>
        </p:txBody>
      </p:sp>
      <p:sp>
        <p:nvSpPr>
          <p:cNvPr id="23" name="正方形/長方形 22"/>
          <p:cNvSpPr/>
          <p:nvPr/>
        </p:nvSpPr>
        <p:spPr>
          <a:xfrm>
            <a:off x="1403648" y="1484784"/>
            <a:ext cx="7560840" cy="43204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CSV</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形式のファイルは、各領域（セル）をカンマ「</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」で区切ったテキストファイルです。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1259632" y="3284984"/>
            <a:ext cx="2664296" cy="43204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2000" dirty="0">
                <a:latin typeface="+mn-ea"/>
              </a:rPr>
              <a:t>CSV</a:t>
            </a:r>
            <a:r>
              <a:rPr kumimoji="1" lang="ja-JP" altLang="en-US" sz="2000" dirty="0">
                <a:latin typeface="+mn-ea"/>
              </a:rPr>
              <a:t>形式のデータの例</a:t>
            </a:r>
          </a:p>
        </p:txBody>
      </p:sp>
      <p:sp>
        <p:nvSpPr>
          <p:cNvPr id="18" name="正方形/長方形 17"/>
          <p:cNvSpPr/>
          <p:nvPr/>
        </p:nvSpPr>
        <p:spPr>
          <a:xfrm>
            <a:off x="5292080" y="6021288"/>
            <a:ext cx="2520280" cy="5040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ja-JP" altLang="en-US" sz="2400" b="1" dirty="0">
                <a:solidFill>
                  <a:srgbClr val="CC6600"/>
                </a:solidFill>
                <a:latin typeface="+mn-ea"/>
                <a:cs typeface="Meiryo UI" panose="020B0604030504040204" pitchFamily="50" charset="-128"/>
              </a:rPr>
              <a:t>機械判読に適しています</a:t>
            </a:r>
          </a:p>
        </p:txBody>
      </p:sp>
      <p:sp>
        <p:nvSpPr>
          <p:cNvPr id="14" name="右矢印 13"/>
          <p:cNvSpPr/>
          <p:nvPr/>
        </p:nvSpPr>
        <p:spPr>
          <a:xfrm>
            <a:off x="4283968" y="6021288"/>
            <a:ext cx="360040" cy="504056"/>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a:off x="4788024" y="6021288"/>
            <a:ext cx="504056" cy="50405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a:t>
            </a:r>
          </a:p>
        </p:txBody>
      </p:sp>
      <p:sp>
        <p:nvSpPr>
          <p:cNvPr id="17" name="テキスト ボックス 16"/>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074738"/>
            <a:r>
              <a:rPr lang="en-US" altLang="ja-JP" sz="2000" dirty="0">
                <a:solidFill>
                  <a:schemeClr val="tx1"/>
                </a:solidFill>
              </a:rPr>
              <a:t>Excel</a:t>
            </a:r>
            <a:r>
              <a:rPr lang="ja-JP" altLang="en-US" sz="2000" dirty="0">
                <a:solidFill>
                  <a:schemeClr val="tx1"/>
                </a:solidFill>
              </a:rPr>
              <a:t>形式と</a:t>
            </a:r>
            <a:r>
              <a:rPr lang="en-US" altLang="ja-JP" sz="2000" dirty="0">
                <a:solidFill>
                  <a:schemeClr val="tx1"/>
                </a:solidFill>
              </a:rPr>
              <a:t>CSV</a:t>
            </a:r>
            <a:r>
              <a:rPr lang="ja-JP" altLang="en-US" sz="2000" dirty="0">
                <a:solidFill>
                  <a:schemeClr val="tx1"/>
                </a:solidFill>
              </a:rPr>
              <a:t>形式の違い</a:t>
            </a:r>
            <a:endParaRPr lang="en-US" altLang="ja-JP" sz="2000" dirty="0">
              <a:solidFill>
                <a:schemeClr val="tx1"/>
              </a:solidFill>
            </a:endParaRPr>
          </a:p>
        </p:txBody>
      </p:sp>
      <p:sp>
        <p:nvSpPr>
          <p:cNvPr id="20" name="角丸四角形 19"/>
          <p:cNvSpPr/>
          <p:nvPr/>
        </p:nvSpPr>
        <p:spPr>
          <a:xfrm>
            <a:off x="35496" y="836712"/>
            <a:ext cx="1152128" cy="576064"/>
          </a:xfrm>
          <a:prstGeom prst="roundRect">
            <a:avLst>
              <a:gd name="adj" fmla="val 50000"/>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dirty="0">
                <a:solidFill>
                  <a:schemeClr val="bg1"/>
                </a:solidFill>
                <a:latin typeface="+mn-ea"/>
                <a:cs typeface="Meiryo UI" panose="020B0604030504040204" pitchFamily="50" charset="-128"/>
              </a:rPr>
              <a:t>補足</a:t>
            </a:r>
          </a:p>
        </p:txBody>
      </p:sp>
    </p:spTree>
    <p:extLst>
      <p:ext uri="{BB962C8B-B14F-4D97-AF65-F5344CB8AC3E}">
        <p14:creationId xmlns:p14="http://schemas.microsoft.com/office/powerpoint/2010/main" val="31390365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noFill/>
          </a:ln>
        </p:spPr>
        <p:txBody>
          <a:bodyPr vert="horz" lIns="91440" tIns="45720" rIns="91440" bIns="45720" rtlCol="0" anchor="ctr">
            <a:normAutofit/>
          </a:bodyPr>
          <a:lstStyle/>
          <a:p>
            <a:r>
              <a:rPr lang="en-US" altLang="ja-JP" dirty="0"/>
              <a:t>(4) </a:t>
            </a:r>
            <a:r>
              <a:rPr lang="ja-JP" altLang="en-US" dirty="0"/>
              <a:t>オープンデータにより適したデータにする</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42</a:t>
            </a:fld>
            <a:endParaRPr kumimoji="1" lang="ja-JP" altLang="en-US"/>
          </a:p>
        </p:txBody>
      </p:sp>
      <p:sp>
        <p:nvSpPr>
          <p:cNvPr id="7"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12" name="正方形/長方形 11"/>
          <p:cNvSpPr/>
          <p:nvPr/>
        </p:nvSpPr>
        <p:spPr>
          <a:xfrm>
            <a:off x="323528" y="1700808"/>
            <a:ext cx="1008112" cy="504056"/>
          </a:xfrm>
          <a:prstGeom prst="rect">
            <a:avLst/>
          </a:prstGeom>
          <a:solidFill>
            <a:schemeClr val="accent6">
              <a:lumMod val="20000"/>
              <a:lumOff val="80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kumimoji="1" lang="ja-JP" altLang="en-US" dirty="0">
                <a:solidFill>
                  <a:schemeClr val="accent5">
                    <a:lumMod val="50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紙</a:t>
            </a:r>
          </a:p>
        </p:txBody>
      </p:sp>
      <p:sp>
        <p:nvSpPr>
          <p:cNvPr id="13" name="正方形/長方形 12"/>
          <p:cNvSpPr/>
          <p:nvPr/>
        </p:nvSpPr>
        <p:spPr>
          <a:xfrm>
            <a:off x="1403648" y="1700808"/>
            <a:ext cx="3672408" cy="5040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紙のままでは、コンピュータは読み取るのが難しいです。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6156176" y="1700808"/>
            <a:ext cx="2808312" cy="5040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ja-JP" altLang="en-US" b="1" dirty="0">
                <a:solidFill>
                  <a:srgbClr val="CC6600"/>
                </a:solidFill>
                <a:latin typeface="+mn-ea"/>
                <a:cs typeface="Meiryo UI" panose="020B0604030504040204" pitchFamily="50" charset="-128"/>
              </a:rPr>
              <a:t>機械判読に適していません</a:t>
            </a:r>
            <a:endParaRPr lang="en-US" altLang="ja-JP" b="1" dirty="0">
              <a:solidFill>
                <a:srgbClr val="CC6600"/>
              </a:solidFill>
              <a:latin typeface="+mn-ea"/>
              <a:cs typeface="Meiryo UI" panose="020B0604030504040204" pitchFamily="50" charset="-128"/>
            </a:endParaRPr>
          </a:p>
        </p:txBody>
      </p:sp>
      <p:sp>
        <p:nvSpPr>
          <p:cNvPr id="5" name="右矢印 4"/>
          <p:cNvSpPr/>
          <p:nvPr/>
        </p:nvSpPr>
        <p:spPr>
          <a:xfrm>
            <a:off x="5220072" y="1700808"/>
            <a:ext cx="360040" cy="504056"/>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323528" y="2492896"/>
            <a:ext cx="1008112" cy="504056"/>
          </a:xfrm>
          <a:prstGeom prst="rect">
            <a:avLst/>
          </a:prstGeom>
          <a:solidFill>
            <a:schemeClr val="accent6">
              <a:lumMod val="20000"/>
              <a:lumOff val="80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lang="en-US" altLang="ja-JP" dirty="0">
                <a:solidFill>
                  <a:schemeClr val="accent5">
                    <a:lumMod val="50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PDF</a:t>
            </a:r>
            <a:endParaRPr lang="ja-JP" altLang="en-US" dirty="0">
              <a:solidFill>
                <a:schemeClr val="accent5">
                  <a:lumMod val="50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
        <p:nvSpPr>
          <p:cNvPr id="23" name="正方形/長方形 22"/>
          <p:cNvSpPr/>
          <p:nvPr/>
        </p:nvSpPr>
        <p:spPr>
          <a:xfrm>
            <a:off x="1403648" y="2492896"/>
            <a:ext cx="3672408" cy="5040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コンピュータで読み込めますが、データの構造や構造の中の値の判別は難しいです。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6156176" y="2492896"/>
            <a:ext cx="2808312" cy="5040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ja-JP" altLang="en-US" b="1" dirty="0">
                <a:solidFill>
                  <a:srgbClr val="CC6600"/>
                </a:solidFill>
                <a:latin typeface="+mn-ea"/>
                <a:cs typeface="Meiryo UI" panose="020B0604030504040204" pitchFamily="50" charset="-128"/>
              </a:rPr>
              <a:t>機械判読に適していません</a:t>
            </a:r>
            <a:endParaRPr lang="en-US" altLang="ja-JP" b="1" dirty="0">
              <a:solidFill>
                <a:srgbClr val="CC6600"/>
              </a:solidFill>
              <a:latin typeface="+mn-ea"/>
              <a:cs typeface="Meiryo UI" panose="020B0604030504040204" pitchFamily="50" charset="-128"/>
            </a:endParaRPr>
          </a:p>
        </p:txBody>
      </p:sp>
      <p:sp>
        <p:nvSpPr>
          <p:cNvPr id="25" name="右矢印 24"/>
          <p:cNvSpPr/>
          <p:nvPr/>
        </p:nvSpPr>
        <p:spPr>
          <a:xfrm>
            <a:off x="5220072" y="2492896"/>
            <a:ext cx="360040" cy="504056"/>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p:cNvSpPr/>
          <p:nvPr/>
        </p:nvSpPr>
        <p:spPr>
          <a:xfrm>
            <a:off x="5724128" y="1700808"/>
            <a:ext cx="504056" cy="50405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t>×</a:t>
            </a:r>
            <a:endParaRPr kumimoji="1" lang="ja-JP" altLang="en-US" sz="2400" b="1" dirty="0"/>
          </a:p>
        </p:txBody>
      </p:sp>
      <p:sp>
        <p:nvSpPr>
          <p:cNvPr id="18" name="楕円 17"/>
          <p:cNvSpPr/>
          <p:nvPr/>
        </p:nvSpPr>
        <p:spPr>
          <a:xfrm>
            <a:off x="5724128" y="2492896"/>
            <a:ext cx="504056" cy="50405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t>×</a:t>
            </a:r>
            <a:endParaRPr kumimoji="1" lang="ja-JP" altLang="en-US" sz="2400" b="1" dirty="0"/>
          </a:p>
        </p:txBody>
      </p:sp>
      <p:sp>
        <p:nvSpPr>
          <p:cNvPr id="19" name="テキスト ボックス 18"/>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074738"/>
            <a:r>
              <a:rPr lang="ja-JP" altLang="en-US" sz="2000" dirty="0">
                <a:solidFill>
                  <a:schemeClr val="tx1"/>
                </a:solidFill>
              </a:rPr>
              <a:t>紙、</a:t>
            </a:r>
            <a:r>
              <a:rPr lang="en-US" altLang="ja-JP" sz="2000" dirty="0">
                <a:solidFill>
                  <a:schemeClr val="tx1"/>
                </a:solidFill>
              </a:rPr>
              <a:t>PDF</a:t>
            </a:r>
            <a:r>
              <a:rPr lang="ja-JP" altLang="en-US" sz="2000" dirty="0">
                <a:solidFill>
                  <a:schemeClr val="tx1"/>
                </a:solidFill>
              </a:rPr>
              <a:t>の場合</a:t>
            </a:r>
            <a:endParaRPr lang="en-US" altLang="ja-JP" sz="2000" dirty="0">
              <a:solidFill>
                <a:schemeClr val="tx1"/>
              </a:solidFill>
            </a:endParaRPr>
          </a:p>
        </p:txBody>
      </p:sp>
      <p:sp>
        <p:nvSpPr>
          <p:cNvPr id="20" name="角丸四角形 19"/>
          <p:cNvSpPr/>
          <p:nvPr/>
        </p:nvSpPr>
        <p:spPr>
          <a:xfrm>
            <a:off x="35496" y="836712"/>
            <a:ext cx="1152128" cy="576064"/>
          </a:xfrm>
          <a:prstGeom prst="roundRect">
            <a:avLst>
              <a:gd name="adj" fmla="val 50000"/>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dirty="0">
                <a:solidFill>
                  <a:schemeClr val="bg1"/>
                </a:solidFill>
                <a:latin typeface="+mn-ea"/>
                <a:cs typeface="Meiryo UI" panose="020B0604030504040204" pitchFamily="50" charset="-128"/>
              </a:rPr>
              <a:t>補足</a:t>
            </a:r>
          </a:p>
        </p:txBody>
      </p:sp>
    </p:spTree>
    <p:extLst>
      <p:ext uri="{BB962C8B-B14F-4D97-AF65-F5344CB8AC3E}">
        <p14:creationId xmlns:p14="http://schemas.microsoft.com/office/powerpoint/2010/main" val="30296982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(4) </a:t>
            </a:r>
            <a:r>
              <a:rPr lang="ja-JP" altLang="en-US" dirty="0"/>
              <a:t>オープンデータにより適したデータにする</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43</a:t>
            </a:fld>
            <a:endParaRPr kumimoji="1" lang="ja-JP" altLang="en-US"/>
          </a:p>
        </p:txBody>
      </p:sp>
      <p:sp>
        <p:nvSpPr>
          <p:cNvPr id="15"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34" name="正方形/長方形 33"/>
          <p:cNvSpPr/>
          <p:nvPr/>
        </p:nvSpPr>
        <p:spPr>
          <a:xfrm>
            <a:off x="179512" y="908720"/>
            <a:ext cx="8712968"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2000" dirty="0">
                <a:solidFill>
                  <a:schemeClr val="tx1"/>
                </a:solidFill>
                <a:latin typeface="+mn-ea"/>
                <a:cs typeface="Meiryo UI" panose="020B0604030504040204" pitchFamily="50" charset="-128"/>
              </a:rPr>
              <a:t>CSV</a:t>
            </a:r>
            <a:r>
              <a:rPr lang="ja-JP" altLang="en-US" sz="2000" dirty="0">
                <a:solidFill>
                  <a:schemeClr val="tx1"/>
                </a:solidFill>
                <a:latin typeface="+mn-ea"/>
                <a:cs typeface="Meiryo UI" panose="020B0604030504040204" pitchFamily="50" charset="-128"/>
              </a:rPr>
              <a:t>形式のデータの作成</a:t>
            </a:r>
          </a:p>
        </p:txBody>
      </p:sp>
      <p:pic>
        <p:nvPicPr>
          <p:cNvPr id="35" name="図 34">
            <a:extLst>
              <a:ext uri="{FF2B5EF4-FFF2-40B4-BE49-F238E27FC236}">
                <a16:creationId xmlns:a16="http://schemas.microsoft.com/office/drawing/2014/main" id="{00FC82B1-B1D2-4357-A09C-F7661ADEABE4}"/>
              </a:ext>
            </a:extLst>
          </p:cNvPr>
          <p:cNvPicPr>
            <a:picLocks noChangeAspect="1"/>
          </p:cNvPicPr>
          <p:nvPr/>
        </p:nvPicPr>
        <p:blipFill>
          <a:blip r:embed="rId3"/>
          <a:stretch>
            <a:fillRect/>
          </a:stretch>
        </p:blipFill>
        <p:spPr>
          <a:xfrm>
            <a:off x="2557983" y="2060848"/>
            <a:ext cx="5686425" cy="4532387"/>
          </a:xfrm>
          <a:prstGeom prst="rect">
            <a:avLst/>
          </a:prstGeom>
        </p:spPr>
      </p:pic>
      <p:sp>
        <p:nvSpPr>
          <p:cNvPr id="37" name="角丸四角形吹き出し 15">
            <a:extLst>
              <a:ext uri="{FF2B5EF4-FFF2-40B4-BE49-F238E27FC236}">
                <a16:creationId xmlns:a16="http://schemas.microsoft.com/office/drawing/2014/main" id="{BEB22803-F5F2-4A2F-9EF3-7C6B73F823CE}"/>
              </a:ext>
            </a:extLst>
          </p:cNvPr>
          <p:cNvSpPr/>
          <p:nvPr/>
        </p:nvSpPr>
        <p:spPr>
          <a:xfrm>
            <a:off x="469751" y="4797152"/>
            <a:ext cx="2662090" cy="1224136"/>
          </a:xfrm>
          <a:prstGeom prst="wedgeRoundRectCallout">
            <a:avLst>
              <a:gd name="adj1" fmla="val 77955"/>
              <a:gd name="adj2" fmla="val 1080"/>
              <a:gd name="adj3" fmla="val 16667"/>
            </a:avLst>
          </a:prstGeom>
          <a:solidFill>
            <a:schemeClr val="accent1">
              <a:lumMod val="20000"/>
              <a:lumOff val="80000"/>
            </a:schemeClr>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kumimoji="1" lang="ja-JP" altLang="en-US" dirty="0">
                <a:solidFill>
                  <a:schemeClr val="tx1"/>
                </a:solidFill>
                <a:latin typeface="+mn-ea"/>
              </a:rPr>
              <a:t>ファイルの種類で</a:t>
            </a:r>
            <a:endParaRPr kumimoji="1" lang="en-US" altLang="ja-JP" dirty="0">
              <a:solidFill>
                <a:schemeClr val="tx1"/>
              </a:solidFill>
              <a:latin typeface="+mn-ea"/>
            </a:endParaRPr>
          </a:p>
          <a:p>
            <a:r>
              <a:rPr kumimoji="1" lang="ja-JP" altLang="en-US" dirty="0">
                <a:solidFill>
                  <a:schemeClr val="tx1"/>
                </a:solidFill>
                <a:latin typeface="+mn-ea"/>
              </a:rPr>
              <a:t>「</a:t>
            </a:r>
            <a:r>
              <a:rPr kumimoji="1" lang="en-US" altLang="ja-JP" dirty="0">
                <a:solidFill>
                  <a:schemeClr val="tx1"/>
                </a:solidFill>
                <a:latin typeface="+mn-ea"/>
              </a:rPr>
              <a:t>CSV</a:t>
            </a:r>
            <a:r>
              <a:rPr kumimoji="1" lang="ja-JP" altLang="en-US" dirty="0">
                <a:solidFill>
                  <a:schemeClr val="tx1"/>
                </a:solidFill>
                <a:latin typeface="+mn-ea"/>
              </a:rPr>
              <a:t>（カンマ区切り）」</a:t>
            </a:r>
            <a:endParaRPr kumimoji="1" lang="en-US" altLang="ja-JP" dirty="0">
              <a:solidFill>
                <a:schemeClr val="tx1"/>
              </a:solidFill>
              <a:latin typeface="+mn-ea"/>
            </a:endParaRPr>
          </a:p>
          <a:p>
            <a:r>
              <a:rPr kumimoji="1" lang="ja-JP" altLang="en-US" dirty="0">
                <a:solidFill>
                  <a:schemeClr val="tx1"/>
                </a:solidFill>
                <a:latin typeface="+mn-ea"/>
              </a:rPr>
              <a:t>を選択します</a:t>
            </a:r>
          </a:p>
        </p:txBody>
      </p:sp>
      <p:sp>
        <p:nvSpPr>
          <p:cNvPr id="38" name="正方形/長方形 37">
            <a:extLst>
              <a:ext uri="{FF2B5EF4-FFF2-40B4-BE49-F238E27FC236}">
                <a16:creationId xmlns:a16="http://schemas.microsoft.com/office/drawing/2014/main" id="{9E32F064-CD88-4C3D-9163-842657086B6A}"/>
              </a:ext>
            </a:extLst>
          </p:cNvPr>
          <p:cNvSpPr/>
          <p:nvPr/>
        </p:nvSpPr>
        <p:spPr>
          <a:xfrm>
            <a:off x="179512" y="6515294"/>
            <a:ext cx="3491880" cy="298082"/>
          </a:xfrm>
          <a:prstGeom prst="rect">
            <a:avLst/>
          </a:prstGeom>
          <a:noFill/>
          <a:ln>
            <a:noFill/>
          </a:ln>
        </p:spPr>
        <p:txBody>
          <a:bodyPr wrap="square" rtlCol="0" anchor="t">
            <a:noAutofit/>
          </a:bodyPr>
          <a:lstStyle/>
          <a:p>
            <a:pPr defTabSz="914400"/>
            <a:r>
              <a:rPr kumimoji="1" lang="en-US" altLang="ja-JP" sz="1400" dirty="0">
                <a:latin typeface="+mn-ea"/>
                <a:cs typeface="Meiryo UI" panose="020B0604030504040204" pitchFamily="50" charset="-128"/>
              </a:rPr>
              <a:t>※</a:t>
            </a:r>
            <a:r>
              <a:rPr kumimoji="1" lang="ja-JP" altLang="en-US" sz="1400" dirty="0">
                <a:latin typeface="+mn-ea"/>
                <a:cs typeface="Meiryo UI" panose="020B0604030504040204" pitchFamily="50" charset="-128"/>
              </a:rPr>
              <a:t>上記画面は、</a:t>
            </a:r>
            <a:r>
              <a:rPr kumimoji="1" lang="en-US" altLang="ja-JP" sz="1400" dirty="0">
                <a:latin typeface="+mn-ea"/>
                <a:cs typeface="Meiryo UI" panose="020B0604030504040204" pitchFamily="50" charset="-128"/>
              </a:rPr>
              <a:t>Excel2016</a:t>
            </a:r>
            <a:r>
              <a:rPr kumimoji="1" lang="ja-JP" altLang="en-US" sz="1400" dirty="0">
                <a:latin typeface="+mn-ea"/>
                <a:cs typeface="Meiryo UI" panose="020B0604030504040204" pitchFamily="50" charset="-128"/>
              </a:rPr>
              <a:t>の場合です。</a:t>
            </a:r>
          </a:p>
        </p:txBody>
      </p:sp>
      <p:sp>
        <p:nvSpPr>
          <p:cNvPr id="39" name="正方形/長方形 38">
            <a:extLst>
              <a:ext uri="{FF2B5EF4-FFF2-40B4-BE49-F238E27FC236}">
                <a16:creationId xmlns:a16="http://schemas.microsoft.com/office/drawing/2014/main" id="{69D17E6E-F242-4826-8A65-76E57B5A306D}"/>
              </a:ext>
            </a:extLst>
          </p:cNvPr>
          <p:cNvSpPr/>
          <p:nvPr/>
        </p:nvSpPr>
        <p:spPr>
          <a:xfrm>
            <a:off x="323528" y="1412776"/>
            <a:ext cx="8640960" cy="7920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a:spcBef>
                <a:spcPts val="600"/>
              </a:spcBef>
              <a:buClr>
                <a:schemeClr val="accent6">
                  <a:lumMod val="75000"/>
                </a:schemeClr>
              </a:buClr>
            </a:pPr>
            <a:r>
              <a:rPr lang="en-US" altLang="ja-JP" dirty="0">
                <a:solidFill>
                  <a:schemeClr val="tx1"/>
                </a:solidFill>
                <a:latin typeface="+mn-ea"/>
                <a:cs typeface="Meiryo UI" panose="020B0604030504040204" pitchFamily="50" charset="-128"/>
              </a:rPr>
              <a:t>CSV</a:t>
            </a:r>
            <a:r>
              <a:rPr lang="ja-JP" altLang="en-US" dirty="0">
                <a:solidFill>
                  <a:schemeClr val="tx1"/>
                </a:solidFill>
                <a:latin typeface="+mn-ea"/>
                <a:cs typeface="Meiryo UI" panose="020B0604030504040204" pitchFamily="50" charset="-128"/>
              </a:rPr>
              <a:t>形式のファイルは、</a:t>
            </a:r>
            <a:r>
              <a:rPr lang="en-US" altLang="ja-JP" dirty="0">
                <a:solidFill>
                  <a:schemeClr val="tx1"/>
                </a:solidFill>
                <a:latin typeface="+mn-ea"/>
                <a:cs typeface="Meiryo UI" panose="020B0604030504040204" pitchFamily="50" charset="-128"/>
              </a:rPr>
              <a:t>Excel</a:t>
            </a:r>
            <a:r>
              <a:rPr lang="ja-JP" altLang="en-US" dirty="0">
                <a:solidFill>
                  <a:schemeClr val="tx1"/>
                </a:solidFill>
                <a:latin typeface="+mn-ea"/>
                <a:cs typeface="Meiryo UI" panose="020B0604030504040204" pitchFamily="50" charset="-128"/>
              </a:rPr>
              <a:t>でデータを入力し、「名前を付けて保存」機能で、</a:t>
            </a:r>
            <a:r>
              <a:rPr lang="en-US" altLang="ja-JP" dirty="0">
                <a:solidFill>
                  <a:schemeClr val="tx1"/>
                </a:solidFill>
                <a:latin typeface="+mn-ea"/>
                <a:cs typeface="Meiryo UI" panose="020B0604030504040204" pitchFamily="50" charset="-128"/>
              </a:rPr>
              <a:t>CSV</a:t>
            </a:r>
            <a:r>
              <a:rPr lang="ja-JP" altLang="en-US" dirty="0">
                <a:solidFill>
                  <a:schemeClr val="tx1"/>
                </a:solidFill>
                <a:latin typeface="+mn-ea"/>
                <a:cs typeface="Meiryo UI" panose="020B0604030504040204" pitchFamily="50" charset="-128"/>
              </a:rPr>
              <a:t>形式の</a:t>
            </a:r>
            <a:r>
              <a:rPr lang="en-US" altLang="ja-JP" dirty="0">
                <a:solidFill>
                  <a:schemeClr val="tx1"/>
                </a:solidFill>
                <a:latin typeface="+mn-ea"/>
                <a:cs typeface="Meiryo UI" panose="020B0604030504040204" pitchFamily="50" charset="-128"/>
              </a:rPr>
              <a:t/>
            </a:r>
            <a:br>
              <a:rPr lang="en-US" altLang="ja-JP" dirty="0">
                <a:solidFill>
                  <a:schemeClr val="tx1"/>
                </a:solidFill>
                <a:latin typeface="+mn-ea"/>
                <a:cs typeface="Meiryo UI" panose="020B0604030504040204" pitchFamily="50" charset="-128"/>
              </a:rPr>
            </a:br>
            <a:r>
              <a:rPr lang="ja-JP" altLang="en-US" dirty="0">
                <a:solidFill>
                  <a:schemeClr val="tx1"/>
                </a:solidFill>
                <a:latin typeface="+mn-ea"/>
                <a:cs typeface="Meiryo UI" panose="020B0604030504040204" pitchFamily="50" charset="-128"/>
              </a:rPr>
              <a:t>ファイルを選択、保存することで作成できます。</a:t>
            </a:r>
          </a:p>
        </p:txBody>
      </p:sp>
    </p:spTree>
    <p:extLst>
      <p:ext uri="{BB962C8B-B14F-4D97-AF65-F5344CB8AC3E}">
        <p14:creationId xmlns:p14="http://schemas.microsoft.com/office/powerpoint/2010/main" val="19268797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a:srcRect t="29111" r="68088" b="32179"/>
          <a:stretch/>
        </p:blipFill>
        <p:spPr>
          <a:xfrm>
            <a:off x="107504" y="2132856"/>
            <a:ext cx="5776553" cy="3816424"/>
          </a:xfrm>
          <a:prstGeom prst="rect">
            <a:avLst/>
          </a:prstGeom>
          <a:ln w="28575">
            <a:solidFill>
              <a:srgbClr val="0070C0"/>
            </a:solidFill>
          </a:ln>
          <a:effectLst>
            <a:outerShdw blurRad="50800" dist="38100" dir="2700000" algn="tl" rotWithShape="0">
              <a:prstClr val="black">
                <a:alpha val="40000"/>
              </a:prstClr>
            </a:outerShdw>
          </a:effectLst>
        </p:spPr>
      </p:pic>
      <p:sp>
        <p:nvSpPr>
          <p:cNvPr id="2" name="タイトル 1"/>
          <p:cNvSpPr>
            <a:spLocks noGrp="1"/>
          </p:cNvSpPr>
          <p:nvPr>
            <p:ph type="title"/>
          </p:nvPr>
        </p:nvSpPr>
        <p:spPr/>
        <p:txBody>
          <a:bodyPr>
            <a:normAutofit/>
          </a:bodyPr>
          <a:lstStyle/>
          <a:p>
            <a:r>
              <a:rPr lang="en-US" altLang="ja-JP" dirty="0"/>
              <a:t>(4) </a:t>
            </a:r>
            <a:r>
              <a:rPr lang="ja-JP" altLang="en-US" dirty="0"/>
              <a:t>オープンデータにより適したデータにする</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44</a:t>
            </a:fld>
            <a:endParaRPr kumimoji="1" lang="ja-JP" altLang="en-US" dirty="0"/>
          </a:p>
        </p:txBody>
      </p:sp>
      <p:sp>
        <p:nvSpPr>
          <p:cNvPr id="4" name="正方形/長方形 3"/>
          <p:cNvSpPr/>
          <p:nvPr/>
        </p:nvSpPr>
        <p:spPr>
          <a:xfrm>
            <a:off x="179512" y="1412776"/>
            <a:ext cx="8856984" cy="64807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en-US" altLang="ja-JP" dirty="0">
                <a:solidFill>
                  <a:schemeClr val="tx1"/>
                </a:solidFill>
                <a:latin typeface="+mn-ea"/>
                <a:cs typeface="Meiryo UI" panose="020B0604030504040204" pitchFamily="50" charset="-128"/>
              </a:rPr>
              <a:t>CSV</a:t>
            </a:r>
            <a:r>
              <a:rPr lang="ja-JP" altLang="en-US" dirty="0">
                <a:solidFill>
                  <a:schemeClr val="tx1"/>
                </a:solidFill>
                <a:latin typeface="+mn-ea"/>
                <a:cs typeface="Meiryo UI" panose="020B0604030504040204" pitchFamily="50" charset="-128"/>
              </a:rPr>
              <a:t>形式のファイルにすることを前提に、</a:t>
            </a:r>
            <a:r>
              <a:rPr lang="en-US" altLang="ja-JP" dirty="0">
                <a:solidFill>
                  <a:schemeClr val="tx1"/>
                </a:solidFill>
                <a:latin typeface="+mn-ea"/>
                <a:cs typeface="Meiryo UI" panose="020B0604030504040204" pitchFamily="50" charset="-128"/>
              </a:rPr>
              <a:t>Excel</a:t>
            </a:r>
            <a:r>
              <a:rPr lang="ja-JP" altLang="en-US" dirty="0">
                <a:solidFill>
                  <a:schemeClr val="tx1"/>
                </a:solidFill>
                <a:latin typeface="+mn-ea"/>
                <a:cs typeface="Meiryo UI" panose="020B0604030504040204" pitchFamily="50" charset="-128"/>
              </a:rPr>
              <a:t>形式ファイルを作成する場合、以下のような点に気をつける必要があります。</a:t>
            </a:r>
            <a:endParaRPr lang="en-US" altLang="ja-JP" dirty="0">
              <a:solidFill>
                <a:schemeClr val="tx1"/>
              </a:solidFill>
              <a:latin typeface="+mn-ea"/>
              <a:cs typeface="Meiryo UI" panose="020B0604030504040204" pitchFamily="50" charset="-128"/>
            </a:endParaRPr>
          </a:p>
        </p:txBody>
      </p:sp>
      <p:sp>
        <p:nvSpPr>
          <p:cNvPr id="35" name="テキスト ボックス 34"/>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2000">
                <a:solidFill>
                  <a:schemeClr val="tx1"/>
                </a:solidFill>
                <a:latin typeface="+mn-ea"/>
                <a:cs typeface="Meiryo UI" panose="020B0604030504040204" pitchFamily="50" charset="-128"/>
              </a:defRPr>
            </a:lvl1pPr>
          </a:lstStyle>
          <a:p>
            <a:r>
              <a:rPr lang="ja-JP" altLang="en-US" dirty="0"/>
              <a:t>機械判読に適したファイルの作成①</a:t>
            </a:r>
          </a:p>
        </p:txBody>
      </p:sp>
      <p:sp>
        <p:nvSpPr>
          <p:cNvPr id="39"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41" name="角丸四角形 40"/>
          <p:cNvSpPr/>
          <p:nvPr/>
        </p:nvSpPr>
        <p:spPr>
          <a:xfrm>
            <a:off x="3275856" y="2492896"/>
            <a:ext cx="2520280" cy="360040"/>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角丸四角形吹き出し 81"/>
          <p:cNvSpPr/>
          <p:nvPr/>
        </p:nvSpPr>
        <p:spPr>
          <a:xfrm>
            <a:off x="6012160" y="2276872"/>
            <a:ext cx="3024336" cy="936104"/>
          </a:xfrm>
          <a:prstGeom prst="wedgeRoundRectCallout">
            <a:avLst>
              <a:gd name="adj1" fmla="val -59772"/>
              <a:gd name="adj2" fmla="val -1092"/>
              <a:gd name="adj3" fmla="val 16667"/>
            </a:avLst>
          </a:prstGeom>
          <a:solidFill>
            <a:srgbClr val="FFFF99"/>
          </a:soli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buClr>
                <a:schemeClr val="accent6">
                  <a:lumMod val="75000"/>
                </a:schemeClr>
              </a:buClr>
            </a:pPr>
            <a:r>
              <a:rPr lang="ja-JP" altLang="en-US" dirty="0">
                <a:solidFill>
                  <a:schemeClr val="tx1"/>
                </a:solidFill>
                <a:latin typeface="+mn-ea"/>
                <a:cs typeface="Meiryo UI" panose="020B0604030504040204" pitchFamily="50" charset="-128"/>
              </a:rPr>
              <a:t>表の「欄外」にタイトルや日付などを入れている。</a:t>
            </a:r>
          </a:p>
        </p:txBody>
      </p:sp>
      <p:sp>
        <p:nvSpPr>
          <p:cNvPr id="80" name="楕円 79"/>
          <p:cNvSpPr/>
          <p:nvPr/>
        </p:nvSpPr>
        <p:spPr>
          <a:xfrm>
            <a:off x="5868144" y="1844824"/>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１</a:t>
            </a:r>
          </a:p>
        </p:txBody>
      </p:sp>
      <p:sp>
        <p:nvSpPr>
          <p:cNvPr id="83" name="角丸四角形 82"/>
          <p:cNvSpPr/>
          <p:nvPr/>
        </p:nvSpPr>
        <p:spPr>
          <a:xfrm>
            <a:off x="395536" y="3717032"/>
            <a:ext cx="1152128" cy="2016224"/>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角丸四角形吹き出し 84"/>
          <p:cNvSpPr/>
          <p:nvPr/>
        </p:nvSpPr>
        <p:spPr>
          <a:xfrm>
            <a:off x="6012160" y="5301208"/>
            <a:ext cx="3024336" cy="936104"/>
          </a:xfrm>
          <a:prstGeom prst="wedgeRoundRectCallout">
            <a:avLst>
              <a:gd name="adj1" fmla="val -198638"/>
              <a:gd name="adj2" fmla="val -98408"/>
              <a:gd name="adj3" fmla="val 16667"/>
            </a:avLst>
          </a:prstGeom>
          <a:solidFill>
            <a:srgbClr val="FFFF99"/>
          </a:soli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buClr>
                <a:schemeClr val="accent6">
                  <a:lumMod val="75000"/>
                </a:schemeClr>
              </a:buClr>
            </a:pPr>
            <a:r>
              <a:rPr lang="ja-JP" altLang="en-US" dirty="0">
                <a:solidFill>
                  <a:schemeClr val="tx1"/>
                </a:solidFill>
                <a:latin typeface="+mn-ea"/>
                <a:cs typeface="Meiryo UI" panose="020B0604030504040204" pitchFamily="50" charset="-128"/>
              </a:rPr>
              <a:t>行や列で内容が同じ場合に、</a:t>
            </a:r>
            <a:endParaRPr lang="en-US" altLang="ja-JP" dirty="0">
              <a:solidFill>
                <a:schemeClr val="tx1"/>
              </a:solidFill>
              <a:latin typeface="+mn-ea"/>
              <a:cs typeface="Meiryo UI" panose="020B0604030504040204" pitchFamily="50" charset="-128"/>
            </a:endParaRPr>
          </a:p>
          <a:p>
            <a:pPr>
              <a:buClr>
                <a:schemeClr val="accent6">
                  <a:lumMod val="75000"/>
                </a:schemeClr>
              </a:buClr>
            </a:pPr>
            <a:r>
              <a:rPr lang="ja-JP" altLang="en-US" dirty="0">
                <a:solidFill>
                  <a:schemeClr val="tx1"/>
                </a:solidFill>
                <a:latin typeface="+mn-ea"/>
                <a:cs typeface="Meiryo UI" panose="020B0604030504040204" pitchFamily="50" charset="-128"/>
              </a:rPr>
              <a:t>セルを「結合」している。</a:t>
            </a:r>
          </a:p>
        </p:txBody>
      </p:sp>
      <p:sp>
        <p:nvSpPr>
          <p:cNvPr id="105" name="楕円 104"/>
          <p:cNvSpPr/>
          <p:nvPr/>
        </p:nvSpPr>
        <p:spPr>
          <a:xfrm>
            <a:off x="5940152" y="4869160"/>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３</a:t>
            </a:r>
          </a:p>
        </p:txBody>
      </p:sp>
      <p:sp>
        <p:nvSpPr>
          <p:cNvPr id="106" name="角丸四角形吹き出し 105"/>
          <p:cNvSpPr/>
          <p:nvPr/>
        </p:nvSpPr>
        <p:spPr>
          <a:xfrm>
            <a:off x="6012160" y="3789040"/>
            <a:ext cx="3024336" cy="936104"/>
          </a:xfrm>
          <a:prstGeom prst="wedgeRoundRectCallout">
            <a:avLst>
              <a:gd name="adj1" fmla="val -66888"/>
              <a:gd name="adj2" fmla="val -61627"/>
              <a:gd name="adj3" fmla="val 16667"/>
            </a:avLst>
          </a:prstGeom>
          <a:solidFill>
            <a:srgbClr val="FFFF99"/>
          </a:soli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buClr>
                <a:schemeClr val="accent6">
                  <a:lumMod val="75000"/>
                </a:schemeClr>
              </a:buClr>
            </a:pPr>
            <a:r>
              <a:rPr lang="ja-JP" altLang="en-US" dirty="0">
                <a:solidFill>
                  <a:schemeClr val="tx1"/>
                </a:solidFill>
                <a:latin typeface="+mn-ea"/>
                <a:cs typeface="Meiryo UI" panose="020B0604030504040204" pitchFamily="50" charset="-128"/>
              </a:rPr>
              <a:t>見出しを「複数行」にしている。</a:t>
            </a:r>
          </a:p>
        </p:txBody>
      </p:sp>
      <p:sp>
        <p:nvSpPr>
          <p:cNvPr id="107" name="角丸四角形 106"/>
          <p:cNvSpPr/>
          <p:nvPr/>
        </p:nvSpPr>
        <p:spPr>
          <a:xfrm>
            <a:off x="539552" y="2996952"/>
            <a:ext cx="5256584" cy="576064"/>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0" name="グループ化 59"/>
          <p:cNvGrpSpPr/>
          <p:nvPr/>
        </p:nvGrpSpPr>
        <p:grpSpPr>
          <a:xfrm>
            <a:off x="8316416" y="2924944"/>
            <a:ext cx="648072" cy="813044"/>
            <a:chOff x="4932040" y="1628800"/>
            <a:chExt cx="648072" cy="813044"/>
          </a:xfrm>
        </p:grpSpPr>
        <p:grpSp>
          <p:nvGrpSpPr>
            <p:cNvPr id="61" name="グループ化 60"/>
            <p:cNvGrpSpPr>
              <a:grpSpLocks noChangeAspect="1"/>
            </p:cNvGrpSpPr>
            <p:nvPr/>
          </p:nvGrpSpPr>
          <p:grpSpPr>
            <a:xfrm>
              <a:off x="4932040" y="1628800"/>
              <a:ext cx="648071" cy="813044"/>
              <a:chOff x="1164685" y="1988840"/>
              <a:chExt cx="1607113" cy="2016224"/>
            </a:xfrm>
            <a:solidFill>
              <a:srgbClr val="85A7D1"/>
            </a:solidFill>
          </p:grpSpPr>
          <p:sp>
            <p:nvSpPr>
              <p:cNvPr id="65" name="角丸四角形 64"/>
              <p:cNvSpPr/>
              <p:nvPr/>
            </p:nvSpPr>
            <p:spPr>
              <a:xfrm>
                <a:off x="1403647" y="2132856"/>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楕円 74"/>
              <p:cNvSpPr/>
              <p:nvPr/>
            </p:nvSpPr>
            <p:spPr>
              <a:xfrm>
                <a:off x="1259631" y="2780928"/>
                <a:ext cx="1512167" cy="12241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角丸四角形 75"/>
              <p:cNvSpPr/>
              <p:nvPr/>
            </p:nvSpPr>
            <p:spPr>
              <a:xfrm>
                <a:off x="1763687" y="1988840"/>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角丸四角形 76"/>
              <p:cNvSpPr/>
              <p:nvPr/>
            </p:nvSpPr>
            <p:spPr>
              <a:xfrm>
                <a:off x="2123727" y="1988840"/>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角丸四角形 77"/>
              <p:cNvSpPr/>
              <p:nvPr/>
            </p:nvSpPr>
            <p:spPr>
              <a:xfrm>
                <a:off x="2483766" y="2132855"/>
                <a:ext cx="288032"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角丸四角形 78"/>
              <p:cNvSpPr/>
              <p:nvPr/>
            </p:nvSpPr>
            <p:spPr>
              <a:xfrm rot="19328135">
                <a:off x="1164685" y="2728409"/>
                <a:ext cx="344123"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2" name="テキスト ボックス 61"/>
            <p:cNvSpPr txBox="1"/>
            <p:nvPr/>
          </p:nvSpPr>
          <p:spPr>
            <a:xfrm>
              <a:off x="5004048" y="1988840"/>
              <a:ext cx="576064" cy="288032"/>
            </a:xfrm>
            <a:prstGeom prst="rect">
              <a:avLst/>
            </a:prstGeom>
            <a:noFill/>
            <a:ln>
              <a:noFill/>
            </a:ln>
          </p:spPr>
          <p:txBody>
            <a:bodyPr wrap="none" rtlCol="0" anchor="ctr">
              <a:noAutofit/>
            </a:bodyPr>
            <a:lstStyle/>
            <a:p>
              <a:pPr algn="ctr"/>
              <a:r>
                <a:rPr kumimoji="1" lang="en-US" altLang="ja-JP" sz="1400" b="1" dirty="0">
                  <a:solidFill>
                    <a:schemeClr val="bg1"/>
                  </a:solidFill>
                </a:rPr>
                <a:t>STOP!</a:t>
              </a:r>
              <a:endParaRPr kumimoji="1" lang="ja-JP" altLang="en-US" sz="1400" b="1" dirty="0">
                <a:solidFill>
                  <a:schemeClr val="bg1"/>
                </a:solidFill>
              </a:endParaRPr>
            </a:p>
          </p:txBody>
        </p:sp>
      </p:grpSp>
      <p:grpSp>
        <p:nvGrpSpPr>
          <p:cNvPr id="86" name="グループ化 85"/>
          <p:cNvGrpSpPr/>
          <p:nvPr/>
        </p:nvGrpSpPr>
        <p:grpSpPr>
          <a:xfrm>
            <a:off x="8316416" y="4149080"/>
            <a:ext cx="648072" cy="813044"/>
            <a:chOff x="4932040" y="1628800"/>
            <a:chExt cx="648072" cy="813044"/>
          </a:xfrm>
        </p:grpSpPr>
        <p:grpSp>
          <p:nvGrpSpPr>
            <p:cNvPr id="87" name="グループ化 86"/>
            <p:cNvGrpSpPr>
              <a:grpSpLocks noChangeAspect="1"/>
            </p:cNvGrpSpPr>
            <p:nvPr/>
          </p:nvGrpSpPr>
          <p:grpSpPr>
            <a:xfrm>
              <a:off x="4932040" y="1628800"/>
              <a:ext cx="648071" cy="813044"/>
              <a:chOff x="1164685" y="1988840"/>
              <a:chExt cx="1607113" cy="2016224"/>
            </a:xfrm>
            <a:solidFill>
              <a:srgbClr val="85A7D1"/>
            </a:solidFill>
          </p:grpSpPr>
          <p:sp>
            <p:nvSpPr>
              <p:cNvPr id="89" name="角丸四角形 88"/>
              <p:cNvSpPr/>
              <p:nvPr/>
            </p:nvSpPr>
            <p:spPr>
              <a:xfrm>
                <a:off x="1403647" y="2132856"/>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楕円 89"/>
              <p:cNvSpPr/>
              <p:nvPr/>
            </p:nvSpPr>
            <p:spPr>
              <a:xfrm>
                <a:off x="1259631" y="2780928"/>
                <a:ext cx="1512167" cy="12241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角丸四角形 90"/>
              <p:cNvSpPr/>
              <p:nvPr/>
            </p:nvSpPr>
            <p:spPr>
              <a:xfrm>
                <a:off x="1763687" y="1988840"/>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角丸四角形 91"/>
              <p:cNvSpPr/>
              <p:nvPr/>
            </p:nvSpPr>
            <p:spPr>
              <a:xfrm>
                <a:off x="2123727" y="1988840"/>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角丸四角形 92"/>
              <p:cNvSpPr/>
              <p:nvPr/>
            </p:nvSpPr>
            <p:spPr>
              <a:xfrm>
                <a:off x="2483766" y="2132855"/>
                <a:ext cx="288032"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角丸四角形 93"/>
              <p:cNvSpPr/>
              <p:nvPr/>
            </p:nvSpPr>
            <p:spPr>
              <a:xfrm rot="19328135">
                <a:off x="1164685" y="2728409"/>
                <a:ext cx="344123"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8" name="テキスト ボックス 87"/>
            <p:cNvSpPr txBox="1"/>
            <p:nvPr/>
          </p:nvSpPr>
          <p:spPr>
            <a:xfrm>
              <a:off x="5004048" y="1988840"/>
              <a:ext cx="576064" cy="288032"/>
            </a:xfrm>
            <a:prstGeom prst="rect">
              <a:avLst/>
            </a:prstGeom>
            <a:noFill/>
            <a:ln>
              <a:noFill/>
            </a:ln>
          </p:spPr>
          <p:txBody>
            <a:bodyPr wrap="none" rtlCol="0" anchor="ctr">
              <a:noAutofit/>
            </a:bodyPr>
            <a:lstStyle/>
            <a:p>
              <a:pPr algn="ctr"/>
              <a:r>
                <a:rPr kumimoji="1" lang="en-US" altLang="ja-JP" sz="1400" b="1" dirty="0">
                  <a:solidFill>
                    <a:schemeClr val="bg1"/>
                  </a:solidFill>
                </a:rPr>
                <a:t>STOP!</a:t>
              </a:r>
              <a:endParaRPr kumimoji="1" lang="ja-JP" altLang="en-US" sz="1400" b="1" dirty="0">
                <a:solidFill>
                  <a:schemeClr val="bg1"/>
                </a:solidFill>
              </a:endParaRPr>
            </a:p>
          </p:txBody>
        </p:sp>
      </p:grpSp>
      <p:grpSp>
        <p:nvGrpSpPr>
          <p:cNvPr id="95" name="グループ化 94"/>
          <p:cNvGrpSpPr/>
          <p:nvPr/>
        </p:nvGrpSpPr>
        <p:grpSpPr>
          <a:xfrm>
            <a:off x="8316416" y="5877272"/>
            <a:ext cx="648072" cy="813044"/>
            <a:chOff x="4932040" y="1628800"/>
            <a:chExt cx="648072" cy="813044"/>
          </a:xfrm>
        </p:grpSpPr>
        <p:grpSp>
          <p:nvGrpSpPr>
            <p:cNvPr id="96" name="グループ化 95"/>
            <p:cNvGrpSpPr>
              <a:grpSpLocks noChangeAspect="1"/>
            </p:cNvGrpSpPr>
            <p:nvPr/>
          </p:nvGrpSpPr>
          <p:grpSpPr>
            <a:xfrm>
              <a:off x="4932040" y="1628800"/>
              <a:ext cx="648071" cy="813044"/>
              <a:chOff x="1164685" y="1988840"/>
              <a:chExt cx="1607113" cy="2016224"/>
            </a:xfrm>
            <a:solidFill>
              <a:srgbClr val="85A7D1"/>
            </a:solidFill>
          </p:grpSpPr>
          <p:sp>
            <p:nvSpPr>
              <p:cNvPr id="98" name="角丸四角形 97"/>
              <p:cNvSpPr/>
              <p:nvPr/>
            </p:nvSpPr>
            <p:spPr>
              <a:xfrm>
                <a:off x="1403647" y="2132856"/>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楕円 98"/>
              <p:cNvSpPr/>
              <p:nvPr/>
            </p:nvSpPr>
            <p:spPr>
              <a:xfrm>
                <a:off x="1259631" y="2780928"/>
                <a:ext cx="1512167" cy="12241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角丸四角形 99"/>
              <p:cNvSpPr/>
              <p:nvPr/>
            </p:nvSpPr>
            <p:spPr>
              <a:xfrm>
                <a:off x="1763687" y="1988840"/>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角丸四角形 100"/>
              <p:cNvSpPr/>
              <p:nvPr/>
            </p:nvSpPr>
            <p:spPr>
              <a:xfrm>
                <a:off x="2123727" y="1988840"/>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角丸四角形 101"/>
              <p:cNvSpPr/>
              <p:nvPr/>
            </p:nvSpPr>
            <p:spPr>
              <a:xfrm>
                <a:off x="2483766" y="2132855"/>
                <a:ext cx="288032"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角丸四角形 102"/>
              <p:cNvSpPr/>
              <p:nvPr/>
            </p:nvSpPr>
            <p:spPr>
              <a:xfrm rot="19328135">
                <a:off x="1164685" y="2728409"/>
                <a:ext cx="344123"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7" name="テキスト ボックス 96"/>
            <p:cNvSpPr txBox="1"/>
            <p:nvPr/>
          </p:nvSpPr>
          <p:spPr>
            <a:xfrm>
              <a:off x="5004048" y="1988840"/>
              <a:ext cx="576064" cy="288032"/>
            </a:xfrm>
            <a:prstGeom prst="rect">
              <a:avLst/>
            </a:prstGeom>
            <a:noFill/>
            <a:ln>
              <a:noFill/>
            </a:ln>
          </p:spPr>
          <p:txBody>
            <a:bodyPr wrap="none" rtlCol="0" anchor="ctr">
              <a:noAutofit/>
            </a:bodyPr>
            <a:lstStyle/>
            <a:p>
              <a:pPr algn="ctr"/>
              <a:r>
                <a:rPr kumimoji="1" lang="en-US" altLang="ja-JP" sz="1400" b="1" dirty="0">
                  <a:solidFill>
                    <a:schemeClr val="bg1"/>
                  </a:solidFill>
                </a:rPr>
                <a:t>STOP!</a:t>
              </a:r>
              <a:endParaRPr kumimoji="1" lang="ja-JP" altLang="en-US" sz="1400" b="1" dirty="0">
                <a:solidFill>
                  <a:schemeClr val="bg1"/>
                </a:solidFill>
              </a:endParaRPr>
            </a:p>
          </p:txBody>
        </p:sp>
      </p:grpSp>
      <p:sp>
        <p:nvSpPr>
          <p:cNvPr id="104" name="楕円 103"/>
          <p:cNvSpPr/>
          <p:nvPr/>
        </p:nvSpPr>
        <p:spPr>
          <a:xfrm>
            <a:off x="5940152" y="3356992"/>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２</a:t>
            </a:r>
          </a:p>
        </p:txBody>
      </p:sp>
    </p:spTree>
    <p:extLst>
      <p:ext uri="{BB962C8B-B14F-4D97-AF65-F5344CB8AC3E}">
        <p14:creationId xmlns:p14="http://schemas.microsoft.com/office/powerpoint/2010/main" val="35375981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a:srcRect t="28495" r="39605" b="38709"/>
          <a:stretch/>
        </p:blipFill>
        <p:spPr>
          <a:xfrm>
            <a:off x="323528" y="2996952"/>
            <a:ext cx="8521439" cy="2520280"/>
          </a:xfrm>
          <a:prstGeom prst="rect">
            <a:avLst/>
          </a:prstGeom>
          <a:ln w="28575">
            <a:solidFill>
              <a:srgbClr val="0070C0"/>
            </a:solidFill>
          </a:ln>
          <a:effectLst>
            <a:outerShdw blurRad="50800" dist="38100" dir="2700000" algn="tl" rotWithShape="0">
              <a:prstClr val="black">
                <a:alpha val="40000"/>
              </a:prstClr>
            </a:outerShdw>
          </a:effectLst>
        </p:spPr>
      </p:pic>
      <p:sp>
        <p:nvSpPr>
          <p:cNvPr id="2" name="タイトル 1"/>
          <p:cNvSpPr>
            <a:spLocks noGrp="1"/>
          </p:cNvSpPr>
          <p:nvPr>
            <p:ph type="title"/>
          </p:nvPr>
        </p:nvSpPr>
        <p:spPr/>
        <p:txBody>
          <a:bodyPr>
            <a:normAutofit/>
          </a:bodyPr>
          <a:lstStyle/>
          <a:p>
            <a:r>
              <a:rPr lang="en-US" altLang="ja-JP" dirty="0"/>
              <a:t>(4) </a:t>
            </a:r>
            <a:r>
              <a:rPr lang="ja-JP" altLang="en-US" dirty="0"/>
              <a:t>オープンデータにより適したデータにする</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45</a:t>
            </a:fld>
            <a:endParaRPr kumimoji="1" lang="ja-JP" altLang="en-US" dirty="0"/>
          </a:p>
        </p:txBody>
      </p:sp>
      <p:sp>
        <p:nvSpPr>
          <p:cNvPr id="4" name="正方形/長方形 3"/>
          <p:cNvSpPr/>
          <p:nvPr/>
        </p:nvSpPr>
        <p:spPr>
          <a:xfrm>
            <a:off x="179512" y="1412776"/>
            <a:ext cx="8856984" cy="64807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「欄外の記載をしない」「見出しは一行にする」「セルの結合は行なわない」といったことに意識して、</a:t>
            </a:r>
            <a:r>
              <a:rPr lang="en-US" altLang="ja-JP" dirty="0">
                <a:solidFill>
                  <a:schemeClr val="tx1"/>
                </a:solidFill>
                <a:latin typeface="+mn-ea"/>
                <a:cs typeface="Meiryo UI" panose="020B0604030504040204" pitchFamily="50" charset="-128"/>
              </a:rPr>
              <a:t>Excel</a:t>
            </a:r>
            <a:r>
              <a:rPr lang="ja-JP" altLang="en-US" dirty="0">
                <a:solidFill>
                  <a:schemeClr val="tx1"/>
                </a:solidFill>
                <a:latin typeface="+mn-ea"/>
                <a:cs typeface="Meiryo UI" panose="020B0604030504040204" pitchFamily="50" charset="-128"/>
              </a:rPr>
              <a:t>形式のデータを作成しておくと、</a:t>
            </a:r>
            <a:r>
              <a:rPr lang="en-US" altLang="ja-JP" dirty="0">
                <a:solidFill>
                  <a:schemeClr val="tx1"/>
                </a:solidFill>
                <a:latin typeface="+mn-ea"/>
                <a:cs typeface="Meiryo UI" panose="020B0604030504040204" pitchFamily="50" charset="-128"/>
              </a:rPr>
              <a:t>CSV</a:t>
            </a:r>
            <a:r>
              <a:rPr lang="ja-JP" altLang="en-US" dirty="0">
                <a:solidFill>
                  <a:schemeClr val="tx1"/>
                </a:solidFill>
                <a:latin typeface="+mn-ea"/>
                <a:cs typeface="Meiryo UI" panose="020B0604030504040204" pitchFamily="50" charset="-128"/>
              </a:rPr>
              <a:t>形式ファイルにした場合に、機械判読に適したデータを作成することができます。</a:t>
            </a:r>
            <a:endParaRPr lang="en-US" altLang="ja-JP" dirty="0">
              <a:solidFill>
                <a:schemeClr val="tx1"/>
              </a:solidFill>
              <a:latin typeface="+mn-ea"/>
              <a:cs typeface="Meiryo UI" panose="020B0604030504040204" pitchFamily="50" charset="-128"/>
            </a:endParaRPr>
          </a:p>
        </p:txBody>
      </p:sp>
      <p:sp>
        <p:nvSpPr>
          <p:cNvPr id="35" name="テキスト ボックス 34"/>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2000">
                <a:solidFill>
                  <a:schemeClr val="tx1"/>
                </a:solidFill>
                <a:latin typeface="+mn-ea"/>
                <a:cs typeface="Meiryo UI" panose="020B0604030504040204" pitchFamily="50" charset="-128"/>
              </a:defRPr>
            </a:lvl1pPr>
          </a:lstStyle>
          <a:p>
            <a:r>
              <a:rPr lang="ja-JP" altLang="en-US" dirty="0"/>
              <a:t>機械判読に適したファイルの作成①</a:t>
            </a:r>
          </a:p>
        </p:txBody>
      </p:sp>
      <p:sp>
        <p:nvSpPr>
          <p:cNvPr id="39"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109" name="角丸四角形 108"/>
          <p:cNvSpPr/>
          <p:nvPr/>
        </p:nvSpPr>
        <p:spPr>
          <a:xfrm>
            <a:off x="1331640" y="3645024"/>
            <a:ext cx="1008112" cy="1728192"/>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角丸四角形吹き出し 130"/>
          <p:cNvSpPr/>
          <p:nvPr/>
        </p:nvSpPr>
        <p:spPr>
          <a:xfrm>
            <a:off x="5940152" y="4077072"/>
            <a:ext cx="2556792" cy="576064"/>
          </a:xfrm>
          <a:prstGeom prst="wedgeRoundRectCallout">
            <a:avLst>
              <a:gd name="adj1" fmla="val -37597"/>
              <a:gd name="adj2" fmla="val -114354"/>
              <a:gd name="adj3" fmla="val 16667"/>
            </a:avLst>
          </a:prstGeom>
          <a:solidFill>
            <a:srgbClr val="FFFF99"/>
          </a:soli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buClr>
                <a:schemeClr val="accent6">
                  <a:lumMod val="75000"/>
                </a:schemeClr>
              </a:buClr>
            </a:pPr>
            <a:r>
              <a:rPr lang="ja-JP" altLang="en-US" dirty="0">
                <a:solidFill>
                  <a:schemeClr val="tx1"/>
                </a:solidFill>
                <a:latin typeface="+mn-ea"/>
                <a:cs typeface="Meiryo UI" panose="020B0604030504040204" pitchFamily="50" charset="-128"/>
              </a:rPr>
              <a:t>見出しは</a:t>
            </a:r>
            <a:r>
              <a:rPr lang="en-US" altLang="ja-JP" dirty="0">
                <a:solidFill>
                  <a:schemeClr val="tx1"/>
                </a:solidFill>
                <a:latin typeface="+mn-ea"/>
                <a:cs typeface="Meiryo UI" panose="020B0604030504040204" pitchFamily="50" charset="-128"/>
              </a:rPr>
              <a:t>1</a:t>
            </a:r>
            <a:r>
              <a:rPr lang="ja-JP" altLang="en-US" dirty="0">
                <a:solidFill>
                  <a:schemeClr val="tx1"/>
                </a:solidFill>
                <a:latin typeface="+mn-ea"/>
                <a:cs typeface="Meiryo UI" panose="020B0604030504040204" pitchFamily="50" charset="-128"/>
              </a:rPr>
              <a:t>行にします。</a:t>
            </a:r>
          </a:p>
        </p:txBody>
      </p:sp>
      <p:sp>
        <p:nvSpPr>
          <p:cNvPr id="132" name="角丸四角形吹き出し 131"/>
          <p:cNvSpPr/>
          <p:nvPr/>
        </p:nvSpPr>
        <p:spPr>
          <a:xfrm>
            <a:off x="1259632" y="5805264"/>
            <a:ext cx="3168352" cy="936104"/>
          </a:xfrm>
          <a:prstGeom prst="wedgeRoundRectCallout">
            <a:avLst>
              <a:gd name="adj1" fmla="val -56577"/>
              <a:gd name="adj2" fmla="val -92936"/>
              <a:gd name="adj3" fmla="val 16667"/>
            </a:avLst>
          </a:prstGeom>
          <a:solidFill>
            <a:srgbClr val="FFFF99"/>
          </a:soli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buClr>
                <a:schemeClr val="accent6">
                  <a:lumMod val="75000"/>
                </a:schemeClr>
              </a:buClr>
            </a:pPr>
            <a:r>
              <a:rPr lang="ja-JP" altLang="en-US" dirty="0">
                <a:solidFill>
                  <a:schemeClr val="tx1"/>
                </a:solidFill>
                <a:latin typeface="+mn-ea"/>
                <a:cs typeface="Meiryo UI" panose="020B0604030504040204" pitchFamily="50" charset="-128"/>
              </a:rPr>
              <a:t>行や列で内容が同じ場合でも、全てのセルに情報を記載します。</a:t>
            </a:r>
          </a:p>
        </p:txBody>
      </p:sp>
      <p:sp>
        <p:nvSpPr>
          <p:cNvPr id="134" name="角丸四角形 133"/>
          <p:cNvSpPr/>
          <p:nvPr/>
        </p:nvSpPr>
        <p:spPr>
          <a:xfrm>
            <a:off x="467544" y="3645024"/>
            <a:ext cx="936104" cy="1728192"/>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角丸四角形 135"/>
          <p:cNvSpPr/>
          <p:nvPr/>
        </p:nvSpPr>
        <p:spPr>
          <a:xfrm>
            <a:off x="467544" y="3284984"/>
            <a:ext cx="8208912" cy="360040"/>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角丸四角形吹き出し 129"/>
          <p:cNvSpPr/>
          <p:nvPr/>
        </p:nvSpPr>
        <p:spPr>
          <a:xfrm>
            <a:off x="1547664" y="2348880"/>
            <a:ext cx="4536504" cy="792088"/>
          </a:xfrm>
          <a:prstGeom prst="wedgeRoundRectCallout">
            <a:avLst>
              <a:gd name="adj1" fmla="val -35474"/>
              <a:gd name="adj2" fmla="val 112586"/>
              <a:gd name="adj3" fmla="val 16667"/>
            </a:avLst>
          </a:prstGeom>
          <a:solidFill>
            <a:srgbClr val="FFFF99"/>
          </a:soli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buClr>
                <a:schemeClr val="accent6">
                  <a:lumMod val="75000"/>
                </a:schemeClr>
              </a:buClr>
            </a:pPr>
            <a:r>
              <a:rPr lang="ja-JP" altLang="en-US" dirty="0">
                <a:solidFill>
                  <a:schemeClr val="tx1"/>
                </a:solidFill>
                <a:latin typeface="+mn-ea"/>
                <a:cs typeface="Meiryo UI" panose="020B0604030504040204" pitchFamily="50" charset="-128"/>
              </a:rPr>
              <a:t>全項目で共通する内容でも、欄外に記載せず、</a:t>
            </a:r>
            <a:r>
              <a:rPr lang="en-US" altLang="ja-JP" dirty="0">
                <a:solidFill>
                  <a:schemeClr val="tx1"/>
                </a:solidFill>
                <a:latin typeface="+mn-ea"/>
                <a:cs typeface="Meiryo UI" panose="020B0604030504040204" pitchFamily="50" charset="-128"/>
              </a:rPr>
              <a:t>1</a:t>
            </a:r>
            <a:r>
              <a:rPr lang="ja-JP" altLang="en-US" dirty="0">
                <a:solidFill>
                  <a:schemeClr val="tx1"/>
                </a:solidFill>
                <a:latin typeface="+mn-ea"/>
                <a:cs typeface="Meiryo UI" panose="020B0604030504040204" pitchFamily="50" charset="-128"/>
              </a:rPr>
              <a:t>項目として記載します。</a:t>
            </a:r>
          </a:p>
        </p:txBody>
      </p:sp>
      <p:sp>
        <p:nvSpPr>
          <p:cNvPr id="81" name="楕円 80"/>
          <p:cNvSpPr/>
          <p:nvPr/>
        </p:nvSpPr>
        <p:spPr>
          <a:xfrm>
            <a:off x="1043608" y="2420888"/>
            <a:ext cx="504056" cy="50405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１</a:t>
            </a:r>
          </a:p>
        </p:txBody>
      </p:sp>
      <p:sp>
        <p:nvSpPr>
          <p:cNvPr id="137" name="楕円 136"/>
          <p:cNvSpPr/>
          <p:nvPr/>
        </p:nvSpPr>
        <p:spPr>
          <a:xfrm>
            <a:off x="5580112" y="4365104"/>
            <a:ext cx="504056" cy="50405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２</a:t>
            </a:r>
          </a:p>
        </p:txBody>
      </p:sp>
      <p:sp>
        <p:nvSpPr>
          <p:cNvPr id="138" name="楕円 137"/>
          <p:cNvSpPr/>
          <p:nvPr/>
        </p:nvSpPr>
        <p:spPr>
          <a:xfrm>
            <a:off x="827584" y="5661248"/>
            <a:ext cx="504056" cy="50405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３</a:t>
            </a:r>
          </a:p>
        </p:txBody>
      </p:sp>
      <p:sp>
        <p:nvSpPr>
          <p:cNvPr id="139" name="ドーナツ 138"/>
          <p:cNvSpPr/>
          <p:nvPr/>
        </p:nvSpPr>
        <p:spPr>
          <a:xfrm>
            <a:off x="5724128" y="2708920"/>
            <a:ext cx="504056" cy="504056"/>
          </a:xfrm>
          <a:prstGeom prst="don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0" name="ドーナツ 139"/>
          <p:cNvSpPr/>
          <p:nvPr/>
        </p:nvSpPr>
        <p:spPr>
          <a:xfrm>
            <a:off x="8028384" y="4293096"/>
            <a:ext cx="504056" cy="504056"/>
          </a:xfrm>
          <a:prstGeom prst="don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1" name="ドーナツ 140"/>
          <p:cNvSpPr/>
          <p:nvPr/>
        </p:nvSpPr>
        <p:spPr>
          <a:xfrm>
            <a:off x="4139952" y="6381328"/>
            <a:ext cx="504056" cy="504056"/>
          </a:xfrm>
          <a:prstGeom prst="don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5483371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a:srcRect t="29746" r="42050" b="33237"/>
          <a:stretch/>
        </p:blipFill>
        <p:spPr>
          <a:xfrm>
            <a:off x="179512" y="2132856"/>
            <a:ext cx="7539896" cy="2623278"/>
          </a:xfrm>
          <a:prstGeom prst="rect">
            <a:avLst/>
          </a:prstGeom>
          <a:ln w="28575">
            <a:solidFill>
              <a:srgbClr val="0070C0"/>
            </a:solidFill>
          </a:ln>
          <a:effectLst>
            <a:outerShdw blurRad="50800" dist="38100" dir="2700000" algn="tl" rotWithShape="0">
              <a:prstClr val="black">
                <a:alpha val="40000"/>
              </a:prstClr>
            </a:outerShdw>
          </a:effectLst>
        </p:spPr>
      </p:pic>
      <p:sp>
        <p:nvSpPr>
          <p:cNvPr id="2" name="タイトル 1"/>
          <p:cNvSpPr>
            <a:spLocks noGrp="1"/>
          </p:cNvSpPr>
          <p:nvPr>
            <p:ph type="title"/>
          </p:nvPr>
        </p:nvSpPr>
        <p:spPr/>
        <p:txBody>
          <a:bodyPr>
            <a:normAutofit/>
          </a:bodyPr>
          <a:lstStyle/>
          <a:p>
            <a:r>
              <a:rPr lang="en-US" altLang="ja-JP" dirty="0"/>
              <a:t>(4) </a:t>
            </a:r>
            <a:r>
              <a:rPr lang="ja-JP" altLang="en-US" dirty="0"/>
              <a:t>オープンデータにより適したデータにする</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46</a:t>
            </a:fld>
            <a:endParaRPr kumimoji="1" lang="ja-JP" altLang="en-US" dirty="0"/>
          </a:p>
        </p:txBody>
      </p:sp>
      <p:sp>
        <p:nvSpPr>
          <p:cNvPr id="4" name="正方形/長方形 3"/>
          <p:cNvSpPr/>
          <p:nvPr/>
        </p:nvSpPr>
        <p:spPr>
          <a:xfrm>
            <a:off x="179512" y="1412776"/>
            <a:ext cx="8856984" cy="64807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en-US" altLang="ja-JP" dirty="0">
                <a:solidFill>
                  <a:schemeClr val="tx1"/>
                </a:solidFill>
                <a:latin typeface="+mn-ea"/>
                <a:cs typeface="Meiryo UI" panose="020B0604030504040204" pitchFamily="50" charset="-128"/>
              </a:rPr>
              <a:t>CSV</a:t>
            </a:r>
            <a:r>
              <a:rPr lang="ja-JP" altLang="en-US" dirty="0">
                <a:solidFill>
                  <a:schemeClr val="tx1"/>
                </a:solidFill>
                <a:latin typeface="+mn-ea"/>
                <a:cs typeface="Meiryo UI" panose="020B0604030504040204" pitchFamily="50" charset="-128"/>
              </a:rPr>
              <a:t>形式のファイルにすることを前提に、</a:t>
            </a:r>
            <a:r>
              <a:rPr lang="en-US" altLang="ja-JP" dirty="0">
                <a:solidFill>
                  <a:schemeClr val="tx1"/>
                </a:solidFill>
                <a:latin typeface="+mn-ea"/>
                <a:cs typeface="Meiryo UI" panose="020B0604030504040204" pitchFamily="50" charset="-128"/>
              </a:rPr>
              <a:t>Excel</a:t>
            </a:r>
            <a:r>
              <a:rPr lang="ja-JP" altLang="en-US" dirty="0">
                <a:solidFill>
                  <a:schemeClr val="tx1"/>
                </a:solidFill>
                <a:latin typeface="+mn-ea"/>
                <a:cs typeface="Meiryo UI" panose="020B0604030504040204" pitchFamily="50" charset="-128"/>
              </a:rPr>
              <a:t>形式ファイルを作成する場合、以下のような点に気をつける必要があります。</a:t>
            </a:r>
            <a:endParaRPr lang="en-US" altLang="ja-JP" dirty="0">
              <a:solidFill>
                <a:schemeClr val="tx1"/>
              </a:solidFill>
              <a:latin typeface="+mn-ea"/>
              <a:cs typeface="Meiryo UI" panose="020B0604030504040204" pitchFamily="50" charset="-128"/>
            </a:endParaRPr>
          </a:p>
        </p:txBody>
      </p:sp>
      <p:sp>
        <p:nvSpPr>
          <p:cNvPr id="35" name="テキスト ボックス 34"/>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2000">
                <a:solidFill>
                  <a:schemeClr val="tx1"/>
                </a:solidFill>
                <a:latin typeface="+mn-ea"/>
                <a:cs typeface="Meiryo UI" panose="020B0604030504040204" pitchFamily="50" charset="-128"/>
              </a:defRPr>
            </a:lvl1pPr>
          </a:lstStyle>
          <a:p>
            <a:r>
              <a:rPr lang="ja-JP" altLang="en-US" dirty="0"/>
              <a:t>機械判読に適したファイルの作成②</a:t>
            </a:r>
          </a:p>
        </p:txBody>
      </p:sp>
      <p:sp>
        <p:nvSpPr>
          <p:cNvPr id="39"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107" name="角丸四角形 106"/>
          <p:cNvSpPr/>
          <p:nvPr/>
        </p:nvSpPr>
        <p:spPr>
          <a:xfrm>
            <a:off x="683568" y="3212976"/>
            <a:ext cx="5400600" cy="432048"/>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角丸四角形 109"/>
          <p:cNvSpPr/>
          <p:nvPr/>
        </p:nvSpPr>
        <p:spPr>
          <a:xfrm>
            <a:off x="539552" y="3717032"/>
            <a:ext cx="6912768" cy="792088"/>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角丸四角形吹き出し 81"/>
          <p:cNvSpPr/>
          <p:nvPr/>
        </p:nvSpPr>
        <p:spPr>
          <a:xfrm>
            <a:off x="2843808" y="5373216"/>
            <a:ext cx="3384376" cy="864096"/>
          </a:xfrm>
          <a:prstGeom prst="wedgeRoundRectCallout">
            <a:avLst>
              <a:gd name="adj1" fmla="val -58781"/>
              <a:gd name="adj2" fmla="val -146813"/>
              <a:gd name="adj3" fmla="val 16667"/>
            </a:avLst>
          </a:prstGeom>
          <a:solidFill>
            <a:srgbClr val="FFFF99"/>
          </a:soli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buClr>
                <a:schemeClr val="accent6">
                  <a:lumMod val="75000"/>
                </a:schemeClr>
              </a:buClr>
            </a:pPr>
            <a:r>
              <a:rPr lang="ja-JP" altLang="en-US" dirty="0">
                <a:solidFill>
                  <a:schemeClr val="tx1"/>
                </a:solidFill>
                <a:latin typeface="+mn-ea"/>
                <a:cs typeface="Meiryo UI" panose="020B0604030504040204" pitchFamily="50" charset="-128"/>
              </a:rPr>
              <a:t>「罫線だけの行」を残している。</a:t>
            </a:r>
          </a:p>
        </p:txBody>
      </p:sp>
      <p:sp>
        <p:nvSpPr>
          <p:cNvPr id="108" name="角丸四角形吹き出し 107"/>
          <p:cNvSpPr/>
          <p:nvPr/>
        </p:nvSpPr>
        <p:spPr>
          <a:xfrm>
            <a:off x="4644008" y="3933056"/>
            <a:ext cx="3168352" cy="720080"/>
          </a:xfrm>
          <a:prstGeom prst="wedgeRoundRectCallout">
            <a:avLst>
              <a:gd name="adj1" fmla="val -41625"/>
              <a:gd name="adj2" fmla="val -101603"/>
              <a:gd name="adj3" fmla="val 16667"/>
            </a:avLst>
          </a:prstGeom>
          <a:solidFill>
            <a:srgbClr val="FFFF99"/>
          </a:soli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buClr>
                <a:schemeClr val="accent6">
                  <a:lumMod val="75000"/>
                </a:schemeClr>
              </a:buClr>
            </a:pPr>
            <a:r>
              <a:rPr lang="ja-JP" altLang="en-US" dirty="0">
                <a:solidFill>
                  <a:schemeClr val="tx1"/>
                </a:solidFill>
                <a:latin typeface="+mn-ea"/>
                <a:cs typeface="Meiryo UI" panose="020B0604030504040204" pitchFamily="50" charset="-128"/>
              </a:rPr>
              <a:t>セルの中で「改行」している。</a:t>
            </a:r>
          </a:p>
        </p:txBody>
      </p:sp>
      <p:sp>
        <p:nvSpPr>
          <p:cNvPr id="80" name="楕円 79"/>
          <p:cNvSpPr/>
          <p:nvPr/>
        </p:nvSpPr>
        <p:spPr>
          <a:xfrm>
            <a:off x="4355976" y="4293096"/>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４</a:t>
            </a:r>
          </a:p>
        </p:txBody>
      </p:sp>
      <p:sp>
        <p:nvSpPr>
          <p:cNvPr id="104" name="楕円 103"/>
          <p:cNvSpPr/>
          <p:nvPr/>
        </p:nvSpPr>
        <p:spPr>
          <a:xfrm>
            <a:off x="2627784" y="5805264"/>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５</a:t>
            </a:r>
          </a:p>
        </p:txBody>
      </p:sp>
      <p:grpSp>
        <p:nvGrpSpPr>
          <p:cNvPr id="60" name="グループ化 59"/>
          <p:cNvGrpSpPr/>
          <p:nvPr/>
        </p:nvGrpSpPr>
        <p:grpSpPr>
          <a:xfrm>
            <a:off x="7236296" y="4293096"/>
            <a:ext cx="648072" cy="813044"/>
            <a:chOff x="4932040" y="1628800"/>
            <a:chExt cx="648072" cy="813044"/>
          </a:xfrm>
        </p:grpSpPr>
        <p:grpSp>
          <p:nvGrpSpPr>
            <p:cNvPr id="61" name="グループ化 60"/>
            <p:cNvGrpSpPr>
              <a:grpSpLocks noChangeAspect="1"/>
            </p:cNvGrpSpPr>
            <p:nvPr/>
          </p:nvGrpSpPr>
          <p:grpSpPr>
            <a:xfrm>
              <a:off x="4932040" y="1628800"/>
              <a:ext cx="648071" cy="813044"/>
              <a:chOff x="1164685" y="1988840"/>
              <a:chExt cx="1607113" cy="2016224"/>
            </a:xfrm>
            <a:solidFill>
              <a:srgbClr val="85A7D1"/>
            </a:solidFill>
          </p:grpSpPr>
          <p:sp>
            <p:nvSpPr>
              <p:cNvPr id="65" name="角丸四角形 64"/>
              <p:cNvSpPr/>
              <p:nvPr/>
            </p:nvSpPr>
            <p:spPr>
              <a:xfrm>
                <a:off x="1403647" y="2132856"/>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楕円 74"/>
              <p:cNvSpPr/>
              <p:nvPr/>
            </p:nvSpPr>
            <p:spPr>
              <a:xfrm>
                <a:off x="1259631" y="2780928"/>
                <a:ext cx="1512167" cy="12241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角丸四角形 75"/>
              <p:cNvSpPr/>
              <p:nvPr/>
            </p:nvSpPr>
            <p:spPr>
              <a:xfrm>
                <a:off x="1763687" y="1988840"/>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角丸四角形 76"/>
              <p:cNvSpPr/>
              <p:nvPr/>
            </p:nvSpPr>
            <p:spPr>
              <a:xfrm>
                <a:off x="2123727" y="1988840"/>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角丸四角形 77"/>
              <p:cNvSpPr/>
              <p:nvPr/>
            </p:nvSpPr>
            <p:spPr>
              <a:xfrm>
                <a:off x="2483766" y="2132855"/>
                <a:ext cx="288032"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角丸四角形 78"/>
              <p:cNvSpPr/>
              <p:nvPr/>
            </p:nvSpPr>
            <p:spPr>
              <a:xfrm rot="19328135">
                <a:off x="1164685" y="2728409"/>
                <a:ext cx="344123"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2" name="テキスト ボックス 61"/>
            <p:cNvSpPr txBox="1"/>
            <p:nvPr/>
          </p:nvSpPr>
          <p:spPr>
            <a:xfrm>
              <a:off x="5004048" y="1988840"/>
              <a:ext cx="576064" cy="288032"/>
            </a:xfrm>
            <a:prstGeom prst="rect">
              <a:avLst/>
            </a:prstGeom>
            <a:noFill/>
            <a:ln>
              <a:noFill/>
            </a:ln>
          </p:spPr>
          <p:txBody>
            <a:bodyPr wrap="none" rtlCol="0" anchor="ctr">
              <a:noAutofit/>
            </a:bodyPr>
            <a:lstStyle/>
            <a:p>
              <a:pPr algn="ctr"/>
              <a:r>
                <a:rPr kumimoji="1" lang="en-US" altLang="ja-JP" sz="1400" b="1" dirty="0">
                  <a:solidFill>
                    <a:schemeClr val="bg1"/>
                  </a:solidFill>
                </a:rPr>
                <a:t>STOP!</a:t>
              </a:r>
              <a:endParaRPr kumimoji="1" lang="ja-JP" altLang="en-US" sz="1400" b="1" dirty="0">
                <a:solidFill>
                  <a:schemeClr val="bg1"/>
                </a:solidFill>
              </a:endParaRPr>
            </a:p>
          </p:txBody>
        </p:sp>
      </p:grpSp>
      <p:grpSp>
        <p:nvGrpSpPr>
          <p:cNvPr id="86" name="グループ化 85"/>
          <p:cNvGrpSpPr/>
          <p:nvPr/>
        </p:nvGrpSpPr>
        <p:grpSpPr>
          <a:xfrm>
            <a:off x="5724128" y="5805264"/>
            <a:ext cx="648072" cy="813044"/>
            <a:chOff x="4932040" y="1628800"/>
            <a:chExt cx="648072" cy="813044"/>
          </a:xfrm>
        </p:grpSpPr>
        <p:grpSp>
          <p:nvGrpSpPr>
            <p:cNvPr id="87" name="グループ化 86"/>
            <p:cNvGrpSpPr>
              <a:grpSpLocks noChangeAspect="1"/>
            </p:cNvGrpSpPr>
            <p:nvPr/>
          </p:nvGrpSpPr>
          <p:grpSpPr>
            <a:xfrm>
              <a:off x="4932040" y="1628800"/>
              <a:ext cx="648071" cy="813044"/>
              <a:chOff x="1164685" y="1988840"/>
              <a:chExt cx="1607113" cy="2016224"/>
            </a:xfrm>
            <a:solidFill>
              <a:srgbClr val="85A7D1"/>
            </a:solidFill>
          </p:grpSpPr>
          <p:sp>
            <p:nvSpPr>
              <p:cNvPr id="89" name="角丸四角形 88"/>
              <p:cNvSpPr/>
              <p:nvPr/>
            </p:nvSpPr>
            <p:spPr>
              <a:xfrm>
                <a:off x="1403647" y="2132856"/>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楕円 89"/>
              <p:cNvSpPr/>
              <p:nvPr/>
            </p:nvSpPr>
            <p:spPr>
              <a:xfrm>
                <a:off x="1259631" y="2780928"/>
                <a:ext cx="1512167" cy="12241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角丸四角形 90"/>
              <p:cNvSpPr/>
              <p:nvPr/>
            </p:nvSpPr>
            <p:spPr>
              <a:xfrm>
                <a:off x="1763687" y="1988840"/>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角丸四角形 91"/>
              <p:cNvSpPr/>
              <p:nvPr/>
            </p:nvSpPr>
            <p:spPr>
              <a:xfrm>
                <a:off x="2123727" y="1988840"/>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角丸四角形 92"/>
              <p:cNvSpPr/>
              <p:nvPr/>
            </p:nvSpPr>
            <p:spPr>
              <a:xfrm>
                <a:off x="2483766" y="2132855"/>
                <a:ext cx="288032"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角丸四角形 93"/>
              <p:cNvSpPr/>
              <p:nvPr/>
            </p:nvSpPr>
            <p:spPr>
              <a:xfrm rot="19328135">
                <a:off x="1164685" y="2728409"/>
                <a:ext cx="344123"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8" name="テキスト ボックス 87"/>
            <p:cNvSpPr txBox="1"/>
            <p:nvPr/>
          </p:nvSpPr>
          <p:spPr>
            <a:xfrm>
              <a:off x="5004048" y="1988840"/>
              <a:ext cx="576064" cy="288032"/>
            </a:xfrm>
            <a:prstGeom prst="rect">
              <a:avLst/>
            </a:prstGeom>
            <a:noFill/>
            <a:ln>
              <a:noFill/>
            </a:ln>
          </p:spPr>
          <p:txBody>
            <a:bodyPr wrap="none" rtlCol="0" anchor="ctr">
              <a:noAutofit/>
            </a:bodyPr>
            <a:lstStyle/>
            <a:p>
              <a:pPr algn="ctr"/>
              <a:r>
                <a:rPr kumimoji="1" lang="en-US" altLang="ja-JP" sz="1400" b="1" dirty="0">
                  <a:solidFill>
                    <a:schemeClr val="bg1"/>
                  </a:solidFill>
                </a:rPr>
                <a:t>STOP!</a:t>
              </a:r>
              <a:endParaRPr kumimoji="1" lang="ja-JP" altLang="en-US" sz="1400" b="1" dirty="0">
                <a:solidFill>
                  <a:schemeClr val="bg1"/>
                </a:solidFill>
              </a:endParaRPr>
            </a:p>
          </p:txBody>
        </p:sp>
      </p:grpSp>
    </p:spTree>
    <p:extLst>
      <p:ext uri="{BB962C8B-B14F-4D97-AF65-F5344CB8AC3E}">
        <p14:creationId xmlns:p14="http://schemas.microsoft.com/office/powerpoint/2010/main" val="19682821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a:srcRect t="29535" r="41705" b="32602"/>
          <a:stretch/>
        </p:blipFill>
        <p:spPr>
          <a:xfrm>
            <a:off x="179512" y="2348880"/>
            <a:ext cx="8549066" cy="3024336"/>
          </a:xfrm>
          <a:prstGeom prst="rect">
            <a:avLst/>
          </a:prstGeom>
          <a:ln w="28575">
            <a:solidFill>
              <a:srgbClr val="0070C0"/>
            </a:solidFill>
          </a:ln>
          <a:effectLst>
            <a:outerShdw blurRad="50800" dist="38100" dir="2700000" algn="tl" rotWithShape="0">
              <a:prstClr val="black">
                <a:alpha val="40000"/>
              </a:prstClr>
            </a:outerShdw>
          </a:effectLst>
        </p:spPr>
      </p:pic>
      <p:sp>
        <p:nvSpPr>
          <p:cNvPr id="2" name="タイトル 1"/>
          <p:cNvSpPr>
            <a:spLocks noGrp="1"/>
          </p:cNvSpPr>
          <p:nvPr>
            <p:ph type="title"/>
          </p:nvPr>
        </p:nvSpPr>
        <p:spPr/>
        <p:txBody>
          <a:bodyPr>
            <a:normAutofit/>
          </a:bodyPr>
          <a:lstStyle/>
          <a:p>
            <a:r>
              <a:rPr lang="en-US" altLang="ja-JP" dirty="0"/>
              <a:t>(4) </a:t>
            </a:r>
            <a:r>
              <a:rPr lang="ja-JP" altLang="en-US" dirty="0"/>
              <a:t>オープンデータにより適したデータにする</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47</a:t>
            </a:fld>
            <a:endParaRPr kumimoji="1" lang="ja-JP" altLang="en-US" dirty="0"/>
          </a:p>
        </p:txBody>
      </p:sp>
      <p:sp>
        <p:nvSpPr>
          <p:cNvPr id="4" name="正方形/長方形 3"/>
          <p:cNvSpPr/>
          <p:nvPr/>
        </p:nvSpPr>
        <p:spPr>
          <a:xfrm>
            <a:off x="179512" y="1412776"/>
            <a:ext cx="8856984" cy="64807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「セル内改行をしない」「無駄な行を残さない」 といったことに意識して、</a:t>
            </a:r>
            <a:r>
              <a:rPr lang="en-US" altLang="ja-JP" dirty="0">
                <a:solidFill>
                  <a:schemeClr val="tx1"/>
                </a:solidFill>
                <a:latin typeface="+mn-ea"/>
                <a:cs typeface="Meiryo UI" panose="020B0604030504040204" pitchFamily="50" charset="-128"/>
              </a:rPr>
              <a:t>Excel</a:t>
            </a:r>
            <a:r>
              <a:rPr lang="ja-JP" altLang="en-US" dirty="0">
                <a:solidFill>
                  <a:schemeClr val="tx1"/>
                </a:solidFill>
                <a:latin typeface="+mn-ea"/>
                <a:cs typeface="Meiryo UI" panose="020B0604030504040204" pitchFamily="50" charset="-128"/>
              </a:rPr>
              <a:t>形式のデータを</a:t>
            </a:r>
            <a:r>
              <a:rPr lang="en-US" altLang="ja-JP" dirty="0">
                <a:solidFill>
                  <a:schemeClr val="tx1"/>
                </a:solidFill>
                <a:latin typeface="+mn-ea"/>
                <a:cs typeface="Meiryo UI" panose="020B0604030504040204" pitchFamily="50" charset="-128"/>
              </a:rPr>
              <a:t/>
            </a:r>
            <a:br>
              <a:rPr lang="en-US" altLang="ja-JP" dirty="0">
                <a:solidFill>
                  <a:schemeClr val="tx1"/>
                </a:solidFill>
                <a:latin typeface="+mn-ea"/>
                <a:cs typeface="Meiryo UI" panose="020B0604030504040204" pitchFamily="50" charset="-128"/>
              </a:rPr>
            </a:br>
            <a:r>
              <a:rPr lang="ja-JP" altLang="en-US" dirty="0">
                <a:solidFill>
                  <a:schemeClr val="tx1"/>
                </a:solidFill>
                <a:latin typeface="+mn-ea"/>
                <a:cs typeface="Meiryo UI" panose="020B0604030504040204" pitchFamily="50" charset="-128"/>
              </a:rPr>
              <a:t>作成しておくと、</a:t>
            </a:r>
            <a:r>
              <a:rPr lang="en-US" altLang="ja-JP" dirty="0">
                <a:solidFill>
                  <a:schemeClr val="tx1"/>
                </a:solidFill>
                <a:latin typeface="+mn-ea"/>
                <a:cs typeface="Meiryo UI" panose="020B0604030504040204" pitchFamily="50" charset="-128"/>
              </a:rPr>
              <a:t>CSV</a:t>
            </a:r>
            <a:r>
              <a:rPr lang="ja-JP" altLang="en-US" dirty="0">
                <a:solidFill>
                  <a:schemeClr val="tx1"/>
                </a:solidFill>
                <a:latin typeface="+mn-ea"/>
                <a:cs typeface="Meiryo UI" panose="020B0604030504040204" pitchFamily="50" charset="-128"/>
              </a:rPr>
              <a:t>形式ファイルにした場合に、機械判読に適したデータを作成することが</a:t>
            </a:r>
            <a:r>
              <a:rPr lang="en-US" altLang="ja-JP" dirty="0">
                <a:solidFill>
                  <a:schemeClr val="tx1"/>
                </a:solidFill>
                <a:latin typeface="+mn-ea"/>
                <a:cs typeface="Meiryo UI" panose="020B0604030504040204" pitchFamily="50" charset="-128"/>
              </a:rPr>
              <a:t/>
            </a:r>
            <a:br>
              <a:rPr lang="en-US" altLang="ja-JP" dirty="0">
                <a:solidFill>
                  <a:schemeClr val="tx1"/>
                </a:solidFill>
                <a:latin typeface="+mn-ea"/>
                <a:cs typeface="Meiryo UI" panose="020B0604030504040204" pitchFamily="50" charset="-128"/>
              </a:rPr>
            </a:br>
            <a:r>
              <a:rPr lang="ja-JP" altLang="en-US" dirty="0">
                <a:solidFill>
                  <a:schemeClr val="tx1"/>
                </a:solidFill>
                <a:latin typeface="+mn-ea"/>
                <a:cs typeface="Meiryo UI" panose="020B0604030504040204" pitchFamily="50" charset="-128"/>
              </a:rPr>
              <a:t>できます。</a:t>
            </a:r>
            <a:endParaRPr lang="en-US" altLang="ja-JP" dirty="0">
              <a:solidFill>
                <a:schemeClr val="tx1"/>
              </a:solidFill>
              <a:latin typeface="+mn-ea"/>
              <a:cs typeface="Meiryo UI" panose="020B0604030504040204" pitchFamily="50" charset="-128"/>
            </a:endParaRPr>
          </a:p>
        </p:txBody>
      </p:sp>
      <p:sp>
        <p:nvSpPr>
          <p:cNvPr id="35" name="テキスト ボックス 34"/>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2000">
                <a:solidFill>
                  <a:schemeClr val="tx1"/>
                </a:solidFill>
                <a:latin typeface="+mn-ea"/>
                <a:cs typeface="Meiryo UI" panose="020B0604030504040204" pitchFamily="50" charset="-128"/>
              </a:defRPr>
            </a:lvl1pPr>
          </a:lstStyle>
          <a:p>
            <a:r>
              <a:rPr lang="ja-JP" altLang="en-US" dirty="0"/>
              <a:t>機械判読に適したファイルの作成②</a:t>
            </a:r>
          </a:p>
        </p:txBody>
      </p:sp>
      <p:sp>
        <p:nvSpPr>
          <p:cNvPr id="39"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131" name="角丸四角形吹き出し 130"/>
          <p:cNvSpPr/>
          <p:nvPr/>
        </p:nvSpPr>
        <p:spPr>
          <a:xfrm>
            <a:off x="1547664" y="5661248"/>
            <a:ext cx="4104456" cy="1008112"/>
          </a:xfrm>
          <a:prstGeom prst="wedgeRoundRectCallout">
            <a:avLst>
              <a:gd name="adj1" fmla="val -37597"/>
              <a:gd name="adj2" fmla="val -114354"/>
              <a:gd name="adj3" fmla="val 16667"/>
            </a:avLst>
          </a:prstGeom>
          <a:solidFill>
            <a:srgbClr val="FFFF99"/>
          </a:soli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buClr>
                <a:schemeClr val="accent6">
                  <a:lumMod val="75000"/>
                </a:schemeClr>
              </a:buClr>
            </a:pPr>
            <a:r>
              <a:rPr lang="ja-JP" altLang="en-US" dirty="0">
                <a:solidFill>
                  <a:schemeClr val="tx1"/>
                </a:solidFill>
                <a:latin typeface="+mn-ea"/>
                <a:cs typeface="Meiryo UI" panose="020B0604030504040204" pitchFamily="50" charset="-128"/>
              </a:rPr>
              <a:t>データが無い行は、罫線も記載しません。</a:t>
            </a:r>
            <a:endParaRPr lang="en-US" altLang="ja-JP" dirty="0">
              <a:solidFill>
                <a:schemeClr val="tx1"/>
              </a:solidFill>
              <a:latin typeface="+mn-ea"/>
              <a:cs typeface="Meiryo UI" panose="020B0604030504040204" pitchFamily="50" charset="-128"/>
            </a:endParaRPr>
          </a:p>
          <a:p>
            <a:pPr>
              <a:buClr>
                <a:schemeClr val="accent6">
                  <a:lumMod val="75000"/>
                </a:schemeClr>
              </a:buClr>
            </a:pPr>
            <a:r>
              <a:rPr lang="ja-JP" altLang="en-US" dirty="0">
                <a:solidFill>
                  <a:schemeClr val="tx1"/>
                </a:solidFill>
                <a:latin typeface="+mn-ea"/>
                <a:cs typeface="Meiryo UI" panose="020B0604030504040204" pitchFamily="50" charset="-128"/>
              </a:rPr>
              <a:t>（</a:t>
            </a:r>
            <a:r>
              <a:rPr lang="en-US" altLang="ja-JP" dirty="0">
                <a:solidFill>
                  <a:schemeClr val="tx1"/>
                </a:solidFill>
                <a:latin typeface="+mn-ea"/>
                <a:cs typeface="Meiryo UI" panose="020B0604030504040204" pitchFamily="50" charset="-128"/>
              </a:rPr>
              <a:t>CSV</a:t>
            </a:r>
            <a:r>
              <a:rPr lang="ja-JP" altLang="en-US" dirty="0">
                <a:solidFill>
                  <a:schemeClr val="tx1"/>
                </a:solidFill>
                <a:latin typeface="+mn-ea"/>
                <a:cs typeface="Meiryo UI" panose="020B0604030504040204" pitchFamily="50" charset="-128"/>
              </a:rPr>
              <a:t>に無駄な空白行が作られる場合があるためです）</a:t>
            </a:r>
          </a:p>
        </p:txBody>
      </p:sp>
      <p:sp>
        <p:nvSpPr>
          <p:cNvPr id="136" name="角丸四角形 135"/>
          <p:cNvSpPr/>
          <p:nvPr/>
        </p:nvSpPr>
        <p:spPr>
          <a:xfrm>
            <a:off x="683568" y="3573016"/>
            <a:ext cx="6840760" cy="360040"/>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角丸四角形吹き出し 129"/>
          <p:cNvSpPr/>
          <p:nvPr/>
        </p:nvSpPr>
        <p:spPr>
          <a:xfrm>
            <a:off x="4355976" y="4221088"/>
            <a:ext cx="3384376" cy="792088"/>
          </a:xfrm>
          <a:prstGeom prst="wedgeRoundRectCallout">
            <a:avLst>
              <a:gd name="adj1" fmla="val -32043"/>
              <a:gd name="adj2" fmla="val -85314"/>
              <a:gd name="adj3" fmla="val 16667"/>
            </a:avLst>
          </a:prstGeom>
          <a:solidFill>
            <a:srgbClr val="FFFF99"/>
          </a:soli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buClr>
                <a:schemeClr val="accent6">
                  <a:lumMod val="75000"/>
                </a:schemeClr>
              </a:buClr>
            </a:pPr>
            <a:r>
              <a:rPr lang="ja-JP" altLang="en-US" dirty="0">
                <a:solidFill>
                  <a:schemeClr val="tx1"/>
                </a:solidFill>
                <a:latin typeface="+mn-ea"/>
                <a:cs typeface="Meiryo UI" panose="020B0604030504040204" pitchFamily="50" charset="-128"/>
              </a:rPr>
              <a:t>一つのセルの中に改行は入れません。</a:t>
            </a:r>
            <a:endParaRPr lang="en-US" altLang="ja-JP" dirty="0">
              <a:solidFill>
                <a:schemeClr val="tx1"/>
              </a:solidFill>
              <a:latin typeface="+mn-ea"/>
              <a:cs typeface="Meiryo UI" panose="020B0604030504040204" pitchFamily="50" charset="-128"/>
            </a:endParaRPr>
          </a:p>
          <a:p>
            <a:pPr>
              <a:buClr>
                <a:schemeClr val="accent6">
                  <a:lumMod val="75000"/>
                </a:schemeClr>
              </a:buClr>
            </a:pPr>
            <a:r>
              <a:rPr lang="ja-JP" altLang="en-US" dirty="0">
                <a:solidFill>
                  <a:schemeClr val="tx1"/>
                </a:solidFill>
                <a:latin typeface="+mn-ea"/>
                <a:cs typeface="Meiryo UI" panose="020B0604030504040204" pitchFamily="50" charset="-128"/>
              </a:rPr>
              <a:t>（見出しの場合も同様です）</a:t>
            </a:r>
          </a:p>
        </p:txBody>
      </p:sp>
      <p:sp>
        <p:nvSpPr>
          <p:cNvPr id="81" name="楕円 80"/>
          <p:cNvSpPr/>
          <p:nvPr/>
        </p:nvSpPr>
        <p:spPr>
          <a:xfrm>
            <a:off x="4067944" y="4725144"/>
            <a:ext cx="504056" cy="50405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４</a:t>
            </a:r>
          </a:p>
        </p:txBody>
      </p:sp>
      <p:sp>
        <p:nvSpPr>
          <p:cNvPr id="137" name="楕円 136"/>
          <p:cNvSpPr/>
          <p:nvPr/>
        </p:nvSpPr>
        <p:spPr>
          <a:xfrm>
            <a:off x="1115616" y="5445224"/>
            <a:ext cx="504056" cy="50405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５</a:t>
            </a:r>
          </a:p>
        </p:txBody>
      </p:sp>
      <p:sp>
        <p:nvSpPr>
          <p:cNvPr id="139" name="ドーナツ 138"/>
          <p:cNvSpPr/>
          <p:nvPr/>
        </p:nvSpPr>
        <p:spPr>
          <a:xfrm>
            <a:off x="7308304" y="4725144"/>
            <a:ext cx="504056" cy="504056"/>
          </a:xfrm>
          <a:prstGeom prst="don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0" name="ドーナツ 139"/>
          <p:cNvSpPr/>
          <p:nvPr/>
        </p:nvSpPr>
        <p:spPr>
          <a:xfrm>
            <a:off x="5292080" y="6309320"/>
            <a:ext cx="504056" cy="504056"/>
          </a:xfrm>
          <a:prstGeom prst="don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2366082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043608" y="2759972"/>
            <a:ext cx="5760640" cy="1152128"/>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spcBef>
                <a:spcPts val="600"/>
              </a:spcBef>
            </a:pPr>
            <a:r>
              <a:rPr kumimoji="1" lang="ja-JP" altLang="en-US" sz="2800" dirty="0">
                <a:solidFill>
                  <a:schemeClr val="tx1"/>
                </a:solidFill>
                <a:latin typeface="ＭＳ ゴシック" panose="020B0609070205080204" pitchFamily="49" charset="-128"/>
                <a:ea typeface="ＭＳ ゴシック" panose="020B0609070205080204" pitchFamily="49" charset="-128"/>
              </a:rPr>
              <a:t>北海道</a:t>
            </a:r>
            <a:r>
              <a:rPr kumimoji="1" lang="en-US" altLang="ja-JP" sz="2800" dirty="0">
                <a:solidFill>
                  <a:schemeClr val="tx1"/>
                </a:solidFill>
                <a:latin typeface="ＭＳ ゴシック" panose="020B0609070205080204" pitchFamily="49" charset="-128"/>
                <a:ea typeface="ＭＳ ゴシック" panose="020B0609070205080204" pitchFamily="49" charset="-128"/>
              </a:rPr>
              <a:t>, 1000,</a:t>
            </a:r>
            <a:r>
              <a:rPr kumimoji="1" lang="ja-JP" altLang="en-US" sz="2800" dirty="0">
                <a:solidFill>
                  <a:schemeClr val="tx1"/>
                </a:solidFill>
                <a:latin typeface="ＭＳ ゴシック" panose="020B0609070205080204" pitchFamily="49" charset="-128"/>
                <a:ea typeface="ＭＳ ゴシック" panose="020B0609070205080204" pitchFamily="49" charset="-128"/>
              </a:rPr>
              <a:t> </a:t>
            </a:r>
            <a:r>
              <a:rPr kumimoji="1" lang="en-US" altLang="ja-JP" sz="2800" dirty="0">
                <a:solidFill>
                  <a:schemeClr val="tx1"/>
                </a:solidFill>
                <a:latin typeface="ＭＳ ゴシック" panose="020B0609070205080204" pitchFamily="49" charset="-128"/>
                <a:ea typeface="ＭＳ ゴシック" panose="020B0609070205080204" pitchFamily="49" charset="-128"/>
              </a:rPr>
              <a:t>  3,</a:t>
            </a:r>
            <a:r>
              <a:rPr kumimoji="1" lang="ja-JP" altLang="en-US" sz="2800" dirty="0">
                <a:solidFill>
                  <a:schemeClr val="tx1"/>
                </a:solidFill>
                <a:latin typeface="ＭＳ ゴシック" panose="020B0609070205080204" pitchFamily="49" charset="-128"/>
                <a:ea typeface="ＭＳ ゴシック" panose="020B0609070205080204" pitchFamily="49" charset="-128"/>
              </a:rPr>
              <a:t>　・・・</a:t>
            </a:r>
            <a:endParaRPr kumimoji="1" lang="en-US" altLang="ja-JP" sz="2800" dirty="0">
              <a:solidFill>
                <a:schemeClr val="tx1"/>
              </a:solidFill>
              <a:latin typeface="ＭＳ ゴシック" panose="020B0609070205080204" pitchFamily="49" charset="-128"/>
              <a:ea typeface="ＭＳ ゴシック" panose="020B0609070205080204" pitchFamily="49" charset="-128"/>
            </a:endParaRPr>
          </a:p>
          <a:p>
            <a:pPr>
              <a:spcBef>
                <a:spcPts val="600"/>
              </a:spcBef>
            </a:pPr>
            <a:r>
              <a:rPr kumimoji="1" lang="ja-JP" altLang="en-US" sz="2800" dirty="0">
                <a:solidFill>
                  <a:schemeClr val="tx1"/>
                </a:solidFill>
                <a:latin typeface="ＭＳ ゴシック" panose="020B0609070205080204" pitchFamily="49" charset="-128"/>
                <a:ea typeface="ＭＳ ゴシック" panose="020B0609070205080204" pitchFamily="49" charset="-128"/>
              </a:rPr>
              <a:t>青　森</a:t>
            </a:r>
            <a:r>
              <a:rPr kumimoji="1" lang="en-US" altLang="ja-JP" sz="2800" dirty="0">
                <a:solidFill>
                  <a:schemeClr val="tx1"/>
                </a:solidFill>
                <a:latin typeface="ＭＳ ゴシック" panose="020B0609070205080204" pitchFamily="49" charset="-128"/>
                <a:ea typeface="ＭＳ ゴシック" panose="020B0609070205080204" pitchFamily="49" charset="-128"/>
              </a:rPr>
              <a:t>,  900, ***,</a:t>
            </a:r>
            <a:r>
              <a:rPr kumimoji="1" lang="ja-JP" altLang="en-US" sz="2800" dirty="0">
                <a:solidFill>
                  <a:schemeClr val="tx1"/>
                </a:solidFill>
                <a:latin typeface="ＭＳ ゴシック" panose="020B0609070205080204" pitchFamily="49" charset="-128"/>
                <a:ea typeface="ＭＳ ゴシック" panose="020B0609070205080204" pitchFamily="49" charset="-128"/>
              </a:rPr>
              <a:t>　・・・</a:t>
            </a:r>
          </a:p>
        </p:txBody>
      </p:sp>
      <p:sp>
        <p:nvSpPr>
          <p:cNvPr id="2" name="タイトル 1"/>
          <p:cNvSpPr>
            <a:spLocks noGrp="1"/>
          </p:cNvSpPr>
          <p:nvPr>
            <p:ph type="title"/>
          </p:nvPr>
        </p:nvSpPr>
        <p:spPr/>
        <p:txBody>
          <a:bodyPr>
            <a:normAutofit/>
          </a:bodyPr>
          <a:lstStyle/>
          <a:p>
            <a:r>
              <a:rPr lang="en-US" altLang="ja-JP" dirty="0"/>
              <a:t>(4) </a:t>
            </a:r>
            <a:r>
              <a:rPr lang="ja-JP" altLang="en-US" dirty="0"/>
              <a:t>オープンデータにより適したデータにする</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48</a:t>
            </a:fld>
            <a:endParaRPr kumimoji="1" lang="ja-JP" altLang="en-US"/>
          </a:p>
        </p:txBody>
      </p:sp>
      <p:sp>
        <p:nvSpPr>
          <p:cNvPr id="6" name="楕円 5"/>
          <p:cNvSpPr/>
          <p:nvPr/>
        </p:nvSpPr>
        <p:spPr>
          <a:xfrm>
            <a:off x="971600" y="3284984"/>
            <a:ext cx="1512168" cy="576064"/>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3491880" y="3192020"/>
            <a:ext cx="792088" cy="576064"/>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吹き出し 11"/>
          <p:cNvSpPr/>
          <p:nvPr/>
        </p:nvSpPr>
        <p:spPr>
          <a:xfrm>
            <a:off x="395536" y="4395200"/>
            <a:ext cx="3240360" cy="885052"/>
          </a:xfrm>
          <a:prstGeom prst="wedgeRoundRectCallout">
            <a:avLst>
              <a:gd name="adj1" fmla="val -10530"/>
              <a:gd name="adj2" fmla="val -114154"/>
              <a:gd name="adj3" fmla="val 16667"/>
            </a:avLst>
          </a:prstGeom>
          <a:solidFill>
            <a:srgbClr val="FFFF99"/>
          </a:soli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5720" rIns="90000" bIns="45720" numCol="1" spcCol="0" rtlCol="0" fromWordArt="0" anchor="t" anchorCtr="0" forceAA="0" compatLnSpc="1">
            <a:prstTxWarp prst="textNoShape">
              <a:avLst/>
            </a:prstTxWarp>
            <a:noAutofit/>
          </a:bodyPr>
          <a:lstStyle/>
          <a:p>
            <a:pPr>
              <a:buClr>
                <a:schemeClr val="accent6">
                  <a:lumMod val="75000"/>
                </a:schemeClr>
              </a:buClr>
            </a:pPr>
            <a:r>
              <a:rPr lang="ja-JP" altLang="en-US" dirty="0">
                <a:solidFill>
                  <a:schemeClr val="tx1"/>
                </a:solidFill>
                <a:latin typeface="+mn-ea"/>
                <a:cs typeface="Meiryo UI" panose="020B0604030504040204" pitchFamily="50" charset="-128"/>
              </a:rPr>
              <a:t>見やすくするために、間に空白を入れる。</a:t>
            </a:r>
          </a:p>
        </p:txBody>
      </p:sp>
      <p:sp>
        <p:nvSpPr>
          <p:cNvPr id="13" name="角丸四角形吹き出し 12"/>
          <p:cNvSpPr/>
          <p:nvPr/>
        </p:nvSpPr>
        <p:spPr>
          <a:xfrm>
            <a:off x="4355976" y="4365104"/>
            <a:ext cx="4032448" cy="885052"/>
          </a:xfrm>
          <a:prstGeom prst="wedgeRoundRectCallout">
            <a:avLst>
              <a:gd name="adj1" fmla="val -54322"/>
              <a:gd name="adj2" fmla="val -126036"/>
              <a:gd name="adj3" fmla="val 16667"/>
            </a:avLst>
          </a:prstGeom>
          <a:solidFill>
            <a:srgbClr val="FFFF99"/>
          </a:soli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5720" rIns="90000" bIns="45720" numCol="1" spcCol="0" rtlCol="0" fromWordArt="0" anchor="t" anchorCtr="0" forceAA="0" compatLnSpc="1">
            <a:prstTxWarp prst="textNoShape">
              <a:avLst/>
            </a:prstTxWarp>
            <a:noAutofit/>
          </a:bodyPr>
          <a:lstStyle/>
          <a:p>
            <a:pPr>
              <a:buClr>
                <a:schemeClr val="accent6">
                  <a:lumMod val="75000"/>
                </a:schemeClr>
              </a:buClr>
            </a:pPr>
            <a:r>
              <a:rPr lang="ja-JP" altLang="en-US" dirty="0">
                <a:solidFill>
                  <a:schemeClr val="tx1"/>
                </a:solidFill>
                <a:latin typeface="+mn-ea"/>
                <a:cs typeface="Meiryo UI" panose="020B0604030504040204" pitchFamily="50" charset="-128"/>
              </a:rPr>
              <a:t>例えば数値が取得されていない場合に、代わりの文字を入れる。</a:t>
            </a:r>
          </a:p>
        </p:txBody>
      </p:sp>
      <p:sp>
        <p:nvSpPr>
          <p:cNvPr id="15"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46" name="正方形/長方形 45"/>
          <p:cNvSpPr/>
          <p:nvPr/>
        </p:nvSpPr>
        <p:spPr>
          <a:xfrm>
            <a:off x="827584" y="2204864"/>
            <a:ext cx="2416768" cy="43204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dirty="0">
                <a:latin typeface="+mn-ea"/>
              </a:rPr>
              <a:t>CSV</a:t>
            </a:r>
            <a:r>
              <a:rPr kumimoji="1" lang="ja-JP" altLang="en-US" dirty="0">
                <a:latin typeface="+mn-ea"/>
              </a:rPr>
              <a:t>形式のデータの例</a:t>
            </a:r>
          </a:p>
        </p:txBody>
      </p:sp>
      <p:grpSp>
        <p:nvGrpSpPr>
          <p:cNvPr id="56" name="グループ化 55"/>
          <p:cNvGrpSpPr/>
          <p:nvPr/>
        </p:nvGrpSpPr>
        <p:grpSpPr>
          <a:xfrm>
            <a:off x="3347864" y="4632180"/>
            <a:ext cx="648072" cy="813044"/>
            <a:chOff x="4932040" y="1628800"/>
            <a:chExt cx="648072" cy="813044"/>
          </a:xfrm>
        </p:grpSpPr>
        <p:grpSp>
          <p:nvGrpSpPr>
            <p:cNvPr id="57" name="グループ化 56"/>
            <p:cNvGrpSpPr>
              <a:grpSpLocks noChangeAspect="1"/>
            </p:cNvGrpSpPr>
            <p:nvPr/>
          </p:nvGrpSpPr>
          <p:grpSpPr>
            <a:xfrm>
              <a:off x="4932040" y="1628800"/>
              <a:ext cx="648071" cy="813044"/>
              <a:chOff x="1164685" y="1988840"/>
              <a:chExt cx="1607113" cy="2016224"/>
            </a:xfrm>
            <a:solidFill>
              <a:srgbClr val="85A7D1"/>
            </a:solidFill>
          </p:grpSpPr>
          <p:sp>
            <p:nvSpPr>
              <p:cNvPr id="59" name="角丸四角形 58"/>
              <p:cNvSpPr/>
              <p:nvPr/>
            </p:nvSpPr>
            <p:spPr>
              <a:xfrm>
                <a:off x="1403647" y="2132856"/>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p:cNvSpPr/>
              <p:nvPr/>
            </p:nvSpPr>
            <p:spPr>
              <a:xfrm>
                <a:off x="1259631" y="2780928"/>
                <a:ext cx="1512167" cy="12241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角丸四角形 60"/>
              <p:cNvSpPr/>
              <p:nvPr/>
            </p:nvSpPr>
            <p:spPr>
              <a:xfrm>
                <a:off x="1763687" y="1988840"/>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角丸四角形 61"/>
              <p:cNvSpPr/>
              <p:nvPr/>
            </p:nvSpPr>
            <p:spPr>
              <a:xfrm>
                <a:off x="2123727" y="1988840"/>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角丸四角形 62"/>
              <p:cNvSpPr/>
              <p:nvPr/>
            </p:nvSpPr>
            <p:spPr>
              <a:xfrm>
                <a:off x="2483766" y="2132855"/>
                <a:ext cx="288032"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角丸四角形 63"/>
              <p:cNvSpPr/>
              <p:nvPr/>
            </p:nvSpPr>
            <p:spPr>
              <a:xfrm rot="19328135">
                <a:off x="1164685" y="2728409"/>
                <a:ext cx="344123"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8" name="テキスト ボックス 57"/>
            <p:cNvSpPr txBox="1"/>
            <p:nvPr/>
          </p:nvSpPr>
          <p:spPr>
            <a:xfrm>
              <a:off x="5004048" y="1988840"/>
              <a:ext cx="576064" cy="288032"/>
            </a:xfrm>
            <a:prstGeom prst="rect">
              <a:avLst/>
            </a:prstGeom>
            <a:noFill/>
            <a:ln>
              <a:noFill/>
            </a:ln>
          </p:spPr>
          <p:txBody>
            <a:bodyPr wrap="none" rtlCol="0" anchor="ctr">
              <a:noAutofit/>
            </a:bodyPr>
            <a:lstStyle/>
            <a:p>
              <a:pPr algn="ctr"/>
              <a:r>
                <a:rPr kumimoji="1" lang="en-US" altLang="ja-JP" sz="1400" b="1" dirty="0">
                  <a:solidFill>
                    <a:schemeClr val="bg1"/>
                  </a:solidFill>
                </a:rPr>
                <a:t>STOP!</a:t>
              </a:r>
              <a:endParaRPr kumimoji="1" lang="ja-JP" altLang="en-US" sz="1400" b="1" dirty="0">
                <a:solidFill>
                  <a:schemeClr val="bg1"/>
                </a:solidFill>
              </a:endParaRPr>
            </a:p>
          </p:txBody>
        </p:sp>
      </p:grpSp>
      <p:grpSp>
        <p:nvGrpSpPr>
          <p:cNvPr id="65" name="グループ化 64"/>
          <p:cNvGrpSpPr/>
          <p:nvPr/>
        </p:nvGrpSpPr>
        <p:grpSpPr>
          <a:xfrm>
            <a:off x="8172400" y="4602084"/>
            <a:ext cx="648072" cy="813044"/>
            <a:chOff x="4932040" y="1628800"/>
            <a:chExt cx="648072" cy="813044"/>
          </a:xfrm>
        </p:grpSpPr>
        <p:grpSp>
          <p:nvGrpSpPr>
            <p:cNvPr id="66" name="グループ化 65"/>
            <p:cNvGrpSpPr>
              <a:grpSpLocks noChangeAspect="1"/>
            </p:cNvGrpSpPr>
            <p:nvPr/>
          </p:nvGrpSpPr>
          <p:grpSpPr>
            <a:xfrm>
              <a:off x="4932040" y="1628800"/>
              <a:ext cx="648071" cy="813044"/>
              <a:chOff x="1164685" y="1988840"/>
              <a:chExt cx="1607113" cy="2016224"/>
            </a:xfrm>
            <a:solidFill>
              <a:srgbClr val="85A7D1"/>
            </a:solidFill>
          </p:grpSpPr>
          <p:sp>
            <p:nvSpPr>
              <p:cNvPr id="68" name="角丸四角形 67"/>
              <p:cNvSpPr/>
              <p:nvPr/>
            </p:nvSpPr>
            <p:spPr>
              <a:xfrm>
                <a:off x="1403647" y="2132856"/>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楕円 68"/>
              <p:cNvSpPr/>
              <p:nvPr/>
            </p:nvSpPr>
            <p:spPr>
              <a:xfrm>
                <a:off x="1259631" y="2780928"/>
                <a:ext cx="1512167" cy="12241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角丸四角形 69"/>
              <p:cNvSpPr/>
              <p:nvPr/>
            </p:nvSpPr>
            <p:spPr>
              <a:xfrm>
                <a:off x="1763687" y="1988840"/>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角丸四角形 70"/>
              <p:cNvSpPr/>
              <p:nvPr/>
            </p:nvSpPr>
            <p:spPr>
              <a:xfrm>
                <a:off x="2123727" y="1988840"/>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角丸四角形 71"/>
              <p:cNvSpPr/>
              <p:nvPr/>
            </p:nvSpPr>
            <p:spPr>
              <a:xfrm>
                <a:off x="2483766" y="2132855"/>
                <a:ext cx="288032"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角丸四角形 72"/>
              <p:cNvSpPr/>
              <p:nvPr/>
            </p:nvSpPr>
            <p:spPr>
              <a:xfrm rot="19328135">
                <a:off x="1164685" y="2728409"/>
                <a:ext cx="344123"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7" name="テキスト ボックス 66"/>
            <p:cNvSpPr txBox="1"/>
            <p:nvPr/>
          </p:nvSpPr>
          <p:spPr>
            <a:xfrm>
              <a:off x="5004048" y="1988840"/>
              <a:ext cx="576064" cy="288032"/>
            </a:xfrm>
            <a:prstGeom prst="rect">
              <a:avLst/>
            </a:prstGeom>
            <a:noFill/>
            <a:ln>
              <a:noFill/>
            </a:ln>
          </p:spPr>
          <p:txBody>
            <a:bodyPr wrap="none" rtlCol="0" anchor="ctr">
              <a:noAutofit/>
            </a:bodyPr>
            <a:lstStyle/>
            <a:p>
              <a:pPr algn="ctr"/>
              <a:r>
                <a:rPr kumimoji="1" lang="en-US" altLang="ja-JP" sz="1400" b="1" dirty="0">
                  <a:solidFill>
                    <a:schemeClr val="bg1"/>
                  </a:solidFill>
                </a:rPr>
                <a:t>STOP!</a:t>
              </a:r>
              <a:endParaRPr kumimoji="1" lang="ja-JP" altLang="en-US" sz="1400" b="1" dirty="0">
                <a:solidFill>
                  <a:schemeClr val="bg1"/>
                </a:solidFill>
              </a:endParaRPr>
            </a:p>
          </p:txBody>
        </p:sp>
      </p:grpSp>
      <p:sp>
        <p:nvSpPr>
          <p:cNvPr id="34" name="正方形/長方形 33"/>
          <p:cNvSpPr/>
          <p:nvPr/>
        </p:nvSpPr>
        <p:spPr>
          <a:xfrm>
            <a:off x="179512" y="908720"/>
            <a:ext cx="8712968"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機械判読に適したファイルの作成③</a:t>
            </a:r>
          </a:p>
        </p:txBody>
      </p:sp>
      <p:sp>
        <p:nvSpPr>
          <p:cNvPr id="41" name="楕円 40"/>
          <p:cNvSpPr/>
          <p:nvPr/>
        </p:nvSpPr>
        <p:spPr>
          <a:xfrm>
            <a:off x="179512" y="4077072"/>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６</a:t>
            </a:r>
          </a:p>
        </p:txBody>
      </p:sp>
      <p:sp>
        <p:nvSpPr>
          <p:cNvPr id="42" name="楕円 41"/>
          <p:cNvSpPr/>
          <p:nvPr/>
        </p:nvSpPr>
        <p:spPr>
          <a:xfrm>
            <a:off x="4067944" y="4077072"/>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７</a:t>
            </a:r>
          </a:p>
        </p:txBody>
      </p:sp>
      <p:sp>
        <p:nvSpPr>
          <p:cNvPr id="35" name="正方形/長方形 34"/>
          <p:cNvSpPr/>
          <p:nvPr/>
        </p:nvSpPr>
        <p:spPr>
          <a:xfrm>
            <a:off x="179512" y="1412776"/>
            <a:ext cx="8712968" cy="64807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en-US" altLang="ja-JP" dirty="0">
                <a:solidFill>
                  <a:schemeClr val="tx1"/>
                </a:solidFill>
                <a:latin typeface="+mn-ea"/>
                <a:cs typeface="Meiryo UI" panose="020B0604030504040204" pitchFamily="50" charset="-128"/>
              </a:rPr>
              <a:t>CSV</a:t>
            </a:r>
            <a:r>
              <a:rPr lang="ja-JP" altLang="en-US" dirty="0">
                <a:solidFill>
                  <a:schemeClr val="tx1"/>
                </a:solidFill>
                <a:latin typeface="+mn-ea"/>
                <a:cs typeface="Meiryo UI" panose="020B0604030504040204" pitchFamily="50" charset="-128"/>
              </a:rPr>
              <a:t>形式でも、情報の記載方法によって、機械判読に適さなくなってしまう場合があるため、以下のような点に気をつける必要があります。</a:t>
            </a:r>
          </a:p>
        </p:txBody>
      </p:sp>
    </p:spTree>
    <p:extLst>
      <p:ext uri="{BB962C8B-B14F-4D97-AF65-F5344CB8AC3E}">
        <p14:creationId xmlns:p14="http://schemas.microsoft.com/office/powerpoint/2010/main" val="3190814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１．はじめに</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4</a:t>
            </a:fld>
            <a:endParaRPr kumimoji="1" lang="ja-JP" altLang="en-US" dirty="0"/>
          </a:p>
        </p:txBody>
      </p:sp>
      <p:sp>
        <p:nvSpPr>
          <p:cNvPr id="8" name="Freeform 15"/>
          <p:cNvSpPr>
            <a:spLocks/>
          </p:cNvSpPr>
          <p:nvPr/>
        </p:nvSpPr>
        <p:spPr bwMode="auto">
          <a:xfrm>
            <a:off x="-38099" y="2611942"/>
            <a:ext cx="9220198" cy="1378012"/>
          </a:xfrm>
          <a:custGeom>
            <a:avLst/>
            <a:gdLst>
              <a:gd name="T0" fmla="*/ 0 w 2878"/>
              <a:gd name="T1" fmla="*/ 0 h 430"/>
              <a:gd name="T2" fmla="*/ 1377 w 2878"/>
              <a:gd name="T3" fmla="*/ 323 h 430"/>
              <a:gd name="T4" fmla="*/ 1439 w 2878"/>
              <a:gd name="T5" fmla="*/ 430 h 430"/>
              <a:gd name="T6" fmla="*/ 1501 w 2878"/>
              <a:gd name="T7" fmla="*/ 323 h 430"/>
              <a:gd name="T8" fmla="*/ 2878 w 2878"/>
              <a:gd name="T9" fmla="*/ 0 h 430"/>
            </a:gdLst>
            <a:ahLst/>
            <a:cxnLst>
              <a:cxn ang="0">
                <a:pos x="T0" y="T1"/>
              </a:cxn>
              <a:cxn ang="0">
                <a:pos x="T2" y="T3"/>
              </a:cxn>
              <a:cxn ang="0">
                <a:pos x="T4" y="T5"/>
              </a:cxn>
              <a:cxn ang="0">
                <a:pos x="T6" y="T7"/>
              </a:cxn>
              <a:cxn ang="0">
                <a:pos x="T8" y="T9"/>
              </a:cxn>
            </a:cxnLst>
            <a:rect l="0" t="0" r="r" b="b"/>
            <a:pathLst>
              <a:path w="2878" h="430">
                <a:moveTo>
                  <a:pt x="0" y="0"/>
                </a:moveTo>
                <a:cubicBezTo>
                  <a:pt x="308" y="189"/>
                  <a:pt x="808" y="315"/>
                  <a:pt x="1377" y="323"/>
                </a:cubicBezTo>
                <a:cubicBezTo>
                  <a:pt x="1439" y="430"/>
                  <a:pt x="1439" y="430"/>
                  <a:pt x="1439" y="430"/>
                </a:cubicBezTo>
                <a:cubicBezTo>
                  <a:pt x="1501" y="323"/>
                  <a:pt x="1501" y="323"/>
                  <a:pt x="1501" y="323"/>
                </a:cubicBezTo>
                <a:cubicBezTo>
                  <a:pt x="2069" y="315"/>
                  <a:pt x="2570" y="189"/>
                  <a:pt x="2878" y="0"/>
                </a:cubicBezTo>
              </a:path>
            </a:pathLst>
          </a:custGeom>
          <a:noFill/>
          <a:ln w="381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タイトル 1"/>
          <p:cNvSpPr txBox="1">
            <a:spLocks/>
          </p:cNvSpPr>
          <p:nvPr/>
        </p:nvSpPr>
        <p:spPr>
          <a:xfrm>
            <a:off x="404038" y="1844824"/>
            <a:ext cx="8335936" cy="701731"/>
          </a:xfrm>
          <a:prstGeom prst="rect">
            <a:avLst/>
          </a:prstGeom>
        </p:spPr>
        <p:txBody>
          <a:bodyPr wrap="none">
            <a:spAutoFit/>
          </a:bodyPr>
          <a:lstStyle>
            <a:lvl1pPr algn="l" rtl="0" fontAlgn="base">
              <a:lnSpc>
                <a:spcPct val="90000"/>
              </a:lnSpc>
              <a:spcBef>
                <a:spcPct val="0"/>
              </a:spcBef>
              <a:spcAft>
                <a:spcPct val="0"/>
              </a:spcAft>
              <a:defRPr kumimoji="1" sz="2600">
                <a:solidFill>
                  <a:schemeClr val="bg1"/>
                </a:solidFill>
                <a:latin typeface="+mj-lt"/>
                <a:ea typeface="+mj-ea"/>
                <a:cs typeface="+mj-cs"/>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pPr algn="ctr"/>
            <a:r>
              <a:rPr lang="ja-JP" altLang="en-US" sz="44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私もオープンデータ、公開できそう！</a:t>
            </a:r>
          </a:p>
        </p:txBody>
      </p:sp>
      <p:sp>
        <p:nvSpPr>
          <p:cNvPr id="10" name="タイトル 1"/>
          <p:cNvSpPr txBox="1">
            <a:spLocks/>
          </p:cNvSpPr>
          <p:nvPr/>
        </p:nvSpPr>
        <p:spPr>
          <a:xfrm>
            <a:off x="2487139" y="2745318"/>
            <a:ext cx="4169731" cy="480131"/>
          </a:xfrm>
          <a:prstGeom prst="rect">
            <a:avLst/>
          </a:prstGeom>
        </p:spPr>
        <p:txBody>
          <a:bodyPr wrap="none">
            <a:spAutoFit/>
          </a:bodyPr>
          <a:lstStyle>
            <a:lvl1pPr algn="l" rtl="0" fontAlgn="base">
              <a:lnSpc>
                <a:spcPct val="90000"/>
              </a:lnSpc>
              <a:spcBef>
                <a:spcPct val="0"/>
              </a:spcBef>
              <a:spcAft>
                <a:spcPct val="0"/>
              </a:spcAft>
              <a:defRPr kumimoji="1" sz="2600">
                <a:solidFill>
                  <a:schemeClr val="bg1"/>
                </a:solidFill>
                <a:latin typeface="+mj-lt"/>
                <a:ea typeface="+mj-ea"/>
                <a:cs typeface="+mj-cs"/>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pPr algn="ctr"/>
            <a:r>
              <a:rPr lang="ja-JP" altLang="en-US" sz="28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と実感していただく研修です</a:t>
            </a:r>
          </a:p>
        </p:txBody>
      </p:sp>
      <p:sp>
        <p:nvSpPr>
          <p:cNvPr id="11" name="テキスト ボックス 10"/>
          <p:cNvSpPr txBox="1"/>
          <p:nvPr/>
        </p:nvSpPr>
        <p:spPr>
          <a:xfrm>
            <a:off x="107504" y="836712"/>
            <a:ext cx="8784976" cy="424732"/>
          </a:xfrm>
          <a:prstGeom prst="rect">
            <a:avLst/>
          </a:prstGeom>
          <a:noFill/>
          <a:ln>
            <a:noFill/>
          </a:ln>
        </p:spPr>
        <p:txBody>
          <a:bodyPr wrap="square" rtlCol="0" anchor="t">
            <a:noAutofit/>
          </a:bodyPr>
          <a:lstStyle/>
          <a:p>
            <a:r>
              <a:rPr kumimoji="1" lang="ja-JP" altLang="en-US" sz="2000" dirty="0">
                <a:latin typeface="+mn-ea"/>
              </a:rPr>
              <a:t>実は、オープンデータ公開の「最初の一歩」は、すぐにでもできるんです！この研修は、</a:t>
            </a:r>
          </a:p>
        </p:txBody>
      </p:sp>
      <p:grpSp>
        <p:nvGrpSpPr>
          <p:cNvPr id="26" name="グループ化 25"/>
          <p:cNvGrpSpPr>
            <a:grpSpLocks noChangeAspect="1"/>
          </p:cNvGrpSpPr>
          <p:nvPr/>
        </p:nvGrpSpPr>
        <p:grpSpPr>
          <a:xfrm>
            <a:off x="2771800" y="3645024"/>
            <a:ext cx="3600400" cy="3050652"/>
            <a:chOff x="5933234" y="998460"/>
            <a:chExt cx="3600400" cy="3050652"/>
          </a:xfrm>
          <a:solidFill>
            <a:schemeClr val="tx1">
              <a:lumMod val="85000"/>
              <a:lumOff val="15000"/>
            </a:schemeClr>
          </a:solidFill>
        </p:grpSpPr>
        <p:sp>
          <p:nvSpPr>
            <p:cNvPr id="27" name="楕円 26"/>
            <p:cNvSpPr/>
            <p:nvPr/>
          </p:nvSpPr>
          <p:spPr>
            <a:xfrm>
              <a:off x="7309866" y="1497042"/>
              <a:ext cx="825301" cy="837714"/>
            </a:xfrm>
            <a:prstGeom prst="ellipse">
              <a:avLst/>
            </a:prstGeom>
            <a:grp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8" name="正方形/長方形 27"/>
            <p:cNvSpPr/>
            <p:nvPr/>
          </p:nvSpPr>
          <p:spPr>
            <a:xfrm>
              <a:off x="6897216" y="2348880"/>
              <a:ext cx="1650603" cy="1700232"/>
            </a:xfrm>
            <a:prstGeom prst="rect">
              <a:avLst/>
            </a:prstGeom>
            <a:grp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9" name="正方形/長方形 28"/>
            <p:cNvSpPr/>
            <p:nvPr/>
          </p:nvSpPr>
          <p:spPr>
            <a:xfrm rot="18300000">
              <a:off x="7956930" y="1755454"/>
              <a:ext cx="1764000" cy="360000"/>
            </a:xfrm>
            <a:prstGeom prst="rect">
              <a:avLst/>
            </a:prstGeom>
            <a:gr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rot="3300000" flipH="1">
              <a:off x="5756239" y="1771042"/>
              <a:ext cx="1800000" cy="360000"/>
            </a:xfrm>
            <a:prstGeom prst="rect">
              <a:avLst/>
            </a:prstGeom>
            <a:gr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p:cNvSpPr/>
            <p:nvPr/>
          </p:nvSpPr>
          <p:spPr>
            <a:xfrm flipH="1">
              <a:off x="5933234" y="998460"/>
              <a:ext cx="360000" cy="360000"/>
            </a:xfrm>
            <a:prstGeom prst="ellipse">
              <a:avLst/>
            </a:prstGeom>
            <a:grp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2" name="楕円 31"/>
            <p:cNvSpPr/>
            <p:nvPr/>
          </p:nvSpPr>
          <p:spPr>
            <a:xfrm flipH="1">
              <a:off x="9173634" y="1009611"/>
              <a:ext cx="360000" cy="360000"/>
            </a:xfrm>
            <a:prstGeom prst="ellipse">
              <a:avLst/>
            </a:prstGeom>
            <a:grp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0871520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043608" y="2759972"/>
            <a:ext cx="5760640" cy="1152128"/>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spcBef>
                <a:spcPts val="600"/>
              </a:spcBef>
            </a:pPr>
            <a:r>
              <a:rPr kumimoji="1" lang="ja-JP" altLang="en-US" sz="2800" dirty="0">
                <a:solidFill>
                  <a:schemeClr val="tx1"/>
                </a:solidFill>
                <a:latin typeface="ＭＳ ゴシック" panose="020B0609070205080204" pitchFamily="49" charset="-128"/>
                <a:ea typeface="ＭＳ ゴシック" panose="020B0609070205080204" pitchFamily="49" charset="-128"/>
              </a:rPr>
              <a:t>北海道</a:t>
            </a:r>
            <a:r>
              <a:rPr kumimoji="1" lang="en-US" altLang="ja-JP" sz="2800" dirty="0">
                <a:solidFill>
                  <a:schemeClr val="tx1"/>
                </a:solidFill>
                <a:latin typeface="ＭＳ ゴシック" panose="020B0609070205080204" pitchFamily="49" charset="-128"/>
                <a:ea typeface="ＭＳ ゴシック" panose="020B0609070205080204" pitchFamily="49" charset="-128"/>
              </a:rPr>
              <a:t>, 1000,</a:t>
            </a:r>
            <a:r>
              <a:rPr kumimoji="1" lang="ja-JP" altLang="en-US" sz="2800" dirty="0">
                <a:solidFill>
                  <a:schemeClr val="tx1"/>
                </a:solidFill>
                <a:latin typeface="ＭＳ ゴシック" panose="020B0609070205080204" pitchFamily="49" charset="-128"/>
                <a:ea typeface="ＭＳ ゴシック" panose="020B0609070205080204" pitchFamily="49" charset="-128"/>
              </a:rPr>
              <a:t> </a:t>
            </a:r>
            <a:r>
              <a:rPr kumimoji="1" lang="en-US" altLang="ja-JP" sz="2800" dirty="0">
                <a:solidFill>
                  <a:schemeClr val="tx1"/>
                </a:solidFill>
                <a:latin typeface="ＭＳ ゴシック" panose="020B0609070205080204" pitchFamily="49" charset="-128"/>
                <a:ea typeface="ＭＳ ゴシック" panose="020B0609070205080204" pitchFamily="49" charset="-128"/>
              </a:rPr>
              <a:t>  3,</a:t>
            </a:r>
            <a:r>
              <a:rPr kumimoji="1" lang="ja-JP" altLang="en-US" sz="2800" dirty="0">
                <a:solidFill>
                  <a:schemeClr val="tx1"/>
                </a:solidFill>
                <a:latin typeface="ＭＳ ゴシック" panose="020B0609070205080204" pitchFamily="49" charset="-128"/>
                <a:ea typeface="ＭＳ ゴシック" panose="020B0609070205080204" pitchFamily="49" charset="-128"/>
              </a:rPr>
              <a:t>　・・・</a:t>
            </a:r>
            <a:endParaRPr kumimoji="1" lang="en-US" altLang="ja-JP" sz="2800" dirty="0">
              <a:solidFill>
                <a:schemeClr val="tx1"/>
              </a:solidFill>
              <a:latin typeface="ＭＳ ゴシック" panose="020B0609070205080204" pitchFamily="49" charset="-128"/>
              <a:ea typeface="ＭＳ ゴシック" panose="020B0609070205080204" pitchFamily="49" charset="-128"/>
            </a:endParaRPr>
          </a:p>
          <a:p>
            <a:pPr>
              <a:spcBef>
                <a:spcPts val="600"/>
              </a:spcBef>
            </a:pPr>
            <a:r>
              <a:rPr kumimoji="1" lang="ja-JP" altLang="en-US" sz="2800" dirty="0">
                <a:solidFill>
                  <a:schemeClr val="tx1"/>
                </a:solidFill>
                <a:latin typeface="ＭＳ ゴシック" panose="020B0609070205080204" pitchFamily="49" charset="-128"/>
                <a:ea typeface="ＭＳ ゴシック" panose="020B0609070205080204" pitchFamily="49" charset="-128"/>
              </a:rPr>
              <a:t>青森</a:t>
            </a:r>
            <a:r>
              <a:rPr kumimoji="1" lang="en-US" altLang="ja-JP" sz="2800" dirty="0">
                <a:solidFill>
                  <a:schemeClr val="tx1"/>
                </a:solidFill>
                <a:latin typeface="ＭＳ ゴシック" panose="020B0609070205080204" pitchFamily="49" charset="-128"/>
                <a:ea typeface="ＭＳ ゴシック" panose="020B0609070205080204" pitchFamily="49" charset="-128"/>
              </a:rPr>
              <a:t>,  900,    ,</a:t>
            </a:r>
            <a:r>
              <a:rPr kumimoji="1" lang="ja-JP" altLang="en-US" sz="2800" dirty="0">
                <a:solidFill>
                  <a:schemeClr val="tx1"/>
                </a:solidFill>
                <a:latin typeface="ＭＳ ゴシック" panose="020B0609070205080204" pitchFamily="49" charset="-128"/>
                <a:ea typeface="ＭＳ ゴシック" panose="020B0609070205080204" pitchFamily="49" charset="-128"/>
              </a:rPr>
              <a:t>　・・・</a:t>
            </a:r>
          </a:p>
        </p:txBody>
      </p:sp>
      <p:sp>
        <p:nvSpPr>
          <p:cNvPr id="2" name="タイトル 1"/>
          <p:cNvSpPr>
            <a:spLocks noGrp="1"/>
          </p:cNvSpPr>
          <p:nvPr>
            <p:ph type="title"/>
          </p:nvPr>
        </p:nvSpPr>
        <p:spPr/>
        <p:txBody>
          <a:bodyPr>
            <a:normAutofit/>
          </a:bodyPr>
          <a:lstStyle/>
          <a:p>
            <a:r>
              <a:rPr lang="en-US" altLang="ja-JP" dirty="0"/>
              <a:t>(4) </a:t>
            </a:r>
            <a:r>
              <a:rPr lang="ja-JP" altLang="en-US" dirty="0"/>
              <a:t>オープンデータにより適したデータにする</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49</a:t>
            </a:fld>
            <a:endParaRPr kumimoji="1" lang="ja-JP" altLang="en-US"/>
          </a:p>
        </p:txBody>
      </p:sp>
      <p:sp>
        <p:nvSpPr>
          <p:cNvPr id="6" name="楕円 5"/>
          <p:cNvSpPr/>
          <p:nvPr/>
        </p:nvSpPr>
        <p:spPr>
          <a:xfrm>
            <a:off x="755576" y="3284984"/>
            <a:ext cx="1512168" cy="576064"/>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3131840" y="3284984"/>
            <a:ext cx="936104" cy="576064"/>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46" name="正方形/長方形 45"/>
          <p:cNvSpPr/>
          <p:nvPr/>
        </p:nvSpPr>
        <p:spPr>
          <a:xfrm>
            <a:off x="827584" y="2204864"/>
            <a:ext cx="2416768" cy="43204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dirty="0">
                <a:latin typeface="+mn-ea"/>
              </a:rPr>
              <a:t>CSV</a:t>
            </a:r>
            <a:r>
              <a:rPr kumimoji="1" lang="ja-JP" altLang="en-US" dirty="0">
                <a:latin typeface="+mn-ea"/>
              </a:rPr>
              <a:t>形式のデータの例</a:t>
            </a:r>
          </a:p>
        </p:txBody>
      </p:sp>
      <p:sp>
        <p:nvSpPr>
          <p:cNvPr id="34" name="正方形/長方形 33"/>
          <p:cNvSpPr/>
          <p:nvPr/>
        </p:nvSpPr>
        <p:spPr>
          <a:xfrm>
            <a:off x="179512" y="908720"/>
            <a:ext cx="8712968"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機械判読に適したファイルの作成③</a:t>
            </a:r>
          </a:p>
        </p:txBody>
      </p:sp>
      <p:sp>
        <p:nvSpPr>
          <p:cNvPr id="48" name="角丸四角形吹き出し 47"/>
          <p:cNvSpPr/>
          <p:nvPr/>
        </p:nvSpPr>
        <p:spPr>
          <a:xfrm>
            <a:off x="395536" y="4395200"/>
            <a:ext cx="3456384" cy="885052"/>
          </a:xfrm>
          <a:prstGeom prst="wedgeRoundRectCallout">
            <a:avLst>
              <a:gd name="adj1" fmla="val -10530"/>
              <a:gd name="adj2" fmla="val -114154"/>
              <a:gd name="adj3" fmla="val 16667"/>
            </a:avLst>
          </a:prstGeom>
          <a:solidFill>
            <a:srgbClr val="FFFF99"/>
          </a:soli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5720" rIns="90000" bIns="45720" numCol="1" spcCol="0" rtlCol="0" fromWordArt="0" anchor="t" anchorCtr="0" forceAA="0" compatLnSpc="1">
            <a:prstTxWarp prst="textNoShape">
              <a:avLst/>
            </a:prstTxWarp>
            <a:noAutofit/>
          </a:bodyPr>
          <a:lstStyle/>
          <a:p>
            <a:pPr>
              <a:buClr>
                <a:schemeClr val="accent6">
                  <a:lumMod val="75000"/>
                </a:schemeClr>
              </a:buClr>
            </a:pPr>
            <a:r>
              <a:rPr lang="ja-JP" altLang="en-US" dirty="0">
                <a:solidFill>
                  <a:schemeClr val="tx1"/>
                </a:solidFill>
                <a:latin typeface="+mn-ea"/>
                <a:cs typeface="Meiryo UI" panose="020B0604030504040204" pitchFamily="50" charset="-128"/>
              </a:rPr>
              <a:t>見やすさのための空白は入れません</a:t>
            </a:r>
          </a:p>
        </p:txBody>
      </p:sp>
      <p:sp>
        <p:nvSpPr>
          <p:cNvPr id="49" name="角丸四角形吹き出し 48"/>
          <p:cNvSpPr/>
          <p:nvPr/>
        </p:nvSpPr>
        <p:spPr>
          <a:xfrm>
            <a:off x="4355976" y="4365104"/>
            <a:ext cx="3888432" cy="885052"/>
          </a:xfrm>
          <a:prstGeom prst="wedgeRoundRectCallout">
            <a:avLst>
              <a:gd name="adj1" fmla="val -58521"/>
              <a:gd name="adj2" fmla="val -139429"/>
              <a:gd name="adj3" fmla="val 16667"/>
            </a:avLst>
          </a:prstGeom>
          <a:solidFill>
            <a:srgbClr val="FFFF99"/>
          </a:soli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5720" rIns="90000" bIns="45720" numCol="1" spcCol="0" rtlCol="0" fromWordArt="0" anchor="t" anchorCtr="0" forceAA="0" compatLnSpc="1">
            <a:prstTxWarp prst="textNoShape">
              <a:avLst/>
            </a:prstTxWarp>
            <a:noAutofit/>
          </a:bodyPr>
          <a:lstStyle/>
          <a:p>
            <a:pPr>
              <a:buClr>
                <a:schemeClr val="accent6">
                  <a:lumMod val="75000"/>
                </a:schemeClr>
              </a:buClr>
            </a:pPr>
            <a:r>
              <a:rPr lang="ja-JP" altLang="en-US" dirty="0">
                <a:solidFill>
                  <a:schemeClr val="tx1"/>
                </a:solidFill>
                <a:latin typeface="+mn-ea"/>
                <a:cs typeface="Meiryo UI" panose="020B0604030504040204" pitchFamily="50" charset="-128"/>
              </a:rPr>
              <a:t>数値の項目には記号は入れず、ゼロや空白（何も入力しない）とします。</a:t>
            </a:r>
          </a:p>
        </p:txBody>
      </p:sp>
      <p:sp>
        <p:nvSpPr>
          <p:cNvPr id="86" name="楕円 85"/>
          <p:cNvSpPr/>
          <p:nvPr/>
        </p:nvSpPr>
        <p:spPr>
          <a:xfrm>
            <a:off x="179512" y="4077072"/>
            <a:ext cx="504056" cy="50405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６</a:t>
            </a:r>
          </a:p>
        </p:txBody>
      </p:sp>
      <p:sp>
        <p:nvSpPr>
          <p:cNvPr id="87" name="楕円 86"/>
          <p:cNvSpPr/>
          <p:nvPr/>
        </p:nvSpPr>
        <p:spPr>
          <a:xfrm>
            <a:off x="4067944" y="4077072"/>
            <a:ext cx="504056" cy="50405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７</a:t>
            </a:r>
          </a:p>
        </p:txBody>
      </p:sp>
      <p:sp>
        <p:nvSpPr>
          <p:cNvPr id="35" name="ドーナツ 34"/>
          <p:cNvSpPr/>
          <p:nvPr/>
        </p:nvSpPr>
        <p:spPr>
          <a:xfrm>
            <a:off x="3347864" y="5013176"/>
            <a:ext cx="504056" cy="504056"/>
          </a:xfrm>
          <a:prstGeom prst="don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8" name="ドーナツ 87"/>
          <p:cNvSpPr/>
          <p:nvPr/>
        </p:nvSpPr>
        <p:spPr>
          <a:xfrm>
            <a:off x="7740352" y="4941168"/>
            <a:ext cx="504056" cy="504056"/>
          </a:xfrm>
          <a:prstGeom prst="don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正方形/長方形 17"/>
          <p:cNvSpPr/>
          <p:nvPr/>
        </p:nvSpPr>
        <p:spPr>
          <a:xfrm>
            <a:off x="179512" y="1412776"/>
            <a:ext cx="8856984" cy="64807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en-US" altLang="ja-JP" dirty="0">
                <a:solidFill>
                  <a:schemeClr val="tx1"/>
                </a:solidFill>
                <a:latin typeface="+mn-ea"/>
                <a:cs typeface="Meiryo UI" panose="020B0604030504040204" pitchFamily="50" charset="-128"/>
              </a:rPr>
              <a:t>CSV</a:t>
            </a:r>
            <a:r>
              <a:rPr lang="ja-JP" altLang="en-US" dirty="0">
                <a:solidFill>
                  <a:schemeClr val="tx1"/>
                </a:solidFill>
                <a:latin typeface="+mn-ea"/>
                <a:cs typeface="Meiryo UI" panose="020B0604030504040204" pitchFamily="50" charset="-128"/>
              </a:rPr>
              <a:t>形式でも、「無駄な空白を入れない」「数値の項目に記号などを入れない」 といったことを意識すると、より機械判読に適したデータを作成することがきます。</a:t>
            </a:r>
            <a:endParaRPr lang="en-US" altLang="ja-JP" dirty="0">
              <a:solidFill>
                <a:schemeClr val="tx1"/>
              </a:solidFill>
              <a:latin typeface="+mn-ea"/>
              <a:cs typeface="Meiryo UI" panose="020B0604030504040204" pitchFamily="50" charset="-128"/>
            </a:endParaRPr>
          </a:p>
        </p:txBody>
      </p:sp>
    </p:spTree>
    <p:extLst>
      <p:ext uri="{BB962C8B-B14F-4D97-AF65-F5344CB8AC3E}">
        <p14:creationId xmlns:p14="http://schemas.microsoft.com/office/powerpoint/2010/main" val="18218490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２．オープンデータを公開するための基本的な作業　（まとめ）</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50</a:t>
            </a:fld>
            <a:endParaRPr kumimoji="1" lang="ja-JP" altLang="en-US"/>
          </a:p>
        </p:txBody>
      </p:sp>
      <p:sp>
        <p:nvSpPr>
          <p:cNvPr id="25" name="テキスト ボックス 24"/>
          <p:cNvSpPr txBox="1"/>
          <p:nvPr/>
        </p:nvSpPr>
        <p:spPr>
          <a:xfrm>
            <a:off x="179512" y="1052736"/>
            <a:ext cx="8784976" cy="1008112"/>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defPPr>
              <a:defRPr lang="en-US"/>
            </a:defPPr>
            <a:lvl1pPr marL="285750" indent="-285750">
              <a:spcBef>
                <a:spcPts val="600"/>
              </a:spcBef>
              <a:buClr>
                <a:schemeClr val="accent6">
                  <a:lumMod val="75000"/>
                </a:schemeClr>
              </a:buClr>
              <a:buFont typeface="Wingdings" panose="05000000000000000000" pitchFamily="2" charset="2"/>
              <a:buChar char="l"/>
              <a:defRPr>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2400" dirty="0">
                <a:solidFill>
                  <a:schemeClr val="tx1"/>
                </a:solidFill>
              </a:rPr>
              <a:t>すでにホームページに掲載している情報に、利用ルールをつけることで、オープンデータとすることができます。</a:t>
            </a:r>
            <a:endParaRPr lang="en-US" altLang="ja-JP" sz="2400" dirty="0">
              <a:solidFill>
                <a:schemeClr val="tx1"/>
              </a:solidFill>
            </a:endParaRPr>
          </a:p>
        </p:txBody>
      </p:sp>
      <p:sp>
        <p:nvSpPr>
          <p:cNvPr id="46" name="テキスト ボックス 45"/>
          <p:cNvSpPr txBox="1"/>
          <p:nvPr/>
        </p:nvSpPr>
        <p:spPr>
          <a:xfrm>
            <a:off x="179512" y="2492896"/>
            <a:ext cx="8784976" cy="1008112"/>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defPPr>
              <a:defRPr lang="en-US"/>
            </a:defPPr>
            <a:lvl1pPr marL="285750" indent="-285750">
              <a:spcBef>
                <a:spcPts val="600"/>
              </a:spcBef>
              <a:buClr>
                <a:schemeClr val="accent6">
                  <a:lumMod val="75000"/>
                </a:schemeClr>
              </a:buClr>
              <a:buFont typeface="Wingdings" panose="05000000000000000000" pitchFamily="2" charset="2"/>
              <a:buChar char="l"/>
              <a:defRPr>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2400" dirty="0">
                <a:solidFill>
                  <a:schemeClr val="tx1"/>
                </a:solidFill>
              </a:rPr>
              <a:t>利用ルールには、二次利用可能であること、利用の際の条件、免責事項などについて記載します。</a:t>
            </a:r>
          </a:p>
        </p:txBody>
      </p:sp>
      <p:sp>
        <p:nvSpPr>
          <p:cNvPr id="47" name="テキスト ボックス 46"/>
          <p:cNvSpPr txBox="1"/>
          <p:nvPr/>
        </p:nvSpPr>
        <p:spPr>
          <a:xfrm>
            <a:off x="179512" y="4005064"/>
            <a:ext cx="8784976" cy="1008112"/>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defPPr>
              <a:defRPr lang="en-US"/>
            </a:defPPr>
            <a:lvl1pPr marL="285750" indent="-285750">
              <a:spcBef>
                <a:spcPts val="600"/>
              </a:spcBef>
              <a:buClr>
                <a:schemeClr val="accent6">
                  <a:lumMod val="75000"/>
                </a:schemeClr>
              </a:buClr>
              <a:buFont typeface="Wingdings" panose="05000000000000000000" pitchFamily="2" charset="2"/>
              <a:buChar char="l"/>
              <a:defRPr>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2400" dirty="0">
                <a:solidFill>
                  <a:schemeClr val="tx1"/>
                </a:solidFill>
              </a:rPr>
              <a:t>オープンデータでは、コンピュータが処理しやすいデータが適しています。より使いやすいデータとするためには、</a:t>
            </a:r>
            <a:r>
              <a:rPr lang="en-US" altLang="ja-JP" sz="2400" dirty="0">
                <a:solidFill>
                  <a:schemeClr val="tx1"/>
                </a:solidFill>
              </a:rPr>
              <a:t>CSV</a:t>
            </a:r>
            <a:r>
              <a:rPr lang="ja-JP" altLang="en-US" sz="2400" dirty="0">
                <a:solidFill>
                  <a:schemeClr val="tx1"/>
                </a:solidFill>
              </a:rPr>
              <a:t>形式のファイルがオススメです。</a:t>
            </a:r>
          </a:p>
        </p:txBody>
      </p:sp>
    </p:spTree>
    <p:extLst>
      <p:ext uri="{BB962C8B-B14F-4D97-AF65-F5344CB8AC3E}">
        <p14:creationId xmlns:p14="http://schemas.microsoft.com/office/powerpoint/2010/main" val="9784429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3212976"/>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solidFill>
                  <a:schemeClr val="bg1">
                    <a:lumMod val="85000"/>
                  </a:schemeClr>
                </a:solidFill>
                <a:latin typeface="+mj-ea"/>
                <a:ea typeface="+mj-ea"/>
              </a:defRPr>
            </a:lvl1pPr>
          </a:lstStyle>
          <a:p>
            <a:r>
              <a:rPr lang="ja-JP" altLang="en-US" dirty="0"/>
              <a:t>１．はじめに</a:t>
            </a:r>
          </a:p>
        </p:txBody>
      </p:sp>
      <p:sp>
        <p:nvSpPr>
          <p:cNvPr id="10"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3717032"/>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solidFill>
                  <a:schemeClr val="bg1">
                    <a:lumMod val="85000"/>
                  </a:schemeClr>
                </a:solidFill>
                <a:latin typeface="+mj-ea"/>
                <a:ea typeface="+mj-ea"/>
              </a:defRPr>
            </a:lvl1pPr>
          </a:lstStyle>
          <a:p>
            <a:r>
              <a:rPr lang="ja-JP" altLang="en-US" dirty="0"/>
              <a:t>２</a:t>
            </a:r>
            <a:r>
              <a:rPr lang="en-US" altLang="ja-JP" dirty="0"/>
              <a:t>. </a:t>
            </a:r>
            <a:r>
              <a:rPr lang="ja-JP" altLang="en-US" dirty="0"/>
              <a:t>オープンデータを公開するための基本的な作業</a:t>
            </a:r>
          </a:p>
        </p:txBody>
      </p:sp>
      <p:sp>
        <p:nvSpPr>
          <p:cNvPr id="2" name="スライド番号プレースホルダー 1"/>
          <p:cNvSpPr>
            <a:spLocks noGrp="1"/>
          </p:cNvSpPr>
          <p:nvPr>
            <p:ph type="sldNum" sz="quarter" idx="12"/>
          </p:nvPr>
        </p:nvSpPr>
        <p:spPr/>
        <p:txBody>
          <a:bodyPr/>
          <a:lstStyle/>
          <a:p>
            <a:fld id="{EEDB8509-CC2C-4EC7-9C2E-996B98B58898}" type="slidenum">
              <a:rPr kumimoji="1" lang="ja-JP" altLang="en-US" smtClean="0"/>
              <a:pPr/>
              <a:t>51</a:t>
            </a:fld>
            <a:endParaRPr kumimoji="1" lang="ja-JP" altLang="en-US" dirty="0"/>
          </a:p>
        </p:txBody>
      </p:sp>
      <p:sp>
        <p:nvSpPr>
          <p:cNvPr id="11"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4221088"/>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latin typeface="+mj-ea"/>
                <a:ea typeface="+mj-ea"/>
              </a:defRPr>
            </a:lvl1pPr>
          </a:lstStyle>
          <a:p>
            <a:r>
              <a:rPr lang="ja-JP" altLang="en-US" dirty="0"/>
              <a:t>３</a:t>
            </a:r>
            <a:r>
              <a:rPr lang="en-US" altLang="ja-JP" dirty="0"/>
              <a:t>. </a:t>
            </a:r>
            <a:r>
              <a:rPr lang="ja-JP" altLang="en-US" dirty="0"/>
              <a:t>オープンデータを継続していくための取り組み</a:t>
            </a:r>
          </a:p>
        </p:txBody>
      </p:sp>
      <p:sp>
        <p:nvSpPr>
          <p:cNvPr id="13"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4725144"/>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solidFill>
                  <a:schemeClr val="bg1">
                    <a:lumMod val="85000"/>
                  </a:schemeClr>
                </a:solidFill>
                <a:latin typeface="+mj-ea"/>
                <a:ea typeface="+mj-ea"/>
              </a:defRPr>
            </a:lvl1pPr>
          </a:lstStyle>
          <a:p>
            <a:r>
              <a:rPr lang="ja-JP" altLang="en-US" dirty="0"/>
              <a:t>４</a:t>
            </a:r>
            <a:r>
              <a:rPr lang="en-US" altLang="ja-JP" dirty="0"/>
              <a:t>.</a:t>
            </a:r>
            <a:r>
              <a:rPr lang="ja-JP" altLang="en-US" dirty="0"/>
              <a:t> オープンデータ研修ポータルの紹介</a:t>
            </a:r>
          </a:p>
        </p:txBody>
      </p:sp>
    </p:spTree>
    <p:extLst>
      <p:ext uri="{BB962C8B-B14F-4D97-AF65-F5344CB8AC3E}">
        <p14:creationId xmlns:p14="http://schemas.microsoft.com/office/powerpoint/2010/main" val="20300024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566738" y="3178636"/>
            <a:ext cx="5439310" cy="430887"/>
          </a:xfrm>
          <a:prstGeom prst="rect">
            <a:avLst/>
          </a:prstGeom>
          <a:noFill/>
          <a:ln w="9525">
            <a:noFill/>
            <a:miter lim="800000"/>
            <a:headEnd/>
            <a:tailEnd/>
          </a:ln>
          <a:effectLst/>
        </p:spPr>
        <p:txBody>
          <a:bodyPr wrap="none">
            <a:spAutoFit/>
          </a:bodyPr>
          <a:lstStyle/>
          <a:p>
            <a:pPr>
              <a:lnSpc>
                <a:spcPct val="100000"/>
              </a:lnSpc>
            </a:pPr>
            <a:r>
              <a:rPr lang="ja-JP" altLang="en-US" sz="2200" dirty="0">
                <a:latin typeface="+mj-ea"/>
                <a:ea typeface="+mj-ea"/>
              </a:rPr>
              <a:t>３</a:t>
            </a:r>
            <a:r>
              <a:rPr lang="en-US" altLang="ja-JP" sz="2200" dirty="0">
                <a:latin typeface="+mj-ea"/>
                <a:ea typeface="+mj-ea"/>
              </a:rPr>
              <a:t>. </a:t>
            </a:r>
            <a:r>
              <a:rPr lang="ja-JP" altLang="en-US" sz="2200" dirty="0">
                <a:latin typeface="+mj-ea"/>
                <a:ea typeface="+mj-ea"/>
              </a:rPr>
              <a:t>オープンデータを継続していくための取り組み</a:t>
            </a:r>
          </a:p>
        </p:txBody>
      </p:sp>
      <p:sp>
        <p:nvSpPr>
          <p:cNvPr id="8"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1115616" y="3574177"/>
            <a:ext cx="4554452" cy="430887"/>
          </a:xfrm>
          <a:prstGeom prst="rect">
            <a:avLst/>
          </a:prstGeom>
          <a:noFill/>
          <a:ln w="9525">
            <a:noFill/>
            <a:miter lim="800000"/>
            <a:headEnd/>
            <a:tailEnd/>
          </a:ln>
          <a:effectLst/>
        </p:spPr>
        <p:txBody>
          <a:bodyPr wrap="none">
            <a:spAutoFit/>
          </a:bodyPr>
          <a:lstStyle/>
          <a:p>
            <a:pPr>
              <a:lnSpc>
                <a:spcPct val="100000"/>
              </a:lnSpc>
            </a:pPr>
            <a:r>
              <a:rPr lang="en-US" altLang="ja-JP" sz="2200" dirty="0">
                <a:latin typeface="+mj-ea"/>
                <a:ea typeface="+mj-ea"/>
              </a:rPr>
              <a:t>(1) </a:t>
            </a:r>
            <a:r>
              <a:rPr lang="ja-JP" altLang="en-US" sz="2200" dirty="0">
                <a:latin typeface="+mj-ea"/>
                <a:ea typeface="+mj-ea"/>
              </a:rPr>
              <a:t>公開したオープンデータを更新する</a:t>
            </a:r>
          </a:p>
        </p:txBody>
      </p:sp>
      <p:sp>
        <p:nvSpPr>
          <p:cNvPr id="2" name="スライド番号プレースホルダー 1"/>
          <p:cNvSpPr>
            <a:spLocks noGrp="1"/>
          </p:cNvSpPr>
          <p:nvPr>
            <p:ph type="sldNum" sz="quarter" idx="12"/>
          </p:nvPr>
        </p:nvSpPr>
        <p:spPr/>
        <p:txBody>
          <a:bodyPr/>
          <a:lstStyle/>
          <a:p>
            <a:fld id="{EEDB8509-CC2C-4EC7-9C2E-996B98B58898}" type="slidenum">
              <a:rPr kumimoji="1" lang="ja-JP" altLang="en-US" smtClean="0"/>
              <a:pPr/>
              <a:t>52</a:t>
            </a:fld>
            <a:endParaRPr kumimoji="1" lang="ja-JP" altLang="en-US" dirty="0"/>
          </a:p>
        </p:txBody>
      </p:sp>
      <p:sp>
        <p:nvSpPr>
          <p:cNvPr id="9"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1115616" y="4006225"/>
            <a:ext cx="3461204" cy="430887"/>
          </a:xfrm>
          <a:prstGeom prst="rect">
            <a:avLst/>
          </a:prstGeom>
          <a:noFill/>
          <a:ln w="9525">
            <a:noFill/>
            <a:miter lim="800000"/>
            <a:headEnd/>
            <a:tailEnd/>
          </a:ln>
          <a:effectLst/>
        </p:spPr>
        <p:txBody>
          <a:bodyPr wrap="none">
            <a:spAutoFit/>
          </a:bodyPr>
          <a:lstStyle/>
          <a:p>
            <a:pPr>
              <a:lnSpc>
                <a:spcPct val="100000"/>
              </a:lnSpc>
            </a:pPr>
            <a:r>
              <a:rPr lang="en-US" altLang="ja-JP" sz="2200" dirty="0">
                <a:latin typeface="+mj-ea"/>
                <a:ea typeface="+mj-ea"/>
              </a:rPr>
              <a:t>(2) </a:t>
            </a:r>
            <a:r>
              <a:rPr lang="ja-JP" altLang="en-US" sz="2200" dirty="0">
                <a:latin typeface="+mj-ea"/>
                <a:ea typeface="+mj-ea"/>
              </a:rPr>
              <a:t>オープンデータを拡充する</a:t>
            </a:r>
          </a:p>
        </p:txBody>
      </p:sp>
    </p:spTree>
    <p:extLst>
      <p:ext uri="{BB962C8B-B14F-4D97-AF65-F5344CB8AC3E}">
        <p14:creationId xmlns:p14="http://schemas.microsoft.com/office/powerpoint/2010/main" val="6294378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15"/>
          <p:cNvGrpSpPr>
            <a:grpSpLocks/>
          </p:cNvGrpSpPr>
          <p:nvPr/>
        </p:nvGrpSpPr>
        <p:grpSpPr bwMode="auto">
          <a:xfrm>
            <a:off x="3923928" y="1628800"/>
            <a:ext cx="4968552" cy="1669405"/>
            <a:chOff x="155" y="554"/>
            <a:chExt cx="673" cy="598"/>
          </a:xfrm>
          <a:solidFill>
            <a:schemeClr val="accent1">
              <a:lumMod val="40000"/>
              <a:lumOff val="60000"/>
            </a:schemeClr>
          </a:solidFill>
        </p:grpSpPr>
        <p:sp>
          <p:nvSpPr>
            <p:cNvPr id="28" name="Freeform 10"/>
            <p:cNvSpPr>
              <a:spLocks/>
            </p:cNvSpPr>
            <p:nvPr/>
          </p:nvSpPr>
          <p:spPr bwMode="auto">
            <a:xfrm>
              <a:off x="304" y="739"/>
              <a:ext cx="431" cy="413"/>
            </a:xfrm>
            <a:custGeom>
              <a:avLst/>
              <a:gdLst>
                <a:gd name="T0" fmla="*/ 0 w 431"/>
                <a:gd name="T1" fmla="*/ 310 h 413"/>
                <a:gd name="T2" fmla="*/ 0 w 431"/>
                <a:gd name="T3" fmla="*/ 412 h 413"/>
                <a:gd name="T4" fmla="*/ 430 w 431"/>
                <a:gd name="T5" fmla="*/ 62 h 413"/>
                <a:gd name="T6" fmla="*/ 430 w 431"/>
                <a:gd name="T7" fmla="*/ 0 h 413"/>
                <a:gd name="T8" fmla="*/ 0 w 431"/>
                <a:gd name="T9" fmla="*/ 310 h 413"/>
              </a:gdLst>
              <a:ahLst/>
              <a:cxnLst>
                <a:cxn ang="0">
                  <a:pos x="T0" y="T1"/>
                </a:cxn>
                <a:cxn ang="0">
                  <a:pos x="T2" y="T3"/>
                </a:cxn>
                <a:cxn ang="0">
                  <a:pos x="T4" y="T5"/>
                </a:cxn>
                <a:cxn ang="0">
                  <a:pos x="T6" y="T7"/>
                </a:cxn>
                <a:cxn ang="0">
                  <a:pos x="T8" y="T9"/>
                </a:cxn>
              </a:cxnLst>
              <a:rect l="0" t="0" r="r" b="b"/>
              <a:pathLst>
                <a:path w="431" h="413">
                  <a:moveTo>
                    <a:pt x="0" y="310"/>
                  </a:moveTo>
                  <a:lnTo>
                    <a:pt x="0" y="412"/>
                  </a:lnTo>
                  <a:lnTo>
                    <a:pt x="430" y="62"/>
                  </a:lnTo>
                  <a:lnTo>
                    <a:pt x="430" y="0"/>
                  </a:lnTo>
                  <a:lnTo>
                    <a:pt x="0" y="310"/>
                  </a:lnTo>
                </a:path>
              </a:pathLst>
            </a:custGeom>
            <a:grpFill/>
            <a:ln w="12700" cap="rnd" cmpd="sng">
              <a:solidFill>
                <a:schemeClr val="accent1">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 name="Freeform 11"/>
            <p:cNvSpPr>
              <a:spLocks/>
            </p:cNvSpPr>
            <p:nvPr/>
          </p:nvSpPr>
          <p:spPr bwMode="auto">
            <a:xfrm>
              <a:off x="509" y="554"/>
              <a:ext cx="95" cy="124"/>
            </a:xfrm>
            <a:custGeom>
              <a:avLst/>
              <a:gdLst>
                <a:gd name="T0" fmla="*/ 94 w 95"/>
                <a:gd name="T1" fmla="*/ 61 h 124"/>
                <a:gd name="T2" fmla="*/ 94 w 95"/>
                <a:gd name="T3" fmla="*/ 123 h 124"/>
                <a:gd name="T4" fmla="*/ 0 w 95"/>
                <a:gd name="T5" fmla="*/ 48 h 124"/>
                <a:gd name="T6" fmla="*/ 0 w 95"/>
                <a:gd name="T7" fmla="*/ 0 h 124"/>
                <a:gd name="T8" fmla="*/ 94 w 95"/>
                <a:gd name="T9" fmla="*/ 61 h 124"/>
              </a:gdLst>
              <a:ahLst/>
              <a:cxnLst>
                <a:cxn ang="0">
                  <a:pos x="T0" y="T1"/>
                </a:cxn>
                <a:cxn ang="0">
                  <a:pos x="T2" y="T3"/>
                </a:cxn>
                <a:cxn ang="0">
                  <a:pos x="T4" y="T5"/>
                </a:cxn>
                <a:cxn ang="0">
                  <a:pos x="T6" y="T7"/>
                </a:cxn>
                <a:cxn ang="0">
                  <a:pos x="T8" y="T9"/>
                </a:cxn>
              </a:cxnLst>
              <a:rect l="0" t="0" r="r" b="b"/>
              <a:pathLst>
                <a:path w="95" h="124">
                  <a:moveTo>
                    <a:pt x="94" y="61"/>
                  </a:moveTo>
                  <a:lnTo>
                    <a:pt x="94" y="123"/>
                  </a:lnTo>
                  <a:lnTo>
                    <a:pt x="0" y="48"/>
                  </a:lnTo>
                  <a:lnTo>
                    <a:pt x="0" y="0"/>
                  </a:lnTo>
                  <a:lnTo>
                    <a:pt x="94" y="61"/>
                  </a:lnTo>
                </a:path>
              </a:pathLst>
            </a:custGeom>
            <a:grpFill/>
            <a:ln w="12700" cap="rnd" cmpd="sng">
              <a:solidFill>
                <a:schemeClr val="accent1">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 name="Freeform 12"/>
            <p:cNvSpPr>
              <a:spLocks/>
            </p:cNvSpPr>
            <p:nvPr/>
          </p:nvSpPr>
          <p:spPr bwMode="auto">
            <a:xfrm>
              <a:off x="155" y="554"/>
              <a:ext cx="673" cy="496"/>
            </a:xfrm>
            <a:custGeom>
              <a:avLst/>
              <a:gdLst>
                <a:gd name="T0" fmla="*/ 0 w 673"/>
                <a:gd name="T1" fmla="*/ 309 h 496"/>
                <a:gd name="T2" fmla="*/ 448 w 673"/>
                <a:gd name="T3" fmla="*/ 61 h 496"/>
                <a:gd name="T4" fmla="*/ 354 w 673"/>
                <a:gd name="T5" fmla="*/ 0 h 496"/>
                <a:gd name="T6" fmla="*/ 653 w 673"/>
                <a:gd name="T7" fmla="*/ 20 h 496"/>
                <a:gd name="T8" fmla="*/ 672 w 673"/>
                <a:gd name="T9" fmla="*/ 268 h 496"/>
                <a:gd name="T10" fmla="*/ 579 w 673"/>
                <a:gd name="T11" fmla="*/ 185 h 496"/>
                <a:gd name="T12" fmla="*/ 149 w 673"/>
                <a:gd name="T13" fmla="*/ 495 h 496"/>
                <a:gd name="T14" fmla="*/ 0 w 673"/>
                <a:gd name="T15" fmla="*/ 309 h 4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3" h="496">
                  <a:moveTo>
                    <a:pt x="0" y="309"/>
                  </a:moveTo>
                  <a:lnTo>
                    <a:pt x="448" y="61"/>
                  </a:lnTo>
                  <a:lnTo>
                    <a:pt x="354" y="0"/>
                  </a:lnTo>
                  <a:lnTo>
                    <a:pt x="653" y="20"/>
                  </a:lnTo>
                  <a:lnTo>
                    <a:pt x="672" y="268"/>
                  </a:lnTo>
                  <a:lnTo>
                    <a:pt x="579" y="185"/>
                  </a:lnTo>
                  <a:lnTo>
                    <a:pt x="149" y="495"/>
                  </a:lnTo>
                  <a:lnTo>
                    <a:pt x="0" y="309"/>
                  </a:lnTo>
                </a:path>
              </a:pathLst>
            </a:custGeom>
            <a:grpFill/>
            <a:ln w="12700" cap="rnd" cmpd="sng">
              <a:solidFill>
                <a:schemeClr val="accent1">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 name="Freeform 13"/>
            <p:cNvSpPr>
              <a:spLocks/>
            </p:cNvSpPr>
            <p:nvPr/>
          </p:nvSpPr>
          <p:spPr bwMode="auto">
            <a:xfrm>
              <a:off x="155" y="863"/>
              <a:ext cx="150" cy="289"/>
            </a:xfrm>
            <a:custGeom>
              <a:avLst/>
              <a:gdLst>
                <a:gd name="T0" fmla="*/ 0 w 150"/>
                <a:gd name="T1" fmla="*/ 0 h 289"/>
                <a:gd name="T2" fmla="*/ 149 w 150"/>
                <a:gd name="T3" fmla="*/ 186 h 289"/>
                <a:gd name="T4" fmla="*/ 149 w 150"/>
                <a:gd name="T5" fmla="*/ 288 h 289"/>
                <a:gd name="T6" fmla="*/ 0 w 150"/>
                <a:gd name="T7" fmla="*/ 93 h 289"/>
                <a:gd name="T8" fmla="*/ 0 w 150"/>
                <a:gd name="T9" fmla="*/ 0 h 289"/>
              </a:gdLst>
              <a:ahLst/>
              <a:cxnLst>
                <a:cxn ang="0">
                  <a:pos x="T0" y="T1"/>
                </a:cxn>
                <a:cxn ang="0">
                  <a:pos x="T2" y="T3"/>
                </a:cxn>
                <a:cxn ang="0">
                  <a:pos x="T4" y="T5"/>
                </a:cxn>
                <a:cxn ang="0">
                  <a:pos x="T6" y="T7"/>
                </a:cxn>
                <a:cxn ang="0">
                  <a:pos x="T8" y="T9"/>
                </a:cxn>
              </a:cxnLst>
              <a:rect l="0" t="0" r="r" b="b"/>
              <a:pathLst>
                <a:path w="150" h="289">
                  <a:moveTo>
                    <a:pt x="0" y="0"/>
                  </a:moveTo>
                  <a:lnTo>
                    <a:pt x="149" y="186"/>
                  </a:lnTo>
                  <a:lnTo>
                    <a:pt x="149" y="288"/>
                  </a:lnTo>
                  <a:lnTo>
                    <a:pt x="0" y="93"/>
                  </a:lnTo>
                  <a:lnTo>
                    <a:pt x="0" y="0"/>
                  </a:lnTo>
                </a:path>
              </a:pathLst>
            </a:custGeom>
            <a:grpFill/>
            <a:ln w="12700" cap="rnd" cmpd="sng">
              <a:solidFill>
                <a:schemeClr val="accent1">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 name="Freeform 14"/>
            <p:cNvSpPr>
              <a:spLocks/>
            </p:cNvSpPr>
            <p:nvPr/>
          </p:nvSpPr>
          <p:spPr bwMode="auto">
            <a:xfrm>
              <a:off x="734" y="739"/>
              <a:ext cx="94" cy="154"/>
            </a:xfrm>
            <a:custGeom>
              <a:avLst/>
              <a:gdLst>
                <a:gd name="T0" fmla="*/ 0 w 94"/>
                <a:gd name="T1" fmla="*/ 0 h 154"/>
                <a:gd name="T2" fmla="*/ 0 w 94"/>
                <a:gd name="T3" fmla="*/ 62 h 154"/>
                <a:gd name="T4" fmla="*/ 93 w 94"/>
                <a:gd name="T5" fmla="*/ 153 h 154"/>
                <a:gd name="T6" fmla="*/ 93 w 94"/>
                <a:gd name="T7" fmla="*/ 83 h 154"/>
                <a:gd name="T8" fmla="*/ 0 w 94"/>
                <a:gd name="T9" fmla="*/ 0 h 154"/>
              </a:gdLst>
              <a:ahLst/>
              <a:cxnLst>
                <a:cxn ang="0">
                  <a:pos x="T0" y="T1"/>
                </a:cxn>
                <a:cxn ang="0">
                  <a:pos x="T2" y="T3"/>
                </a:cxn>
                <a:cxn ang="0">
                  <a:pos x="T4" y="T5"/>
                </a:cxn>
                <a:cxn ang="0">
                  <a:pos x="T6" y="T7"/>
                </a:cxn>
                <a:cxn ang="0">
                  <a:pos x="T8" y="T9"/>
                </a:cxn>
              </a:cxnLst>
              <a:rect l="0" t="0" r="r" b="b"/>
              <a:pathLst>
                <a:path w="94" h="154">
                  <a:moveTo>
                    <a:pt x="0" y="0"/>
                  </a:moveTo>
                  <a:lnTo>
                    <a:pt x="0" y="62"/>
                  </a:lnTo>
                  <a:lnTo>
                    <a:pt x="93" y="153"/>
                  </a:lnTo>
                  <a:lnTo>
                    <a:pt x="93" y="83"/>
                  </a:lnTo>
                  <a:lnTo>
                    <a:pt x="0" y="0"/>
                  </a:lnTo>
                </a:path>
              </a:pathLst>
            </a:custGeom>
            <a:grpFill/>
            <a:ln w="12700" cap="rnd" cmpd="sng">
              <a:solidFill>
                <a:schemeClr val="accent1">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 name="タイトル 1"/>
          <p:cNvSpPr>
            <a:spLocks noGrp="1"/>
          </p:cNvSpPr>
          <p:nvPr>
            <p:ph type="title"/>
          </p:nvPr>
        </p:nvSpPr>
        <p:spPr/>
        <p:txBody>
          <a:bodyPr>
            <a:normAutofit/>
          </a:bodyPr>
          <a:lstStyle/>
          <a:p>
            <a:r>
              <a:rPr lang="ja-JP" altLang="en-US" dirty="0"/>
              <a:t>３</a:t>
            </a:r>
            <a:r>
              <a:rPr lang="en-US" altLang="ja-JP" dirty="0"/>
              <a:t>. </a:t>
            </a:r>
            <a:r>
              <a:rPr lang="ja-JP" altLang="en-US" dirty="0"/>
              <a:t>オープンデータを継続していくための取り組み</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53</a:t>
            </a:fld>
            <a:endParaRPr kumimoji="1" lang="ja-JP" altLang="en-US"/>
          </a:p>
        </p:txBody>
      </p:sp>
      <p:sp>
        <p:nvSpPr>
          <p:cNvPr id="15" name="フリーフォーム 14"/>
          <p:cNvSpPr/>
          <p:nvPr/>
        </p:nvSpPr>
        <p:spPr>
          <a:xfrm>
            <a:off x="1547664" y="2492896"/>
            <a:ext cx="360040" cy="360040"/>
          </a:xfrm>
          <a:custGeom>
            <a:avLst/>
            <a:gdLst>
              <a:gd name="connsiteX0" fmla="*/ 80965 w 276227"/>
              <a:gd name="connsiteY0" fmla="*/ 33337 h 271893"/>
              <a:gd name="connsiteX1" fmla="*/ 114302 w 276227"/>
              <a:gd name="connsiteY1" fmla="*/ 38100 h 271893"/>
              <a:gd name="connsiteX2" fmla="*/ 161927 w 276227"/>
              <a:gd name="connsiteY2" fmla="*/ 57150 h 271893"/>
              <a:gd name="connsiteX3" fmla="*/ 161927 w 276227"/>
              <a:gd name="connsiteY3" fmla="*/ 133350 h 271893"/>
              <a:gd name="connsiteX4" fmla="*/ 147640 w 276227"/>
              <a:gd name="connsiteY4" fmla="*/ 138112 h 271893"/>
              <a:gd name="connsiteX5" fmla="*/ 119065 w 276227"/>
              <a:gd name="connsiteY5" fmla="*/ 133350 h 271893"/>
              <a:gd name="connsiteX6" fmla="*/ 104777 w 276227"/>
              <a:gd name="connsiteY6" fmla="*/ 128587 h 271893"/>
              <a:gd name="connsiteX7" fmla="*/ 109540 w 276227"/>
              <a:gd name="connsiteY7" fmla="*/ 104775 h 271893"/>
              <a:gd name="connsiteX8" fmla="*/ 152402 w 276227"/>
              <a:gd name="connsiteY8" fmla="*/ 80962 h 271893"/>
              <a:gd name="connsiteX9" fmla="*/ 180977 w 276227"/>
              <a:gd name="connsiteY9" fmla="*/ 71437 h 271893"/>
              <a:gd name="connsiteX10" fmla="*/ 195265 w 276227"/>
              <a:gd name="connsiteY10" fmla="*/ 66675 h 271893"/>
              <a:gd name="connsiteX11" fmla="*/ 214315 w 276227"/>
              <a:gd name="connsiteY11" fmla="*/ 71437 h 271893"/>
              <a:gd name="connsiteX12" fmla="*/ 209552 w 276227"/>
              <a:gd name="connsiteY12" fmla="*/ 166687 h 271893"/>
              <a:gd name="connsiteX13" fmla="*/ 161927 w 276227"/>
              <a:gd name="connsiteY13" fmla="*/ 209550 h 271893"/>
              <a:gd name="connsiteX14" fmla="*/ 52390 w 276227"/>
              <a:gd name="connsiteY14" fmla="*/ 180975 h 271893"/>
              <a:gd name="connsiteX15" fmla="*/ 47627 w 276227"/>
              <a:gd name="connsiteY15" fmla="*/ 166687 h 271893"/>
              <a:gd name="connsiteX16" fmla="*/ 57152 w 276227"/>
              <a:gd name="connsiteY16" fmla="*/ 114300 h 271893"/>
              <a:gd name="connsiteX17" fmla="*/ 71440 w 276227"/>
              <a:gd name="connsiteY17" fmla="*/ 95250 h 271893"/>
              <a:gd name="connsiteX18" fmla="*/ 95252 w 276227"/>
              <a:gd name="connsiteY18" fmla="*/ 66675 h 271893"/>
              <a:gd name="connsiteX19" fmla="*/ 114302 w 276227"/>
              <a:gd name="connsiteY19" fmla="*/ 57150 h 271893"/>
              <a:gd name="connsiteX20" fmla="*/ 161927 w 276227"/>
              <a:gd name="connsiteY20" fmla="*/ 61912 h 271893"/>
              <a:gd name="connsiteX21" fmla="*/ 185740 w 276227"/>
              <a:gd name="connsiteY21" fmla="*/ 71437 h 271893"/>
              <a:gd name="connsiteX22" fmla="*/ 228602 w 276227"/>
              <a:gd name="connsiteY22" fmla="*/ 109537 h 271893"/>
              <a:gd name="connsiteX23" fmla="*/ 238127 w 276227"/>
              <a:gd name="connsiteY23" fmla="*/ 123825 h 271893"/>
              <a:gd name="connsiteX24" fmla="*/ 247652 w 276227"/>
              <a:gd name="connsiteY24" fmla="*/ 152400 h 271893"/>
              <a:gd name="connsiteX25" fmla="*/ 242890 w 276227"/>
              <a:gd name="connsiteY25" fmla="*/ 195262 h 271893"/>
              <a:gd name="connsiteX26" fmla="*/ 238127 w 276227"/>
              <a:gd name="connsiteY26" fmla="*/ 209550 h 271893"/>
              <a:gd name="connsiteX27" fmla="*/ 223840 w 276227"/>
              <a:gd name="connsiteY27" fmla="*/ 219075 h 271893"/>
              <a:gd name="connsiteX28" fmla="*/ 171452 w 276227"/>
              <a:gd name="connsiteY28" fmla="*/ 214312 h 271893"/>
              <a:gd name="connsiteX29" fmla="*/ 157165 w 276227"/>
              <a:gd name="connsiteY29" fmla="*/ 204787 h 271893"/>
              <a:gd name="connsiteX30" fmla="*/ 133352 w 276227"/>
              <a:gd name="connsiteY30" fmla="*/ 200025 h 271893"/>
              <a:gd name="connsiteX31" fmla="*/ 119065 w 276227"/>
              <a:gd name="connsiteY31" fmla="*/ 190500 h 271893"/>
              <a:gd name="connsiteX32" fmla="*/ 104777 w 276227"/>
              <a:gd name="connsiteY32" fmla="*/ 185737 h 271893"/>
              <a:gd name="connsiteX33" fmla="*/ 90490 w 276227"/>
              <a:gd name="connsiteY33" fmla="*/ 161925 h 271893"/>
              <a:gd name="connsiteX34" fmla="*/ 100015 w 276227"/>
              <a:gd name="connsiteY34" fmla="*/ 52387 h 271893"/>
              <a:gd name="connsiteX35" fmla="*/ 114302 w 276227"/>
              <a:gd name="connsiteY35" fmla="*/ 33337 h 271893"/>
              <a:gd name="connsiteX36" fmla="*/ 123827 w 276227"/>
              <a:gd name="connsiteY36" fmla="*/ 14287 h 271893"/>
              <a:gd name="connsiteX37" fmla="*/ 152402 w 276227"/>
              <a:gd name="connsiteY37" fmla="*/ 0 h 271893"/>
              <a:gd name="connsiteX38" fmla="*/ 242890 w 276227"/>
              <a:gd name="connsiteY38" fmla="*/ 14287 h 271893"/>
              <a:gd name="connsiteX39" fmla="*/ 276227 w 276227"/>
              <a:gd name="connsiteY39" fmla="*/ 57150 h 271893"/>
              <a:gd name="connsiteX40" fmla="*/ 271465 w 276227"/>
              <a:gd name="connsiteY40" fmla="*/ 114300 h 271893"/>
              <a:gd name="connsiteX41" fmla="*/ 257177 w 276227"/>
              <a:gd name="connsiteY41" fmla="*/ 128587 h 271893"/>
              <a:gd name="connsiteX42" fmla="*/ 223840 w 276227"/>
              <a:gd name="connsiteY42" fmla="*/ 180975 h 271893"/>
              <a:gd name="connsiteX43" fmla="*/ 185740 w 276227"/>
              <a:gd name="connsiteY43" fmla="*/ 204787 h 271893"/>
              <a:gd name="connsiteX44" fmla="*/ 123827 w 276227"/>
              <a:gd name="connsiteY44" fmla="*/ 228600 h 271893"/>
              <a:gd name="connsiteX45" fmla="*/ 76202 w 276227"/>
              <a:gd name="connsiteY45" fmla="*/ 223837 h 271893"/>
              <a:gd name="connsiteX46" fmla="*/ 19052 w 276227"/>
              <a:gd name="connsiteY46" fmla="*/ 180975 h 271893"/>
              <a:gd name="connsiteX47" fmla="*/ 4765 w 276227"/>
              <a:gd name="connsiteY47" fmla="*/ 152400 h 271893"/>
              <a:gd name="connsiteX48" fmla="*/ 2 w 276227"/>
              <a:gd name="connsiteY48" fmla="*/ 133350 h 271893"/>
              <a:gd name="connsiteX49" fmla="*/ 19052 w 276227"/>
              <a:gd name="connsiteY49" fmla="*/ 47625 h 271893"/>
              <a:gd name="connsiteX50" fmla="*/ 52390 w 276227"/>
              <a:gd name="connsiteY50" fmla="*/ 28575 h 271893"/>
              <a:gd name="connsiteX51" fmla="*/ 123827 w 276227"/>
              <a:gd name="connsiteY51" fmla="*/ 38100 h 271893"/>
              <a:gd name="connsiteX52" fmla="*/ 161927 w 276227"/>
              <a:gd name="connsiteY52" fmla="*/ 57150 h 271893"/>
              <a:gd name="connsiteX53" fmla="*/ 200027 w 276227"/>
              <a:gd name="connsiteY53" fmla="*/ 80962 h 271893"/>
              <a:gd name="connsiteX54" fmla="*/ 238127 w 276227"/>
              <a:gd name="connsiteY54" fmla="*/ 123825 h 271893"/>
              <a:gd name="connsiteX55" fmla="*/ 242890 w 276227"/>
              <a:gd name="connsiteY55" fmla="*/ 147637 h 271893"/>
              <a:gd name="connsiteX56" fmla="*/ 247652 w 276227"/>
              <a:gd name="connsiteY56" fmla="*/ 166687 h 271893"/>
              <a:gd name="connsiteX57" fmla="*/ 242890 w 276227"/>
              <a:gd name="connsiteY57" fmla="*/ 233362 h 271893"/>
              <a:gd name="connsiteX58" fmla="*/ 228602 w 276227"/>
              <a:gd name="connsiteY58" fmla="*/ 261937 h 271893"/>
              <a:gd name="connsiteX59" fmla="*/ 166690 w 276227"/>
              <a:gd name="connsiteY59" fmla="*/ 271462 h 27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76227" h="271893">
                <a:moveTo>
                  <a:pt x="80965" y="33337"/>
                </a:moveTo>
                <a:cubicBezTo>
                  <a:pt x="92077" y="34925"/>
                  <a:pt x="103364" y="35576"/>
                  <a:pt x="114302" y="38100"/>
                </a:cubicBezTo>
                <a:cubicBezTo>
                  <a:pt x="136161" y="43145"/>
                  <a:pt x="143408" y="47890"/>
                  <a:pt x="161927" y="57150"/>
                </a:cubicBezTo>
                <a:cubicBezTo>
                  <a:pt x="177184" y="87664"/>
                  <a:pt x="180522" y="85003"/>
                  <a:pt x="161927" y="133350"/>
                </a:cubicBezTo>
                <a:cubicBezTo>
                  <a:pt x="160125" y="138035"/>
                  <a:pt x="152402" y="136525"/>
                  <a:pt x="147640" y="138112"/>
                </a:cubicBezTo>
                <a:cubicBezTo>
                  <a:pt x="138115" y="136525"/>
                  <a:pt x="128491" y="135445"/>
                  <a:pt x="119065" y="133350"/>
                </a:cubicBezTo>
                <a:cubicBezTo>
                  <a:pt x="114164" y="132261"/>
                  <a:pt x="106365" y="133350"/>
                  <a:pt x="104777" y="128587"/>
                </a:cubicBezTo>
                <a:cubicBezTo>
                  <a:pt x="102217" y="120908"/>
                  <a:pt x="105050" y="111510"/>
                  <a:pt x="109540" y="104775"/>
                </a:cubicBezTo>
                <a:cubicBezTo>
                  <a:pt x="123462" y="83892"/>
                  <a:pt x="133150" y="86738"/>
                  <a:pt x="152402" y="80962"/>
                </a:cubicBezTo>
                <a:cubicBezTo>
                  <a:pt x="162019" y="78077"/>
                  <a:pt x="171452" y="74612"/>
                  <a:pt x="180977" y="71437"/>
                </a:cubicBezTo>
                <a:lnTo>
                  <a:pt x="195265" y="66675"/>
                </a:lnTo>
                <a:cubicBezTo>
                  <a:pt x="201615" y="68262"/>
                  <a:pt x="210511" y="66111"/>
                  <a:pt x="214315" y="71437"/>
                </a:cubicBezTo>
                <a:cubicBezTo>
                  <a:pt x="227328" y="89656"/>
                  <a:pt x="209839" y="166017"/>
                  <a:pt x="209552" y="166687"/>
                </a:cubicBezTo>
                <a:cubicBezTo>
                  <a:pt x="202074" y="184135"/>
                  <a:pt x="178398" y="198569"/>
                  <a:pt x="161927" y="209550"/>
                </a:cubicBezTo>
                <a:cubicBezTo>
                  <a:pt x="72058" y="200991"/>
                  <a:pt x="73243" y="229630"/>
                  <a:pt x="52390" y="180975"/>
                </a:cubicBezTo>
                <a:cubicBezTo>
                  <a:pt x="50412" y="176361"/>
                  <a:pt x="49215" y="171450"/>
                  <a:pt x="47627" y="166687"/>
                </a:cubicBezTo>
                <a:cubicBezTo>
                  <a:pt x="50802" y="149225"/>
                  <a:pt x="51539" y="131138"/>
                  <a:pt x="57152" y="114300"/>
                </a:cubicBezTo>
                <a:cubicBezTo>
                  <a:pt x="59662" y="106770"/>
                  <a:pt x="66826" y="101709"/>
                  <a:pt x="71440" y="95250"/>
                </a:cubicBezTo>
                <a:cubicBezTo>
                  <a:pt x="80143" y="83066"/>
                  <a:pt x="82280" y="75940"/>
                  <a:pt x="95252" y="66675"/>
                </a:cubicBezTo>
                <a:cubicBezTo>
                  <a:pt x="101029" y="62549"/>
                  <a:pt x="107952" y="60325"/>
                  <a:pt x="114302" y="57150"/>
                </a:cubicBezTo>
                <a:cubicBezTo>
                  <a:pt x="130177" y="58737"/>
                  <a:pt x="146283" y="58783"/>
                  <a:pt x="161927" y="61912"/>
                </a:cubicBezTo>
                <a:cubicBezTo>
                  <a:pt x="170310" y="63589"/>
                  <a:pt x="178093" y="67614"/>
                  <a:pt x="185740" y="71437"/>
                </a:cubicBezTo>
                <a:cubicBezTo>
                  <a:pt x="200054" y="78594"/>
                  <a:pt x="222293" y="100073"/>
                  <a:pt x="228602" y="109537"/>
                </a:cubicBezTo>
                <a:cubicBezTo>
                  <a:pt x="231777" y="114300"/>
                  <a:pt x="235802" y="118594"/>
                  <a:pt x="238127" y="123825"/>
                </a:cubicBezTo>
                <a:cubicBezTo>
                  <a:pt x="242205" y="133000"/>
                  <a:pt x="247652" y="152400"/>
                  <a:pt x="247652" y="152400"/>
                </a:cubicBezTo>
                <a:cubicBezTo>
                  <a:pt x="246065" y="166687"/>
                  <a:pt x="245253" y="181082"/>
                  <a:pt x="242890" y="195262"/>
                </a:cubicBezTo>
                <a:cubicBezTo>
                  <a:pt x="242065" y="200214"/>
                  <a:pt x="241263" y="205630"/>
                  <a:pt x="238127" y="209550"/>
                </a:cubicBezTo>
                <a:cubicBezTo>
                  <a:pt x="234551" y="214019"/>
                  <a:pt x="228602" y="215900"/>
                  <a:pt x="223840" y="219075"/>
                </a:cubicBezTo>
                <a:cubicBezTo>
                  <a:pt x="206377" y="217487"/>
                  <a:pt x="188597" y="217986"/>
                  <a:pt x="171452" y="214312"/>
                </a:cubicBezTo>
                <a:cubicBezTo>
                  <a:pt x="165855" y="213113"/>
                  <a:pt x="162524" y="206797"/>
                  <a:pt x="157165" y="204787"/>
                </a:cubicBezTo>
                <a:cubicBezTo>
                  <a:pt x="149586" y="201945"/>
                  <a:pt x="141290" y="201612"/>
                  <a:pt x="133352" y="200025"/>
                </a:cubicBezTo>
                <a:cubicBezTo>
                  <a:pt x="128590" y="196850"/>
                  <a:pt x="124184" y="193060"/>
                  <a:pt x="119065" y="190500"/>
                </a:cubicBezTo>
                <a:cubicBezTo>
                  <a:pt x="114575" y="188255"/>
                  <a:pt x="108327" y="189287"/>
                  <a:pt x="104777" y="185737"/>
                </a:cubicBezTo>
                <a:cubicBezTo>
                  <a:pt x="98232" y="179192"/>
                  <a:pt x="95252" y="169862"/>
                  <a:pt x="90490" y="161925"/>
                </a:cubicBezTo>
                <a:cubicBezTo>
                  <a:pt x="83261" y="125784"/>
                  <a:pt x="72888" y="88558"/>
                  <a:pt x="100015" y="52387"/>
                </a:cubicBezTo>
                <a:cubicBezTo>
                  <a:pt x="104777" y="46037"/>
                  <a:pt x="110095" y="40068"/>
                  <a:pt x="114302" y="33337"/>
                </a:cubicBezTo>
                <a:cubicBezTo>
                  <a:pt x="118065" y="27317"/>
                  <a:pt x="119282" y="19741"/>
                  <a:pt x="123827" y="14287"/>
                </a:cubicBezTo>
                <a:cubicBezTo>
                  <a:pt x="130929" y="5765"/>
                  <a:pt x="142650" y="3250"/>
                  <a:pt x="152402" y="0"/>
                </a:cubicBezTo>
                <a:cubicBezTo>
                  <a:pt x="156706" y="307"/>
                  <a:pt x="225591" y="-1570"/>
                  <a:pt x="242890" y="14287"/>
                </a:cubicBezTo>
                <a:cubicBezTo>
                  <a:pt x="256233" y="26518"/>
                  <a:pt x="276227" y="57150"/>
                  <a:pt x="276227" y="57150"/>
                </a:cubicBezTo>
                <a:cubicBezTo>
                  <a:pt x="274640" y="76200"/>
                  <a:pt x="276391" y="95829"/>
                  <a:pt x="271465" y="114300"/>
                </a:cubicBezTo>
                <a:cubicBezTo>
                  <a:pt x="269730" y="120808"/>
                  <a:pt x="260747" y="122876"/>
                  <a:pt x="257177" y="128587"/>
                </a:cubicBezTo>
                <a:cubicBezTo>
                  <a:pt x="235655" y="163021"/>
                  <a:pt x="263846" y="147124"/>
                  <a:pt x="223840" y="180975"/>
                </a:cubicBezTo>
                <a:cubicBezTo>
                  <a:pt x="212407" y="190649"/>
                  <a:pt x="198954" y="197739"/>
                  <a:pt x="185740" y="204787"/>
                </a:cubicBezTo>
                <a:cubicBezTo>
                  <a:pt x="165468" y="215599"/>
                  <a:pt x="145358" y="221423"/>
                  <a:pt x="123827" y="228600"/>
                </a:cubicBezTo>
                <a:cubicBezTo>
                  <a:pt x="107952" y="227012"/>
                  <a:pt x="91680" y="227706"/>
                  <a:pt x="76202" y="223837"/>
                </a:cubicBezTo>
                <a:cubicBezTo>
                  <a:pt x="49119" y="217066"/>
                  <a:pt x="38030" y="199953"/>
                  <a:pt x="19052" y="180975"/>
                </a:cubicBezTo>
                <a:cubicBezTo>
                  <a:pt x="14290" y="171450"/>
                  <a:pt x="8720" y="162288"/>
                  <a:pt x="4765" y="152400"/>
                </a:cubicBezTo>
                <a:cubicBezTo>
                  <a:pt x="2334" y="146323"/>
                  <a:pt x="2" y="139895"/>
                  <a:pt x="2" y="133350"/>
                </a:cubicBezTo>
                <a:cubicBezTo>
                  <a:pt x="2" y="100448"/>
                  <a:pt x="-638" y="73878"/>
                  <a:pt x="19052" y="47625"/>
                </a:cubicBezTo>
                <a:cubicBezTo>
                  <a:pt x="23090" y="42240"/>
                  <a:pt x="48260" y="30640"/>
                  <a:pt x="52390" y="28575"/>
                </a:cubicBezTo>
                <a:cubicBezTo>
                  <a:pt x="61880" y="29438"/>
                  <a:pt x="106213" y="30761"/>
                  <a:pt x="123827" y="38100"/>
                </a:cubicBezTo>
                <a:cubicBezTo>
                  <a:pt x="136934" y="43561"/>
                  <a:pt x="149227" y="50800"/>
                  <a:pt x="161927" y="57150"/>
                </a:cubicBezTo>
                <a:cubicBezTo>
                  <a:pt x="180702" y="66538"/>
                  <a:pt x="183542" y="66538"/>
                  <a:pt x="200027" y="80962"/>
                </a:cubicBezTo>
                <a:cubicBezTo>
                  <a:pt x="217519" y="96267"/>
                  <a:pt x="223367" y="105375"/>
                  <a:pt x="238127" y="123825"/>
                </a:cubicBezTo>
                <a:cubicBezTo>
                  <a:pt x="239715" y="131762"/>
                  <a:pt x="241134" y="139735"/>
                  <a:pt x="242890" y="147637"/>
                </a:cubicBezTo>
                <a:cubicBezTo>
                  <a:pt x="244310" y="154027"/>
                  <a:pt x="247652" y="160142"/>
                  <a:pt x="247652" y="166687"/>
                </a:cubicBezTo>
                <a:cubicBezTo>
                  <a:pt x="247652" y="188969"/>
                  <a:pt x="245493" y="211233"/>
                  <a:pt x="242890" y="233362"/>
                </a:cubicBezTo>
                <a:cubicBezTo>
                  <a:pt x="242107" y="240014"/>
                  <a:pt x="234310" y="258370"/>
                  <a:pt x="228602" y="261937"/>
                </a:cubicBezTo>
                <a:cubicBezTo>
                  <a:pt x="207739" y="274976"/>
                  <a:pt x="189864" y="271462"/>
                  <a:pt x="166690" y="27146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a:grpSpLocks noChangeAspect="1"/>
          </p:cNvGrpSpPr>
          <p:nvPr/>
        </p:nvGrpSpPr>
        <p:grpSpPr>
          <a:xfrm>
            <a:off x="1115616" y="2708920"/>
            <a:ext cx="549535" cy="720080"/>
            <a:chOff x="3275856" y="4005064"/>
            <a:chExt cx="2088232" cy="2736304"/>
          </a:xfrm>
        </p:grpSpPr>
        <p:sp>
          <p:nvSpPr>
            <p:cNvPr id="17" name="台形 16"/>
            <p:cNvSpPr/>
            <p:nvPr/>
          </p:nvSpPr>
          <p:spPr>
            <a:xfrm>
              <a:off x="3275856" y="4941168"/>
              <a:ext cx="2088232" cy="1800200"/>
            </a:xfrm>
            <a:prstGeom prst="trapezoid">
              <a:avLst>
                <a:gd name="adj" fmla="val 1532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8" name="楕円 17"/>
            <p:cNvSpPr/>
            <p:nvPr/>
          </p:nvSpPr>
          <p:spPr>
            <a:xfrm>
              <a:off x="3791409" y="4005064"/>
              <a:ext cx="1080192" cy="1032534"/>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 name="フリーフォーム 18"/>
            <p:cNvSpPr/>
            <p:nvPr/>
          </p:nvSpPr>
          <p:spPr>
            <a:xfrm>
              <a:off x="3664174" y="5024319"/>
              <a:ext cx="615948" cy="1089213"/>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19"/>
            <p:cNvSpPr/>
            <p:nvPr/>
          </p:nvSpPr>
          <p:spPr>
            <a:xfrm rot="15690132">
              <a:off x="4039889" y="5545789"/>
              <a:ext cx="570753" cy="150899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テキスト ボックス 32"/>
          <p:cNvSpPr txBox="1"/>
          <p:nvPr/>
        </p:nvSpPr>
        <p:spPr>
          <a:xfrm>
            <a:off x="467544" y="3501008"/>
            <a:ext cx="3816424" cy="648072"/>
          </a:xfrm>
          <a:prstGeom prst="ellipse">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l="50000" t="50000" r="50000" b="50000"/>
            </a:path>
            <a:tileRect/>
          </a:gradFill>
          <a:ln>
            <a:noFill/>
          </a:ln>
        </p:spPr>
        <p:txBody>
          <a:bodyPr wrap="none" rtlCol="0" anchor="ctr">
            <a:noAutofit/>
          </a:bodyPr>
          <a:lstStyle>
            <a:defPPr>
              <a:defRPr lang="en-US"/>
            </a:defPPr>
            <a:lvl1pPr algn="ctr">
              <a:defRPr kumimoji="1">
                <a:latin typeface="+mn-ea"/>
              </a:defRPr>
            </a:lvl1pPr>
          </a:lstStyle>
          <a:p>
            <a:r>
              <a:rPr lang="ja-JP" altLang="en-US" dirty="0"/>
              <a:t>まずはオープンデータをはじめてみよう</a:t>
            </a:r>
            <a:endParaRPr lang="en-US" altLang="ja-JP" dirty="0"/>
          </a:p>
        </p:txBody>
      </p:sp>
      <p:sp>
        <p:nvSpPr>
          <p:cNvPr id="34" name="テキスト ボックス 33"/>
          <p:cNvSpPr txBox="1"/>
          <p:nvPr/>
        </p:nvSpPr>
        <p:spPr>
          <a:xfrm>
            <a:off x="4572000" y="3501008"/>
            <a:ext cx="3888432" cy="648072"/>
          </a:xfrm>
          <a:prstGeom prst="ellipse">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l="50000" t="50000" r="50000" b="50000"/>
            </a:path>
            <a:tileRect/>
          </a:gradFill>
          <a:ln>
            <a:noFill/>
          </a:ln>
        </p:spPr>
        <p:txBody>
          <a:bodyPr wrap="none" rtlCol="0" anchor="ctr">
            <a:noAutofit/>
          </a:bodyPr>
          <a:lstStyle>
            <a:defPPr>
              <a:defRPr lang="en-US"/>
            </a:defPPr>
            <a:lvl1pPr algn="ctr">
              <a:defRPr kumimoji="1">
                <a:latin typeface="+mn-ea"/>
              </a:defRPr>
            </a:lvl1pPr>
          </a:lstStyle>
          <a:p>
            <a:r>
              <a:rPr lang="ja-JP" altLang="en-US" dirty="0"/>
              <a:t>データ内容を新しくしたり、</a:t>
            </a:r>
            <a:endParaRPr lang="en-US" altLang="ja-JP" dirty="0"/>
          </a:p>
          <a:p>
            <a:r>
              <a:rPr lang="ja-JP" altLang="en-US" dirty="0"/>
              <a:t>公開するデータを増やしていこう</a:t>
            </a:r>
            <a:endParaRPr lang="en-US" altLang="ja-JP" dirty="0"/>
          </a:p>
        </p:txBody>
      </p:sp>
      <p:sp>
        <p:nvSpPr>
          <p:cNvPr id="36" name="正方形/長方形 35"/>
          <p:cNvSpPr/>
          <p:nvPr/>
        </p:nvSpPr>
        <p:spPr>
          <a:xfrm>
            <a:off x="395536" y="4365104"/>
            <a:ext cx="4608512" cy="43204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kumimoji="1" lang="ja-JP" altLang="en-US" sz="2000" dirty="0">
                <a:latin typeface="+mn-ea"/>
              </a:rPr>
              <a:t>オープンデータを継続していくための取り組み</a:t>
            </a:r>
          </a:p>
        </p:txBody>
      </p:sp>
      <p:grpSp>
        <p:nvGrpSpPr>
          <p:cNvPr id="42" name="グループ化 41"/>
          <p:cNvGrpSpPr/>
          <p:nvPr/>
        </p:nvGrpSpPr>
        <p:grpSpPr>
          <a:xfrm>
            <a:off x="2627784" y="2564904"/>
            <a:ext cx="1152128" cy="648072"/>
            <a:chOff x="1547664" y="1340768"/>
            <a:chExt cx="1152128" cy="648072"/>
          </a:xfrm>
        </p:grpSpPr>
        <p:sp>
          <p:nvSpPr>
            <p:cNvPr id="43" name="メモ 42"/>
            <p:cNvSpPr/>
            <p:nvPr/>
          </p:nvSpPr>
          <p:spPr>
            <a:xfrm flipV="1">
              <a:off x="1547664" y="1340768"/>
              <a:ext cx="1152128" cy="648072"/>
            </a:xfrm>
            <a:prstGeom prst="foldedCorner">
              <a:avLst>
                <a:gd name="adj" fmla="val 3839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44" name="テキスト ボックス 43"/>
            <p:cNvSpPr txBox="1"/>
            <p:nvPr/>
          </p:nvSpPr>
          <p:spPr>
            <a:xfrm>
              <a:off x="1547664" y="1556792"/>
              <a:ext cx="1152128" cy="432048"/>
            </a:xfrm>
            <a:prstGeom prst="rect">
              <a:avLst/>
            </a:prstGeom>
            <a:noFill/>
            <a:ln>
              <a:noFill/>
            </a:ln>
          </p:spPr>
          <p:txBody>
            <a:bodyPr wrap="none" rtlCol="0">
              <a:noAutofit/>
            </a:bodyPr>
            <a:lstStyle>
              <a:defPPr>
                <a:defRPr lang="en-US"/>
              </a:defPPr>
              <a:lvl1pPr>
                <a:defRPr kumimoji="1" sz="2000">
                  <a:latin typeface="+mn-ea"/>
                </a:defRPr>
              </a:lvl1pPr>
            </a:lstStyle>
            <a:p>
              <a:pPr algn="ctr"/>
              <a:r>
                <a:rPr lang="ja-JP" altLang="en-US" sz="1800" dirty="0">
                  <a:cs typeface="Meiryo UI" panose="020B0604030504040204" pitchFamily="50" charset="-128"/>
                </a:rPr>
                <a:t>公開データ</a:t>
              </a:r>
            </a:p>
          </p:txBody>
        </p:sp>
      </p:grpSp>
      <p:grpSp>
        <p:nvGrpSpPr>
          <p:cNvPr id="12" name="グループ化 11"/>
          <p:cNvGrpSpPr>
            <a:grpSpLocks noChangeAspect="1"/>
          </p:cNvGrpSpPr>
          <p:nvPr/>
        </p:nvGrpSpPr>
        <p:grpSpPr>
          <a:xfrm>
            <a:off x="3203848" y="1988840"/>
            <a:ext cx="805870" cy="648072"/>
            <a:chOff x="-12372975" y="7240588"/>
            <a:chExt cx="11820525" cy="9505950"/>
          </a:xfrm>
          <a:solidFill>
            <a:schemeClr val="tx1"/>
          </a:solidFill>
        </p:grpSpPr>
        <p:sp>
          <p:nvSpPr>
            <p:cNvPr id="13" name="Freeform 12"/>
            <p:cNvSpPr>
              <a:spLocks/>
            </p:cNvSpPr>
            <p:nvPr/>
          </p:nvSpPr>
          <p:spPr bwMode="auto">
            <a:xfrm>
              <a:off x="-7940675" y="9059863"/>
              <a:ext cx="2898775" cy="2898775"/>
            </a:xfrm>
            <a:custGeom>
              <a:avLst/>
              <a:gdLst>
                <a:gd name="T0" fmla="*/ 960 w 1826"/>
                <a:gd name="T1" fmla="*/ 1826 h 1826"/>
                <a:gd name="T2" fmla="*/ 1098 w 1826"/>
                <a:gd name="T3" fmla="*/ 1808 h 1826"/>
                <a:gd name="T4" fmla="*/ 1228 w 1826"/>
                <a:gd name="T5" fmla="*/ 1770 h 1826"/>
                <a:gd name="T6" fmla="*/ 1348 w 1826"/>
                <a:gd name="T7" fmla="*/ 1716 h 1826"/>
                <a:gd name="T8" fmla="*/ 1460 w 1826"/>
                <a:gd name="T9" fmla="*/ 1644 h 1826"/>
                <a:gd name="T10" fmla="*/ 1560 w 1826"/>
                <a:gd name="T11" fmla="*/ 1558 h 1826"/>
                <a:gd name="T12" fmla="*/ 1646 w 1826"/>
                <a:gd name="T13" fmla="*/ 1460 h 1826"/>
                <a:gd name="T14" fmla="*/ 1716 w 1826"/>
                <a:gd name="T15" fmla="*/ 1348 h 1826"/>
                <a:gd name="T16" fmla="*/ 1772 w 1826"/>
                <a:gd name="T17" fmla="*/ 1226 h 1826"/>
                <a:gd name="T18" fmla="*/ 1808 w 1826"/>
                <a:gd name="T19" fmla="*/ 1096 h 1826"/>
                <a:gd name="T20" fmla="*/ 1826 w 1826"/>
                <a:gd name="T21" fmla="*/ 960 h 1826"/>
                <a:gd name="T22" fmla="*/ 1826 w 1826"/>
                <a:gd name="T23" fmla="*/ 866 h 1826"/>
                <a:gd name="T24" fmla="*/ 1808 w 1826"/>
                <a:gd name="T25" fmla="*/ 730 h 1826"/>
                <a:gd name="T26" fmla="*/ 1772 w 1826"/>
                <a:gd name="T27" fmla="*/ 600 h 1826"/>
                <a:gd name="T28" fmla="*/ 1716 w 1826"/>
                <a:gd name="T29" fmla="*/ 478 h 1826"/>
                <a:gd name="T30" fmla="*/ 1646 w 1826"/>
                <a:gd name="T31" fmla="*/ 368 h 1826"/>
                <a:gd name="T32" fmla="*/ 1560 w 1826"/>
                <a:gd name="T33" fmla="*/ 268 h 1826"/>
                <a:gd name="T34" fmla="*/ 1460 w 1826"/>
                <a:gd name="T35" fmla="*/ 182 h 1826"/>
                <a:gd name="T36" fmla="*/ 1348 w 1826"/>
                <a:gd name="T37" fmla="*/ 110 h 1826"/>
                <a:gd name="T38" fmla="*/ 1228 w 1826"/>
                <a:gd name="T39" fmla="*/ 56 h 1826"/>
                <a:gd name="T40" fmla="*/ 1098 w 1826"/>
                <a:gd name="T41" fmla="*/ 18 h 1826"/>
                <a:gd name="T42" fmla="*/ 960 w 1826"/>
                <a:gd name="T43" fmla="*/ 2 h 1826"/>
                <a:gd name="T44" fmla="*/ 866 w 1826"/>
                <a:gd name="T45" fmla="*/ 2 h 1826"/>
                <a:gd name="T46" fmla="*/ 730 w 1826"/>
                <a:gd name="T47" fmla="*/ 18 h 1826"/>
                <a:gd name="T48" fmla="*/ 600 w 1826"/>
                <a:gd name="T49" fmla="*/ 56 h 1826"/>
                <a:gd name="T50" fmla="*/ 478 w 1826"/>
                <a:gd name="T51" fmla="*/ 110 h 1826"/>
                <a:gd name="T52" fmla="*/ 368 w 1826"/>
                <a:gd name="T53" fmla="*/ 182 h 1826"/>
                <a:gd name="T54" fmla="*/ 268 w 1826"/>
                <a:gd name="T55" fmla="*/ 268 h 1826"/>
                <a:gd name="T56" fmla="*/ 182 w 1826"/>
                <a:gd name="T57" fmla="*/ 368 h 1826"/>
                <a:gd name="T58" fmla="*/ 110 w 1826"/>
                <a:gd name="T59" fmla="*/ 478 h 1826"/>
                <a:gd name="T60" fmla="*/ 56 w 1826"/>
                <a:gd name="T61" fmla="*/ 600 h 1826"/>
                <a:gd name="T62" fmla="*/ 18 w 1826"/>
                <a:gd name="T63" fmla="*/ 730 h 1826"/>
                <a:gd name="T64" fmla="*/ 2 w 1826"/>
                <a:gd name="T65" fmla="*/ 866 h 1826"/>
                <a:gd name="T66" fmla="*/ 2 w 1826"/>
                <a:gd name="T67" fmla="*/ 960 h 1826"/>
                <a:gd name="T68" fmla="*/ 18 w 1826"/>
                <a:gd name="T69" fmla="*/ 1096 h 1826"/>
                <a:gd name="T70" fmla="*/ 56 w 1826"/>
                <a:gd name="T71" fmla="*/ 1226 h 1826"/>
                <a:gd name="T72" fmla="*/ 110 w 1826"/>
                <a:gd name="T73" fmla="*/ 1348 h 1826"/>
                <a:gd name="T74" fmla="*/ 182 w 1826"/>
                <a:gd name="T75" fmla="*/ 1460 h 1826"/>
                <a:gd name="T76" fmla="*/ 268 w 1826"/>
                <a:gd name="T77" fmla="*/ 1558 h 1826"/>
                <a:gd name="T78" fmla="*/ 368 w 1826"/>
                <a:gd name="T79" fmla="*/ 1644 h 1826"/>
                <a:gd name="T80" fmla="*/ 478 w 1826"/>
                <a:gd name="T81" fmla="*/ 1716 h 1826"/>
                <a:gd name="T82" fmla="*/ 600 w 1826"/>
                <a:gd name="T83" fmla="*/ 1770 h 1826"/>
                <a:gd name="T84" fmla="*/ 730 w 1826"/>
                <a:gd name="T85" fmla="*/ 1808 h 1826"/>
                <a:gd name="T86" fmla="*/ 866 w 1826"/>
                <a:gd name="T87" fmla="*/ 1826 h 1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26" h="1826">
                  <a:moveTo>
                    <a:pt x="914" y="1826"/>
                  </a:moveTo>
                  <a:lnTo>
                    <a:pt x="914" y="1826"/>
                  </a:lnTo>
                  <a:lnTo>
                    <a:pt x="960" y="1826"/>
                  </a:lnTo>
                  <a:lnTo>
                    <a:pt x="1006" y="1822"/>
                  </a:lnTo>
                  <a:lnTo>
                    <a:pt x="1052" y="1816"/>
                  </a:lnTo>
                  <a:lnTo>
                    <a:pt x="1098" y="1808"/>
                  </a:lnTo>
                  <a:lnTo>
                    <a:pt x="1142" y="1798"/>
                  </a:lnTo>
                  <a:lnTo>
                    <a:pt x="1184" y="1786"/>
                  </a:lnTo>
                  <a:lnTo>
                    <a:pt x="1228" y="1770"/>
                  </a:lnTo>
                  <a:lnTo>
                    <a:pt x="1268" y="1754"/>
                  </a:lnTo>
                  <a:lnTo>
                    <a:pt x="1310" y="1736"/>
                  </a:lnTo>
                  <a:lnTo>
                    <a:pt x="1348" y="1716"/>
                  </a:lnTo>
                  <a:lnTo>
                    <a:pt x="1386" y="1694"/>
                  </a:lnTo>
                  <a:lnTo>
                    <a:pt x="1424" y="1670"/>
                  </a:lnTo>
                  <a:lnTo>
                    <a:pt x="1460" y="1644"/>
                  </a:lnTo>
                  <a:lnTo>
                    <a:pt x="1494" y="1618"/>
                  </a:lnTo>
                  <a:lnTo>
                    <a:pt x="1528" y="1588"/>
                  </a:lnTo>
                  <a:lnTo>
                    <a:pt x="1560" y="1558"/>
                  </a:lnTo>
                  <a:lnTo>
                    <a:pt x="1590" y="1526"/>
                  </a:lnTo>
                  <a:lnTo>
                    <a:pt x="1618" y="1494"/>
                  </a:lnTo>
                  <a:lnTo>
                    <a:pt x="1646" y="1460"/>
                  </a:lnTo>
                  <a:lnTo>
                    <a:pt x="1670" y="1424"/>
                  </a:lnTo>
                  <a:lnTo>
                    <a:pt x="1694" y="1386"/>
                  </a:lnTo>
                  <a:lnTo>
                    <a:pt x="1716" y="1348"/>
                  </a:lnTo>
                  <a:lnTo>
                    <a:pt x="1736" y="1308"/>
                  </a:lnTo>
                  <a:lnTo>
                    <a:pt x="1756" y="1268"/>
                  </a:lnTo>
                  <a:lnTo>
                    <a:pt x="1772" y="1226"/>
                  </a:lnTo>
                  <a:lnTo>
                    <a:pt x="1786" y="1184"/>
                  </a:lnTo>
                  <a:lnTo>
                    <a:pt x="1798" y="1142"/>
                  </a:lnTo>
                  <a:lnTo>
                    <a:pt x="1808" y="1096"/>
                  </a:lnTo>
                  <a:lnTo>
                    <a:pt x="1816" y="1052"/>
                  </a:lnTo>
                  <a:lnTo>
                    <a:pt x="1822" y="1006"/>
                  </a:lnTo>
                  <a:lnTo>
                    <a:pt x="1826" y="960"/>
                  </a:lnTo>
                  <a:lnTo>
                    <a:pt x="1826" y="914"/>
                  </a:lnTo>
                  <a:lnTo>
                    <a:pt x="1826" y="914"/>
                  </a:lnTo>
                  <a:lnTo>
                    <a:pt x="1826" y="866"/>
                  </a:lnTo>
                  <a:lnTo>
                    <a:pt x="1822" y="820"/>
                  </a:lnTo>
                  <a:lnTo>
                    <a:pt x="1816" y="774"/>
                  </a:lnTo>
                  <a:lnTo>
                    <a:pt x="1808" y="730"/>
                  </a:lnTo>
                  <a:lnTo>
                    <a:pt x="1798" y="686"/>
                  </a:lnTo>
                  <a:lnTo>
                    <a:pt x="1786" y="642"/>
                  </a:lnTo>
                  <a:lnTo>
                    <a:pt x="1772" y="600"/>
                  </a:lnTo>
                  <a:lnTo>
                    <a:pt x="1756" y="558"/>
                  </a:lnTo>
                  <a:lnTo>
                    <a:pt x="1736" y="518"/>
                  </a:lnTo>
                  <a:lnTo>
                    <a:pt x="1716" y="478"/>
                  </a:lnTo>
                  <a:lnTo>
                    <a:pt x="1694" y="440"/>
                  </a:lnTo>
                  <a:lnTo>
                    <a:pt x="1670" y="402"/>
                  </a:lnTo>
                  <a:lnTo>
                    <a:pt x="1646" y="368"/>
                  </a:lnTo>
                  <a:lnTo>
                    <a:pt x="1618" y="332"/>
                  </a:lnTo>
                  <a:lnTo>
                    <a:pt x="1590" y="300"/>
                  </a:lnTo>
                  <a:lnTo>
                    <a:pt x="1560" y="268"/>
                  </a:lnTo>
                  <a:lnTo>
                    <a:pt x="1528" y="238"/>
                  </a:lnTo>
                  <a:lnTo>
                    <a:pt x="1494" y="208"/>
                  </a:lnTo>
                  <a:lnTo>
                    <a:pt x="1460" y="182"/>
                  </a:lnTo>
                  <a:lnTo>
                    <a:pt x="1424" y="156"/>
                  </a:lnTo>
                  <a:lnTo>
                    <a:pt x="1386" y="132"/>
                  </a:lnTo>
                  <a:lnTo>
                    <a:pt x="1348" y="110"/>
                  </a:lnTo>
                  <a:lnTo>
                    <a:pt x="1310" y="90"/>
                  </a:lnTo>
                  <a:lnTo>
                    <a:pt x="1268" y="72"/>
                  </a:lnTo>
                  <a:lnTo>
                    <a:pt x="1228" y="56"/>
                  </a:lnTo>
                  <a:lnTo>
                    <a:pt x="1184" y="40"/>
                  </a:lnTo>
                  <a:lnTo>
                    <a:pt x="1142" y="28"/>
                  </a:lnTo>
                  <a:lnTo>
                    <a:pt x="1098" y="18"/>
                  </a:lnTo>
                  <a:lnTo>
                    <a:pt x="1052" y="10"/>
                  </a:lnTo>
                  <a:lnTo>
                    <a:pt x="1006" y="4"/>
                  </a:lnTo>
                  <a:lnTo>
                    <a:pt x="960" y="2"/>
                  </a:lnTo>
                  <a:lnTo>
                    <a:pt x="914" y="0"/>
                  </a:lnTo>
                  <a:lnTo>
                    <a:pt x="914" y="0"/>
                  </a:lnTo>
                  <a:lnTo>
                    <a:pt x="866" y="2"/>
                  </a:lnTo>
                  <a:lnTo>
                    <a:pt x="820" y="4"/>
                  </a:lnTo>
                  <a:lnTo>
                    <a:pt x="774" y="10"/>
                  </a:lnTo>
                  <a:lnTo>
                    <a:pt x="730" y="18"/>
                  </a:lnTo>
                  <a:lnTo>
                    <a:pt x="686" y="28"/>
                  </a:lnTo>
                  <a:lnTo>
                    <a:pt x="642" y="40"/>
                  </a:lnTo>
                  <a:lnTo>
                    <a:pt x="600" y="56"/>
                  </a:lnTo>
                  <a:lnTo>
                    <a:pt x="558" y="72"/>
                  </a:lnTo>
                  <a:lnTo>
                    <a:pt x="518" y="90"/>
                  </a:lnTo>
                  <a:lnTo>
                    <a:pt x="478" y="110"/>
                  </a:lnTo>
                  <a:lnTo>
                    <a:pt x="440" y="132"/>
                  </a:lnTo>
                  <a:lnTo>
                    <a:pt x="404" y="156"/>
                  </a:lnTo>
                  <a:lnTo>
                    <a:pt x="368" y="182"/>
                  </a:lnTo>
                  <a:lnTo>
                    <a:pt x="332" y="208"/>
                  </a:lnTo>
                  <a:lnTo>
                    <a:pt x="300" y="238"/>
                  </a:lnTo>
                  <a:lnTo>
                    <a:pt x="268" y="268"/>
                  </a:lnTo>
                  <a:lnTo>
                    <a:pt x="238" y="300"/>
                  </a:lnTo>
                  <a:lnTo>
                    <a:pt x="210" y="332"/>
                  </a:lnTo>
                  <a:lnTo>
                    <a:pt x="182" y="368"/>
                  </a:lnTo>
                  <a:lnTo>
                    <a:pt x="156" y="402"/>
                  </a:lnTo>
                  <a:lnTo>
                    <a:pt x="132" y="440"/>
                  </a:lnTo>
                  <a:lnTo>
                    <a:pt x="110" y="478"/>
                  </a:lnTo>
                  <a:lnTo>
                    <a:pt x="90" y="518"/>
                  </a:lnTo>
                  <a:lnTo>
                    <a:pt x="72" y="558"/>
                  </a:lnTo>
                  <a:lnTo>
                    <a:pt x="56" y="600"/>
                  </a:lnTo>
                  <a:lnTo>
                    <a:pt x="42" y="642"/>
                  </a:lnTo>
                  <a:lnTo>
                    <a:pt x="30" y="686"/>
                  </a:lnTo>
                  <a:lnTo>
                    <a:pt x="18" y="730"/>
                  </a:lnTo>
                  <a:lnTo>
                    <a:pt x="10" y="774"/>
                  </a:lnTo>
                  <a:lnTo>
                    <a:pt x="4" y="820"/>
                  </a:lnTo>
                  <a:lnTo>
                    <a:pt x="2" y="866"/>
                  </a:lnTo>
                  <a:lnTo>
                    <a:pt x="0" y="914"/>
                  </a:lnTo>
                  <a:lnTo>
                    <a:pt x="0" y="914"/>
                  </a:lnTo>
                  <a:lnTo>
                    <a:pt x="2" y="960"/>
                  </a:lnTo>
                  <a:lnTo>
                    <a:pt x="4" y="1006"/>
                  </a:lnTo>
                  <a:lnTo>
                    <a:pt x="10" y="1052"/>
                  </a:lnTo>
                  <a:lnTo>
                    <a:pt x="18" y="1096"/>
                  </a:lnTo>
                  <a:lnTo>
                    <a:pt x="30" y="1142"/>
                  </a:lnTo>
                  <a:lnTo>
                    <a:pt x="42" y="1184"/>
                  </a:lnTo>
                  <a:lnTo>
                    <a:pt x="56" y="1226"/>
                  </a:lnTo>
                  <a:lnTo>
                    <a:pt x="72" y="1268"/>
                  </a:lnTo>
                  <a:lnTo>
                    <a:pt x="90" y="1308"/>
                  </a:lnTo>
                  <a:lnTo>
                    <a:pt x="110" y="1348"/>
                  </a:lnTo>
                  <a:lnTo>
                    <a:pt x="132" y="1386"/>
                  </a:lnTo>
                  <a:lnTo>
                    <a:pt x="156" y="1424"/>
                  </a:lnTo>
                  <a:lnTo>
                    <a:pt x="182" y="1460"/>
                  </a:lnTo>
                  <a:lnTo>
                    <a:pt x="210" y="1494"/>
                  </a:lnTo>
                  <a:lnTo>
                    <a:pt x="238" y="1526"/>
                  </a:lnTo>
                  <a:lnTo>
                    <a:pt x="268" y="1558"/>
                  </a:lnTo>
                  <a:lnTo>
                    <a:pt x="300" y="1588"/>
                  </a:lnTo>
                  <a:lnTo>
                    <a:pt x="332" y="1618"/>
                  </a:lnTo>
                  <a:lnTo>
                    <a:pt x="368" y="1644"/>
                  </a:lnTo>
                  <a:lnTo>
                    <a:pt x="404" y="1670"/>
                  </a:lnTo>
                  <a:lnTo>
                    <a:pt x="440" y="1694"/>
                  </a:lnTo>
                  <a:lnTo>
                    <a:pt x="478" y="1716"/>
                  </a:lnTo>
                  <a:lnTo>
                    <a:pt x="518" y="1736"/>
                  </a:lnTo>
                  <a:lnTo>
                    <a:pt x="558" y="1754"/>
                  </a:lnTo>
                  <a:lnTo>
                    <a:pt x="600" y="1770"/>
                  </a:lnTo>
                  <a:lnTo>
                    <a:pt x="642" y="1786"/>
                  </a:lnTo>
                  <a:lnTo>
                    <a:pt x="686" y="1798"/>
                  </a:lnTo>
                  <a:lnTo>
                    <a:pt x="730" y="1808"/>
                  </a:lnTo>
                  <a:lnTo>
                    <a:pt x="774" y="1816"/>
                  </a:lnTo>
                  <a:lnTo>
                    <a:pt x="820" y="1822"/>
                  </a:lnTo>
                  <a:lnTo>
                    <a:pt x="866" y="1826"/>
                  </a:lnTo>
                  <a:lnTo>
                    <a:pt x="914" y="1826"/>
                  </a:lnTo>
                  <a:lnTo>
                    <a:pt x="914" y="18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13"/>
            <p:cNvSpPr>
              <a:spLocks/>
            </p:cNvSpPr>
            <p:nvPr/>
          </p:nvSpPr>
          <p:spPr bwMode="auto">
            <a:xfrm>
              <a:off x="-12372975" y="7240588"/>
              <a:ext cx="11820525" cy="9505950"/>
            </a:xfrm>
            <a:custGeom>
              <a:avLst/>
              <a:gdLst>
                <a:gd name="T0" fmla="*/ 7222 w 7446"/>
                <a:gd name="T1" fmla="*/ 38 h 5988"/>
                <a:gd name="T2" fmla="*/ 7112 w 7446"/>
                <a:gd name="T3" fmla="*/ 4 h 5988"/>
                <a:gd name="T4" fmla="*/ 6998 w 7446"/>
                <a:gd name="T5" fmla="*/ 4 h 5988"/>
                <a:gd name="T6" fmla="*/ 6890 w 7446"/>
                <a:gd name="T7" fmla="*/ 36 h 5988"/>
                <a:gd name="T8" fmla="*/ 6794 w 7446"/>
                <a:gd name="T9" fmla="*/ 98 h 5988"/>
                <a:gd name="T10" fmla="*/ 6718 w 7446"/>
                <a:gd name="T11" fmla="*/ 188 h 5988"/>
                <a:gd name="T12" fmla="*/ 4776 w 7446"/>
                <a:gd name="T13" fmla="*/ 3144 h 5988"/>
                <a:gd name="T14" fmla="*/ 4716 w 7446"/>
                <a:gd name="T15" fmla="*/ 3186 h 5988"/>
                <a:gd name="T16" fmla="*/ 4644 w 7446"/>
                <a:gd name="T17" fmla="*/ 3198 h 5988"/>
                <a:gd name="T18" fmla="*/ 4518 w 7446"/>
                <a:gd name="T19" fmla="*/ 3172 h 5988"/>
                <a:gd name="T20" fmla="*/ 4190 w 7446"/>
                <a:gd name="T21" fmla="*/ 3126 h 5988"/>
                <a:gd name="T22" fmla="*/ 3830 w 7446"/>
                <a:gd name="T23" fmla="*/ 3102 h 5988"/>
                <a:gd name="T24" fmla="*/ 3580 w 7446"/>
                <a:gd name="T25" fmla="*/ 3102 h 5988"/>
                <a:gd name="T26" fmla="*/ 3222 w 7446"/>
                <a:gd name="T27" fmla="*/ 3126 h 5988"/>
                <a:gd name="T28" fmla="*/ 2894 w 7446"/>
                <a:gd name="T29" fmla="*/ 3172 h 5988"/>
                <a:gd name="T30" fmla="*/ 2768 w 7446"/>
                <a:gd name="T31" fmla="*/ 3198 h 5988"/>
                <a:gd name="T32" fmla="*/ 2694 w 7446"/>
                <a:gd name="T33" fmla="*/ 3186 h 5988"/>
                <a:gd name="T34" fmla="*/ 2636 w 7446"/>
                <a:gd name="T35" fmla="*/ 3144 h 5988"/>
                <a:gd name="T36" fmla="*/ 726 w 7446"/>
                <a:gd name="T37" fmla="*/ 202 h 5988"/>
                <a:gd name="T38" fmla="*/ 650 w 7446"/>
                <a:gd name="T39" fmla="*/ 112 h 5988"/>
                <a:gd name="T40" fmla="*/ 556 w 7446"/>
                <a:gd name="T41" fmla="*/ 50 h 5988"/>
                <a:gd name="T42" fmla="*/ 448 w 7446"/>
                <a:gd name="T43" fmla="*/ 18 h 5988"/>
                <a:gd name="T44" fmla="*/ 334 w 7446"/>
                <a:gd name="T45" fmla="*/ 18 h 5988"/>
                <a:gd name="T46" fmla="*/ 222 w 7446"/>
                <a:gd name="T47" fmla="*/ 52 h 5988"/>
                <a:gd name="T48" fmla="*/ 154 w 7446"/>
                <a:gd name="T49" fmla="*/ 94 h 5988"/>
                <a:gd name="T50" fmla="*/ 72 w 7446"/>
                <a:gd name="T51" fmla="*/ 178 h 5988"/>
                <a:gd name="T52" fmla="*/ 20 w 7446"/>
                <a:gd name="T53" fmla="*/ 278 h 5988"/>
                <a:gd name="T54" fmla="*/ 0 w 7446"/>
                <a:gd name="T55" fmla="*/ 388 h 5988"/>
                <a:gd name="T56" fmla="*/ 10 w 7446"/>
                <a:gd name="T57" fmla="*/ 502 h 5988"/>
                <a:gd name="T58" fmla="*/ 56 w 7446"/>
                <a:gd name="T59" fmla="*/ 610 h 5988"/>
                <a:gd name="T60" fmla="*/ 1586 w 7446"/>
                <a:gd name="T61" fmla="*/ 3282 h 5988"/>
                <a:gd name="T62" fmla="*/ 2074 w 7446"/>
                <a:gd name="T63" fmla="*/ 4128 h 5988"/>
                <a:gd name="T64" fmla="*/ 2122 w 7446"/>
                <a:gd name="T65" fmla="*/ 4230 h 5988"/>
                <a:gd name="T66" fmla="*/ 2150 w 7446"/>
                <a:gd name="T67" fmla="*/ 4336 h 5988"/>
                <a:gd name="T68" fmla="*/ 2220 w 7446"/>
                <a:gd name="T69" fmla="*/ 5988 h 5988"/>
                <a:gd name="T70" fmla="*/ 5254 w 7446"/>
                <a:gd name="T71" fmla="*/ 4410 h 5988"/>
                <a:gd name="T72" fmla="*/ 5270 w 7446"/>
                <a:gd name="T73" fmla="*/ 4300 h 5988"/>
                <a:gd name="T74" fmla="*/ 5304 w 7446"/>
                <a:gd name="T75" fmla="*/ 4194 h 5988"/>
                <a:gd name="T76" fmla="*/ 7388 w 7446"/>
                <a:gd name="T77" fmla="*/ 596 h 5988"/>
                <a:gd name="T78" fmla="*/ 7422 w 7446"/>
                <a:gd name="T79" fmla="*/ 524 h 5988"/>
                <a:gd name="T80" fmla="*/ 7446 w 7446"/>
                <a:gd name="T81" fmla="*/ 412 h 5988"/>
                <a:gd name="T82" fmla="*/ 7436 w 7446"/>
                <a:gd name="T83" fmla="*/ 300 h 5988"/>
                <a:gd name="T84" fmla="*/ 7394 w 7446"/>
                <a:gd name="T85" fmla="*/ 194 h 5988"/>
                <a:gd name="T86" fmla="*/ 7322 w 7446"/>
                <a:gd name="T87" fmla="*/ 104 h 5988"/>
                <a:gd name="T88" fmla="*/ 7258 w 7446"/>
                <a:gd name="T89" fmla="*/ 56 h 5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46" h="5988">
                  <a:moveTo>
                    <a:pt x="7258" y="56"/>
                  </a:moveTo>
                  <a:lnTo>
                    <a:pt x="7258" y="56"/>
                  </a:lnTo>
                  <a:lnTo>
                    <a:pt x="7222" y="38"/>
                  </a:lnTo>
                  <a:lnTo>
                    <a:pt x="7186" y="22"/>
                  </a:lnTo>
                  <a:lnTo>
                    <a:pt x="7150" y="12"/>
                  </a:lnTo>
                  <a:lnTo>
                    <a:pt x="7112" y="4"/>
                  </a:lnTo>
                  <a:lnTo>
                    <a:pt x="7074" y="0"/>
                  </a:lnTo>
                  <a:lnTo>
                    <a:pt x="7036" y="0"/>
                  </a:lnTo>
                  <a:lnTo>
                    <a:pt x="6998" y="4"/>
                  </a:lnTo>
                  <a:lnTo>
                    <a:pt x="6962" y="10"/>
                  </a:lnTo>
                  <a:lnTo>
                    <a:pt x="6926" y="22"/>
                  </a:lnTo>
                  <a:lnTo>
                    <a:pt x="6890" y="36"/>
                  </a:lnTo>
                  <a:lnTo>
                    <a:pt x="6856" y="52"/>
                  </a:lnTo>
                  <a:lnTo>
                    <a:pt x="6824" y="74"/>
                  </a:lnTo>
                  <a:lnTo>
                    <a:pt x="6794" y="98"/>
                  </a:lnTo>
                  <a:lnTo>
                    <a:pt x="6766" y="124"/>
                  </a:lnTo>
                  <a:lnTo>
                    <a:pt x="6742" y="154"/>
                  </a:lnTo>
                  <a:lnTo>
                    <a:pt x="6718" y="188"/>
                  </a:lnTo>
                  <a:lnTo>
                    <a:pt x="4792" y="3124"/>
                  </a:lnTo>
                  <a:lnTo>
                    <a:pt x="4792" y="3124"/>
                  </a:lnTo>
                  <a:lnTo>
                    <a:pt x="4776" y="3144"/>
                  </a:lnTo>
                  <a:lnTo>
                    <a:pt x="4758" y="3162"/>
                  </a:lnTo>
                  <a:lnTo>
                    <a:pt x="4738" y="3176"/>
                  </a:lnTo>
                  <a:lnTo>
                    <a:pt x="4716" y="3186"/>
                  </a:lnTo>
                  <a:lnTo>
                    <a:pt x="4694" y="3194"/>
                  </a:lnTo>
                  <a:lnTo>
                    <a:pt x="4668" y="3198"/>
                  </a:lnTo>
                  <a:lnTo>
                    <a:pt x="4644" y="3198"/>
                  </a:lnTo>
                  <a:lnTo>
                    <a:pt x="4618" y="3194"/>
                  </a:lnTo>
                  <a:lnTo>
                    <a:pt x="4618" y="3194"/>
                  </a:lnTo>
                  <a:lnTo>
                    <a:pt x="4518" y="3172"/>
                  </a:lnTo>
                  <a:lnTo>
                    <a:pt x="4412" y="3154"/>
                  </a:lnTo>
                  <a:lnTo>
                    <a:pt x="4302" y="3138"/>
                  </a:lnTo>
                  <a:lnTo>
                    <a:pt x="4190" y="3126"/>
                  </a:lnTo>
                  <a:lnTo>
                    <a:pt x="4072" y="3116"/>
                  </a:lnTo>
                  <a:lnTo>
                    <a:pt x="3952" y="3108"/>
                  </a:lnTo>
                  <a:lnTo>
                    <a:pt x="3830" y="3102"/>
                  </a:lnTo>
                  <a:lnTo>
                    <a:pt x="3706" y="3102"/>
                  </a:lnTo>
                  <a:lnTo>
                    <a:pt x="3706" y="3102"/>
                  </a:lnTo>
                  <a:lnTo>
                    <a:pt x="3580" y="3102"/>
                  </a:lnTo>
                  <a:lnTo>
                    <a:pt x="3458" y="3108"/>
                  </a:lnTo>
                  <a:lnTo>
                    <a:pt x="3338" y="3116"/>
                  </a:lnTo>
                  <a:lnTo>
                    <a:pt x="3222" y="3126"/>
                  </a:lnTo>
                  <a:lnTo>
                    <a:pt x="3108" y="3138"/>
                  </a:lnTo>
                  <a:lnTo>
                    <a:pt x="3000" y="3154"/>
                  </a:lnTo>
                  <a:lnTo>
                    <a:pt x="2894" y="3172"/>
                  </a:lnTo>
                  <a:lnTo>
                    <a:pt x="2792" y="3194"/>
                  </a:lnTo>
                  <a:lnTo>
                    <a:pt x="2792" y="3194"/>
                  </a:lnTo>
                  <a:lnTo>
                    <a:pt x="2768" y="3198"/>
                  </a:lnTo>
                  <a:lnTo>
                    <a:pt x="2742" y="3198"/>
                  </a:lnTo>
                  <a:lnTo>
                    <a:pt x="2718" y="3194"/>
                  </a:lnTo>
                  <a:lnTo>
                    <a:pt x="2694" y="3186"/>
                  </a:lnTo>
                  <a:lnTo>
                    <a:pt x="2674" y="3176"/>
                  </a:lnTo>
                  <a:lnTo>
                    <a:pt x="2654" y="3162"/>
                  </a:lnTo>
                  <a:lnTo>
                    <a:pt x="2636" y="3144"/>
                  </a:lnTo>
                  <a:lnTo>
                    <a:pt x="2620" y="3124"/>
                  </a:lnTo>
                  <a:lnTo>
                    <a:pt x="726" y="202"/>
                  </a:lnTo>
                  <a:lnTo>
                    <a:pt x="726" y="202"/>
                  </a:lnTo>
                  <a:lnTo>
                    <a:pt x="704" y="168"/>
                  </a:lnTo>
                  <a:lnTo>
                    <a:pt x="678" y="138"/>
                  </a:lnTo>
                  <a:lnTo>
                    <a:pt x="650" y="112"/>
                  </a:lnTo>
                  <a:lnTo>
                    <a:pt x="620" y="88"/>
                  </a:lnTo>
                  <a:lnTo>
                    <a:pt x="588" y="66"/>
                  </a:lnTo>
                  <a:lnTo>
                    <a:pt x="556" y="50"/>
                  </a:lnTo>
                  <a:lnTo>
                    <a:pt x="520" y="36"/>
                  </a:lnTo>
                  <a:lnTo>
                    <a:pt x="484" y="24"/>
                  </a:lnTo>
                  <a:lnTo>
                    <a:pt x="448" y="18"/>
                  </a:lnTo>
                  <a:lnTo>
                    <a:pt x="410" y="14"/>
                  </a:lnTo>
                  <a:lnTo>
                    <a:pt x="372" y="14"/>
                  </a:lnTo>
                  <a:lnTo>
                    <a:pt x="334" y="18"/>
                  </a:lnTo>
                  <a:lnTo>
                    <a:pt x="296" y="26"/>
                  </a:lnTo>
                  <a:lnTo>
                    <a:pt x="258" y="36"/>
                  </a:lnTo>
                  <a:lnTo>
                    <a:pt x="222" y="52"/>
                  </a:lnTo>
                  <a:lnTo>
                    <a:pt x="186" y="72"/>
                  </a:lnTo>
                  <a:lnTo>
                    <a:pt x="186" y="72"/>
                  </a:lnTo>
                  <a:lnTo>
                    <a:pt x="154" y="94"/>
                  </a:lnTo>
                  <a:lnTo>
                    <a:pt x="124" y="120"/>
                  </a:lnTo>
                  <a:lnTo>
                    <a:pt x="96" y="148"/>
                  </a:lnTo>
                  <a:lnTo>
                    <a:pt x="72" y="178"/>
                  </a:lnTo>
                  <a:lnTo>
                    <a:pt x="52" y="210"/>
                  </a:lnTo>
                  <a:lnTo>
                    <a:pt x="34" y="242"/>
                  </a:lnTo>
                  <a:lnTo>
                    <a:pt x="20" y="278"/>
                  </a:lnTo>
                  <a:lnTo>
                    <a:pt x="10" y="314"/>
                  </a:lnTo>
                  <a:lnTo>
                    <a:pt x="4" y="350"/>
                  </a:lnTo>
                  <a:lnTo>
                    <a:pt x="0" y="388"/>
                  </a:lnTo>
                  <a:lnTo>
                    <a:pt x="0" y="426"/>
                  </a:lnTo>
                  <a:lnTo>
                    <a:pt x="4" y="464"/>
                  </a:lnTo>
                  <a:lnTo>
                    <a:pt x="10" y="502"/>
                  </a:lnTo>
                  <a:lnTo>
                    <a:pt x="22" y="538"/>
                  </a:lnTo>
                  <a:lnTo>
                    <a:pt x="38" y="576"/>
                  </a:lnTo>
                  <a:lnTo>
                    <a:pt x="56" y="610"/>
                  </a:lnTo>
                  <a:lnTo>
                    <a:pt x="56" y="610"/>
                  </a:lnTo>
                  <a:lnTo>
                    <a:pt x="912" y="2106"/>
                  </a:lnTo>
                  <a:lnTo>
                    <a:pt x="1586" y="3282"/>
                  </a:lnTo>
                  <a:lnTo>
                    <a:pt x="1870" y="3776"/>
                  </a:lnTo>
                  <a:lnTo>
                    <a:pt x="2074" y="4128"/>
                  </a:lnTo>
                  <a:lnTo>
                    <a:pt x="2074" y="4128"/>
                  </a:lnTo>
                  <a:lnTo>
                    <a:pt x="2092" y="4162"/>
                  </a:lnTo>
                  <a:lnTo>
                    <a:pt x="2108" y="4194"/>
                  </a:lnTo>
                  <a:lnTo>
                    <a:pt x="2122" y="4230"/>
                  </a:lnTo>
                  <a:lnTo>
                    <a:pt x="2134" y="4264"/>
                  </a:lnTo>
                  <a:lnTo>
                    <a:pt x="2142" y="4300"/>
                  </a:lnTo>
                  <a:lnTo>
                    <a:pt x="2150" y="4336"/>
                  </a:lnTo>
                  <a:lnTo>
                    <a:pt x="2154" y="4374"/>
                  </a:lnTo>
                  <a:lnTo>
                    <a:pt x="2156" y="4410"/>
                  </a:lnTo>
                  <a:lnTo>
                    <a:pt x="2220" y="5988"/>
                  </a:lnTo>
                  <a:lnTo>
                    <a:pt x="5192" y="5988"/>
                  </a:lnTo>
                  <a:lnTo>
                    <a:pt x="5254" y="4410"/>
                  </a:lnTo>
                  <a:lnTo>
                    <a:pt x="5254" y="4410"/>
                  </a:lnTo>
                  <a:lnTo>
                    <a:pt x="5258" y="4372"/>
                  </a:lnTo>
                  <a:lnTo>
                    <a:pt x="5262" y="4336"/>
                  </a:lnTo>
                  <a:lnTo>
                    <a:pt x="5270" y="4300"/>
                  </a:lnTo>
                  <a:lnTo>
                    <a:pt x="5278" y="4264"/>
                  </a:lnTo>
                  <a:lnTo>
                    <a:pt x="5290" y="4228"/>
                  </a:lnTo>
                  <a:lnTo>
                    <a:pt x="5304" y="4194"/>
                  </a:lnTo>
                  <a:lnTo>
                    <a:pt x="5320" y="4160"/>
                  </a:lnTo>
                  <a:lnTo>
                    <a:pt x="5336" y="4128"/>
                  </a:lnTo>
                  <a:lnTo>
                    <a:pt x="7388" y="596"/>
                  </a:lnTo>
                  <a:lnTo>
                    <a:pt x="7388" y="596"/>
                  </a:lnTo>
                  <a:lnTo>
                    <a:pt x="7408" y="560"/>
                  </a:lnTo>
                  <a:lnTo>
                    <a:pt x="7422" y="524"/>
                  </a:lnTo>
                  <a:lnTo>
                    <a:pt x="7434" y="488"/>
                  </a:lnTo>
                  <a:lnTo>
                    <a:pt x="7442" y="450"/>
                  </a:lnTo>
                  <a:lnTo>
                    <a:pt x="7446" y="412"/>
                  </a:lnTo>
                  <a:lnTo>
                    <a:pt x="7446" y="374"/>
                  </a:lnTo>
                  <a:lnTo>
                    <a:pt x="7442" y="336"/>
                  </a:lnTo>
                  <a:lnTo>
                    <a:pt x="7436" y="300"/>
                  </a:lnTo>
                  <a:lnTo>
                    <a:pt x="7424" y="264"/>
                  </a:lnTo>
                  <a:lnTo>
                    <a:pt x="7410" y="228"/>
                  </a:lnTo>
                  <a:lnTo>
                    <a:pt x="7394" y="194"/>
                  </a:lnTo>
                  <a:lnTo>
                    <a:pt x="7372" y="162"/>
                  </a:lnTo>
                  <a:lnTo>
                    <a:pt x="7348" y="132"/>
                  </a:lnTo>
                  <a:lnTo>
                    <a:pt x="7322" y="104"/>
                  </a:lnTo>
                  <a:lnTo>
                    <a:pt x="7292" y="80"/>
                  </a:lnTo>
                  <a:lnTo>
                    <a:pt x="7258" y="56"/>
                  </a:lnTo>
                  <a:lnTo>
                    <a:pt x="725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45" name="グループ化 44"/>
          <p:cNvGrpSpPr/>
          <p:nvPr/>
        </p:nvGrpSpPr>
        <p:grpSpPr>
          <a:xfrm>
            <a:off x="5004048" y="2564904"/>
            <a:ext cx="1152128" cy="648072"/>
            <a:chOff x="1547664" y="1340768"/>
            <a:chExt cx="1152128" cy="648072"/>
          </a:xfrm>
        </p:grpSpPr>
        <p:sp>
          <p:nvSpPr>
            <p:cNvPr id="46" name="メモ 45"/>
            <p:cNvSpPr/>
            <p:nvPr/>
          </p:nvSpPr>
          <p:spPr>
            <a:xfrm flipV="1">
              <a:off x="1547664" y="1340768"/>
              <a:ext cx="1152128" cy="648072"/>
            </a:xfrm>
            <a:prstGeom prst="foldedCorner">
              <a:avLst>
                <a:gd name="adj" fmla="val 3839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47" name="テキスト ボックス 46"/>
            <p:cNvSpPr txBox="1"/>
            <p:nvPr/>
          </p:nvSpPr>
          <p:spPr>
            <a:xfrm>
              <a:off x="1547664" y="1556792"/>
              <a:ext cx="1152128" cy="432048"/>
            </a:xfrm>
            <a:prstGeom prst="rect">
              <a:avLst/>
            </a:prstGeom>
            <a:noFill/>
            <a:ln>
              <a:noFill/>
            </a:ln>
          </p:spPr>
          <p:txBody>
            <a:bodyPr wrap="none" rtlCol="0">
              <a:noAutofit/>
            </a:bodyPr>
            <a:lstStyle>
              <a:defPPr>
                <a:defRPr lang="en-US"/>
              </a:defPPr>
              <a:lvl1pPr>
                <a:defRPr kumimoji="1" sz="2000">
                  <a:latin typeface="+mn-ea"/>
                </a:defRPr>
              </a:lvl1pPr>
            </a:lstStyle>
            <a:p>
              <a:pPr algn="ctr"/>
              <a:r>
                <a:rPr lang="ja-JP" altLang="en-US" sz="1800" dirty="0">
                  <a:cs typeface="Meiryo UI" panose="020B0604030504040204" pitchFamily="50" charset="-128"/>
                </a:rPr>
                <a:t>公開データ</a:t>
              </a:r>
            </a:p>
          </p:txBody>
        </p:sp>
      </p:grpSp>
      <p:grpSp>
        <p:nvGrpSpPr>
          <p:cNvPr id="48" name="グループ化 47"/>
          <p:cNvGrpSpPr/>
          <p:nvPr/>
        </p:nvGrpSpPr>
        <p:grpSpPr>
          <a:xfrm>
            <a:off x="5004048" y="1772816"/>
            <a:ext cx="1152128" cy="648072"/>
            <a:chOff x="1547664" y="1340768"/>
            <a:chExt cx="1152128" cy="648072"/>
          </a:xfrm>
        </p:grpSpPr>
        <p:sp>
          <p:nvSpPr>
            <p:cNvPr id="49" name="メモ 48"/>
            <p:cNvSpPr/>
            <p:nvPr/>
          </p:nvSpPr>
          <p:spPr>
            <a:xfrm flipV="1">
              <a:off x="1547664" y="1340768"/>
              <a:ext cx="1152128" cy="648072"/>
            </a:xfrm>
            <a:prstGeom prst="foldedCorner">
              <a:avLst>
                <a:gd name="adj" fmla="val 3839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50" name="テキスト ボックス 49"/>
            <p:cNvSpPr txBox="1"/>
            <p:nvPr/>
          </p:nvSpPr>
          <p:spPr>
            <a:xfrm>
              <a:off x="1547664" y="1556792"/>
              <a:ext cx="1152128" cy="432048"/>
            </a:xfrm>
            <a:prstGeom prst="rect">
              <a:avLst/>
            </a:prstGeom>
            <a:noFill/>
            <a:ln>
              <a:noFill/>
            </a:ln>
          </p:spPr>
          <p:txBody>
            <a:bodyPr wrap="none" rtlCol="0">
              <a:noAutofit/>
            </a:bodyPr>
            <a:lstStyle>
              <a:defPPr>
                <a:defRPr lang="en-US"/>
              </a:defPPr>
              <a:lvl1pPr>
                <a:defRPr kumimoji="1" sz="2000">
                  <a:latin typeface="+mn-ea"/>
                </a:defRPr>
              </a:lvl1pPr>
            </a:lstStyle>
            <a:p>
              <a:pPr algn="ctr"/>
              <a:r>
                <a:rPr lang="ja-JP" altLang="en-US" sz="1800" dirty="0">
                  <a:cs typeface="Meiryo UI" panose="020B0604030504040204" pitchFamily="50" charset="-128"/>
                </a:rPr>
                <a:t>公開データ</a:t>
              </a:r>
            </a:p>
          </p:txBody>
        </p:sp>
      </p:grpSp>
      <p:grpSp>
        <p:nvGrpSpPr>
          <p:cNvPr id="51" name="グループ化 50"/>
          <p:cNvGrpSpPr/>
          <p:nvPr/>
        </p:nvGrpSpPr>
        <p:grpSpPr>
          <a:xfrm>
            <a:off x="6948264" y="2564904"/>
            <a:ext cx="1152128" cy="648072"/>
            <a:chOff x="1547664" y="1340768"/>
            <a:chExt cx="1152128" cy="648072"/>
          </a:xfrm>
        </p:grpSpPr>
        <p:sp>
          <p:nvSpPr>
            <p:cNvPr id="52" name="メモ 51"/>
            <p:cNvSpPr/>
            <p:nvPr/>
          </p:nvSpPr>
          <p:spPr>
            <a:xfrm flipV="1">
              <a:off x="1547664" y="1340768"/>
              <a:ext cx="1152128" cy="648072"/>
            </a:xfrm>
            <a:prstGeom prst="foldedCorner">
              <a:avLst>
                <a:gd name="adj" fmla="val 3839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53" name="テキスト ボックス 52"/>
            <p:cNvSpPr txBox="1"/>
            <p:nvPr/>
          </p:nvSpPr>
          <p:spPr>
            <a:xfrm>
              <a:off x="1547664" y="1556792"/>
              <a:ext cx="1152128" cy="432048"/>
            </a:xfrm>
            <a:prstGeom prst="rect">
              <a:avLst/>
            </a:prstGeom>
            <a:noFill/>
            <a:ln>
              <a:noFill/>
            </a:ln>
          </p:spPr>
          <p:txBody>
            <a:bodyPr wrap="none" rtlCol="0">
              <a:noAutofit/>
            </a:bodyPr>
            <a:lstStyle>
              <a:defPPr>
                <a:defRPr lang="en-US"/>
              </a:defPPr>
              <a:lvl1pPr>
                <a:defRPr kumimoji="1" sz="2000">
                  <a:latin typeface="+mn-ea"/>
                </a:defRPr>
              </a:lvl1pPr>
            </a:lstStyle>
            <a:p>
              <a:pPr algn="ctr"/>
              <a:r>
                <a:rPr lang="ja-JP" altLang="en-US" sz="1800" dirty="0">
                  <a:cs typeface="Meiryo UI" panose="020B0604030504040204" pitchFamily="50" charset="-128"/>
                </a:rPr>
                <a:t>公開データ</a:t>
              </a:r>
            </a:p>
          </p:txBody>
        </p:sp>
      </p:grpSp>
      <p:grpSp>
        <p:nvGrpSpPr>
          <p:cNvPr id="54" name="グループ化 53"/>
          <p:cNvGrpSpPr/>
          <p:nvPr/>
        </p:nvGrpSpPr>
        <p:grpSpPr>
          <a:xfrm>
            <a:off x="6948264" y="1772816"/>
            <a:ext cx="1152128" cy="648072"/>
            <a:chOff x="1547664" y="1340768"/>
            <a:chExt cx="1152128" cy="648072"/>
          </a:xfrm>
        </p:grpSpPr>
        <p:sp>
          <p:nvSpPr>
            <p:cNvPr id="55" name="メモ 54"/>
            <p:cNvSpPr/>
            <p:nvPr/>
          </p:nvSpPr>
          <p:spPr>
            <a:xfrm flipV="1">
              <a:off x="1547664" y="1340768"/>
              <a:ext cx="1152128" cy="648072"/>
            </a:xfrm>
            <a:prstGeom prst="foldedCorner">
              <a:avLst>
                <a:gd name="adj" fmla="val 3839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56" name="テキスト ボックス 55"/>
            <p:cNvSpPr txBox="1"/>
            <p:nvPr/>
          </p:nvSpPr>
          <p:spPr>
            <a:xfrm>
              <a:off x="1547664" y="1556792"/>
              <a:ext cx="1152128" cy="432048"/>
            </a:xfrm>
            <a:prstGeom prst="rect">
              <a:avLst/>
            </a:prstGeom>
            <a:noFill/>
            <a:ln>
              <a:noFill/>
            </a:ln>
          </p:spPr>
          <p:txBody>
            <a:bodyPr wrap="none" rtlCol="0">
              <a:noAutofit/>
            </a:bodyPr>
            <a:lstStyle>
              <a:defPPr>
                <a:defRPr lang="en-US"/>
              </a:defPPr>
              <a:lvl1pPr>
                <a:defRPr kumimoji="1" sz="2000">
                  <a:latin typeface="+mn-ea"/>
                </a:defRPr>
              </a:lvl1pPr>
            </a:lstStyle>
            <a:p>
              <a:pPr algn="ctr"/>
              <a:r>
                <a:rPr lang="ja-JP" altLang="en-US" sz="1800" dirty="0">
                  <a:cs typeface="Meiryo UI" panose="020B0604030504040204" pitchFamily="50" charset="-128"/>
                </a:rPr>
                <a:t>公開データ</a:t>
              </a:r>
            </a:p>
          </p:txBody>
        </p:sp>
      </p:grpSp>
      <p:grpSp>
        <p:nvGrpSpPr>
          <p:cNvPr id="57" name="グループ化 56"/>
          <p:cNvGrpSpPr/>
          <p:nvPr/>
        </p:nvGrpSpPr>
        <p:grpSpPr>
          <a:xfrm>
            <a:off x="6948264" y="980728"/>
            <a:ext cx="1152128" cy="648072"/>
            <a:chOff x="1547664" y="1340768"/>
            <a:chExt cx="1152128" cy="648072"/>
          </a:xfrm>
        </p:grpSpPr>
        <p:sp>
          <p:nvSpPr>
            <p:cNvPr id="58" name="メモ 57"/>
            <p:cNvSpPr/>
            <p:nvPr/>
          </p:nvSpPr>
          <p:spPr>
            <a:xfrm flipV="1">
              <a:off x="1547664" y="1340768"/>
              <a:ext cx="1152128" cy="648072"/>
            </a:xfrm>
            <a:prstGeom prst="foldedCorner">
              <a:avLst>
                <a:gd name="adj" fmla="val 3839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59" name="テキスト ボックス 58"/>
            <p:cNvSpPr txBox="1"/>
            <p:nvPr/>
          </p:nvSpPr>
          <p:spPr>
            <a:xfrm>
              <a:off x="1547664" y="1556792"/>
              <a:ext cx="1152128" cy="432048"/>
            </a:xfrm>
            <a:prstGeom prst="rect">
              <a:avLst/>
            </a:prstGeom>
            <a:noFill/>
            <a:ln>
              <a:noFill/>
            </a:ln>
          </p:spPr>
          <p:txBody>
            <a:bodyPr wrap="none" rtlCol="0">
              <a:noAutofit/>
            </a:bodyPr>
            <a:lstStyle>
              <a:defPPr>
                <a:defRPr lang="en-US"/>
              </a:defPPr>
              <a:lvl1pPr>
                <a:defRPr kumimoji="1" sz="2000">
                  <a:latin typeface="+mn-ea"/>
                </a:defRPr>
              </a:lvl1pPr>
            </a:lstStyle>
            <a:p>
              <a:pPr algn="ctr"/>
              <a:r>
                <a:rPr lang="ja-JP" altLang="en-US" sz="1800" dirty="0">
                  <a:cs typeface="Meiryo UI" panose="020B0604030504040204" pitchFamily="50" charset="-128"/>
                </a:rPr>
                <a:t>公開データ</a:t>
              </a:r>
            </a:p>
          </p:txBody>
        </p:sp>
      </p:grpSp>
      <p:sp>
        <p:nvSpPr>
          <p:cNvPr id="62" name="額縁 61"/>
          <p:cNvSpPr/>
          <p:nvPr/>
        </p:nvSpPr>
        <p:spPr>
          <a:xfrm>
            <a:off x="899592" y="5661248"/>
            <a:ext cx="5256584" cy="576064"/>
          </a:xfrm>
          <a:prstGeom prst="bevel">
            <a:avLst>
              <a:gd name="adj" fmla="val 7696"/>
            </a:avLst>
          </a:prstGeom>
          <a:solidFill>
            <a:srgbClr val="F6A36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dirty="0"/>
              <a:t>(2) </a:t>
            </a:r>
            <a:r>
              <a:rPr lang="ja-JP" altLang="en-US" dirty="0"/>
              <a:t>オープンデータを拡充する</a:t>
            </a:r>
          </a:p>
        </p:txBody>
      </p:sp>
      <p:sp>
        <p:nvSpPr>
          <p:cNvPr id="63" name="額縁 62"/>
          <p:cNvSpPr/>
          <p:nvPr/>
        </p:nvSpPr>
        <p:spPr>
          <a:xfrm>
            <a:off x="899592" y="4941168"/>
            <a:ext cx="5256584" cy="576064"/>
          </a:xfrm>
          <a:prstGeom prst="bevel">
            <a:avLst>
              <a:gd name="adj" fmla="val 7696"/>
            </a:avLst>
          </a:prstGeom>
          <a:solidFill>
            <a:srgbClr val="F6A36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dirty="0"/>
              <a:t>(1) </a:t>
            </a:r>
            <a:r>
              <a:rPr lang="ja-JP" altLang="en-US" dirty="0"/>
              <a:t>公開したオープンデータを更新する</a:t>
            </a:r>
          </a:p>
        </p:txBody>
      </p:sp>
      <p:grpSp>
        <p:nvGrpSpPr>
          <p:cNvPr id="68" name="グループ化 67"/>
          <p:cNvGrpSpPr/>
          <p:nvPr/>
        </p:nvGrpSpPr>
        <p:grpSpPr>
          <a:xfrm>
            <a:off x="1807297" y="2960892"/>
            <a:ext cx="820230" cy="464083"/>
            <a:chOff x="1807297" y="2960892"/>
            <a:chExt cx="820230" cy="464083"/>
          </a:xfrm>
        </p:grpSpPr>
        <p:sp>
          <p:nvSpPr>
            <p:cNvPr id="69" name="Freeform 163"/>
            <p:cNvSpPr>
              <a:spLocks/>
            </p:cNvSpPr>
            <p:nvPr/>
          </p:nvSpPr>
          <p:spPr bwMode="auto">
            <a:xfrm rot="1009196">
              <a:off x="2128122" y="3044156"/>
              <a:ext cx="169302" cy="62921"/>
            </a:xfrm>
            <a:custGeom>
              <a:avLst/>
              <a:gdLst>
                <a:gd name="T0" fmla="*/ 0 w 146"/>
                <a:gd name="T1" fmla="*/ 30 h 52"/>
                <a:gd name="T2" fmla="*/ 0 w 146"/>
                <a:gd name="T3" fmla="*/ 0 h 52"/>
                <a:gd name="T4" fmla="*/ 145 w 146"/>
                <a:gd name="T5" fmla="*/ 23 h 52"/>
                <a:gd name="T6" fmla="*/ 142 w 146"/>
                <a:gd name="T7" fmla="*/ 37 h 52"/>
                <a:gd name="T8" fmla="*/ 133 w 146"/>
                <a:gd name="T9" fmla="*/ 51 h 52"/>
                <a:gd name="T10" fmla="*/ 0 w 146"/>
                <a:gd name="T11" fmla="*/ 30 h 52"/>
              </a:gdLst>
              <a:ahLst/>
              <a:cxnLst>
                <a:cxn ang="0">
                  <a:pos x="T0" y="T1"/>
                </a:cxn>
                <a:cxn ang="0">
                  <a:pos x="T2" y="T3"/>
                </a:cxn>
                <a:cxn ang="0">
                  <a:pos x="T4" y="T5"/>
                </a:cxn>
                <a:cxn ang="0">
                  <a:pos x="T6" y="T7"/>
                </a:cxn>
                <a:cxn ang="0">
                  <a:pos x="T8" y="T9"/>
                </a:cxn>
                <a:cxn ang="0">
                  <a:pos x="T10" y="T11"/>
                </a:cxn>
              </a:cxnLst>
              <a:rect l="0" t="0" r="r" b="b"/>
              <a:pathLst>
                <a:path w="146" h="52">
                  <a:moveTo>
                    <a:pt x="0" y="30"/>
                  </a:moveTo>
                  <a:lnTo>
                    <a:pt x="0" y="0"/>
                  </a:lnTo>
                  <a:lnTo>
                    <a:pt x="145" y="23"/>
                  </a:lnTo>
                  <a:lnTo>
                    <a:pt x="142" y="37"/>
                  </a:lnTo>
                  <a:lnTo>
                    <a:pt x="133" y="51"/>
                  </a:lnTo>
                  <a:lnTo>
                    <a:pt x="0" y="30"/>
                  </a:lnTo>
                </a:path>
              </a:pathLst>
            </a:custGeom>
            <a:solidFill>
              <a:schemeClr val="accent1">
                <a:lumMod val="75000"/>
              </a:schemeClr>
            </a:solidFill>
            <a:ln>
              <a:noFill/>
            </a:ln>
            <a:effectLst/>
            <a:extLst/>
          </p:spPr>
          <p:txBody>
            <a:bodyPr/>
            <a:lstStyle/>
            <a:p>
              <a:endParaRPr lang="ja-JP" altLang="en-US"/>
            </a:p>
          </p:txBody>
        </p:sp>
        <p:sp>
          <p:nvSpPr>
            <p:cNvPr id="70" name="Freeform 164"/>
            <p:cNvSpPr>
              <a:spLocks/>
            </p:cNvSpPr>
            <p:nvPr/>
          </p:nvSpPr>
          <p:spPr bwMode="auto">
            <a:xfrm rot="1009196">
              <a:off x="2462572" y="3204830"/>
              <a:ext cx="162344" cy="60501"/>
            </a:xfrm>
            <a:custGeom>
              <a:avLst/>
              <a:gdLst>
                <a:gd name="T0" fmla="*/ 139 w 140"/>
                <a:gd name="T1" fmla="*/ 49 h 50"/>
                <a:gd name="T2" fmla="*/ 138 w 140"/>
                <a:gd name="T3" fmla="*/ 21 h 50"/>
                <a:gd name="T4" fmla="*/ 0 w 140"/>
                <a:gd name="T5" fmla="*/ 0 h 50"/>
                <a:gd name="T6" fmla="*/ 0 w 140"/>
                <a:gd name="T7" fmla="*/ 34 h 50"/>
                <a:gd name="T8" fmla="*/ 139 w 140"/>
                <a:gd name="T9" fmla="*/ 49 h 50"/>
              </a:gdLst>
              <a:ahLst/>
              <a:cxnLst>
                <a:cxn ang="0">
                  <a:pos x="T0" y="T1"/>
                </a:cxn>
                <a:cxn ang="0">
                  <a:pos x="T2" y="T3"/>
                </a:cxn>
                <a:cxn ang="0">
                  <a:pos x="T4" y="T5"/>
                </a:cxn>
                <a:cxn ang="0">
                  <a:pos x="T6" y="T7"/>
                </a:cxn>
                <a:cxn ang="0">
                  <a:pos x="T8" y="T9"/>
                </a:cxn>
              </a:cxnLst>
              <a:rect l="0" t="0" r="r" b="b"/>
              <a:pathLst>
                <a:path w="140" h="50">
                  <a:moveTo>
                    <a:pt x="139" y="49"/>
                  </a:moveTo>
                  <a:lnTo>
                    <a:pt x="138" y="21"/>
                  </a:lnTo>
                  <a:lnTo>
                    <a:pt x="0" y="0"/>
                  </a:lnTo>
                  <a:lnTo>
                    <a:pt x="0" y="34"/>
                  </a:lnTo>
                  <a:lnTo>
                    <a:pt x="139" y="49"/>
                  </a:lnTo>
                </a:path>
              </a:pathLst>
            </a:custGeom>
            <a:solidFill>
              <a:schemeClr val="accent1">
                <a:lumMod val="75000"/>
              </a:schemeClr>
            </a:solidFill>
            <a:ln>
              <a:noFill/>
            </a:ln>
            <a:effectLst/>
            <a:extLst/>
          </p:spPr>
          <p:txBody>
            <a:bodyPr/>
            <a:lstStyle/>
            <a:p>
              <a:endParaRPr lang="ja-JP" altLang="en-US"/>
            </a:p>
          </p:txBody>
        </p:sp>
        <p:sp>
          <p:nvSpPr>
            <p:cNvPr id="71" name="Freeform 165"/>
            <p:cNvSpPr>
              <a:spLocks/>
            </p:cNvSpPr>
            <p:nvPr/>
          </p:nvSpPr>
          <p:spPr bwMode="auto">
            <a:xfrm rot="1009196">
              <a:off x="1807297" y="3003890"/>
              <a:ext cx="809401" cy="421085"/>
            </a:xfrm>
            <a:custGeom>
              <a:avLst/>
              <a:gdLst>
                <a:gd name="T0" fmla="*/ 40 w 698"/>
                <a:gd name="T1" fmla="*/ 347 h 348"/>
                <a:gd name="T2" fmla="*/ 81 w 698"/>
                <a:gd name="T3" fmla="*/ 347 h 348"/>
                <a:gd name="T4" fmla="*/ 125 w 698"/>
                <a:gd name="T5" fmla="*/ 345 h 348"/>
                <a:gd name="T6" fmla="*/ 165 w 698"/>
                <a:gd name="T7" fmla="*/ 339 h 348"/>
                <a:gd name="T8" fmla="*/ 212 w 698"/>
                <a:gd name="T9" fmla="*/ 329 h 348"/>
                <a:gd name="T10" fmla="*/ 256 w 698"/>
                <a:gd name="T11" fmla="*/ 315 h 348"/>
                <a:gd name="T12" fmla="*/ 303 w 698"/>
                <a:gd name="T13" fmla="*/ 296 h 348"/>
                <a:gd name="T14" fmla="*/ 345 w 698"/>
                <a:gd name="T15" fmla="*/ 276 h 348"/>
                <a:gd name="T16" fmla="*/ 385 w 698"/>
                <a:gd name="T17" fmla="*/ 256 h 348"/>
                <a:gd name="T18" fmla="*/ 425 w 698"/>
                <a:gd name="T19" fmla="*/ 233 h 348"/>
                <a:gd name="T20" fmla="*/ 464 w 698"/>
                <a:gd name="T21" fmla="*/ 207 h 348"/>
                <a:gd name="T22" fmla="*/ 500 w 698"/>
                <a:gd name="T23" fmla="*/ 178 h 348"/>
                <a:gd name="T24" fmla="*/ 530 w 698"/>
                <a:gd name="T25" fmla="*/ 149 h 348"/>
                <a:gd name="T26" fmla="*/ 551 w 698"/>
                <a:gd name="T27" fmla="*/ 121 h 348"/>
                <a:gd name="T28" fmla="*/ 674 w 698"/>
                <a:gd name="T29" fmla="*/ 130 h 348"/>
                <a:gd name="T30" fmla="*/ 635 w 698"/>
                <a:gd name="T31" fmla="*/ 112 h 348"/>
                <a:gd name="T32" fmla="*/ 605 w 698"/>
                <a:gd name="T33" fmla="*/ 95 h 348"/>
                <a:gd name="T34" fmla="*/ 580 w 698"/>
                <a:gd name="T35" fmla="*/ 79 h 348"/>
                <a:gd name="T36" fmla="*/ 555 w 698"/>
                <a:gd name="T37" fmla="*/ 61 h 348"/>
                <a:gd name="T38" fmla="*/ 525 w 698"/>
                <a:gd name="T39" fmla="*/ 36 h 348"/>
                <a:gd name="T40" fmla="*/ 499 w 698"/>
                <a:gd name="T41" fmla="*/ 11 h 348"/>
                <a:gd name="T42" fmla="*/ 478 w 698"/>
                <a:gd name="T43" fmla="*/ 4 h 348"/>
                <a:gd name="T44" fmla="*/ 454 w 698"/>
                <a:gd name="T45" fmla="*/ 15 h 348"/>
                <a:gd name="T46" fmla="*/ 424 w 698"/>
                <a:gd name="T47" fmla="*/ 27 h 348"/>
                <a:gd name="T48" fmla="*/ 397 w 698"/>
                <a:gd name="T49" fmla="*/ 35 h 348"/>
                <a:gd name="T50" fmla="*/ 368 w 698"/>
                <a:gd name="T51" fmla="*/ 44 h 348"/>
                <a:gd name="T52" fmla="*/ 336 w 698"/>
                <a:gd name="T53" fmla="*/ 52 h 348"/>
                <a:gd name="T54" fmla="*/ 306 w 698"/>
                <a:gd name="T55" fmla="*/ 59 h 348"/>
                <a:gd name="T56" fmla="*/ 278 w 698"/>
                <a:gd name="T57" fmla="*/ 65 h 348"/>
                <a:gd name="T58" fmla="*/ 238 w 698"/>
                <a:gd name="T59" fmla="*/ 71 h 348"/>
                <a:gd name="T60" fmla="*/ 381 w 698"/>
                <a:gd name="T61" fmla="*/ 117 h 348"/>
                <a:gd name="T62" fmla="*/ 347 w 698"/>
                <a:gd name="T63" fmla="*/ 161 h 348"/>
                <a:gd name="T64" fmla="*/ 322 w 698"/>
                <a:gd name="T65" fmla="*/ 188 h 348"/>
                <a:gd name="T66" fmla="*/ 285 w 698"/>
                <a:gd name="T67" fmla="*/ 221 h 348"/>
                <a:gd name="T68" fmla="*/ 240 w 698"/>
                <a:gd name="T69" fmla="*/ 251 h 348"/>
                <a:gd name="T70" fmla="*/ 199 w 698"/>
                <a:gd name="T71" fmla="*/ 273 h 348"/>
                <a:gd name="T72" fmla="*/ 169 w 698"/>
                <a:gd name="T73" fmla="*/ 287 h 348"/>
                <a:gd name="T74" fmla="*/ 126 w 698"/>
                <a:gd name="T75" fmla="*/ 300 h 348"/>
                <a:gd name="T76" fmla="*/ 71 w 698"/>
                <a:gd name="T77" fmla="*/ 313 h 348"/>
                <a:gd name="T78" fmla="*/ 0 w 698"/>
                <a:gd name="T79" fmla="*/ 31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8" h="348">
                  <a:moveTo>
                    <a:pt x="1" y="345"/>
                  </a:moveTo>
                  <a:lnTo>
                    <a:pt x="40" y="347"/>
                  </a:lnTo>
                  <a:lnTo>
                    <a:pt x="58" y="347"/>
                  </a:lnTo>
                  <a:lnTo>
                    <a:pt x="81" y="347"/>
                  </a:lnTo>
                  <a:lnTo>
                    <a:pt x="103" y="346"/>
                  </a:lnTo>
                  <a:lnTo>
                    <a:pt x="125" y="345"/>
                  </a:lnTo>
                  <a:lnTo>
                    <a:pt x="146" y="343"/>
                  </a:lnTo>
                  <a:lnTo>
                    <a:pt x="165" y="339"/>
                  </a:lnTo>
                  <a:lnTo>
                    <a:pt x="186" y="335"/>
                  </a:lnTo>
                  <a:lnTo>
                    <a:pt x="212" y="329"/>
                  </a:lnTo>
                  <a:lnTo>
                    <a:pt x="234" y="322"/>
                  </a:lnTo>
                  <a:lnTo>
                    <a:pt x="256" y="315"/>
                  </a:lnTo>
                  <a:lnTo>
                    <a:pt x="280" y="306"/>
                  </a:lnTo>
                  <a:lnTo>
                    <a:pt x="303" y="296"/>
                  </a:lnTo>
                  <a:lnTo>
                    <a:pt x="325" y="285"/>
                  </a:lnTo>
                  <a:lnTo>
                    <a:pt x="345" y="276"/>
                  </a:lnTo>
                  <a:lnTo>
                    <a:pt x="367" y="266"/>
                  </a:lnTo>
                  <a:lnTo>
                    <a:pt x="385" y="256"/>
                  </a:lnTo>
                  <a:lnTo>
                    <a:pt x="404" y="244"/>
                  </a:lnTo>
                  <a:lnTo>
                    <a:pt x="425" y="233"/>
                  </a:lnTo>
                  <a:lnTo>
                    <a:pt x="446" y="219"/>
                  </a:lnTo>
                  <a:lnTo>
                    <a:pt x="464" y="207"/>
                  </a:lnTo>
                  <a:lnTo>
                    <a:pt x="482" y="192"/>
                  </a:lnTo>
                  <a:lnTo>
                    <a:pt x="500" y="178"/>
                  </a:lnTo>
                  <a:lnTo>
                    <a:pt x="516" y="164"/>
                  </a:lnTo>
                  <a:lnTo>
                    <a:pt x="530" y="149"/>
                  </a:lnTo>
                  <a:lnTo>
                    <a:pt x="542" y="136"/>
                  </a:lnTo>
                  <a:lnTo>
                    <a:pt x="551" y="121"/>
                  </a:lnTo>
                  <a:lnTo>
                    <a:pt x="697" y="140"/>
                  </a:lnTo>
                  <a:lnTo>
                    <a:pt x="674" y="130"/>
                  </a:lnTo>
                  <a:lnTo>
                    <a:pt x="656" y="121"/>
                  </a:lnTo>
                  <a:lnTo>
                    <a:pt x="635" y="112"/>
                  </a:lnTo>
                  <a:lnTo>
                    <a:pt x="619" y="104"/>
                  </a:lnTo>
                  <a:lnTo>
                    <a:pt x="605" y="95"/>
                  </a:lnTo>
                  <a:lnTo>
                    <a:pt x="592" y="88"/>
                  </a:lnTo>
                  <a:lnTo>
                    <a:pt x="580" y="79"/>
                  </a:lnTo>
                  <a:lnTo>
                    <a:pt x="567" y="70"/>
                  </a:lnTo>
                  <a:lnTo>
                    <a:pt x="555" y="61"/>
                  </a:lnTo>
                  <a:lnTo>
                    <a:pt x="540" y="49"/>
                  </a:lnTo>
                  <a:lnTo>
                    <a:pt x="525" y="36"/>
                  </a:lnTo>
                  <a:lnTo>
                    <a:pt x="513" y="24"/>
                  </a:lnTo>
                  <a:lnTo>
                    <a:pt x="499" y="11"/>
                  </a:lnTo>
                  <a:lnTo>
                    <a:pt x="488" y="0"/>
                  </a:lnTo>
                  <a:lnTo>
                    <a:pt x="478" y="4"/>
                  </a:lnTo>
                  <a:lnTo>
                    <a:pt x="466" y="10"/>
                  </a:lnTo>
                  <a:lnTo>
                    <a:pt x="454" y="15"/>
                  </a:lnTo>
                  <a:lnTo>
                    <a:pt x="439" y="22"/>
                  </a:lnTo>
                  <a:lnTo>
                    <a:pt x="424" y="27"/>
                  </a:lnTo>
                  <a:lnTo>
                    <a:pt x="410" y="31"/>
                  </a:lnTo>
                  <a:lnTo>
                    <a:pt x="397" y="35"/>
                  </a:lnTo>
                  <a:lnTo>
                    <a:pt x="383" y="40"/>
                  </a:lnTo>
                  <a:lnTo>
                    <a:pt x="368" y="44"/>
                  </a:lnTo>
                  <a:lnTo>
                    <a:pt x="351" y="49"/>
                  </a:lnTo>
                  <a:lnTo>
                    <a:pt x="336" y="52"/>
                  </a:lnTo>
                  <a:lnTo>
                    <a:pt x="322" y="56"/>
                  </a:lnTo>
                  <a:lnTo>
                    <a:pt x="306" y="59"/>
                  </a:lnTo>
                  <a:lnTo>
                    <a:pt x="292" y="62"/>
                  </a:lnTo>
                  <a:lnTo>
                    <a:pt x="278" y="65"/>
                  </a:lnTo>
                  <a:lnTo>
                    <a:pt x="261" y="68"/>
                  </a:lnTo>
                  <a:lnTo>
                    <a:pt x="238" y="71"/>
                  </a:lnTo>
                  <a:lnTo>
                    <a:pt x="391" y="98"/>
                  </a:lnTo>
                  <a:lnTo>
                    <a:pt x="381" y="117"/>
                  </a:lnTo>
                  <a:lnTo>
                    <a:pt x="370" y="133"/>
                  </a:lnTo>
                  <a:lnTo>
                    <a:pt x="347" y="161"/>
                  </a:lnTo>
                  <a:lnTo>
                    <a:pt x="334" y="174"/>
                  </a:lnTo>
                  <a:lnTo>
                    <a:pt x="322" y="188"/>
                  </a:lnTo>
                  <a:lnTo>
                    <a:pt x="305" y="203"/>
                  </a:lnTo>
                  <a:lnTo>
                    <a:pt x="285" y="221"/>
                  </a:lnTo>
                  <a:lnTo>
                    <a:pt x="266" y="234"/>
                  </a:lnTo>
                  <a:lnTo>
                    <a:pt x="240" y="251"/>
                  </a:lnTo>
                  <a:lnTo>
                    <a:pt x="219" y="262"/>
                  </a:lnTo>
                  <a:lnTo>
                    <a:pt x="199" y="273"/>
                  </a:lnTo>
                  <a:lnTo>
                    <a:pt x="181" y="282"/>
                  </a:lnTo>
                  <a:lnTo>
                    <a:pt x="169" y="287"/>
                  </a:lnTo>
                  <a:lnTo>
                    <a:pt x="146" y="294"/>
                  </a:lnTo>
                  <a:lnTo>
                    <a:pt x="126" y="300"/>
                  </a:lnTo>
                  <a:lnTo>
                    <a:pt x="103" y="308"/>
                  </a:lnTo>
                  <a:lnTo>
                    <a:pt x="71" y="313"/>
                  </a:lnTo>
                  <a:lnTo>
                    <a:pt x="47" y="317"/>
                  </a:lnTo>
                  <a:lnTo>
                    <a:pt x="0" y="318"/>
                  </a:lnTo>
                  <a:lnTo>
                    <a:pt x="1" y="345"/>
                  </a:lnTo>
                </a:path>
              </a:pathLst>
            </a:custGeom>
            <a:solidFill>
              <a:schemeClr val="accent1">
                <a:lumMod val="75000"/>
              </a:schemeClr>
            </a:solidFill>
            <a:ln>
              <a:noFill/>
            </a:ln>
            <a:effectLst/>
            <a:extLst/>
          </p:spPr>
          <p:txBody>
            <a:bodyPr/>
            <a:lstStyle/>
            <a:p>
              <a:endParaRPr lang="ja-JP" altLang="en-US"/>
            </a:p>
          </p:txBody>
        </p:sp>
        <p:sp>
          <p:nvSpPr>
            <p:cNvPr id="72" name="Freeform 166"/>
            <p:cNvSpPr>
              <a:spLocks/>
            </p:cNvSpPr>
            <p:nvPr/>
          </p:nvSpPr>
          <p:spPr bwMode="auto">
            <a:xfrm rot="1009196">
              <a:off x="1819286" y="2960892"/>
              <a:ext cx="808241" cy="435606"/>
            </a:xfrm>
            <a:custGeom>
              <a:avLst/>
              <a:gdLst>
                <a:gd name="T0" fmla="*/ 39 w 697"/>
                <a:gd name="T1" fmla="*/ 359 h 360"/>
                <a:gd name="T2" fmla="*/ 80 w 697"/>
                <a:gd name="T3" fmla="*/ 359 h 360"/>
                <a:gd name="T4" fmla="*/ 123 w 697"/>
                <a:gd name="T5" fmla="*/ 356 h 360"/>
                <a:gd name="T6" fmla="*/ 163 w 697"/>
                <a:gd name="T7" fmla="*/ 350 h 360"/>
                <a:gd name="T8" fmla="*/ 210 w 697"/>
                <a:gd name="T9" fmla="*/ 339 h 360"/>
                <a:gd name="T10" fmla="*/ 254 w 697"/>
                <a:gd name="T11" fmla="*/ 325 h 360"/>
                <a:gd name="T12" fmla="*/ 302 w 697"/>
                <a:gd name="T13" fmla="*/ 305 h 360"/>
                <a:gd name="T14" fmla="*/ 343 w 697"/>
                <a:gd name="T15" fmla="*/ 285 h 360"/>
                <a:gd name="T16" fmla="*/ 384 w 697"/>
                <a:gd name="T17" fmla="*/ 264 h 360"/>
                <a:gd name="T18" fmla="*/ 424 w 697"/>
                <a:gd name="T19" fmla="*/ 241 h 360"/>
                <a:gd name="T20" fmla="*/ 462 w 697"/>
                <a:gd name="T21" fmla="*/ 214 h 360"/>
                <a:gd name="T22" fmla="*/ 498 w 697"/>
                <a:gd name="T23" fmla="*/ 184 h 360"/>
                <a:gd name="T24" fmla="*/ 529 w 697"/>
                <a:gd name="T25" fmla="*/ 153 h 360"/>
                <a:gd name="T26" fmla="*/ 549 w 697"/>
                <a:gd name="T27" fmla="*/ 125 h 360"/>
                <a:gd name="T28" fmla="*/ 673 w 697"/>
                <a:gd name="T29" fmla="*/ 135 h 360"/>
                <a:gd name="T30" fmla="*/ 634 w 697"/>
                <a:gd name="T31" fmla="*/ 116 h 360"/>
                <a:gd name="T32" fmla="*/ 604 w 697"/>
                <a:gd name="T33" fmla="*/ 98 h 360"/>
                <a:gd name="T34" fmla="*/ 578 w 697"/>
                <a:gd name="T35" fmla="*/ 82 h 360"/>
                <a:gd name="T36" fmla="*/ 554 w 697"/>
                <a:gd name="T37" fmla="*/ 63 h 360"/>
                <a:gd name="T38" fmla="*/ 524 w 697"/>
                <a:gd name="T39" fmla="*/ 38 h 360"/>
                <a:gd name="T40" fmla="*/ 498 w 697"/>
                <a:gd name="T41" fmla="*/ 12 h 360"/>
                <a:gd name="T42" fmla="*/ 476 w 697"/>
                <a:gd name="T43" fmla="*/ 4 h 360"/>
                <a:gd name="T44" fmla="*/ 452 w 697"/>
                <a:gd name="T45" fmla="*/ 17 h 360"/>
                <a:gd name="T46" fmla="*/ 423 w 697"/>
                <a:gd name="T47" fmla="*/ 29 h 360"/>
                <a:gd name="T48" fmla="*/ 396 w 697"/>
                <a:gd name="T49" fmla="*/ 37 h 360"/>
                <a:gd name="T50" fmla="*/ 366 w 697"/>
                <a:gd name="T51" fmla="*/ 46 h 360"/>
                <a:gd name="T52" fmla="*/ 335 w 697"/>
                <a:gd name="T53" fmla="*/ 54 h 360"/>
                <a:gd name="T54" fmla="*/ 305 w 697"/>
                <a:gd name="T55" fmla="*/ 61 h 360"/>
                <a:gd name="T56" fmla="*/ 276 w 697"/>
                <a:gd name="T57" fmla="*/ 67 h 360"/>
                <a:gd name="T58" fmla="*/ 238 w 697"/>
                <a:gd name="T59" fmla="*/ 73 h 360"/>
                <a:gd name="T60" fmla="*/ 380 w 697"/>
                <a:gd name="T61" fmla="*/ 121 h 360"/>
                <a:gd name="T62" fmla="*/ 346 w 697"/>
                <a:gd name="T63" fmla="*/ 166 h 360"/>
                <a:gd name="T64" fmla="*/ 320 w 697"/>
                <a:gd name="T65" fmla="*/ 193 h 360"/>
                <a:gd name="T66" fmla="*/ 284 w 697"/>
                <a:gd name="T67" fmla="*/ 228 h 360"/>
                <a:gd name="T68" fmla="*/ 252 w 697"/>
                <a:gd name="T69" fmla="*/ 256 h 360"/>
                <a:gd name="T70" fmla="*/ 226 w 697"/>
                <a:gd name="T71" fmla="*/ 277 h 360"/>
                <a:gd name="T72" fmla="*/ 195 w 697"/>
                <a:gd name="T73" fmla="*/ 297 h 360"/>
                <a:gd name="T74" fmla="*/ 162 w 697"/>
                <a:gd name="T75" fmla="*/ 315 h 360"/>
                <a:gd name="T76" fmla="*/ 123 w 697"/>
                <a:gd name="T77" fmla="*/ 329 h 360"/>
                <a:gd name="T78" fmla="*/ 81 w 697"/>
                <a:gd name="T79" fmla="*/ 339 h 360"/>
                <a:gd name="T80" fmla="*/ 37 w 697"/>
                <a:gd name="T81" fmla="*/ 349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7" h="360">
                  <a:moveTo>
                    <a:pt x="0" y="356"/>
                  </a:moveTo>
                  <a:lnTo>
                    <a:pt x="39" y="359"/>
                  </a:lnTo>
                  <a:lnTo>
                    <a:pt x="57" y="359"/>
                  </a:lnTo>
                  <a:lnTo>
                    <a:pt x="80" y="359"/>
                  </a:lnTo>
                  <a:lnTo>
                    <a:pt x="102" y="357"/>
                  </a:lnTo>
                  <a:lnTo>
                    <a:pt x="123" y="356"/>
                  </a:lnTo>
                  <a:lnTo>
                    <a:pt x="144" y="353"/>
                  </a:lnTo>
                  <a:lnTo>
                    <a:pt x="163" y="350"/>
                  </a:lnTo>
                  <a:lnTo>
                    <a:pt x="185" y="345"/>
                  </a:lnTo>
                  <a:lnTo>
                    <a:pt x="210" y="339"/>
                  </a:lnTo>
                  <a:lnTo>
                    <a:pt x="233" y="332"/>
                  </a:lnTo>
                  <a:lnTo>
                    <a:pt x="254" y="325"/>
                  </a:lnTo>
                  <a:lnTo>
                    <a:pt x="279" y="316"/>
                  </a:lnTo>
                  <a:lnTo>
                    <a:pt x="302" y="305"/>
                  </a:lnTo>
                  <a:lnTo>
                    <a:pt x="324" y="294"/>
                  </a:lnTo>
                  <a:lnTo>
                    <a:pt x="343" y="285"/>
                  </a:lnTo>
                  <a:lnTo>
                    <a:pt x="366" y="274"/>
                  </a:lnTo>
                  <a:lnTo>
                    <a:pt x="384" y="264"/>
                  </a:lnTo>
                  <a:lnTo>
                    <a:pt x="403" y="252"/>
                  </a:lnTo>
                  <a:lnTo>
                    <a:pt x="424" y="241"/>
                  </a:lnTo>
                  <a:lnTo>
                    <a:pt x="444" y="226"/>
                  </a:lnTo>
                  <a:lnTo>
                    <a:pt x="462" y="214"/>
                  </a:lnTo>
                  <a:lnTo>
                    <a:pt x="480" y="198"/>
                  </a:lnTo>
                  <a:lnTo>
                    <a:pt x="498" y="184"/>
                  </a:lnTo>
                  <a:lnTo>
                    <a:pt x="515" y="169"/>
                  </a:lnTo>
                  <a:lnTo>
                    <a:pt x="529" y="153"/>
                  </a:lnTo>
                  <a:lnTo>
                    <a:pt x="540" y="140"/>
                  </a:lnTo>
                  <a:lnTo>
                    <a:pt x="549" y="125"/>
                  </a:lnTo>
                  <a:lnTo>
                    <a:pt x="696" y="145"/>
                  </a:lnTo>
                  <a:lnTo>
                    <a:pt x="673" y="135"/>
                  </a:lnTo>
                  <a:lnTo>
                    <a:pt x="655" y="125"/>
                  </a:lnTo>
                  <a:lnTo>
                    <a:pt x="634" y="116"/>
                  </a:lnTo>
                  <a:lnTo>
                    <a:pt x="618" y="107"/>
                  </a:lnTo>
                  <a:lnTo>
                    <a:pt x="604" y="98"/>
                  </a:lnTo>
                  <a:lnTo>
                    <a:pt x="591" y="91"/>
                  </a:lnTo>
                  <a:lnTo>
                    <a:pt x="578" y="82"/>
                  </a:lnTo>
                  <a:lnTo>
                    <a:pt x="566" y="73"/>
                  </a:lnTo>
                  <a:lnTo>
                    <a:pt x="554" y="63"/>
                  </a:lnTo>
                  <a:lnTo>
                    <a:pt x="539" y="50"/>
                  </a:lnTo>
                  <a:lnTo>
                    <a:pt x="524" y="38"/>
                  </a:lnTo>
                  <a:lnTo>
                    <a:pt x="511" y="25"/>
                  </a:lnTo>
                  <a:lnTo>
                    <a:pt x="498" y="12"/>
                  </a:lnTo>
                  <a:lnTo>
                    <a:pt x="487" y="0"/>
                  </a:lnTo>
                  <a:lnTo>
                    <a:pt x="476" y="4"/>
                  </a:lnTo>
                  <a:lnTo>
                    <a:pt x="465" y="11"/>
                  </a:lnTo>
                  <a:lnTo>
                    <a:pt x="452" y="17"/>
                  </a:lnTo>
                  <a:lnTo>
                    <a:pt x="438" y="22"/>
                  </a:lnTo>
                  <a:lnTo>
                    <a:pt x="423" y="29"/>
                  </a:lnTo>
                  <a:lnTo>
                    <a:pt x="409" y="33"/>
                  </a:lnTo>
                  <a:lnTo>
                    <a:pt x="396" y="37"/>
                  </a:lnTo>
                  <a:lnTo>
                    <a:pt x="382" y="42"/>
                  </a:lnTo>
                  <a:lnTo>
                    <a:pt x="366" y="46"/>
                  </a:lnTo>
                  <a:lnTo>
                    <a:pt x="350" y="50"/>
                  </a:lnTo>
                  <a:lnTo>
                    <a:pt x="335" y="54"/>
                  </a:lnTo>
                  <a:lnTo>
                    <a:pt x="320" y="58"/>
                  </a:lnTo>
                  <a:lnTo>
                    <a:pt x="305" y="61"/>
                  </a:lnTo>
                  <a:lnTo>
                    <a:pt x="290" y="65"/>
                  </a:lnTo>
                  <a:lnTo>
                    <a:pt x="276" y="67"/>
                  </a:lnTo>
                  <a:lnTo>
                    <a:pt x="260" y="70"/>
                  </a:lnTo>
                  <a:lnTo>
                    <a:pt x="238" y="73"/>
                  </a:lnTo>
                  <a:lnTo>
                    <a:pt x="390" y="101"/>
                  </a:lnTo>
                  <a:lnTo>
                    <a:pt x="380" y="121"/>
                  </a:lnTo>
                  <a:lnTo>
                    <a:pt x="368" y="137"/>
                  </a:lnTo>
                  <a:lnTo>
                    <a:pt x="346" y="166"/>
                  </a:lnTo>
                  <a:lnTo>
                    <a:pt x="333" y="180"/>
                  </a:lnTo>
                  <a:lnTo>
                    <a:pt x="320" y="193"/>
                  </a:lnTo>
                  <a:lnTo>
                    <a:pt x="298" y="215"/>
                  </a:lnTo>
                  <a:lnTo>
                    <a:pt x="284" y="228"/>
                  </a:lnTo>
                  <a:lnTo>
                    <a:pt x="267" y="245"/>
                  </a:lnTo>
                  <a:lnTo>
                    <a:pt x="252" y="256"/>
                  </a:lnTo>
                  <a:lnTo>
                    <a:pt x="239" y="266"/>
                  </a:lnTo>
                  <a:lnTo>
                    <a:pt x="226" y="277"/>
                  </a:lnTo>
                  <a:lnTo>
                    <a:pt x="212" y="287"/>
                  </a:lnTo>
                  <a:lnTo>
                    <a:pt x="195" y="297"/>
                  </a:lnTo>
                  <a:lnTo>
                    <a:pt x="178" y="305"/>
                  </a:lnTo>
                  <a:lnTo>
                    <a:pt x="162" y="315"/>
                  </a:lnTo>
                  <a:lnTo>
                    <a:pt x="142" y="322"/>
                  </a:lnTo>
                  <a:lnTo>
                    <a:pt x="123" y="329"/>
                  </a:lnTo>
                  <a:lnTo>
                    <a:pt x="102" y="334"/>
                  </a:lnTo>
                  <a:lnTo>
                    <a:pt x="81" y="339"/>
                  </a:lnTo>
                  <a:lnTo>
                    <a:pt x="59" y="344"/>
                  </a:lnTo>
                  <a:lnTo>
                    <a:pt x="37" y="349"/>
                  </a:lnTo>
                  <a:lnTo>
                    <a:pt x="0" y="356"/>
                  </a:lnTo>
                </a:path>
              </a:pathLst>
            </a:custGeom>
            <a:solidFill>
              <a:schemeClr val="accent1">
                <a:lumMod val="40000"/>
                <a:lumOff val="60000"/>
              </a:schemeClr>
            </a:solidFill>
            <a:ln>
              <a:noFill/>
            </a:ln>
            <a:effectLst/>
            <a:extLst/>
          </p:spPr>
          <p:txBody>
            <a:bodyPr/>
            <a:lstStyle/>
            <a:p>
              <a:endParaRPr lang="ja-JP" altLang="en-US"/>
            </a:p>
          </p:txBody>
        </p:sp>
      </p:grpSp>
      <p:sp>
        <p:nvSpPr>
          <p:cNvPr id="60" name="正方形/長方形 59"/>
          <p:cNvSpPr/>
          <p:nvPr/>
        </p:nvSpPr>
        <p:spPr>
          <a:xfrm>
            <a:off x="4355976" y="2564904"/>
            <a:ext cx="648072" cy="432048"/>
          </a:xfrm>
          <a:prstGeom prst="rect">
            <a:avLst/>
          </a:prstGeom>
          <a:noFill/>
          <a:ln>
            <a:noFill/>
          </a:ln>
        </p:spPr>
        <p:txBody>
          <a:bodyPr wrap="none" rtlCol="0" anchor="ctr">
            <a:noAutofit/>
          </a:bodyPr>
          <a:lstStyle/>
          <a:p>
            <a:pPr algn="r"/>
            <a:r>
              <a:rPr kumimoji="1" lang="ja-JP" altLang="en-US" sz="1600" dirty="0">
                <a:solidFill>
                  <a:schemeClr val="tx1"/>
                </a:solidFill>
                <a:latin typeface="+mn-ea"/>
              </a:rPr>
              <a:t>更新</a:t>
            </a:r>
            <a:endParaRPr kumimoji="1" lang="en-US" altLang="ja-JP" sz="1600" dirty="0">
              <a:solidFill>
                <a:schemeClr val="tx1"/>
              </a:solidFill>
              <a:latin typeface="+mn-ea"/>
            </a:endParaRPr>
          </a:p>
        </p:txBody>
      </p:sp>
      <p:sp>
        <p:nvSpPr>
          <p:cNvPr id="74" name="正方形/長方形 73"/>
          <p:cNvSpPr/>
          <p:nvPr/>
        </p:nvSpPr>
        <p:spPr>
          <a:xfrm>
            <a:off x="4355976" y="1772816"/>
            <a:ext cx="648072" cy="432048"/>
          </a:xfrm>
          <a:prstGeom prst="rect">
            <a:avLst/>
          </a:prstGeom>
          <a:noFill/>
          <a:ln>
            <a:noFill/>
          </a:ln>
        </p:spPr>
        <p:txBody>
          <a:bodyPr wrap="none" rtlCol="0" anchor="ctr">
            <a:noAutofit/>
          </a:bodyPr>
          <a:lstStyle/>
          <a:p>
            <a:pPr algn="r"/>
            <a:r>
              <a:rPr kumimoji="1" lang="ja-JP" altLang="en-US" sz="1600" dirty="0">
                <a:solidFill>
                  <a:schemeClr val="tx1"/>
                </a:solidFill>
                <a:latin typeface="+mn-ea"/>
              </a:rPr>
              <a:t>追加</a:t>
            </a:r>
            <a:endParaRPr kumimoji="1" lang="en-US" altLang="ja-JP" sz="1600" dirty="0">
              <a:solidFill>
                <a:schemeClr val="tx1"/>
              </a:solidFill>
              <a:latin typeface="+mn-ea"/>
            </a:endParaRPr>
          </a:p>
        </p:txBody>
      </p:sp>
      <p:sp>
        <p:nvSpPr>
          <p:cNvPr id="75" name="正方形/長方形 74"/>
          <p:cNvSpPr/>
          <p:nvPr/>
        </p:nvSpPr>
        <p:spPr>
          <a:xfrm>
            <a:off x="6300192" y="1772816"/>
            <a:ext cx="648072" cy="432048"/>
          </a:xfrm>
          <a:prstGeom prst="rect">
            <a:avLst/>
          </a:prstGeom>
          <a:noFill/>
          <a:ln>
            <a:noFill/>
          </a:ln>
        </p:spPr>
        <p:txBody>
          <a:bodyPr wrap="none" rtlCol="0" anchor="ctr">
            <a:noAutofit/>
          </a:bodyPr>
          <a:lstStyle/>
          <a:p>
            <a:pPr algn="r"/>
            <a:r>
              <a:rPr kumimoji="1" lang="ja-JP" altLang="en-US" sz="1600" dirty="0">
                <a:solidFill>
                  <a:schemeClr val="tx1"/>
                </a:solidFill>
                <a:latin typeface="+mn-ea"/>
              </a:rPr>
              <a:t>更新</a:t>
            </a:r>
            <a:endParaRPr kumimoji="1" lang="en-US" altLang="ja-JP" sz="1600" dirty="0">
              <a:solidFill>
                <a:schemeClr val="tx1"/>
              </a:solidFill>
              <a:latin typeface="+mn-ea"/>
            </a:endParaRPr>
          </a:p>
        </p:txBody>
      </p:sp>
      <p:sp>
        <p:nvSpPr>
          <p:cNvPr id="76" name="正方形/長方形 75"/>
          <p:cNvSpPr/>
          <p:nvPr/>
        </p:nvSpPr>
        <p:spPr>
          <a:xfrm>
            <a:off x="6300192" y="980728"/>
            <a:ext cx="648072" cy="432048"/>
          </a:xfrm>
          <a:prstGeom prst="rect">
            <a:avLst/>
          </a:prstGeom>
          <a:noFill/>
          <a:ln>
            <a:noFill/>
          </a:ln>
        </p:spPr>
        <p:txBody>
          <a:bodyPr wrap="none" rtlCol="0" anchor="ctr">
            <a:noAutofit/>
          </a:bodyPr>
          <a:lstStyle/>
          <a:p>
            <a:pPr algn="r"/>
            <a:r>
              <a:rPr kumimoji="1" lang="ja-JP" altLang="en-US" sz="1600" dirty="0">
                <a:solidFill>
                  <a:schemeClr val="tx1"/>
                </a:solidFill>
                <a:latin typeface="+mn-ea"/>
              </a:rPr>
              <a:t>追加</a:t>
            </a:r>
            <a:endParaRPr kumimoji="1" lang="en-US" altLang="ja-JP" sz="1600" dirty="0">
              <a:solidFill>
                <a:schemeClr val="tx1"/>
              </a:solidFill>
              <a:latin typeface="+mn-ea"/>
            </a:endParaRPr>
          </a:p>
        </p:txBody>
      </p:sp>
      <p:sp>
        <p:nvSpPr>
          <p:cNvPr id="77" name="正方形/長方形 76"/>
          <p:cNvSpPr/>
          <p:nvPr/>
        </p:nvSpPr>
        <p:spPr>
          <a:xfrm>
            <a:off x="6300192" y="2564904"/>
            <a:ext cx="648072" cy="432048"/>
          </a:xfrm>
          <a:prstGeom prst="rect">
            <a:avLst/>
          </a:prstGeom>
          <a:noFill/>
          <a:ln>
            <a:noFill/>
          </a:ln>
        </p:spPr>
        <p:txBody>
          <a:bodyPr wrap="none" rtlCol="0" anchor="ctr">
            <a:noAutofit/>
          </a:bodyPr>
          <a:lstStyle/>
          <a:p>
            <a:pPr algn="r"/>
            <a:r>
              <a:rPr kumimoji="1" lang="ja-JP" altLang="en-US" sz="1600" dirty="0">
                <a:solidFill>
                  <a:schemeClr val="tx1"/>
                </a:solidFill>
                <a:latin typeface="+mn-ea"/>
              </a:rPr>
              <a:t>更新</a:t>
            </a:r>
            <a:endParaRPr kumimoji="1" lang="en-US" altLang="ja-JP" sz="1600" dirty="0">
              <a:solidFill>
                <a:schemeClr val="tx1"/>
              </a:solidFill>
              <a:latin typeface="+mn-ea"/>
            </a:endParaRPr>
          </a:p>
        </p:txBody>
      </p:sp>
      <p:cxnSp>
        <p:nvCxnSpPr>
          <p:cNvPr id="6" name="直線矢印コネクタ 5"/>
          <p:cNvCxnSpPr/>
          <p:nvPr/>
        </p:nvCxnSpPr>
        <p:spPr>
          <a:xfrm>
            <a:off x="4355976" y="2204864"/>
            <a:ext cx="576064"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a:off x="4355976" y="2996952"/>
            <a:ext cx="576064"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a:off x="6300192" y="2996952"/>
            <a:ext cx="576064"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a:off x="6300192" y="2204864"/>
            <a:ext cx="576064"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a:off x="6300192" y="1412776"/>
            <a:ext cx="576064"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0996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(1) </a:t>
            </a:r>
            <a:r>
              <a:rPr lang="ja-JP" altLang="en-US" dirty="0"/>
              <a:t>公開したオープンデータを更新する</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54</a:t>
            </a:fld>
            <a:endParaRPr kumimoji="1" lang="ja-JP" altLang="en-US"/>
          </a:p>
        </p:txBody>
      </p:sp>
      <p:sp>
        <p:nvSpPr>
          <p:cNvPr id="4" name="正方形/長方形 3"/>
          <p:cNvSpPr/>
          <p:nvPr/>
        </p:nvSpPr>
        <p:spPr>
          <a:xfrm>
            <a:off x="179512" y="908720"/>
            <a:ext cx="8712968"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公開データの内容に合わせて、データを更新する</a:t>
            </a:r>
          </a:p>
        </p:txBody>
      </p:sp>
      <p:sp>
        <p:nvSpPr>
          <p:cNvPr id="7" name="正方形/長方形 6"/>
          <p:cNvSpPr/>
          <p:nvPr/>
        </p:nvSpPr>
        <p:spPr>
          <a:xfrm>
            <a:off x="539552" y="1988840"/>
            <a:ext cx="2376264" cy="36004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2000" dirty="0">
                <a:latin typeface="+mn-ea"/>
              </a:rPr>
              <a:t>更新方法の例</a:t>
            </a:r>
            <a:endParaRPr kumimoji="1" lang="en-US" altLang="ja-JP" sz="2000" dirty="0">
              <a:latin typeface="+mn-ea"/>
            </a:endParaRPr>
          </a:p>
        </p:txBody>
      </p:sp>
      <p:sp>
        <p:nvSpPr>
          <p:cNvPr id="8" name="正方形/長方形 7"/>
          <p:cNvSpPr/>
          <p:nvPr/>
        </p:nvSpPr>
        <p:spPr>
          <a:xfrm>
            <a:off x="539552" y="1412776"/>
            <a:ext cx="8059357" cy="432048"/>
          </a:xfrm>
          <a:prstGeom prst="rect">
            <a:avLst/>
          </a:prstGeom>
          <a:noFill/>
          <a:ln>
            <a:noFill/>
          </a:ln>
        </p:spPr>
        <p:txBody>
          <a:bodyPr wrap="square" rtlCol="0">
            <a:noAutofit/>
          </a:bodyPr>
          <a:lstStyle/>
          <a:p>
            <a:r>
              <a:rPr kumimoji="1" lang="ja-JP" altLang="en-US" dirty="0">
                <a:solidFill>
                  <a:schemeClr val="tx1"/>
                </a:solidFill>
                <a:latin typeface="+mn-ea"/>
              </a:rPr>
              <a:t>データの内容に応じて、更新方法や更新タイミング</a:t>
            </a:r>
            <a:r>
              <a:rPr kumimoji="1" lang="ja-JP" altLang="en-US" dirty="0">
                <a:latin typeface="+mn-ea"/>
              </a:rPr>
              <a:t>を決めます。</a:t>
            </a:r>
            <a:endParaRPr kumimoji="1" lang="en-US" altLang="ja-JP" dirty="0">
              <a:solidFill>
                <a:schemeClr val="tx1"/>
              </a:solidFill>
              <a:latin typeface="+mn-ea"/>
            </a:endParaRPr>
          </a:p>
        </p:txBody>
      </p:sp>
      <p:graphicFrame>
        <p:nvGraphicFramePr>
          <p:cNvPr id="9" name="表 8"/>
          <p:cNvGraphicFramePr>
            <a:graphicFrameLocks noGrp="1"/>
          </p:cNvGraphicFramePr>
          <p:nvPr>
            <p:extLst>
              <p:ext uri="{D42A27DB-BD31-4B8C-83A1-F6EECF244321}">
                <p14:modId xmlns:p14="http://schemas.microsoft.com/office/powerpoint/2010/main" val="1739220117"/>
              </p:ext>
            </p:extLst>
          </p:nvPr>
        </p:nvGraphicFramePr>
        <p:xfrm>
          <a:off x="755576" y="2492896"/>
          <a:ext cx="8136904" cy="1138543"/>
        </p:xfrm>
        <a:graphic>
          <a:graphicData uri="http://schemas.openxmlformats.org/drawingml/2006/table">
            <a:tbl>
              <a:tblPr firstRow="1" bandRow="1">
                <a:tableStyleId>{93296810-A885-4BE3-A3E7-6D5BEEA58F35}</a:tableStyleId>
              </a:tblPr>
              <a:tblGrid>
                <a:gridCol w="4896544">
                  <a:extLst>
                    <a:ext uri="{9D8B030D-6E8A-4147-A177-3AD203B41FA5}">
                      <a16:colId xmlns:a16="http://schemas.microsoft.com/office/drawing/2014/main" val="39294567"/>
                    </a:ext>
                  </a:extLst>
                </a:gridCol>
                <a:gridCol w="3240360">
                  <a:extLst>
                    <a:ext uri="{9D8B030D-6E8A-4147-A177-3AD203B41FA5}">
                      <a16:colId xmlns:a16="http://schemas.microsoft.com/office/drawing/2014/main" val="20000"/>
                    </a:ext>
                  </a:extLst>
                </a:gridCol>
              </a:tblGrid>
              <a:tr h="230696">
                <a:tc>
                  <a:txBody>
                    <a:bodyPr/>
                    <a:lstStyle/>
                    <a:p>
                      <a:pPr indent="0" algn="l" fontAlgn="ctr">
                        <a:lnSpc>
                          <a:spcPct val="100000"/>
                        </a:lnSpc>
                        <a:spcBef>
                          <a:spcPts val="0"/>
                        </a:spcBef>
                        <a:spcAft>
                          <a:spcPts val="0"/>
                        </a:spcAft>
                      </a:pPr>
                      <a:r>
                        <a:rPr lang="ja-JP" altLang="en-US" sz="1800" b="1" i="0" u="none" strike="noStrike" dirty="0">
                          <a:solidFill>
                            <a:srgbClr val="FFFFFF"/>
                          </a:solidFill>
                          <a:effectLst/>
                          <a:latin typeface="+mn-ea"/>
                          <a:ea typeface="+mn-ea"/>
                        </a:rPr>
                        <a:t>更新方法</a:t>
                      </a:r>
                    </a:p>
                  </a:txBody>
                  <a:tcPr marL="90000" marR="90000" marT="46800" marB="46800" anchor="ctr"/>
                </a:tc>
                <a:tc>
                  <a:txBody>
                    <a:bodyPr/>
                    <a:lstStyle/>
                    <a:p>
                      <a:pPr indent="0" algn="l" fontAlgn="ctr">
                        <a:lnSpc>
                          <a:spcPct val="100000"/>
                        </a:lnSpc>
                        <a:spcBef>
                          <a:spcPts val="0"/>
                        </a:spcBef>
                        <a:spcAft>
                          <a:spcPts val="0"/>
                        </a:spcAft>
                      </a:pPr>
                      <a:r>
                        <a:rPr lang="ja-JP" altLang="en-US" sz="1800" u="none" strike="noStrike" dirty="0">
                          <a:effectLst/>
                          <a:latin typeface="+mn-ea"/>
                          <a:ea typeface="+mn-ea"/>
                        </a:rPr>
                        <a:t>データの例（推奨データセット）</a:t>
                      </a:r>
                      <a:endParaRPr lang="ja-JP" altLang="en-US" sz="1800" b="1" i="0" u="none" strike="noStrike" dirty="0">
                        <a:solidFill>
                          <a:srgbClr val="FFFFFF"/>
                        </a:solidFill>
                        <a:effectLst/>
                        <a:latin typeface="+mn-ea"/>
                        <a:ea typeface="+mn-ea"/>
                      </a:endParaRPr>
                    </a:p>
                  </a:txBody>
                  <a:tcPr marL="90000" marR="90000" marT="46800" marB="46800" anchor="ctr"/>
                </a:tc>
                <a:extLst>
                  <a:ext uri="{0D108BD9-81ED-4DB2-BD59-A6C34878D82A}">
                    <a16:rowId xmlns:a16="http://schemas.microsoft.com/office/drawing/2014/main" val="10000"/>
                  </a:ext>
                </a:extLst>
              </a:tr>
              <a:tr h="402703">
                <a:tc>
                  <a:txBody>
                    <a:bodyPr/>
                    <a:lstStyle/>
                    <a:p>
                      <a:pPr indent="0" algn="l" fontAlgn="t">
                        <a:lnSpc>
                          <a:spcPct val="100000"/>
                        </a:lnSpc>
                        <a:spcBef>
                          <a:spcPts val="0"/>
                        </a:spcBef>
                        <a:spcAft>
                          <a:spcPts val="0"/>
                        </a:spcAft>
                      </a:pPr>
                      <a:r>
                        <a:rPr lang="ja-JP" altLang="en-US" sz="1800" b="0" i="0" u="none" strike="noStrike" dirty="0">
                          <a:solidFill>
                            <a:srgbClr val="000000"/>
                          </a:solidFill>
                          <a:effectLst/>
                          <a:latin typeface="+mn-ea"/>
                          <a:ea typeface="+mn-ea"/>
                        </a:rPr>
                        <a:t>オープンデータの内容を、新しいものに置き換える</a:t>
                      </a:r>
                      <a:endParaRPr lang="zh-TW" altLang="en-US" sz="1800" b="0" i="0" u="none" strike="noStrike" dirty="0">
                        <a:solidFill>
                          <a:srgbClr val="000000"/>
                        </a:solidFill>
                        <a:effectLst/>
                        <a:latin typeface="+mn-ea"/>
                        <a:ea typeface="+mn-ea"/>
                      </a:endParaRPr>
                    </a:p>
                  </a:txBody>
                  <a:tcPr marL="90000" marR="90000" marT="46800" marB="46800"/>
                </a:tc>
                <a:tc>
                  <a:txBody>
                    <a:bodyPr/>
                    <a:lstStyle/>
                    <a:p>
                      <a:pPr indent="0" algn="l" fontAlgn="t">
                        <a:lnSpc>
                          <a:spcPct val="100000"/>
                        </a:lnSpc>
                        <a:spcBef>
                          <a:spcPts val="0"/>
                        </a:spcBef>
                        <a:spcAft>
                          <a:spcPts val="0"/>
                        </a:spcAft>
                      </a:pPr>
                      <a:r>
                        <a:rPr lang="en-US" altLang="zh-TW" sz="1800" u="none" strike="noStrike" dirty="0">
                          <a:effectLst/>
                          <a:latin typeface="+mn-ea"/>
                          <a:ea typeface="+mn-ea"/>
                        </a:rPr>
                        <a:t>01.AED</a:t>
                      </a:r>
                      <a:r>
                        <a:rPr lang="zh-TW" altLang="en-US" sz="1800" u="none" strike="noStrike" dirty="0">
                          <a:effectLst/>
                          <a:latin typeface="+mn-ea"/>
                          <a:ea typeface="+mn-ea"/>
                        </a:rPr>
                        <a:t>設置箇所一覧</a:t>
                      </a:r>
                      <a:endParaRPr lang="en-US" altLang="zh-TW" sz="1800" u="none" strike="noStrike" dirty="0">
                        <a:effectLst/>
                        <a:latin typeface="+mn-ea"/>
                        <a:ea typeface="+mn-ea"/>
                      </a:endParaRPr>
                    </a:p>
                  </a:txBody>
                  <a:tcPr marL="90000" marR="90000" marT="46800" marB="46800"/>
                </a:tc>
                <a:extLst>
                  <a:ext uri="{0D108BD9-81ED-4DB2-BD59-A6C34878D82A}">
                    <a16:rowId xmlns:a16="http://schemas.microsoft.com/office/drawing/2014/main" val="4025559179"/>
                  </a:ext>
                </a:extLst>
              </a:tr>
              <a:tr h="230696">
                <a:tc>
                  <a:txBody>
                    <a:bodyPr/>
                    <a:lstStyle/>
                    <a:p>
                      <a:pPr indent="0" algn="l" fontAlgn="t">
                        <a:lnSpc>
                          <a:spcPct val="100000"/>
                        </a:lnSpc>
                        <a:spcBef>
                          <a:spcPts val="0"/>
                        </a:spcBef>
                        <a:spcAft>
                          <a:spcPts val="0"/>
                        </a:spcAft>
                      </a:pPr>
                      <a:r>
                        <a:rPr lang="ja-JP" altLang="en-US" sz="1800" b="0" i="0" u="none" strike="noStrike" dirty="0">
                          <a:solidFill>
                            <a:schemeClr val="tx1"/>
                          </a:solidFill>
                          <a:effectLst/>
                          <a:latin typeface="+mn-ea"/>
                          <a:ea typeface="+mn-ea"/>
                        </a:rPr>
                        <a:t>新しくオープンデータを追加していく</a:t>
                      </a:r>
                    </a:p>
                  </a:txBody>
                  <a:tcPr marL="90000" marR="90000" marT="46800" marB="46800"/>
                </a:tc>
                <a:tc>
                  <a:txBody>
                    <a:bodyPr/>
                    <a:lstStyle/>
                    <a:p>
                      <a:pPr indent="0" algn="l" fontAlgn="t">
                        <a:lnSpc>
                          <a:spcPct val="100000"/>
                        </a:lnSpc>
                        <a:spcBef>
                          <a:spcPts val="0"/>
                        </a:spcBef>
                        <a:spcAft>
                          <a:spcPts val="0"/>
                        </a:spcAft>
                      </a:pPr>
                      <a:r>
                        <a:rPr lang="en-US" altLang="ja-JP" sz="1800" b="0" i="0" u="none" strike="noStrike" dirty="0">
                          <a:solidFill>
                            <a:schemeClr val="tx1"/>
                          </a:solidFill>
                          <a:effectLst/>
                          <a:latin typeface="+mn-ea"/>
                          <a:ea typeface="+mn-ea"/>
                        </a:rPr>
                        <a:t>11.</a:t>
                      </a:r>
                      <a:r>
                        <a:rPr lang="ja-JP" altLang="en-US" sz="1800" b="0" i="0" u="none" strike="noStrike" dirty="0">
                          <a:solidFill>
                            <a:schemeClr val="tx1"/>
                          </a:solidFill>
                          <a:effectLst/>
                          <a:latin typeface="+mn-ea"/>
                          <a:ea typeface="+mn-ea"/>
                        </a:rPr>
                        <a:t>地域・年齢別人口</a:t>
                      </a:r>
                    </a:p>
                  </a:txBody>
                  <a:tcPr marL="90000" marR="90000" marT="46800" marB="46800"/>
                </a:tc>
                <a:extLst>
                  <a:ext uri="{0D108BD9-81ED-4DB2-BD59-A6C34878D82A}">
                    <a16:rowId xmlns:a16="http://schemas.microsoft.com/office/drawing/2014/main" val="2095086091"/>
                  </a:ext>
                </a:extLst>
              </a:tr>
            </a:tbl>
          </a:graphicData>
        </a:graphic>
      </p:graphicFrame>
      <p:sp>
        <p:nvSpPr>
          <p:cNvPr id="10" name="正方形/長方形 9"/>
          <p:cNvSpPr/>
          <p:nvPr/>
        </p:nvSpPr>
        <p:spPr>
          <a:xfrm>
            <a:off x="539552" y="4293096"/>
            <a:ext cx="2376264" cy="36004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2000" dirty="0">
                <a:latin typeface="+mn-ea"/>
              </a:rPr>
              <a:t>更新タイミングの例</a:t>
            </a:r>
          </a:p>
        </p:txBody>
      </p:sp>
      <p:graphicFrame>
        <p:nvGraphicFramePr>
          <p:cNvPr id="11" name="表 10"/>
          <p:cNvGraphicFramePr>
            <a:graphicFrameLocks noGrp="1"/>
          </p:cNvGraphicFramePr>
          <p:nvPr>
            <p:extLst>
              <p:ext uri="{D42A27DB-BD31-4B8C-83A1-F6EECF244321}">
                <p14:modId xmlns:p14="http://schemas.microsoft.com/office/powerpoint/2010/main" val="1034381232"/>
              </p:ext>
            </p:extLst>
          </p:nvPr>
        </p:nvGraphicFramePr>
        <p:xfrm>
          <a:off x="755576" y="4797152"/>
          <a:ext cx="8136904" cy="1652400"/>
        </p:xfrm>
        <a:graphic>
          <a:graphicData uri="http://schemas.openxmlformats.org/drawingml/2006/table">
            <a:tbl>
              <a:tblPr firstRow="1" bandRow="1">
                <a:tableStyleId>{93296810-A885-4BE3-A3E7-6D5BEEA58F35}</a:tableStyleId>
              </a:tblPr>
              <a:tblGrid>
                <a:gridCol w="4896544">
                  <a:extLst>
                    <a:ext uri="{9D8B030D-6E8A-4147-A177-3AD203B41FA5}">
                      <a16:colId xmlns:a16="http://schemas.microsoft.com/office/drawing/2014/main" val="39294567"/>
                    </a:ext>
                  </a:extLst>
                </a:gridCol>
                <a:gridCol w="3240360">
                  <a:extLst>
                    <a:ext uri="{9D8B030D-6E8A-4147-A177-3AD203B41FA5}">
                      <a16:colId xmlns:a16="http://schemas.microsoft.com/office/drawing/2014/main" val="20000"/>
                    </a:ext>
                  </a:extLst>
                </a:gridCol>
              </a:tblGrid>
              <a:tr h="230696">
                <a:tc>
                  <a:txBody>
                    <a:bodyPr/>
                    <a:lstStyle/>
                    <a:p>
                      <a:pPr indent="0" algn="l" fontAlgn="ctr">
                        <a:lnSpc>
                          <a:spcPct val="100000"/>
                        </a:lnSpc>
                        <a:spcBef>
                          <a:spcPts val="0"/>
                        </a:spcBef>
                        <a:spcAft>
                          <a:spcPts val="0"/>
                        </a:spcAft>
                      </a:pPr>
                      <a:r>
                        <a:rPr lang="ja-JP" altLang="en-US" sz="1800" b="1" i="0" u="none" strike="noStrike" dirty="0">
                          <a:solidFill>
                            <a:srgbClr val="FFFFFF"/>
                          </a:solidFill>
                          <a:effectLst/>
                          <a:latin typeface="+mn-ea"/>
                          <a:ea typeface="+mn-ea"/>
                        </a:rPr>
                        <a:t>更新タイミング</a:t>
                      </a:r>
                    </a:p>
                  </a:txBody>
                  <a:tcPr marL="90000" marR="90000" marT="46800" marB="46800" anchor="ctr"/>
                </a:tc>
                <a:tc>
                  <a:txBody>
                    <a:bodyPr/>
                    <a:lstStyle/>
                    <a:p>
                      <a:pPr indent="0" algn="l" fontAlgn="ctr">
                        <a:lnSpc>
                          <a:spcPct val="100000"/>
                        </a:lnSpc>
                        <a:spcBef>
                          <a:spcPts val="0"/>
                        </a:spcBef>
                        <a:spcAft>
                          <a:spcPts val="0"/>
                        </a:spcAft>
                      </a:pPr>
                      <a:r>
                        <a:rPr lang="ja-JP" altLang="en-US" sz="1800" u="none" strike="noStrike" dirty="0">
                          <a:effectLst/>
                          <a:latin typeface="+mn-ea"/>
                          <a:ea typeface="+mn-ea"/>
                        </a:rPr>
                        <a:t>データの例（推奨データセット）</a:t>
                      </a:r>
                      <a:endParaRPr lang="ja-JP" altLang="en-US" sz="1800" b="1" i="0" u="none" strike="noStrike" dirty="0">
                        <a:solidFill>
                          <a:srgbClr val="FFFFFF"/>
                        </a:solidFill>
                        <a:effectLst/>
                        <a:latin typeface="+mn-ea"/>
                        <a:ea typeface="+mn-ea"/>
                      </a:endParaRPr>
                    </a:p>
                  </a:txBody>
                  <a:tcPr marL="90000" marR="90000" marT="46800" marB="46800" anchor="ctr"/>
                </a:tc>
                <a:extLst>
                  <a:ext uri="{0D108BD9-81ED-4DB2-BD59-A6C34878D82A}">
                    <a16:rowId xmlns:a16="http://schemas.microsoft.com/office/drawing/2014/main" val="10000"/>
                  </a:ext>
                </a:extLst>
              </a:tr>
              <a:tr h="402703">
                <a:tc>
                  <a:txBody>
                    <a:bodyPr/>
                    <a:lstStyle/>
                    <a:p>
                      <a:pPr indent="0" algn="l" fontAlgn="t">
                        <a:lnSpc>
                          <a:spcPct val="100000"/>
                        </a:lnSpc>
                        <a:spcBef>
                          <a:spcPts val="0"/>
                        </a:spcBef>
                        <a:spcAft>
                          <a:spcPts val="0"/>
                        </a:spcAft>
                      </a:pPr>
                      <a:r>
                        <a:rPr lang="ja-JP" altLang="en-US" sz="1800" b="0" i="0" u="none" strike="noStrike" dirty="0">
                          <a:solidFill>
                            <a:srgbClr val="000000"/>
                          </a:solidFill>
                          <a:effectLst/>
                          <a:latin typeface="+mn-ea"/>
                          <a:ea typeface="+mn-ea"/>
                        </a:rPr>
                        <a:t>随時変更が発生する</a:t>
                      </a:r>
                      <a:endParaRPr lang="en-US" altLang="ja-JP" sz="1800" b="0" i="0" u="none" strike="noStrike" dirty="0">
                        <a:solidFill>
                          <a:srgbClr val="000000"/>
                        </a:solidFill>
                        <a:effectLst/>
                        <a:latin typeface="+mn-ea"/>
                        <a:ea typeface="+mn-ea"/>
                      </a:endParaRPr>
                    </a:p>
                    <a:p>
                      <a:pPr indent="0" algn="l" fontAlgn="t">
                        <a:lnSpc>
                          <a:spcPct val="100000"/>
                        </a:lnSpc>
                        <a:spcBef>
                          <a:spcPts val="0"/>
                        </a:spcBef>
                        <a:spcAft>
                          <a:spcPts val="0"/>
                        </a:spcAft>
                      </a:pPr>
                      <a:r>
                        <a:rPr lang="ja-JP" altLang="en-US" sz="1800" b="0" i="0" u="none" strike="noStrike" dirty="0">
                          <a:solidFill>
                            <a:srgbClr val="000000"/>
                          </a:solidFill>
                          <a:effectLst/>
                          <a:latin typeface="+mn-ea"/>
                          <a:ea typeface="+mn-ea"/>
                        </a:rPr>
                        <a:t>　⇒団体内でオープンデータを更新する周期を決める</a:t>
                      </a:r>
                      <a:endParaRPr lang="zh-TW" altLang="en-US" sz="1800" b="0" i="0" u="none" strike="noStrike" dirty="0">
                        <a:solidFill>
                          <a:srgbClr val="000000"/>
                        </a:solidFill>
                        <a:effectLst/>
                        <a:latin typeface="+mn-ea"/>
                        <a:ea typeface="+mn-ea"/>
                      </a:endParaRPr>
                    </a:p>
                  </a:txBody>
                  <a:tcPr marL="90000" marR="90000" marT="46800" marB="4680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800" u="none" strike="noStrike" dirty="0">
                          <a:effectLst/>
                          <a:latin typeface="+mn-ea"/>
                          <a:ea typeface="+mn-ea"/>
                        </a:rPr>
                        <a:t>06.</a:t>
                      </a:r>
                      <a:r>
                        <a:rPr lang="ja-JP" altLang="en-US" sz="1800" u="none" strike="noStrike" dirty="0">
                          <a:effectLst/>
                          <a:latin typeface="+mn-ea"/>
                          <a:ea typeface="+mn-ea"/>
                        </a:rPr>
                        <a:t>イベント一覧</a:t>
                      </a:r>
                      <a:endParaRPr lang="zh-TW" altLang="en-US" sz="18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4025559179"/>
                  </a:ext>
                </a:extLst>
              </a:tr>
              <a:tr h="230696">
                <a:tc>
                  <a:txBody>
                    <a:bodyPr/>
                    <a:lstStyle/>
                    <a:p>
                      <a:pPr indent="0" algn="l" fontAlgn="t">
                        <a:lnSpc>
                          <a:spcPct val="100000"/>
                        </a:lnSpc>
                        <a:spcBef>
                          <a:spcPts val="0"/>
                        </a:spcBef>
                        <a:spcAft>
                          <a:spcPts val="0"/>
                        </a:spcAft>
                      </a:pPr>
                      <a:r>
                        <a:rPr lang="ja-JP" altLang="en-US" sz="1800" b="0" i="0" u="none" strike="noStrike" dirty="0">
                          <a:solidFill>
                            <a:schemeClr val="tx1"/>
                          </a:solidFill>
                          <a:effectLst/>
                          <a:latin typeface="+mn-ea"/>
                          <a:ea typeface="+mn-ea"/>
                        </a:rPr>
                        <a:t>元のデータの更新に合わせて、定期的にオープンデータの変更や追加を行う</a:t>
                      </a:r>
                    </a:p>
                  </a:txBody>
                  <a:tcPr marL="90000" marR="90000" marT="46800" marB="46800"/>
                </a:tc>
                <a:tc>
                  <a:txBody>
                    <a:bodyPr/>
                    <a:lstStyle/>
                    <a:p>
                      <a:pPr indent="0" algn="l" fontAlgn="t">
                        <a:lnSpc>
                          <a:spcPct val="100000"/>
                        </a:lnSpc>
                        <a:spcBef>
                          <a:spcPts val="0"/>
                        </a:spcBef>
                        <a:spcAft>
                          <a:spcPts val="0"/>
                        </a:spcAft>
                      </a:pPr>
                      <a:r>
                        <a:rPr lang="en-US" altLang="ja-JP" sz="1800" b="0" i="0" u="none" strike="noStrike" dirty="0">
                          <a:solidFill>
                            <a:schemeClr val="tx1"/>
                          </a:solidFill>
                          <a:effectLst/>
                          <a:latin typeface="+mn-ea"/>
                          <a:ea typeface="+mn-ea"/>
                        </a:rPr>
                        <a:t>11.</a:t>
                      </a:r>
                      <a:r>
                        <a:rPr lang="ja-JP" altLang="en-US" sz="1800" b="0" i="0" u="none" strike="noStrike" dirty="0">
                          <a:solidFill>
                            <a:schemeClr val="tx1"/>
                          </a:solidFill>
                          <a:effectLst/>
                          <a:latin typeface="+mn-ea"/>
                          <a:ea typeface="+mn-ea"/>
                        </a:rPr>
                        <a:t>地域・年齢別人口</a:t>
                      </a:r>
                    </a:p>
                  </a:txBody>
                  <a:tcPr marL="90000" marR="90000" marT="46800" marB="46800"/>
                </a:tc>
                <a:extLst>
                  <a:ext uri="{0D108BD9-81ED-4DB2-BD59-A6C34878D82A}">
                    <a16:rowId xmlns:a16="http://schemas.microsoft.com/office/drawing/2014/main" val="2095086091"/>
                  </a:ext>
                </a:extLst>
              </a:tr>
            </a:tbl>
          </a:graphicData>
        </a:graphic>
      </p:graphicFrame>
      <p:sp>
        <p:nvSpPr>
          <p:cNvPr id="12"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３</a:t>
            </a:r>
            <a:r>
              <a:rPr lang="en-US" altLang="ja-JP" sz="1200" dirty="0">
                <a:latin typeface="+mn-ea"/>
                <a:ea typeface="+mn-ea"/>
              </a:rPr>
              <a:t>. </a:t>
            </a:r>
            <a:r>
              <a:rPr lang="ja-JP" altLang="en-US" sz="1200" dirty="0">
                <a:latin typeface="+mn-ea"/>
                <a:ea typeface="+mn-ea"/>
              </a:rPr>
              <a:t>オープンデータを継続していくための取り組み</a:t>
            </a:r>
          </a:p>
        </p:txBody>
      </p:sp>
    </p:spTree>
    <p:extLst>
      <p:ext uri="{BB962C8B-B14F-4D97-AF65-F5344CB8AC3E}">
        <p14:creationId xmlns:p14="http://schemas.microsoft.com/office/powerpoint/2010/main" val="13086054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(1) </a:t>
            </a:r>
            <a:r>
              <a:rPr lang="ja-JP" altLang="en-US" dirty="0"/>
              <a:t>公開したオープンデータを更新する</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55</a:t>
            </a:fld>
            <a:endParaRPr kumimoji="1" lang="ja-JP" altLang="en-US"/>
          </a:p>
        </p:txBody>
      </p:sp>
      <p:sp>
        <p:nvSpPr>
          <p:cNvPr id="4" name="正方形/長方形 3"/>
          <p:cNvSpPr/>
          <p:nvPr/>
        </p:nvSpPr>
        <p:spPr>
          <a:xfrm>
            <a:off x="179512" y="908720"/>
            <a:ext cx="8712968"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　　　　　　　公開データの内容に合わせて、データを更新する</a:t>
            </a:r>
          </a:p>
        </p:txBody>
      </p:sp>
      <p:sp>
        <p:nvSpPr>
          <p:cNvPr id="12"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３</a:t>
            </a:r>
            <a:r>
              <a:rPr lang="en-US" altLang="ja-JP" sz="1200" dirty="0">
                <a:latin typeface="+mn-ea"/>
                <a:ea typeface="+mn-ea"/>
              </a:rPr>
              <a:t>. </a:t>
            </a:r>
            <a:r>
              <a:rPr lang="ja-JP" altLang="en-US" sz="1200" dirty="0">
                <a:latin typeface="+mn-ea"/>
                <a:ea typeface="+mn-ea"/>
              </a:rPr>
              <a:t>オープンデータを継続していくための取り組み</a:t>
            </a:r>
          </a:p>
        </p:txBody>
      </p:sp>
      <p:pic>
        <p:nvPicPr>
          <p:cNvPr id="5" name="図 4">
            <a:extLst>
              <a:ext uri="{FF2B5EF4-FFF2-40B4-BE49-F238E27FC236}">
                <a16:creationId xmlns:a16="http://schemas.microsoft.com/office/drawing/2014/main" id="{81AF5B9E-EEAD-4F6E-8303-D84200F11E1B}"/>
              </a:ext>
            </a:extLst>
          </p:cNvPr>
          <p:cNvPicPr>
            <a:picLocks noChangeAspect="1"/>
          </p:cNvPicPr>
          <p:nvPr/>
        </p:nvPicPr>
        <p:blipFill>
          <a:blip r:embed="rId3"/>
          <a:stretch>
            <a:fillRect/>
          </a:stretch>
        </p:blipFill>
        <p:spPr>
          <a:xfrm>
            <a:off x="899592" y="2060848"/>
            <a:ext cx="7596336" cy="4284927"/>
          </a:xfrm>
          <a:prstGeom prst="rect">
            <a:avLst/>
          </a:prstGeom>
        </p:spPr>
      </p:pic>
      <p:sp>
        <p:nvSpPr>
          <p:cNvPr id="13" name="正方形/長方形 12">
            <a:extLst>
              <a:ext uri="{FF2B5EF4-FFF2-40B4-BE49-F238E27FC236}">
                <a16:creationId xmlns:a16="http://schemas.microsoft.com/office/drawing/2014/main" id="{EAFED0C9-4426-48B1-A0D2-702181F35A90}"/>
              </a:ext>
            </a:extLst>
          </p:cNvPr>
          <p:cNvSpPr/>
          <p:nvPr/>
        </p:nvSpPr>
        <p:spPr>
          <a:xfrm>
            <a:off x="251520" y="6330422"/>
            <a:ext cx="8496944" cy="2880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r"/>
            <a:r>
              <a:rPr lang="ja-JP" altLang="en-US" sz="1200" dirty="0">
                <a:solidFill>
                  <a:schemeClr val="tx1"/>
                </a:solidFill>
                <a:latin typeface="+mn-ea"/>
                <a:cs typeface="Meiryo UI" panose="020B0604030504040204" pitchFamily="50" charset="-128"/>
              </a:rPr>
              <a:t>出典：「オープンデータの取組に関する自治体アンケート結果（内閣官房</a:t>
            </a:r>
            <a:r>
              <a:rPr lang="en-US" altLang="ja-JP" sz="1200" dirty="0">
                <a:solidFill>
                  <a:schemeClr val="tx1"/>
                </a:solidFill>
                <a:latin typeface="+mn-ea"/>
                <a:cs typeface="Meiryo UI" panose="020B0604030504040204" pitchFamily="50" charset="-128"/>
              </a:rPr>
              <a:t>IT</a:t>
            </a:r>
            <a:r>
              <a:rPr lang="ja-JP" altLang="en-US" sz="1200" dirty="0">
                <a:solidFill>
                  <a:schemeClr val="tx1"/>
                </a:solidFill>
                <a:latin typeface="+mn-ea"/>
                <a:cs typeface="Meiryo UI" panose="020B0604030504040204" pitchFamily="50" charset="-128"/>
              </a:rPr>
              <a:t>総合戦略室、平成</a:t>
            </a:r>
            <a:r>
              <a:rPr lang="en-US" altLang="ja-JP" sz="1200" dirty="0">
                <a:solidFill>
                  <a:schemeClr val="tx1"/>
                </a:solidFill>
                <a:latin typeface="+mn-ea"/>
                <a:cs typeface="Meiryo UI" panose="020B0604030504040204" pitchFamily="50" charset="-128"/>
              </a:rPr>
              <a:t>28</a:t>
            </a:r>
            <a:r>
              <a:rPr lang="ja-JP" altLang="en-US" sz="1200" dirty="0">
                <a:solidFill>
                  <a:schemeClr val="tx1"/>
                </a:solidFill>
                <a:latin typeface="+mn-ea"/>
                <a:cs typeface="Meiryo UI" panose="020B0604030504040204" pitchFamily="50" charset="-128"/>
              </a:rPr>
              <a:t>年</a:t>
            </a:r>
            <a:r>
              <a:rPr lang="en-US" altLang="ja-JP" sz="1200" dirty="0">
                <a:solidFill>
                  <a:schemeClr val="tx1"/>
                </a:solidFill>
                <a:latin typeface="+mn-ea"/>
                <a:cs typeface="Meiryo UI" panose="020B0604030504040204" pitchFamily="50" charset="-128"/>
              </a:rPr>
              <a:t>12</a:t>
            </a:r>
            <a:r>
              <a:rPr lang="ja-JP" altLang="en-US" sz="1200" dirty="0">
                <a:solidFill>
                  <a:schemeClr val="tx1"/>
                </a:solidFill>
                <a:latin typeface="+mn-ea"/>
                <a:cs typeface="Meiryo UI" panose="020B0604030504040204" pitchFamily="50" charset="-128"/>
              </a:rPr>
              <a:t>月実施）</a:t>
            </a:r>
            <a:endParaRPr lang="en-US" altLang="ja-JP" sz="1200" dirty="0">
              <a:solidFill>
                <a:schemeClr val="tx1"/>
              </a:solidFill>
              <a:latin typeface="+mn-ea"/>
              <a:cs typeface="Meiryo UI" panose="020B0604030504040204" pitchFamily="50" charset="-128"/>
            </a:endParaRPr>
          </a:p>
          <a:p>
            <a:pPr algn="r"/>
            <a:r>
              <a:rPr lang="en-US" altLang="ja-JP" sz="1200" dirty="0">
                <a:solidFill>
                  <a:schemeClr val="tx1"/>
                </a:solidFill>
                <a:latin typeface="+mn-ea"/>
                <a:cs typeface="Meiryo UI" panose="020B0604030504040204" pitchFamily="50" charset="-128"/>
              </a:rPr>
              <a:t>https://www.kantei.go.jp/jp/singi/it2/senmon_bunka/data_ryutsuseibi/opendata_wg_dai2/sankou2.pdf</a:t>
            </a:r>
            <a:r>
              <a:rPr lang="ja-JP" altLang="en-US" sz="1200" dirty="0">
                <a:solidFill>
                  <a:schemeClr val="tx1"/>
                </a:solidFill>
                <a:latin typeface="+mn-ea"/>
                <a:cs typeface="Meiryo UI" panose="020B0604030504040204" pitchFamily="50" charset="-128"/>
              </a:rPr>
              <a:t>」</a:t>
            </a:r>
          </a:p>
        </p:txBody>
      </p:sp>
      <p:sp>
        <p:nvSpPr>
          <p:cNvPr id="6" name="正方形/長方形 5">
            <a:extLst>
              <a:ext uri="{FF2B5EF4-FFF2-40B4-BE49-F238E27FC236}">
                <a16:creationId xmlns:a16="http://schemas.microsoft.com/office/drawing/2014/main" id="{9CB43CA1-71EC-49A6-B721-31523BB11F50}"/>
              </a:ext>
            </a:extLst>
          </p:cNvPr>
          <p:cNvSpPr/>
          <p:nvPr/>
        </p:nvSpPr>
        <p:spPr>
          <a:xfrm>
            <a:off x="179512" y="1477632"/>
            <a:ext cx="8712968" cy="646331"/>
          </a:xfrm>
          <a:prstGeom prst="rect">
            <a:avLst/>
          </a:prstGeom>
        </p:spPr>
        <p:txBody>
          <a:bodyPr wrap="square">
            <a:spAutoFit/>
          </a:bodyPr>
          <a:lstStyle/>
          <a:p>
            <a:r>
              <a:rPr lang="ja-JP" altLang="en-US" dirty="0"/>
              <a:t>公開しているオープンデータの中で、最も更新頻度が高いデータについて、その更新頻度に最も近いものを１つ選択ください。（回答自治体数：</a:t>
            </a:r>
            <a:r>
              <a:rPr lang="en-US" altLang="ja-JP" dirty="0"/>
              <a:t>347</a:t>
            </a:r>
            <a:r>
              <a:rPr lang="ja-JP" altLang="en-US" dirty="0"/>
              <a:t>）</a:t>
            </a:r>
          </a:p>
        </p:txBody>
      </p:sp>
      <p:sp>
        <p:nvSpPr>
          <p:cNvPr id="14" name="角丸四角形 19">
            <a:extLst>
              <a:ext uri="{FF2B5EF4-FFF2-40B4-BE49-F238E27FC236}">
                <a16:creationId xmlns:a16="http://schemas.microsoft.com/office/drawing/2014/main" id="{95348A88-E27D-4AAB-B5CF-710D3640A05A}"/>
              </a:ext>
            </a:extLst>
          </p:cNvPr>
          <p:cNvSpPr/>
          <p:nvPr/>
        </p:nvSpPr>
        <p:spPr>
          <a:xfrm>
            <a:off x="35496" y="836712"/>
            <a:ext cx="1152128" cy="576064"/>
          </a:xfrm>
          <a:prstGeom prst="roundRect">
            <a:avLst>
              <a:gd name="adj" fmla="val 50000"/>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dirty="0">
                <a:solidFill>
                  <a:schemeClr val="bg1"/>
                </a:solidFill>
                <a:latin typeface="+mn-ea"/>
                <a:cs typeface="Meiryo UI" panose="020B0604030504040204" pitchFamily="50" charset="-128"/>
              </a:rPr>
              <a:t>補足</a:t>
            </a:r>
          </a:p>
        </p:txBody>
      </p:sp>
    </p:spTree>
    <p:extLst>
      <p:ext uri="{BB962C8B-B14F-4D97-AF65-F5344CB8AC3E}">
        <p14:creationId xmlns:p14="http://schemas.microsoft.com/office/powerpoint/2010/main" val="29734394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(2) </a:t>
            </a:r>
            <a:r>
              <a:rPr lang="ja-JP" altLang="en-US" dirty="0"/>
              <a:t>オープンデータを拡充する</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56</a:t>
            </a:fld>
            <a:endParaRPr kumimoji="1" lang="ja-JP" altLang="en-US"/>
          </a:p>
        </p:txBody>
      </p:sp>
      <p:sp>
        <p:nvSpPr>
          <p:cNvPr id="4" name="正方形/長方形 3"/>
          <p:cNvSpPr/>
          <p:nvPr/>
        </p:nvSpPr>
        <p:spPr>
          <a:xfrm>
            <a:off x="179512" y="908720"/>
            <a:ext cx="8712968" cy="720080"/>
          </a:xfrm>
          <a:prstGeom prst="rect">
            <a:avLst/>
          </a:prstGeom>
          <a:noFill/>
          <a:ln>
            <a:noFill/>
          </a:ln>
        </p:spPr>
        <p:txBody>
          <a:bodyPr wrap="square" rtlCol="0" anchor="ctr">
            <a:noAutofit/>
          </a:bodyPr>
          <a:lstStyle/>
          <a:p>
            <a:r>
              <a:rPr kumimoji="1" lang="ja-JP" altLang="en-US" sz="2000" dirty="0">
                <a:latin typeface="+mn-ea"/>
              </a:rPr>
              <a:t>オープンデータをより良くするため、データの内容を改善していく取り組みが大切です。</a:t>
            </a:r>
            <a:endParaRPr kumimoji="1" lang="en-US" altLang="ja-JP" sz="2000" dirty="0">
              <a:latin typeface="+mn-ea"/>
            </a:endParaRPr>
          </a:p>
          <a:p>
            <a:r>
              <a:rPr kumimoji="1" lang="ja-JP" altLang="en-US" sz="2000" dirty="0">
                <a:latin typeface="+mn-ea"/>
              </a:rPr>
              <a:t>データの内容の改善には、いくつかの観点があります。</a:t>
            </a:r>
          </a:p>
        </p:txBody>
      </p:sp>
      <p:sp>
        <p:nvSpPr>
          <p:cNvPr id="7" name="正方形/長方形 6"/>
          <p:cNvSpPr/>
          <p:nvPr/>
        </p:nvSpPr>
        <p:spPr>
          <a:xfrm>
            <a:off x="449084" y="1930783"/>
            <a:ext cx="2826772" cy="36004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2000" dirty="0">
                <a:latin typeface="+mn-ea"/>
              </a:rPr>
              <a:t>データの内容の改善</a:t>
            </a:r>
          </a:p>
        </p:txBody>
      </p:sp>
      <p:sp>
        <p:nvSpPr>
          <p:cNvPr id="12" name="正方形/長方形 11"/>
          <p:cNvSpPr/>
          <p:nvPr/>
        </p:nvSpPr>
        <p:spPr>
          <a:xfrm>
            <a:off x="611560" y="2420888"/>
            <a:ext cx="8352928" cy="122413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公開するデータを追加する</a:t>
            </a:r>
          </a:p>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公開しているデータの内容（項目）を追加する</a:t>
            </a:r>
          </a:p>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公開しているデータのファイル形式を追加する</a:t>
            </a:r>
          </a:p>
        </p:txBody>
      </p:sp>
      <p:sp>
        <p:nvSpPr>
          <p:cNvPr id="9"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３</a:t>
            </a:r>
            <a:r>
              <a:rPr lang="en-US" altLang="ja-JP" sz="1200" dirty="0">
                <a:latin typeface="+mn-ea"/>
                <a:ea typeface="+mn-ea"/>
              </a:rPr>
              <a:t>. </a:t>
            </a:r>
            <a:r>
              <a:rPr lang="ja-JP" altLang="en-US" sz="1200" dirty="0">
                <a:latin typeface="+mn-ea"/>
                <a:ea typeface="+mn-ea"/>
              </a:rPr>
              <a:t>オープンデータを継続していくための取り組み</a:t>
            </a:r>
          </a:p>
        </p:txBody>
      </p:sp>
    </p:spTree>
    <p:extLst>
      <p:ext uri="{BB962C8B-B14F-4D97-AF65-F5344CB8AC3E}">
        <p14:creationId xmlns:p14="http://schemas.microsoft.com/office/powerpoint/2010/main" val="33690612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(2) </a:t>
            </a:r>
            <a:r>
              <a:rPr lang="ja-JP" altLang="en-US" dirty="0"/>
              <a:t>オープンデータを拡充する</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57</a:t>
            </a:fld>
            <a:endParaRPr kumimoji="1" lang="ja-JP" altLang="en-US"/>
          </a:p>
        </p:txBody>
      </p:sp>
      <p:sp>
        <p:nvSpPr>
          <p:cNvPr id="6" name="正方形/長方形 5"/>
          <p:cNvSpPr/>
          <p:nvPr/>
        </p:nvSpPr>
        <p:spPr>
          <a:xfrm>
            <a:off x="323528" y="908720"/>
            <a:ext cx="8640960"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公開しているデータの内容（項目）を追加する</a:t>
            </a:r>
          </a:p>
        </p:txBody>
      </p:sp>
      <p:sp>
        <p:nvSpPr>
          <p:cNvPr id="8"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３</a:t>
            </a:r>
            <a:r>
              <a:rPr lang="en-US" altLang="ja-JP" sz="1200" dirty="0">
                <a:latin typeface="+mn-ea"/>
                <a:ea typeface="+mn-ea"/>
              </a:rPr>
              <a:t>. </a:t>
            </a:r>
            <a:r>
              <a:rPr lang="ja-JP" altLang="en-US" sz="1200" dirty="0">
                <a:latin typeface="+mn-ea"/>
                <a:ea typeface="+mn-ea"/>
              </a:rPr>
              <a:t>オープンデータを継続していくための取り組み</a:t>
            </a:r>
          </a:p>
        </p:txBody>
      </p:sp>
      <p:graphicFrame>
        <p:nvGraphicFramePr>
          <p:cNvPr id="10" name="表 9"/>
          <p:cNvGraphicFramePr>
            <a:graphicFrameLocks noGrp="1"/>
          </p:cNvGraphicFramePr>
          <p:nvPr>
            <p:extLst>
              <p:ext uri="{D42A27DB-BD31-4B8C-83A1-F6EECF244321}">
                <p14:modId xmlns:p14="http://schemas.microsoft.com/office/powerpoint/2010/main" val="3720038288"/>
              </p:ext>
            </p:extLst>
          </p:nvPr>
        </p:nvGraphicFramePr>
        <p:xfrm>
          <a:off x="251520" y="2060848"/>
          <a:ext cx="4034087" cy="3282960"/>
        </p:xfrm>
        <a:graphic>
          <a:graphicData uri="http://schemas.openxmlformats.org/drawingml/2006/table">
            <a:tbl>
              <a:tblPr firstRow="1" bandRow="1">
                <a:tableStyleId>{5940675A-B579-460E-94D1-54222C63F5DA}</a:tableStyleId>
              </a:tblPr>
              <a:tblGrid>
                <a:gridCol w="594337">
                  <a:extLst>
                    <a:ext uri="{9D8B030D-6E8A-4147-A177-3AD203B41FA5}">
                      <a16:colId xmlns:a16="http://schemas.microsoft.com/office/drawing/2014/main" val="3755143856"/>
                    </a:ext>
                  </a:extLst>
                </a:gridCol>
                <a:gridCol w="976925">
                  <a:extLst>
                    <a:ext uri="{9D8B030D-6E8A-4147-A177-3AD203B41FA5}">
                      <a16:colId xmlns:a16="http://schemas.microsoft.com/office/drawing/2014/main" val="1806253169"/>
                    </a:ext>
                  </a:extLst>
                </a:gridCol>
                <a:gridCol w="2462825">
                  <a:extLst>
                    <a:ext uri="{9D8B030D-6E8A-4147-A177-3AD203B41FA5}">
                      <a16:colId xmlns:a16="http://schemas.microsoft.com/office/drawing/2014/main" val="3334951305"/>
                    </a:ext>
                  </a:extLst>
                </a:gridCol>
              </a:tblGrid>
              <a:tr h="0">
                <a:tc>
                  <a:txBody>
                    <a:bodyPr/>
                    <a:lstStyle/>
                    <a:p>
                      <a:pPr algn="ctr" fontAlgn="ctr"/>
                      <a:r>
                        <a:rPr lang="ja-JP" altLang="en-US" sz="1400" u="none" strike="noStrike" dirty="0">
                          <a:solidFill>
                            <a:schemeClr val="bg1"/>
                          </a:solidFill>
                          <a:effectLst/>
                        </a:rPr>
                        <a:t>項目</a:t>
                      </a:r>
                      <a:endParaRPr lang="en-US" altLang="ja-JP" sz="1400" u="none" strike="noStrike" dirty="0">
                        <a:solidFill>
                          <a:schemeClr val="bg1"/>
                        </a:solidFill>
                        <a:effectLst/>
                      </a:endParaRPr>
                    </a:p>
                    <a:p>
                      <a:pPr algn="ctr" fontAlgn="ctr"/>
                      <a:r>
                        <a:rPr lang="en-US" sz="1400" u="none" strike="noStrike" dirty="0">
                          <a:solidFill>
                            <a:schemeClr val="bg1"/>
                          </a:solidFill>
                          <a:effectLst/>
                        </a:rPr>
                        <a:t>No.</a:t>
                      </a:r>
                      <a:endParaRPr lang="en-US" sz="1400" b="1" i="0" u="none" strike="noStrike" dirty="0">
                        <a:solidFill>
                          <a:schemeClr val="bg1"/>
                        </a:solidFill>
                        <a:effectLst/>
                        <a:latin typeface="+mn-ea"/>
                        <a:ea typeface="+mn-ea"/>
                      </a:endParaRPr>
                    </a:p>
                  </a:txBody>
                  <a:tcPr marL="90000" marR="90000" marT="46800" marB="46800" anchor="ctr">
                    <a:solidFill>
                      <a:srgbClr val="4271C6"/>
                    </a:solidFill>
                  </a:tcPr>
                </a:tc>
                <a:tc>
                  <a:txBody>
                    <a:bodyPr/>
                    <a:lstStyle/>
                    <a:p>
                      <a:pPr algn="ctr" fontAlgn="ctr"/>
                      <a:r>
                        <a:rPr lang="ja-JP" altLang="en-US" sz="1400" u="none" strike="noStrike" dirty="0">
                          <a:solidFill>
                            <a:schemeClr val="bg1"/>
                          </a:solidFill>
                          <a:effectLst/>
                        </a:rPr>
                        <a:t>項目名</a:t>
                      </a:r>
                      <a:endParaRPr lang="ja-JP" altLang="en-US" sz="1400" b="1" i="0" u="none" strike="noStrike" dirty="0">
                        <a:solidFill>
                          <a:schemeClr val="bg1"/>
                        </a:solidFill>
                        <a:effectLst/>
                        <a:latin typeface="+mn-ea"/>
                        <a:ea typeface="+mn-ea"/>
                      </a:endParaRPr>
                    </a:p>
                  </a:txBody>
                  <a:tcPr marL="90000" marR="90000" marT="46800" marB="46800" anchor="ctr">
                    <a:solidFill>
                      <a:srgbClr val="4271C6"/>
                    </a:solidFill>
                  </a:tcPr>
                </a:tc>
                <a:tc>
                  <a:txBody>
                    <a:bodyPr/>
                    <a:lstStyle/>
                    <a:p>
                      <a:pPr algn="ctr"/>
                      <a:r>
                        <a:rPr kumimoji="1" lang="ja-JP" altLang="en-US" sz="1400" dirty="0">
                          <a:solidFill>
                            <a:schemeClr val="bg1"/>
                          </a:solidFill>
                        </a:rPr>
                        <a:t>記入例</a:t>
                      </a:r>
                      <a:endParaRPr kumimoji="1" lang="ja-JP" altLang="en-US" sz="1400" dirty="0">
                        <a:solidFill>
                          <a:schemeClr val="bg1"/>
                        </a:solidFill>
                        <a:latin typeface="+mn-ea"/>
                        <a:ea typeface="+mn-ea"/>
                      </a:endParaRPr>
                    </a:p>
                  </a:txBody>
                  <a:tcPr marL="90000" marR="90000" marT="46800" marB="46800" anchor="ctr">
                    <a:solidFill>
                      <a:srgbClr val="4271C6"/>
                    </a:solidFill>
                  </a:tcPr>
                </a:tc>
                <a:extLst>
                  <a:ext uri="{0D108BD9-81ED-4DB2-BD59-A6C34878D82A}">
                    <a16:rowId xmlns:a16="http://schemas.microsoft.com/office/drawing/2014/main" val="1857392109"/>
                  </a:ext>
                </a:extLst>
              </a:tr>
              <a:tr h="0">
                <a:tc>
                  <a:txBody>
                    <a:bodyPr/>
                    <a:lstStyle/>
                    <a:p>
                      <a:pPr algn="ctr" fontAlgn="ctr"/>
                      <a:r>
                        <a:rPr lang="en-US" altLang="ja-JP" sz="1400" u="none" strike="noStrike" dirty="0">
                          <a:effectLst/>
                        </a:rPr>
                        <a:t>1</a:t>
                      </a:r>
                      <a:endParaRPr lang="en-US" altLang="ja-JP" sz="1400" b="0" i="0" u="none" strike="noStrike" dirty="0">
                        <a:solidFill>
                          <a:srgbClr val="000000"/>
                        </a:solidFill>
                        <a:effectLst/>
                        <a:latin typeface="+mn-ea"/>
                        <a:ea typeface="+mn-ea"/>
                      </a:endParaRPr>
                    </a:p>
                  </a:txBody>
                  <a:tcPr marL="90000" marR="90000" marT="46800" marB="46800" anchor="ctr"/>
                </a:tc>
                <a:tc>
                  <a:txBody>
                    <a:bodyPr/>
                    <a:lstStyle/>
                    <a:p>
                      <a:pPr algn="l" fontAlgn="ctr"/>
                      <a:r>
                        <a:rPr lang="en-US" sz="1400" u="none" strike="noStrike" dirty="0">
                          <a:effectLst/>
                        </a:rPr>
                        <a:t>NO</a:t>
                      </a:r>
                      <a:endParaRPr lang="en-US" sz="1400" b="0" i="0" u="none" strike="noStrike" dirty="0">
                        <a:solidFill>
                          <a:srgbClr val="000000"/>
                        </a:solidFill>
                        <a:effectLst/>
                        <a:latin typeface="+mn-ea"/>
                        <a:ea typeface="+mn-ea"/>
                      </a:endParaRPr>
                    </a:p>
                  </a:txBody>
                  <a:tcPr marL="90000" marR="90000" marT="46800" marB="46800" anchor="ctr"/>
                </a:tc>
                <a:tc>
                  <a:txBody>
                    <a:bodyPr/>
                    <a:lstStyle/>
                    <a:p>
                      <a:pPr marL="0" algn="l" defTabSz="914400" rtl="0" eaLnBrk="1" fontAlgn="ctr" latinLnBrk="0" hangingPunct="1"/>
                      <a:r>
                        <a:rPr kumimoji="1" lang="en-US" altLang="ja-JP" sz="1400" u="none" strike="noStrike" kern="1200" dirty="0">
                          <a:effectLst/>
                        </a:rPr>
                        <a:t>3</a:t>
                      </a:r>
                      <a:endParaRPr kumimoji="1" lang="en-US" altLang="ja-JP" sz="1400" u="none" strike="noStrike" kern="1200" dirty="0">
                        <a:solidFill>
                          <a:schemeClr val="tx1"/>
                        </a:solidFill>
                        <a:effectLst/>
                        <a:latin typeface="+mn-ea"/>
                        <a:ea typeface="+mn-ea"/>
                        <a:cs typeface="+mn-cs"/>
                      </a:endParaRPr>
                    </a:p>
                  </a:txBody>
                  <a:tcPr marL="90000" marR="90000" marT="46800" marB="46800" anchor="ctr"/>
                </a:tc>
                <a:extLst>
                  <a:ext uri="{0D108BD9-81ED-4DB2-BD59-A6C34878D82A}">
                    <a16:rowId xmlns:a16="http://schemas.microsoft.com/office/drawing/2014/main" val="1594554085"/>
                  </a:ext>
                </a:extLst>
              </a:tr>
              <a:tr h="0">
                <a:tc>
                  <a:txBody>
                    <a:bodyPr/>
                    <a:lstStyle/>
                    <a:p>
                      <a:pPr algn="ctr" fontAlgn="ctr"/>
                      <a:r>
                        <a:rPr lang="en-US" altLang="ja-JP" sz="1400" u="none" strike="noStrike" dirty="0">
                          <a:effectLst/>
                        </a:rPr>
                        <a:t>2</a:t>
                      </a:r>
                      <a:endParaRPr lang="en-US" altLang="ja-JP" sz="1400" b="0" i="0" u="none" strike="noStrike" dirty="0">
                        <a:solidFill>
                          <a:srgbClr val="000000"/>
                        </a:solidFill>
                        <a:effectLst/>
                        <a:latin typeface="+mn-ea"/>
                        <a:ea typeface="+mn-ea"/>
                      </a:endParaRPr>
                    </a:p>
                  </a:txBody>
                  <a:tcPr marL="90000" marR="90000" marT="46800" marB="46800" anchor="ctr"/>
                </a:tc>
                <a:tc>
                  <a:txBody>
                    <a:bodyPr/>
                    <a:lstStyle/>
                    <a:p>
                      <a:pPr algn="l" fontAlgn="ctr"/>
                      <a:r>
                        <a:rPr lang="ja-JP" altLang="en-US" sz="1400" u="none" strike="noStrike">
                          <a:effectLst/>
                        </a:rPr>
                        <a:t>名称</a:t>
                      </a:r>
                      <a:endParaRPr lang="ja-JP" altLang="en-US" sz="1400" b="0" i="0" u="none" strike="noStrike">
                        <a:solidFill>
                          <a:srgbClr val="000000"/>
                        </a:solidFill>
                        <a:effectLst/>
                        <a:latin typeface="+mn-ea"/>
                        <a:ea typeface="+mn-ea"/>
                      </a:endParaRPr>
                    </a:p>
                  </a:txBody>
                  <a:tcPr marL="90000" marR="90000" marT="46800" marB="46800" anchor="ctr"/>
                </a:tc>
                <a:tc>
                  <a:txBody>
                    <a:bodyPr/>
                    <a:lstStyle/>
                    <a:p>
                      <a:pPr marL="0" algn="l" defTabSz="914400" rtl="0" eaLnBrk="1" fontAlgn="ctr" latinLnBrk="0" hangingPunct="1"/>
                      <a:r>
                        <a:rPr kumimoji="1" lang="ja-JP" altLang="en-US" sz="1400" u="none" strike="noStrike" kern="1200" dirty="0">
                          <a:effectLst/>
                        </a:rPr>
                        <a:t>○○小学校</a:t>
                      </a:r>
                      <a:endParaRPr kumimoji="1" lang="ja-JP" altLang="en-US" sz="1400" u="none" strike="noStrike" kern="1200" dirty="0">
                        <a:solidFill>
                          <a:schemeClr val="tx1"/>
                        </a:solidFill>
                        <a:effectLst/>
                        <a:latin typeface="+mn-ea"/>
                        <a:ea typeface="+mn-ea"/>
                        <a:cs typeface="+mn-cs"/>
                      </a:endParaRPr>
                    </a:p>
                  </a:txBody>
                  <a:tcPr marL="90000" marR="90000" marT="46800" marB="46800" anchor="ctr"/>
                </a:tc>
                <a:extLst>
                  <a:ext uri="{0D108BD9-81ED-4DB2-BD59-A6C34878D82A}">
                    <a16:rowId xmlns:a16="http://schemas.microsoft.com/office/drawing/2014/main" val="2279235073"/>
                  </a:ext>
                </a:extLst>
              </a:tr>
              <a:tr h="0">
                <a:tc>
                  <a:txBody>
                    <a:bodyPr/>
                    <a:lstStyle/>
                    <a:p>
                      <a:pPr algn="ctr" fontAlgn="ctr"/>
                      <a:r>
                        <a:rPr lang="en-US" altLang="ja-JP" sz="1400" u="none" strike="noStrike" dirty="0">
                          <a:effectLst/>
                        </a:rPr>
                        <a:t>3</a:t>
                      </a:r>
                      <a:endParaRPr lang="en-US" altLang="ja-JP" sz="1400" b="0" i="0" u="none" strike="noStrike" dirty="0">
                        <a:solidFill>
                          <a:srgbClr val="000000"/>
                        </a:solidFill>
                        <a:effectLst/>
                        <a:latin typeface="+mn-ea"/>
                        <a:ea typeface="+mn-ea"/>
                      </a:endParaRPr>
                    </a:p>
                  </a:txBody>
                  <a:tcPr marL="90000" marR="90000" marT="46800" marB="46800" anchor="ctr"/>
                </a:tc>
                <a:tc>
                  <a:txBody>
                    <a:bodyPr/>
                    <a:lstStyle/>
                    <a:p>
                      <a:pPr algn="l" fontAlgn="ctr"/>
                      <a:r>
                        <a:rPr lang="ja-JP" altLang="en-US" sz="1400" u="none" strike="noStrike" dirty="0">
                          <a:effectLst/>
                        </a:rPr>
                        <a:t>名称</a:t>
                      </a:r>
                      <a:r>
                        <a:rPr lang="en-US" altLang="ja-JP" sz="1400" u="none" strike="noStrike" dirty="0">
                          <a:effectLst/>
                        </a:rPr>
                        <a:t>_</a:t>
                      </a:r>
                      <a:r>
                        <a:rPr lang="ja-JP" altLang="en-US" sz="1400" u="none" strike="noStrike" dirty="0">
                          <a:effectLst/>
                        </a:rPr>
                        <a:t>カナ</a:t>
                      </a:r>
                      <a:endParaRPr lang="ja-JP" altLang="en-US" sz="1400" b="0" i="0" u="none" strike="noStrike" dirty="0">
                        <a:solidFill>
                          <a:srgbClr val="000000"/>
                        </a:solidFill>
                        <a:effectLst/>
                        <a:latin typeface="+mn-ea"/>
                        <a:ea typeface="+mn-ea"/>
                      </a:endParaRPr>
                    </a:p>
                  </a:txBody>
                  <a:tcPr marL="90000" marR="90000" marT="46800" marB="46800" anchor="ctr"/>
                </a:tc>
                <a:tc>
                  <a:txBody>
                    <a:bodyPr/>
                    <a:lstStyle/>
                    <a:p>
                      <a:pPr marL="0" algn="l" defTabSz="914400" rtl="0" eaLnBrk="1" fontAlgn="ctr" latinLnBrk="0" hangingPunct="1"/>
                      <a:r>
                        <a:rPr kumimoji="1" lang="ja-JP" altLang="en-US" sz="1400" u="none" strike="noStrike" kern="1200" dirty="0">
                          <a:effectLst/>
                        </a:rPr>
                        <a:t>○○ショウガッコウ</a:t>
                      </a:r>
                      <a:endParaRPr kumimoji="1" lang="ja-JP" altLang="en-US" sz="1400" u="none" strike="noStrike" kern="1200" dirty="0">
                        <a:solidFill>
                          <a:schemeClr val="tx1"/>
                        </a:solidFill>
                        <a:effectLst/>
                        <a:latin typeface="+mn-ea"/>
                        <a:ea typeface="+mn-ea"/>
                        <a:cs typeface="+mn-cs"/>
                      </a:endParaRPr>
                    </a:p>
                  </a:txBody>
                  <a:tcPr marL="90000" marR="90000" marT="46800" marB="46800" anchor="ctr"/>
                </a:tc>
                <a:extLst>
                  <a:ext uri="{0D108BD9-81ED-4DB2-BD59-A6C34878D82A}">
                    <a16:rowId xmlns:a16="http://schemas.microsoft.com/office/drawing/2014/main" val="219113823"/>
                  </a:ext>
                </a:extLst>
              </a:tr>
              <a:tr h="0">
                <a:tc>
                  <a:txBody>
                    <a:bodyPr/>
                    <a:lstStyle/>
                    <a:p>
                      <a:pPr algn="ctr" fontAlgn="ctr"/>
                      <a:r>
                        <a:rPr lang="en-US" altLang="ja-JP" sz="1400" u="none" strike="noStrike" dirty="0">
                          <a:effectLst/>
                        </a:rPr>
                        <a:t>4</a:t>
                      </a:r>
                      <a:endParaRPr lang="en-US" altLang="ja-JP" sz="1400" b="0" i="0" u="none" strike="noStrike" dirty="0">
                        <a:solidFill>
                          <a:srgbClr val="000000"/>
                        </a:solidFill>
                        <a:effectLst/>
                        <a:latin typeface="+mn-ea"/>
                        <a:ea typeface="+mn-ea"/>
                      </a:endParaRPr>
                    </a:p>
                  </a:txBody>
                  <a:tcPr marL="90000" marR="90000" marT="46800" marB="46800" anchor="ctr"/>
                </a:tc>
                <a:tc>
                  <a:txBody>
                    <a:bodyPr/>
                    <a:lstStyle/>
                    <a:p>
                      <a:pPr algn="l" fontAlgn="ctr"/>
                      <a:r>
                        <a:rPr lang="ja-JP" altLang="en-US" sz="1400" u="none" strike="noStrike" dirty="0">
                          <a:effectLst/>
                        </a:rPr>
                        <a:t>住所</a:t>
                      </a:r>
                      <a:endParaRPr lang="ja-JP" altLang="en-US" sz="1400" b="0" i="0" u="none" strike="noStrike" dirty="0">
                        <a:solidFill>
                          <a:srgbClr val="000000"/>
                        </a:solidFill>
                        <a:effectLst/>
                        <a:latin typeface="+mn-ea"/>
                        <a:ea typeface="+mn-ea"/>
                      </a:endParaRPr>
                    </a:p>
                  </a:txBody>
                  <a:tcPr marL="90000" marR="90000" marT="46800" marB="46800" anchor="ctr"/>
                </a:tc>
                <a:tc>
                  <a:txBody>
                    <a:bodyPr/>
                    <a:lstStyle/>
                    <a:p>
                      <a:pPr marL="0" algn="l" defTabSz="914400" rtl="0" eaLnBrk="1" fontAlgn="ctr" latinLnBrk="0" hangingPunct="1"/>
                      <a:r>
                        <a:rPr kumimoji="1" lang="ja-JP" altLang="en-US" sz="1400" u="none" strike="noStrike" kern="1200" dirty="0">
                          <a:effectLst/>
                        </a:rPr>
                        <a:t>北海道札幌市厚別区</a:t>
                      </a:r>
                      <a:r>
                        <a:rPr kumimoji="1" lang="en-US" altLang="ja-JP" sz="1400" u="none" strike="noStrike" kern="1200" dirty="0">
                          <a:effectLst/>
                        </a:rPr>
                        <a:t>2-○-○</a:t>
                      </a:r>
                      <a:endParaRPr kumimoji="1" lang="en-US" altLang="ja-JP" sz="1400" u="none" strike="noStrike" kern="1200" dirty="0">
                        <a:solidFill>
                          <a:schemeClr val="tx1"/>
                        </a:solidFill>
                        <a:effectLst/>
                        <a:latin typeface="+mn-ea"/>
                        <a:ea typeface="+mn-ea"/>
                        <a:cs typeface="+mn-cs"/>
                      </a:endParaRPr>
                    </a:p>
                  </a:txBody>
                  <a:tcPr marL="90000" marR="90000" marT="46800" marB="46800" anchor="ctr"/>
                </a:tc>
                <a:extLst>
                  <a:ext uri="{0D108BD9-81ED-4DB2-BD59-A6C34878D82A}">
                    <a16:rowId xmlns:a16="http://schemas.microsoft.com/office/drawing/2014/main" val="2275028153"/>
                  </a:ext>
                </a:extLst>
              </a:tr>
              <a:tr h="0">
                <a:tc>
                  <a:txBody>
                    <a:bodyPr/>
                    <a:lstStyle/>
                    <a:p>
                      <a:pPr algn="ctr" fontAlgn="ctr"/>
                      <a:r>
                        <a:rPr lang="en-US" altLang="ja-JP" sz="1400" u="none" strike="noStrike" dirty="0">
                          <a:effectLst/>
                        </a:rPr>
                        <a:t>5</a:t>
                      </a:r>
                      <a:endParaRPr lang="en-US" altLang="ja-JP" sz="1400" b="0" i="0" u="none" strike="noStrike" dirty="0">
                        <a:solidFill>
                          <a:srgbClr val="000000"/>
                        </a:solidFill>
                        <a:effectLst/>
                        <a:latin typeface="+mn-ea"/>
                        <a:ea typeface="+mn-ea"/>
                      </a:endParaRPr>
                    </a:p>
                  </a:txBody>
                  <a:tcPr marL="90000" marR="90000" marT="46800" marB="46800" anchor="ctr"/>
                </a:tc>
                <a:tc>
                  <a:txBody>
                    <a:bodyPr/>
                    <a:lstStyle/>
                    <a:p>
                      <a:pPr algn="l" fontAlgn="ctr"/>
                      <a:r>
                        <a:rPr lang="ja-JP" altLang="en-US" sz="1400" u="none" strike="noStrike" dirty="0">
                          <a:effectLst/>
                        </a:rPr>
                        <a:t>方書</a:t>
                      </a:r>
                      <a:endParaRPr lang="ja-JP" altLang="en-US" sz="1400" b="0" i="0" u="none" strike="noStrike" dirty="0">
                        <a:solidFill>
                          <a:srgbClr val="000000"/>
                        </a:solidFill>
                        <a:effectLst/>
                        <a:latin typeface="+mn-ea"/>
                        <a:ea typeface="+mn-ea"/>
                      </a:endParaRPr>
                    </a:p>
                  </a:txBody>
                  <a:tcPr marL="90000" marR="90000" marT="46800" marB="46800" anchor="ctr"/>
                </a:tc>
                <a:tc>
                  <a:txBody>
                    <a:bodyPr/>
                    <a:lstStyle/>
                    <a:p>
                      <a:pPr marL="0" algn="l" defTabSz="914400" rtl="0" eaLnBrk="1" fontAlgn="ctr" latinLnBrk="0" hangingPunct="1"/>
                      <a:r>
                        <a:rPr kumimoji="1" lang="ja-JP" altLang="en-US" sz="1400" u="none" strike="noStrike" kern="1200" dirty="0">
                          <a:effectLst/>
                        </a:rPr>
                        <a:t>○○ビル</a:t>
                      </a:r>
                      <a:r>
                        <a:rPr kumimoji="1" lang="en-US" altLang="ja-JP" sz="1400" u="none" strike="noStrike" kern="1200" dirty="0">
                          <a:effectLst/>
                        </a:rPr>
                        <a:t>1</a:t>
                      </a:r>
                      <a:r>
                        <a:rPr kumimoji="1" lang="ja-JP" altLang="en-US" sz="1400" u="none" strike="noStrike" kern="1200" dirty="0">
                          <a:effectLst/>
                        </a:rPr>
                        <a:t>階</a:t>
                      </a:r>
                      <a:endParaRPr kumimoji="1" lang="ja-JP" altLang="en-US" sz="1400" u="none" strike="noStrike" kern="1200" dirty="0">
                        <a:solidFill>
                          <a:schemeClr val="tx1"/>
                        </a:solidFill>
                        <a:effectLst/>
                        <a:latin typeface="+mn-ea"/>
                        <a:ea typeface="+mn-ea"/>
                        <a:cs typeface="+mn-cs"/>
                      </a:endParaRPr>
                    </a:p>
                  </a:txBody>
                  <a:tcPr marL="90000" marR="90000" marT="46800" marB="46800" anchor="ctr"/>
                </a:tc>
                <a:extLst>
                  <a:ext uri="{0D108BD9-81ED-4DB2-BD59-A6C34878D82A}">
                    <a16:rowId xmlns:a16="http://schemas.microsoft.com/office/drawing/2014/main" val="4051420014"/>
                  </a:ext>
                </a:extLst>
              </a:tr>
              <a:tr h="0">
                <a:tc>
                  <a:txBody>
                    <a:bodyPr/>
                    <a:lstStyle/>
                    <a:p>
                      <a:pPr algn="ctr" fontAlgn="ctr"/>
                      <a:r>
                        <a:rPr lang="en-US" altLang="ja-JP" sz="1400" u="none" strike="noStrike" dirty="0">
                          <a:effectLst/>
                        </a:rPr>
                        <a:t>6</a:t>
                      </a:r>
                      <a:endParaRPr lang="en-US" altLang="ja-JP" sz="1400" b="0" i="0" u="none" strike="noStrike" dirty="0">
                        <a:solidFill>
                          <a:srgbClr val="000000"/>
                        </a:solidFill>
                        <a:effectLst/>
                        <a:latin typeface="+mn-ea"/>
                        <a:ea typeface="+mn-ea"/>
                      </a:endParaRPr>
                    </a:p>
                  </a:txBody>
                  <a:tcPr marL="90000" marR="90000" marT="46800" marB="46800" anchor="ctr"/>
                </a:tc>
                <a:tc>
                  <a:txBody>
                    <a:bodyPr/>
                    <a:lstStyle/>
                    <a:p>
                      <a:pPr algn="l" fontAlgn="ctr"/>
                      <a:r>
                        <a:rPr lang="ja-JP" altLang="en-US" sz="1400" u="none" strike="noStrike" dirty="0">
                          <a:effectLst/>
                        </a:rPr>
                        <a:t>緯度</a:t>
                      </a:r>
                      <a:endParaRPr lang="ja-JP" altLang="en-US" sz="1400" b="0" i="0" u="none" strike="noStrike" dirty="0">
                        <a:solidFill>
                          <a:srgbClr val="000000"/>
                        </a:solidFill>
                        <a:effectLst/>
                        <a:latin typeface="+mn-ea"/>
                        <a:ea typeface="+mn-ea"/>
                      </a:endParaRPr>
                    </a:p>
                  </a:txBody>
                  <a:tcPr marL="90000" marR="90000" marT="46800" marB="46800" anchor="ctr"/>
                </a:tc>
                <a:tc>
                  <a:txBody>
                    <a:bodyPr/>
                    <a:lstStyle/>
                    <a:p>
                      <a:pPr marL="0" algn="l" defTabSz="914400" rtl="0" eaLnBrk="1" fontAlgn="ctr" latinLnBrk="0" hangingPunct="1"/>
                      <a:endParaRPr kumimoji="1" lang="en-US" altLang="ja-JP" sz="1400" u="none" strike="noStrike" kern="1200" dirty="0">
                        <a:solidFill>
                          <a:schemeClr val="tx1"/>
                        </a:solidFill>
                        <a:effectLst/>
                        <a:latin typeface="+mn-ea"/>
                        <a:ea typeface="+mn-ea"/>
                        <a:cs typeface="+mn-cs"/>
                      </a:endParaRPr>
                    </a:p>
                  </a:txBody>
                  <a:tcPr marL="90000" marR="90000" marT="46800" marB="46800" anchor="ctr"/>
                </a:tc>
                <a:extLst>
                  <a:ext uri="{0D108BD9-81ED-4DB2-BD59-A6C34878D82A}">
                    <a16:rowId xmlns:a16="http://schemas.microsoft.com/office/drawing/2014/main" val="2052786388"/>
                  </a:ext>
                </a:extLst>
              </a:tr>
              <a:tr h="0">
                <a:tc>
                  <a:txBody>
                    <a:bodyPr/>
                    <a:lstStyle/>
                    <a:p>
                      <a:pPr algn="ctr" fontAlgn="ctr"/>
                      <a:r>
                        <a:rPr lang="en-US" altLang="ja-JP" sz="1400" u="none" strike="noStrike" dirty="0">
                          <a:effectLst/>
                        </a:rPr>
                        <a:t>7</a:t>
                      </a:r>
                      <a:endParaRPr lang="en-US" altLang="ja-JP" sz="1400" b="0" i="0" u="none" strike="noStrike" dirty="0">
                        <a:solidFill>
                          <a:srgbClr val="000000"/>
                        </a:solidFill>
                        <a:effectLst/>
                        <a:latin typeface="+mn-ea"/>
                        <a:ea typeface="+mn-ea"/>
                      </a:endParaRPr>
                    </a:p>
                  </a:txBody>
                  <a:tcPr marL="90000" marR="90000" marT="46800" marB="46800" anchor="ctr"/>
                </a:tc>
                <a:tc>
                  <a:txBody>
                    <a:bodyPr/>
                    <a:lstStyle/>
                    <a:p>
                      <a:pPr algn="l" fontAlgn="ctr"/>
                      <a:r>
                        <a:rPr lang="ja-JP" altLang="en-US" sz="1400" u="none" strike="noStrike" dirty="0">
                          <a:effectLst/>
                        </a:rPr>
                        <a:t>経度</a:t>
                      </a:r>
                      <a:endParaRPr lang="ja-JP" altLang="en-US" sz="1400" b="0" i="0" u="none" strike="noStrike" dirty="0">
                        <a:solidFill>
                          <a:srgbClr val="000000"/>
                        </a:solidFill>
                        <a:effectLst/>
                        <a:latin typeface="+mn-ea"/>
                        <a:ea typeface="+mn-ea"/>
                      </a:endParaRPr>
                    </a:p>
                  </a:txBody>
                  <a:tcPr marL="90000" marR="90000" marT="46800" marB="46800" anchor="ctr"/>
                </a:tc>
                <a:tc>
                  <a:txBody>
                    <a:bodyPr/>
                    <a:lstStyle/>
                    <a:p>
                      <a:pPr marL="0" algn="l" defTabSz="914400" rtl="0" eaLnBrk="1" fontAlgn="ctr" latinLnBrk="0" hangingPunct="1"/>
                      <a:endParaRPr kumimoji="1" lang="en-US" altLang="ja-JP" sz="1400" u="none" strike="noStrike" kern="1200" dirty="0">
                        <a:solidFill>
                          <a:schemeClr val="tx1"/>
                        </a:solidFill>
                        <a:effectLst/>
                        <a:latin typeface="+mn-ea"/>
                        <a:ea typeface="+mn-ea"/>
                        <a:cs typeface="+mn-cs"/>
                      </a:endParaRPr>
                    </a:p>
                  </a:txBody>
                  <a:tcPr marL="90000" marR="90000" marT="46800" marB="46800" anchor="ctr"/>
                </a:tc>
                <a:extLst>
                  <a:ext uri="{0D108BD9-81ED-4DB2-BD59-A6C34878D82A}">
                    <a16:rowId xmlns:a16="http://schemas.microsoft.com/office/drawing/2014/main" val="1265951945"/>
                  </a:ext>
                </a:extLst>
              </a:tr>
              <a:tr h="0">
                <a:tc>
                  <a:txBody>
                    <a:bodyPr/>
                    <a:lstStyle/>
                    <a:p>
                      <a:pPr algn="ctr" fontAlgn="ctr"/>
                      <a:r>
                        <a:rPr lang="en-US" altLang="ja-JP" sz="1400" u="none" strike="noStrike" dirty="0">
                          <a:effectLst/>
                        </a:rPr>
                        <a:t>8</a:t>
                      </a:r>
                      <a:endParaRPr lang="en-US" altLang="ja-JP" sz="1400" b="0" i="0" u="none" strike="noStrike" dirty="0">
                        <a:solidFill>
                          <a:srgbClr val="000000"/>
                        </a:solidFill>
                        <a:effectLst/>
                        <a:latin typeface="+mn-ea"/>
                        <a:ea typeface="+mn-ea"/>
                      </a:endParaRPr>
                    </a:p>
                  </a:txBody>
                  <a:tcPr marL="90000" marR="90000" marT="46800" marB="46800" anchor="ctr"/>
                </a:tc>
                <a:tc>
                  <a:txBody>
                    <a:bodyPr/>
                    <a:lstStyle/>
                    <a:p>
                      <a:pPr algn="l" fontAlgn="ctr"/>
                      <a:r>
                        <a:rPr lang="ja-JP" altLang="en-US" sz="1400" u="none" strike="noStrike" dirty="0">
                          <a:effectLst/>
                        </a:rPr>
                        <a:t>標高</a:t>
                      </a:r>
                      <a:endParaRPr lang="ja-JP" altLang="en-US" sz="1400" b="0" i="0" u="none" strike="noStrike" dirty="0">
                        <a:solidFill>
                          <a:srgbClr val="000000"/>
                        </a:solidFill>
                        <a:effectLst/>
                        <a:latin typeface="+mn-ea"/>
                        <a:ea typeface="+mn-ea"/>
                      </a:endParaRPr>
                    </a:p>
                  </a:txBody>
                  <a:tcPr marL="90000" marR="90000" marT="46800" marB="46800" anchor="ctr"/>
                </a:tc>
                <a:tc>
                  <a:txBody>
                    <a:bodyPr/>
                    <a:lstStyle/>
                    <a:p>
                      <a:pPr marL="0" algn="l" defTabSz="914400" rtl="0" eaLnBrk="1" fontAlgn="ctr" latinLnBrk="0" hangingPunct="1"/>
                      <a:endParaRPr kumimoji="1" lang="en-US" altLang="ja-JP" sz="1400" u="none" strike="noStrike" kern="1200" dirty="0">
                        <a:solidFill>
                          <a:schemeClr val="tx1"/>
                        </a:solidFill>
                        <a:effectLst/>
                        <a:latin typeface="+mn-ea"/>
                        <a:ea typeface="+mn-ea"/>
                        <a:cs typeface="+mn-cs"/>
                      </a:endParaRPr>
                    </a:p>
                  </a:txBody>
                  <a:tcPr marL="90000" marR="90000" marT="46800" marB="46800" anchor="ctr"/>
                </a:tc>
                <a:extLst>
                  <a:ext uri="{0D108BD9-81ED-4DB2-BD59-A6C34878D82A}">
                    <a16:rowId xmlns:a16="http://schemas.microsoft.com/office/drawing/2014/main" val="809283959"/>
                  </a:ext>
                </a:extLst>
              </a:tr>
              <a:tr h="0">
                <a:tc>
                  <a:txBody>
                    <a:bodyPr/>
                    <a:lstStyle/>
                    <a:p>
                      <a:pPr algn="ctr" fontAlgn="ctr"/>
                      <a:r>
                        <a:rPr lang="en-US" altLang="ja-JP" sz="1400" u="none" strike="noStrike" dirty="0">
                          <a:effectLst/>
                        </a:rPr>
                        <a:t>9</a:t>
                      </a:r>
                      <a:endParaRPr lang="en-US" altLang="ja-JP" sz="1400" b="0" i="0" u="none" strike="noStrike" dirty="0">
                        <a:solidFill>
                          <a:srgbClr val="000000"/>
                        </a:solidFill>
                        <a:effectLst/>
                        <a:latin typeface="+mn-ea"/>
                        <a:ea typeface="+mn-ea"/>
                      </a:endParaRPr>
                    </a:p>
                  </a:txBody>
                  <a:tcPr marL="90000" marR="90000" marT="46800" marB="46800" anchor="ctr"/>
                </a:tc>
                <a:tc>
                  <a:txBody>
                    <a:bodyPr/>
                    <a:lstStyle/>
                    <a:p>
                      <a:pPr algn="l" fontAlgn="ctr"/>
                      <a:r>
                        <a:rPr lang="ja-JP" altLang="en-US" sz="1400" u="none" strike="noStrike" dirty="0">
                          <a:effectLst/>
                        </a:rPr>
                        <a:t>電話番号</a:t>
                      </a:r>
                      <a:endParaRPr lang="ja-JP" altLang="en-US" sz="1400" b="0" i="0" u="none" strike="noStrike" dirty="0">
                        <a:solidFill>
                          <a:srgbClr val="000000"/>
                        </a:solidFill>
                        <a:effectLst/>
                        <a:latin typeface="+mn-ea"/>
                        <a:ea typeface="+mn-ea"/>
                      </a:endParaRPr>
                    </a:p>
                  </a:txBody>
                  <a:tcPr marL="90000" marR="90000" marT="46800" marB="46800" anchor="ctr"/>
                </a:tc>
                <a:tc>
                  <a:txBody>
                    <a:bodyPr/>
                    <a:lstStyle/>
                    <a:p>
                      <a:pPr marL="0" algn="l" defTabSz="914400" rtl="0" eaLnBrk="1" fontAlgn="ctr" latinLnBrk="0" hangingPunct="1"/>
                      <a:r>
                        <a:rPr kumimoji="1" lang="en-US" altLang="ja-JP" sz="1400" u="none" strike="noStrike" kern="1200" dirty="0">
                          <a:effectLst/>
                        </a:rPr>
                        <a:t>000-000-0000</a:t>
                      </a:r>
                      <a:endParaRPr kumimoji="1" lang="en-US" altLang="ja-JP" sz="1400" u="none" strike="noStrike" kern="1200" dirty="0">
                        <a:solidFill>
                          <a:schemeClr val="tx1"/>
                        </a:solidFill>
                        <a:effectLst/>
                        <a:latin typeface="+mn-ea"/>
                        <a:ea typeface="+mn-ea"/>
                        <a:cs typeface="+mn-cs"/>
                      </a:endParaRPr>
                    </a:p>
                  </a:txBody>
                  <a:tcPr marL="90000" marR="90000" marT="46800" marB="46800" anchor="ctr"/>
                </a:tc>
                <a:extLst>
                  <a:ext uri="{0D108BD9-81ED-4DB2-BD59-A6C34878D82A}">
                    <a16:rowId xmlns:a16="http://schemas.microsoft.com/office/drawing/2014/main" val="2284863814"/>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4172261998"/>
              </p:ext>
            </p:extLst>
          </p:nvPr>
        </p:nvGraphicFramePr>
        <p:xfrm>
          <a:off x="4932040" y="2060848"/>
          <a:ext cx="4034087" cy="3282960"/>
        </p:xfrm>
        <a:graphic>
          <a:graphicData uri="http://schemas.openxmlformats.org/drawingml/2006/table">
            <a:tbl>
              <a:tblPr firstRow="1" bandRow="1">
                <a:tableStyleId>{5940675A-B579-460E-94D1-54222C63F5DA}</a:tableStyleId>
              </a:tblPr>
              <a:tblGrid>
                <a:gridCol w="594337">
                  <a:extLst>
                    <a:ext uri="{9D8B030D-6E8A-4147-A177-3AD203B41FA5}">
                      <a16:colId xmlns:a16="http://schemas.microsoft.com/office/drawing/2014/main" val="3755143856"/>
                    </a:ext>
                  </a:extLst>
                </a:gridCol>
                <a:gridCol w="976925">
                  <a:extLst>
                    <a:ext uri="{9D8B030D-6E8A-4147-A177-3AD203B41FA5}">
                      <a16:colId xmlns:a16="http://schemas.microsoft.com/office/drawing/2014/main" val="1806253169"/>
                    </a:ext>
                  </a:extLst>
                </a:gridCol>
                <a:gridCol w="2462825">
                  <a:extLst>
                    <a:ext uri="{9D8B030D-6E8A-4147-A177-3AD203B41FA5}">
                      <a16:colId xmlns:a16="http://schemas.microsoft.com/office/drawing/2014/main" val="3334951305"/>
                    </a:ext>
                  </a:extLst>
                </a:gridCol>
              </a:tblGrid>
              <a:tr h="0">
                <a:tc>
                  <a:txBody>
                    <a:bodyPr/>
                    <a:lstStyle/>
                    <a:p>
                      <a:pPr algn="ctr" fontAlgn="ctr"/>
                      <a:r>
                        <a:rPr lang="ja-JP" altLang="en-US" sz="1400" u="none" strike="noStrike" dirty="0">
                          <a:solidFill>
                            <a:schemeClr val="bg1"/>
                          </a:solidFill>
                          <a:effectLst/>
                        </a:rPr>
                        <a:t>項目</a:t>
                      </a:r>
                      <a:endParaRPr lang="en-US" altLang="ja-JP" sz="1400" u="none" strike="noStrike" dirty="0">
                        <a:solidFill>
                          <a:schemeClr val="bg1"/>
                        </a:solidFill>
                        <a:effectLst/>
                      </a:endParaRPr>
                    </a:p>
                    <a:p>
                      <a:pPr algn="ctr" fontAlgn="ctr"/>
                      <a:r>
                        <a:rPr lang="en-US" sz="1400" u="none" strike="noStrike" dirty="0">
                          <a:solidFill>
                            <a:schemeClr val="bg1"/>
                          </a:solidFill>
                          <a:effectLst/>
                        </a:rPr>
                        <a:t>No.</a:t>
                      </a:r>
                      <a:endParaRPr lang="en-US" sz="1400" b="1" i="0" u="none" strike="noStrike" dirty="0">
                        <a:solidFill>
                          <a:schemeClr val="bg1"/>
                        </a:solidFill>
                        <a:effectLst/>
                        <a:latin typeface="+mn-ea"/>
                        <a:ea typeface="+mn-ea"/>
                      </a:endParaRPr>
                    </a:p>
                  </a:txBody>
                  <a:tcPr marL="90000" marR="90000" marT="46800" marB="46800" anchor="ctr">
                    <a:solidFill>
                      <a:srgbClr val="4271C6"/>
                    </a:solidFill>
                  </a:tcPr>
                </a:tc>
                <a:tc>
                  <a:txBody>
                    <a:bodyPr/>
                    <a:lstStyle/>
                    <a:p>
                      <a:pPr algn="ctr" fontAlgn="ctr"/>
                      <a:r>
                        <a:rPr lang="ja-JP" altLang="en-US" sz="1400" u="none" strike="noStrike" dirty="0">
                          <a:solidFill>
                            <a:schemeClr val="bg1"/>
                          </a:solidFill>
                          <a:effectLst/>
                        </a:rPr>
                        <a:t>項目名</a:t>
                      </a:r>
                      <a:endParaRPr lang="ja-JP" altLang="en-US" sz="1400" b="1" i="0" u="none" strike="noStrike" dirty="0">
                        <a:solidFill>
                          <a:schemeClr val="bg1"/>
                        </a:solidFill>
                        <a:effectLst/>
                        <a:latin typeface="+mn-ea"/>
                        <a:ea typeface="+mn-ea"/>
                      </a:endParaRPr>
                    </a:p>
                  </a:txBody>
                  <a:tcPr marL="90000" marR="90000" marT="46800" marB="46800" anchor="ctr">
                    <a:solidFill>
                      <a:srgbClr val="4271C6"/>
                    </a:solidFill>
                  </a:tcPr>
                </a:tc>
                <a:tc>
                  <a:txBody>
                    <a:bodyPr/>
                    <a:lstStyle/>
                    <a:p>
                      <a:pPr algn="ctr"/>
                      <a:r>
                        <a:rPr kumimoji="1" lang="ja-JP" altLang="en-US" sz="1400" dirty="0">
                          <a:solidFill>
                            <a:schemeClr val="bg1"/>
                          </a:solidFill>
                        </a:rPr>
                        <a:t>記入例</a:t>
                      </a:r>
                      <a:endParaRPr kumimoji="1" lang="ja-JP" altLang="en-US" sz="1400" dirty="0">
                        <a:solidFill>
                          <a:schemeClr val="bg1"/>
                        </a:solidFill>
                        <a:latin typeface="+mn-ea"/>
                        <a:ea typeface="+mn-ea"/>
                      </a:endParaRPr>
                    </a:p>
                  </a:txBody>
                  <a:tcPr marL="90000" marR="90000" marT="46800" marB="46800" anchor="ctr">
                    <a:solidFill>
                      <a:srgbClr val="4271C6"/>
                    </a:solidFill>
                  </a:tcPr>
                </a:tc>
                <a:extLst>
                  <a:ext uri="{0D108BD9-81ED-4DB2-BD59-A6C34878D82A}">
                    <a16:rowId xmlns:a16="http://schemas.microsoft.com/office/drawing/2014/main" val="1857392109"/>
                  </a:ext>
                </a:extLst>
              </a:tr>
              <a:tr h="0">
                <a:tc>
                  <a:txBody>
                    <a:bodyPr/>
                    <a:lstStyle/>
                    <a:p>
                      <a:pPr algn="ctr" fontAlgn="ctr"/>
                      <a:r>
                        <a:rPr lang="en-US" altLang="ja-JP" sz="1400" u="none" strike="noStrike" dirty="0">
                          <a:effectLst/>
                        </a:rPr>
                        <a:t>1</a:t>
                      </a:r>
                      <a:endParaRPr lang="en-US" altLang="ja-JP" sz="1400" b="0" i="0" u="none" strike="noStrike" dirty="0">
                        <a:solidFill>
                          <a:srgbClr val="000000"/>
                        </a:solidFill>
                        <a:effectLst/>
                        <a:latin typeface="+mn-ea"/>
                        <a:ea typeface="+mn-ea"/>
                      </a:endParaRPr>
                    </a:p>
                  </a:txBody>
                  <a:tcPr marL="90000" marR="90000" marT="46800" marB="46800" anchor="ctr"/>
                </a:tc>
                <a:tc>
                  <a:txBody>
                    <a:bodyPr/>
                    <a:lstStyle/>
                    <a:p>
                      <a:pPr algn="l" fontAlgn="ctr"/>
                      <a:r>
                        <a:rPr lang="en-US" sz="1400" u="none" strike="noStrike" dirty="0">
                          <a:effectLst/>
                        </a:rPr>
                        <a:t>NO</a:t>
                      </a:r>
                      <a:endParaRPr lang="en-US" sz="1400" b="0" i="0" u="none" strike="noStrike" dirty="0">
                        <a:solidFill>
                          <a:srgbClr val="000000"/>
                        </a:solidFill>
                        <a:effectLst/>
                        <a:latin typeface="+mn-ea"/>
                        <a:ea typeface="+mn-ea"/>
                      </a:endParaRPr>
                    </a:p>
                  </a:txBody>
                  <a:tcPr marL="90000" marR="90000" marT="46800" marB="46800" anchor="ctr"/>
                </a:tc>
                <a:tc>
                  <a:txBody>
                    <a:bodyPr/>
                    <a:lstStyle/>
                    <a:p>
                      <a:pPr marL="0" algn="l" defTabSz="914400" rtl="0" eaLnBrk="1" fontAlgn="ctr" latinLnBrk="0" hangingPunct="1"/>
                      <a:r>
                        <a:rPr kumimoji="1" lang="en-US" altLang="ja-JP" sz="1400" u="none" strike="noStrike" kern="1200" dirty="0">
                          <a:effectLst/>
                        </a:rPr>
                        <a:t>3</a:t>
                      </a:r>
                      <a:endParaRPr kumimoji="1" lang="en-US" altLang="ja-JP" sz="1400" u="none" strike="noStrike" kern="1200" dirty="0">
                        <a:solidFill>
                          <a:schemeClr val="tx1"/>
                        </a:solidFill>
                        <a:effectLst/>
                        <a:latin typeface="+mn-ea"/>
                        <a:ea typeface="+mn-ea"/>
                        <a:cs typeface="+mn-cs"/>
                      </a:endParaRPr>
                    </a:p>
                  </a:txBody>
                  <a:tcPr marL="90000" marR="90000" marT="46800" marB="46800" anchor="ctr"/>
                </a:tc>
                <a:extLst>
                  <a:ext uri="{0D108BD9-81ED-4DB2-BD59-A6C34878D82A}">
                    <a16:rowId xmlns:a16="http://schemas.microsoft.com/office/drawing/2014/main" val="1594554085"/>
                  </a:ext>
                </a:extLst>
              </a:tr>
              <a:tr h="0">
                <a:tc>
                  <a:txBody>
                    <a:bodyPr/>
                    <a:lstStyle/>
                    <a:p>
                      <a:pPr algn="ctr" fontAlgn="ctr"/>
                      <a:r>
                        <a:rPr lang="en-US" altLang="ja-JP" sz="1400" u="none" strike="noStrike" dirty="0">
                          <a:effectLst/>
                        </a:rPr>
                        <a:t>2</a:t>
                      </a:r>
                      <a:endParaRPr lang="en-US" altLang="ja-JP" sz="1400" b="0" i="0" u="none" strike="noStrike" dirty="0">
                        <a:solidFill>
                          <a:srgbClr val="000000"/>
                        </a:solidFill>
                        <a:effectLst/>
                        <a:latin typeface="+mn-ea"/>
                        <a:ea typeface="+mn-ea"/>
                      </a:endParaRPr>
                    </a:p>
                  </a:txBody>
                  <a:tcPr marL="90000" marR="90000" marT="46800" marB="46800" anchor="ctr"/>
                </a:tc>
                <a:tc>
                  <a:txBody>
                    <a:bodyPr/>
                    <a:lstStyle/>
                    <a:p>
                      <a:pPr algn="l" fontAlgn="ctr"/>
                      <a:r>
                        <a:rPr lang="ja-JP" altLang="en-US" sz="1400" u="none" strike="noStrike">
                          <a:effectLst/>
                        </a:rPr>
                        <a:t>名称</a:t>
                      </a:r>
                      <a:endParaRPr lang="ja-JP" altLang="en-US" sz="1400" b="0" i="0" u="none" strike="noStrike">
                        <a:solidFill>
                          <a:srgbClr val="000000"/>
                        </a:solidFill>
                        <a:effectLst/>
                        <a:latin typeface="+mn-ea"/>
                        <a:ea typeface="+mn-ea"/>
                      </a:endParaRPr>
                    </a:p>
                  </a:txBody>
                  <a:tcPr marL="90000" marR="90000" marT="46800" marB="46800" anchor="ctr"/>
                </a:tc>
                <a:tc>
                  <a:txBody>
                    <a:bodyPr/>
                    <a:lstStyle/>
                    <a:p>
                      <a:pPr marL="0" algn="l" defTabSz="914400" rtl="0" eaLnBrk="1" fontAlgn="ctr" latinLnBrk="0" hangingPunct="1"/>
                      <a:r>
                        <a:rPr kumimoji="1" lang="ja-JP" altLang="en-US" sz="1400" u="none" strike="noStrike" kern="1200" dirty="0">
                          <a:effectLst/>
                        </a:rPr>
                        <a:t>○○小学校</a:t>
                      </a:r>
                      <a:endParaRPr kumimoji="1" lang="ja-JP" altLang="en-US" sz="1400" u="none" strike="noStrike" kern="1200" dirty="0">
                        <a:solidFill>
                          <a:schemeClr val="tx1"/>
                        </a:solidFill>
                        <a:effectLst/>
                        <a:latin typeface="+mn-ea"/>
                        <a:ea typeface="+mn-ea"/>
                        <a:cs typeface="+mn-cs"/>
                      </a:endParaRPr>
                    </a:p>
                  </a:txBody>
                  <a:tcPr marL="90000" marR="90000" marT="46800" marB="46800" anchor="ctr"/>
                </a:tc>
                <a:extLst>
                  <a:ext uri="{0D108BD9-81ED-4DB2-BD59-A6C34878D82A}">
                    <a16:rowId xmlns:a16="http://schemas.microsoft.com/office/drawing/2014/main" val="2279235073"/>
                  </a:ext>
                </a:extLst>
              </a:tr>
              <a:tr h="0">
                <a:tc>
                  <a:txBody>
                    <a:bodyPr/>
                    <a:lstStyle/>
                    <a:p>
                      <a:pPr algn="ctr" fontAlgn="ctr"/>
                      <a:r>
                        <a:rPr lang="en-US" altLang="ja-JP" sz="1400" u="none" strike="noStrike" dirty="0">
                          <a:effectLst/>
                        </a:rPr>
                        <a:t>3</a:t>
                      </a:r>
                      <a:endParaRPr lang="en-US" altLang="ja-JP" sz="1400" b="0" i="0" u="none" strike="noStrike" dirty="0">
                        <a:solidFill>
                          <a:srgbClr val="000000"/>
                        </a:solidFill>
                        <a:effectLst/>
                        <a:latin typeface="+mn-ea"/>
                        <a:ea typeface="+mn-ea"/>
                      </a:endParaRPr>
                    </a:p>
                  </a:txBody>
                  <a:tcPr marL="90000" marR="90000" marT="46800" marB="46800" anchor="ctr"/>
                </a:tc>
                <a:tc>
                  <a:txBody>
                    <a:bodyPr/>
                    <a:lstStyle/>
                    <a:p>
                      <a:pPr algn="l" fontAlgn="ctr"/>
                      <a:r>
                        <a:rPr lang="ja-JP" altLang="en-US" sz="1400" u="none" strike="noStrike" dirty="0">
                          <a:effectLst/>
                        </a:rPr>
                        <a:t>名称</a:t>
                      </a:r>
                      <a:r>
                        <a:rPr lang="en-US" altLang="ja-JP" sz="1400" u="none" strike="noStrike" dirty="0">
                          <a:effectLst/>
                        </a:rPr>
                        <a:t>_</a:t>
                      </a:r>
                      <a:r>
                        <a:rPr lang="ja-JP" altLang="en-US" sz="1400" u="none" strike="noStrike" dirty="0">
                          <a:effectLst/>
                        </a:rPr>
                        <a:t>カナ</a:t>
                      </a:r>
                      <a:endParaRPr lang="ja-JP" altLang="en-US" sz="1400" b="0" i="0" u="none" strike="noStrike" dirty="0">
                        <a:solidFill>
                          <a:srgbClr val="000000"/>
                        </a:solidFill>
                        <a:effectLst/>
                        <a:latin typeface="+mn-ea"/>
                        <a:ea typeface="+mn-ea"/>
                      </a:endParaRPr>
                    </a:p>
                  </a:txBody>
                  <a:tcPr marL="90000" marR="90000" marT="46800" marB="46800" anchor="ctr"/>
                </a:tc>
                <a:tc>
                  <a:txBody>
                    <a:bodyPr/>
                    <a:lstStyle/>
                    <a:p>
                      <a:pPr marL="0" algn="l" defTabSz="914400" rtl="0" eaLnBrk="1" fontAlgn="ctr" latinLnBrk="0" hangingPunct="1"/>
                      <a:r>
                        <a:rPr kumimoji="1" lang="ja-JP" altLang="en-US" sz="1400" u="none" strike="noStrike" kern="1200" dirty="0">
                          <a:effectLst/>
                        </a:rPr>
                        <a:t>○○ショウガッコウ</a:t>
                      </a:r>
                      <a:endParaRPr kumimoji="1" lang="ja-JP" altLang="en-US" sz="1400" u="none" strike="noStrike" kern="1200" dirty="0">
                        <a:solidFill>
                          <a:schemeClr val="tx1"/>
                        </a:solidFill>
                        <a:effectLst/>
                        <a:latin typeface="+mn-ea"/>
                        <a:ea typeface="+mn-ea"/>
                        <a:cs typeface="+mn-cs"/>
                      </a:endParaRPr>
                    </a:p>
                  </a:txBody>
                  <a:tcPr marL="90000" marR="90000" marT="46800" marB="46800" anchor="ctr"/>
                </a:tc>
                <a:extLst>
                  <a:ext uri="{0D108BD9-81ED-4DB2-BD59-A6C34878D82A}">
                    <a16:rowId xmlns:a16="http://schemas.microsoft.com/office/drawing/2014/main" val="219113823"/>
                  </a:ext>
                </a:extLst>
              </a:tr>
              <a:tr h="0">
                <a:tc>
                  <a:txBody>
                    <a:bodyPr/>
                    <a:lstStyle/>
                    <a:p>
                      <a:pPr algn="ctr" fontAlgn="ctr"/>
                      <a:r>
                        <a:rPr lang="en-US" altLang="ja-JP" sz="1400" u="none" strike="noStrike" dirty="0">
                          <a:effectLst/>
                        </a:rPr>
                        <a:t>4</a:t>
                      </a:r>
                      <a:endParaRPr lang="en-US" altLang="ja-JP" sz="1400" b="0" i="0" u="none" strike="noStrike" dirty="0">
                        <a:solidFill>
                          <a:srgbClr val="000000"/>
                        </a:solidFill>
                        <a:effectLst/>
                        <a:latin typeface="+mn-ea"/>
                        <a:ea typeface="+mn-ea"/>
                      </a:endParaRPr>
                    </a:p>
                  </a:txBody>
                  <a:tcPr marL="90000" marR="90000" marT="46800" marB="46800" anchor="ctr"/>
                </a:tc>
                <a:tc>
                  <a:txBody>
                    <a:bodyPr/>
                    <a:lstStyle/>
                    <a:p>
                      <a:pPr algn="l" fontAlgn="ctr"/>
                      <a:r>
                        <a:rPr lang="ja-JP" altLang="en-US" sz="1400" u="none" strike="noStrike" dirty="0">
                          <a:effectLst/>
                        </a:rPr>
                        <a:t>住所</a:t>
                      </a:r>
                      <a:endParaRPr lang="ja-JP" altLang="en-US" sz="1400" b="0" i="0" u="none" strike="noStrike" dirty="0">
                        <a:solidFill>
                          <a:srgbClr val="000000"/>
                        </a:solidFill>
                        <a:effectLst/>
                        <a:latin typeface="+mn-ea"/>
                        <a:ea typeface="+mn-ea"/>
                      </a:endParaRPr>
                    </a:p>
                  </a:txBody>
                  <a:tcPr marL="90000" marR="90000" marT="46800" marB="46800" anchor="ctr"/>
                </a:tc>
                <a:tc>
                  <a:txBody>
                    <a:bodyPr/>
                    <a:lstStyle/>
                    <a:p>
                      <a:pPr marL="0" algn="l" defTabSz="914400" rtl="0" eaLnBrk="1" fontAlgn="ctr" latinLnBrk="0" hangingPunct="1"/>
                      <a:r>
                        <a:rPr kumimoji="1" lang="ja-JP" altLang="en-US" sz="1400" u="none" strike="noStrike" kern="1200" dirty="0">
                          <a:effectLst/>
                        </a:rPr>
                        <a:t>北海道札幌市厚別区</a:t>
                      </a:r>
                      <a:r>
                        <a:rPr kumimoji="1" lang="en-US" altLang="ja-JP" sz="1400" u="none" strike="noStrike" kern="1200" dirty="0">
                          <a:effectLst/>
                        </a:rPr>
                        <a:t>2-○-○</a:t>
                      </a:r>
                      <a:endParaRPr kumimoji="1" lang="en-US" altLang="ja-JP" sz="1400" u="none" strike="noStrike" kern="1200" dirty="0">
                        <a:solidFill>
                          <a:schemeClr val="tx1"/>
                        </a:solidFill>
                        <a:effectLst/>
                        <a:latin typeface="+mn-ea"/>
                        <a:ea typeface="+mn-ea"/>
                        <a:cs typeface="+mn-cs"/>
                      </a:endParaRPr>
                    </a:p>
                  </a:txBody>
                  <a:tcPr marL="90000" marR="90000" marT="46800" marB="46800" anchor="ctr"/>
                </a:tc>
                <a:extLst>
                  <a:ext uri="{0D108BD9-81ED-4DB2-BD59-A6C34878D82A}">
                    <a16:rowId xmlns:a16="http://schemas.microsoft.com/office/drawing/2014/main" val="2275028153"/>
                  </a:ext>
                </a:extLst>
              </a:tr>
              <a:tr h="0">
                <a:tc>
                  <a:txBody>
                    <a:bodyPr/>
                    <a:lstStyle/>
                    <a:p>
                      <a:pPr algn="ctr" fontAlgn="ctr"/>
                      <a:r>
                        <a:rPr lang="en-US" altLang="ja-JP" sz="1400" u="none" strike="noStrike" dirty="0">
                          <a:effectLst/>
                        </a:rPr>
                        <a:t>5</a:t>
                      </a:r>
                      <a:endParaRPr lang="en-US" altLang="ja-JP" sz="1400" b="0" i="0" u="none" strike="noStrike" dirty="0">
                        <a:solidFill>
                          <a:srgbClr val="000000"/>
                        </a:solidFill>
                        <a:effectLst/>
                        <a:latin typeface="+mn-ea"/>
                        <a:ea typeface="+mn-ea"/>
                      </a:endParaRPr>
                    </a:p>
                  </a:txBody>
                  <a:tcPr marL="90000" marR="90000" marT="46800" marB="46800" anchor="ctr"/>
                </a:tc>
                <a:tc>
                  <a:txBody>
                    <a:bodyPr/>
                    <a:lstStyle/>
                    <a:p>
                      <a:pPr algn="l" fontAlgn="ctr"/>
                      <a:r>
                        <a:rPr lang="ja-JP" altLang="en-US" sz="1400" u="none" strike="noStrike" dirty="0">
                          <a:effectLst/>
                        </a:rPr>
                        <a:t>方書</a:t>
                      </a:r>
                      <a:endParaRPr lang="ja-JP" altLang="en-US" sz="1400" b="0" i="0" u="none" strike="noStrike" dirty="0">
                        <a:solidFill>
                          <a:srgbClr val="000000"/>
                        </a:solidFill>
                        <a:effectLst/>
                        <a:latin typeface="+mn-ea"/>
                        <a:ea typeface="+mn-ea"/>
                      </a:endParaRPr>
                    </a:p>
                  </a:txBody>
                  <a:tcPr marL="90000" marR="90000" marT="46800" marB="46800" anchor="ctr"/>
                </a:tc>
                <a:tc>
                  <a:txBody>
                    <a:bodyPr/>
                    <a:lstStyle/>
                    <a:p>
                      <a:pPr marL="0" algn="l" defTabSz="914400" rtl="0" eaLnBrk="1" fontAlgn="ctr" latinLnBrk="0" hangingPunct="1"/>
                      <a:r>
                        <a:rPr kumimoji="1" lang="ja-JP" altLang="en-US" sz="1400" u="none" strike="noStrike" kern="1200" dirty="0">
                          <a:effectLst/>
                        </a:rPr>
                        <a:t>○○ビル</a:t>
                      </a:r>
                      <a:r>
                        <a:rPr kumimoji="1" lang="en-US" altLang="ja-JP" sz="1400" u="none" strike="noStrike" kern="1200" dirty="0">
                          <a:effectLst/>
                        </a:rPr>
                        <a:t>1</a:t>
                      </a:r>
                      <a:r>
                        <a:rPr kumimoji="1" lang="ja-JP" altLang="en-US" sz="1400" u="none" strike="noStrike" kern="1200" dirty="0">
                          <a:effectLst/>
                        </a:rPr>
                        <a:t>階</a:t>
                      </a:r>
                      <a:endParaRPr kumimoji="1" lang="ja-JP" altLang="en-US" sz="1400" u="none" strike="noStrike" kern="1200" dirty="0">
                        <a:solidFill>
                          <a:schemeClr val="tx1"/>
                        </a:solidFill>
                        <a:effectLst/>
                        <a:latin typeface="+mn-ea"/>
                        <a:ea typeface="+mn-ea"/>
                        <a:cs typeface="+mn-cs"/>
                      </a:endParaRPr>
                    </a:p>
                  </a:txBody>
                  <a:tcPr marL="90000" marR="90000" marT="46800" marB="46800" anchor="ctr"/>
                </a:tc>
                <a:extLst>
                  <a:ext uri="{0D108BD9-81ED-4DB2-BD59-A6C34878D82A}">
                    <a16:rowId xmlns:a16="http://schemas.microsoft.com/office/drawing/2014/main" val="4051420014"/>
                  </a:ext>
                </a:extLst>
              </a:tr>
              <a:tr h="0">
                <a:tc>
                  <a:txBody>
                    <a:bodyPr/>
                    <a:lstStyle/>
                    <a:p>
                      <a:pPr algn="ctr" fontAlgn="ctr"/>
                      <a:r>
                        <a:rPr lang="en-US" altLang="ja-JP" sz="1400" u="none" strike="noStrike" dirty="0">
                          <a:effectLst/>
                        </a:rPr>
                        <a:t>6</a:t>
                      </a:r>
                      <a:endParaRPr lang="en-US" altLang="ja-JP" sz="1400" b="0" i="0" u="none" strike="noStrike" dirty="0">
                        <a:solidFill>
                          <a:srgbClr val="000000"/>
                        </a:solidFill>
                        <a:effectLst/>
                        <a:latin typeface="+mn-ea"/>
                        <a:ea typeface="+mn-ea"/>
                      </a:endParaRPr>
                    </a:p>
                  </a:txBody>
                  <a:tcPr marL="90000" marR="90000" marT="46800" marB="46800" anchor="ctr"/>
                </a:tc>
                <a:tc>
                  <a:txBody>
                    <a:bodyPr/>
                    <a:lstStyle/>
                    <a:p>
                      <a:pPr algn="l" fontAlgn="ctr"/>
                      <a:r>
                        <a:rPr lang="ja-JP" altLang="en-US" sz="1400" u="none" strike="noStrike" dirty="0">
                          <a:effectLst/>
                        </a:rPr>
                        <a:t>緯度</a:t>
                      </a:r>
                      <a:endParaRPr lang="ja-JP" altLang="en-US" sz="1400" b="0" i="0" u="none" strike="noStrike" dirty="0">
                        <a:solidFill>
                          <a:srgbClr val="000000"/>
                        </a:solidFill>
                        <a:effectLst/>
                        <a:latin typeface="+mn-ea"/>
                        <a:ea typeface="+mn-ea"/>
                      </a:endParaRPr>
                    </a:p>
                  </a:txBody>
                  <a:tcPr marL="90000" marR="90000" marT="46800" marB="46800" anchor="ctr"/>
                </a:tc>
                <a:tc>
                  <a:txBody>
                    <a:bodyPr/>
                    <a:lstStyle/>
                    <a:p>
                      <a:pPr marL="0" algn="l" defTabSz="914400" rtl="0" eaLnBrk="1" fontAlgn="ctr" latinLnBrk="0" hangingPunct="1"/>
                      <a:r>
                        <a:rPr kumimoji="1" lang="en-US" altLang="ja-JP" sz="1400" u="none" strike="noStrike" kern="1200" dirty="0">
                          <a:solidFill>
                            <a:srgbClr val="0000CC"/>
                          </a:solidFill>
                          <a:effectLst/>
                        </a:rPr>
                        <a:t>43.064310</a:t>
                      </a:r>
                      <a:endParaRPr kumimoji="1" lang="en-US" altLang="ja-JP" sz="1400" u="none" strike="noStrike" kern="1200" dirty="0">
                        <a:solidFill>
                          <a:srgbClr val="0000CC"/>
                        </a:solidFill>
                        <a:effectLst/>
                        <a:latin typeface="+mn-ea"/>
                        <a:ea typeface="+mn-ea"/>
                        <a:cs typeface="+mn-cs"/>
                      </a:endParaRPr>
                    </a:p>
                  </a:txBody>
                  <a:tcPr marL="90000" marR="90000" marT="46800" marB="46800" anchor="ctr"/>
                </a:tc>
                <a:extLst>
                  <a:ext uri="{0D108BD9-81ED-4DB2-BD59-A6C34878D82A}">
                    <a16:rowId xmlns:a16="http://schemas.microsoft.com/office/drawing/2014/main" val="2052786388"/>
                  </a:ext>
                </a:extLst>
              </a:tr>
              <a:tr h="0">
                <a:tc>
                  <a:txBody>
                    <a:bodyPr/>
                    <a:lstStyle/>
                    <a:p>
                      <a:pPr algn="ctr" fontAlgn="ctr"/>
                      <a:r>
                        <a:rPr lang="en-US" altLang="ja-JP" sz="1400" u="none" strike="noStrike" dirty="0">
                          <a:effectLst/>
                        </a:rPr>
                        <a:t>7</a:t>
                      </a:r>
                      <a:endParaRPr lang="en-US" altLang="ja-JP" sz="1400" b="0" i="0" u="none" strike="noStrike" dirty="0">
                        <a:solidFill>
                          <a:srgbClr val="000000"/>
                        </a:solidFill>
                        <a:effectLst/>
                        <a:latin typeface="+mn-ea"/>
                        <a:ea typeface="+mn-ea"/>
                      </a:endParaRPr>
                    </a:p>
                  </a:txBody>
                  <a:tcPr marL="90000" marR="90000" marT="46800" marB="46800" anchor="ctr"/>
                </a:tc>
                <a:tc>
                  <a:txBody>
                    <a:bodyPr/>
                    <a:lstStyle/>
                    <a:p>
                      <a:pPr algn="l" fontAlgn="ctr"/>
                      <a:r>
                        <a:rPr lang="ja-JP" altLang="en-US" sz="1400" u="none" strike="noStrike" dirty="0">
                          <a:effectLst/>
                        </a:rPr>
                        <a:t>経度</a:t>
                      </a:r>
                      <a:endParaRPr lang="ja-JP" altLang="en-US" sz="1400" b="0" i="0" u="none" strike="noStrike" dirty="0">
                        <a:solidFill>
                          <a:srgbClr val="000000"/>
                        </a:solidFill>
                        <a:effectLst/>
                        <a:latin typeface="+mn-ea"/>
                        <a:ea typeface="+mn-ea"/>
                      </a:endParaRPr>
                    </a:p>
                  </a:txBody>
                  <a:tcPr marL="90000" marR="90000" marT="46800" marB="46800" anchor="ctr"/>
                </a:tc>
                <a:tc>
                  <a:txBody>
                    <a:bodyPr/>
                    <a:lstStyle/>
                    <a:p>
                      <a:pPr marL="0" algn="l" defTabSz="914400" rtl="0" eaLnBrk="1" fontAlgn="ctr" latinLnBrk="0" hangingPunct="1"/>
                      <a:r>
                        <a:rPr kumimoji="1" lang="en-US" altLang="ja-JP" sz="1400" u="none" strike="noStrike" kern="1200" dirty="0">
                          <a:solidFill>
                            <a:srgbClr val="0000CC"/>
                          </a:solidFill>
                          <a:effectLst/>
                        </a:rPr>
                        <a:t>141.346814</a:t>
                      </a:r>
                      <a:endParaRPr kumimoji="1" lang="en-US" altLang="ja-JP" sz="1400" u="none" strike="noStrike" kern="1200" dirty="0">
                        <a:solidFill>
                          <a:srgbClr val="0000CC"/>
                        </a:solidFill>
                        <a:effectLst/>
                        <a:latin typeface="+mn-ea"/>
                        <a:ea typeface="+mn-ea"/>
                        <a:cs typeface="+mn-cs"/>
                      </a:endParaRPr>
                    </a:p>
                  </a:txBody>
                  <a:tcPr marL="90000" marR="90000" marT="46800" marB="46800" anchor="ctr"/>
                </a:tc>
                <a:extLst>
                  <a:ext uri="{0D108BD9-81ED-4DB2-BD59-A6C34878D82A}">
                    <a16:rowId xmlns:a16="http://schemas.microsoft.com/office/drawing/2014/main" val="1265951945"/>
                  </a:ext>
                </a:extLst>
              </a:tr>
              <a:tr h="0">
                <a:tc>
                  <a:txBody>
                    <a:bodyPr/>
                    <a:lstStyle/>
                    <a:p>
                      <a:pPr algn="ctr" fontAlgn="ctr"/>
                      <a:r>
                        <a:rPr lang="en-US" altLang="ja-JP" sz="1400" u="none" strike="noStrike" dirty="0">
                          <a:effectLst/>
                        </a:rPr>
                        <a:t>8</a:t>
                      </a:r>
                      <a:endParaRPr lang="en-US" altLang="ja-JP" sz="1400" b="0" i="0" u="none" strike="noStrike" dirty="0">
                        <a:solidFill>
                          <a:srgbClr val="000000"/>
                        </a:solidFill>
                        <a:effectLst/>
                        <a:latin typeface="+mn-ea"/>
                        <a:ea typeface="+mn-ea"/>
                      </a:endParaRPr>
                    </a:p>
                  </a:txBody>
                  <a:tcPr marL="90000" marR="90000" marT="46800" marB="46800" anchor="ctr"/>
                </a:tc>
                <a:tc>
                  <a:txBody>
                    <a:bodyPr/>
                    <a:lstStyle/>
                    <a:p>
                      <a:pPr algn="l" fontAlgn="ctr"/>
                      <a:r>
                        <a:rPr lang="ja-JP" altLang="en-US" sz="1400" u="none" strike="noStrike" dirty="0">
                          <a:effectLst/>
                        </a:rPr>
                        <a:t>標高</a:t>
                      </a:r>
                      <a:endParaRPr lang="ja-JP" altLang="en-US" sz="1400" b="0" i="0" u="none" strike="noStrike" dirty="0">
                        <a:solidFill>
                          <a:srgbClr val="000000"/>
                        </a:solidFill>
                        <a:effectLst/>
                        <a:latin typeface="+mn-ea"/>
                        <a:ea typeface="+mn-ea"/>
                      </a:endParaRPr>
                    </a:p>
                  </a:txBody>
                  <a:tcPr marL="90000" marR="90000" marT="46800" marB="46800" anchor="ctr"/>
                </a:tc>
                <a:tc>
                  <a:txBody>
                    <a:bodyPr/>
                    <a:lstStyle/>
                    <a:p>
                      <a:pPr marL="0" algn="l" defTabSz="914400" rtl="0" eaLnBrk="1" fontAlgn="ctr" latinLnBrk="0" hangingPunct="1"/>
                      <a:r>
                        <a:rPr kumimoji="1" lang="en-US" altLang="ja-JP" sz="1400" u="none" strike="noStrike" kern="1200" dirty="0">
                          <a:solidFill>
                            <a:srgbClr val="0000CC"/>
                          </a:solidFill>
                          <a:effectLst/>
                        </a:rPr>
                        <a:t>30.5</a:t>
                      </a:r>
                      <a:endParaRPr kumimoji="1" lang="en-US" altLang="ja-JP" sz="1400" u="none" strike="noStrike" kern="1200" dirty="0">
                        <a:solidFill>
                          <a:srgbClr val="0000CC"/>
                        </a:solidFill>
                        <a:effectLst/>
                        <a:latin typeface="+mn-ea"/>
                        <a:ea typeface="+mn-ea"/>
                        <a:cs typeface="+mn-cs"/>
                      </a:endParaRPr>
                    </a:p>
                  </a:txBody>
                  <a:tcPr marL="90000" marR="90000" marT="46800" marB="46800" anchor="ctr"/>
                </a:tc>
                <a:extLst>
                  <a:ext uri="{0D108BD9-81ED-4DB2-BD59-A6C34878D82A}">
                    <a16:rowId xmlns:a16="http://schemas.microsoft.com/office/drawing/2014/main" val="809283959"/>
                  </a:ext>
                </a:extLst>
              </a:tr>
              <a:tr h="0">
                <a:tc>
                  <a:txBody>
                    <a:bodyPr/>
                    <a:lstStyle/>
                    <a:p>
                      <a:pPr algn="ctr" fontAlgn="ctr"/>
                      <a:r>
                        <a:rPr lang="en-US" altLang="ja-JP" sz="1400" u="none" strike="noStrike" dirty="0">
                          <a:effectLst/>
                        </a:rPr>
                        <a:t>9</a:t>
                      </a:r>
                      <a:endParaRPr lang="en-US" altLang="ja-JP" sz="1400" b="0" i="0" u="none" strike="noStrike" dirty="0">
                        <a:solidFill>
                          <a:srgbClr val="000000"/>
                        </a:solidFill>
                        <a:effectLst/>
                        <a:latin typeface="+mn-ea"/>
                        <a:ea typeface="+mn-ea"/>
                      </a:endParaRPr>
                    </a:p>
                  </a:txBody>
                  <a:tcPr marL="90000" marR="90000" marT="46800" marB="46800" anchor="ctr"/>
                </a:tc>
                <a:tc>
                  <a:txBody>
                    <a:bodyPr/>
                    <a:lstStyle/>
                    <a:p>
                      <a:pPr algn="l" fontAlgn="ctr"/>
                      <a:r>
                        <a:rPr lang="ja-JP" altLang="en-US" sz="1400" u="none" strike="noStrike" dirty="0">
                          <a:effectLst/>
                        </a:rPr>
                        <a:t>電話番号</a:t>
                      </a:r>
                      <a:endParaRPr lang="ja-JP" altLang="en-US" sz="1400" b="0" i="0" u="none" strike="noStrike" dirty="0">
                        <a:solidFill>
                          <a:srgbClr val="000000"/>
                        </a:solidFill>
                        <a:effectLst/>
                        <a:latin typeface="+mn-ea"/>
                        <a:ea typeface="+mn-ea"/>
                      </a:endParaRPr>
                    </a:p>
                  </a:txBody>
                  <a:tcPr marL="90000" marR="90000" marT="46800" marB="46800" anchor="ctr"/>
                </a:tc>
                <a:tc>
                  <a:txBody>
                    <a:bodyPr/>
                    <a:lstStyle/>
                    <a:p>
                      <a:pPr marL="0" algn="l" defTabSz="914400" rtl="0" eaLnBrk="1" fontAlgn="ctr" latinLnBrk="0" hangingPunct="1"/>
                      <a:r>
                        <a:rPr kumimoji="1" lang="en-US" altLang="ja-JP" sz="1400" u="none" strike="noStrike" kern="1200" dirty="0">
                          <a:effectLst/>
                        </a:rPr>
                        <a:t>000-000-0000</a:t>
                      </a:r>
                      <a:endParaRPr kumimoji="1" lang="en-US" altLang="ja-JP" sz="1400" u="none" strike="noStrike" kern="1200" dirty="0">
                        <a:solidFill>
                          <a:schemeClr val="tx1"/>
                        </a:solidFill>
                        <a:effectLst/>
                        <a:latin typeface="+mn-ea"/>
                        <a:ea typeface="+mn-ea"/>
                        <a:cs typeface="+mn-cs"/>
                      </a:endParaRPr>
                    </a:p>
                  </a:txBody>
                  <a:tcPr marL="90000" marR="90000" marT="46800" marB="46800" anchor="ctr"/>
                </a:tc>
                <a:extLst>
                  <a:ext uri="{0D108BD9-81ED-4DB2-BD59-A6C34878D82A}">
                    <a16:rowId xmlns:a16="http://schemas.microsoft.com/office/drawing/2014/main" val="2284863814"/>
                  </a:ext>
                </a:extLst>
              </a:tr>
            </a:tbl>
          </a:graphicData>
        </a:graphic>
      </p:graphicFrame>
      <p:sp>
        <p:nvSpPr>
          <p:cNvPr id="12" name="角丸四角形 11"/>
          <p:cNvSpPr/>
          <p:nvPr/>
        </p:nvSpPr>
        <p:spPr>
          <a:xfrm>
            <a:off x="6444208" y="4077072"/>
            <a:ext cx="2448272" cy="936104"/>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51520" y="1628800"/>
            <a:ext cx="3960440" cy="360040"/>
          </a:xfrm>
          <a:prstGeom prst="rect">
            <a:avLst/>
          </a:prstGeom>
          <a:noFill/>
          <a:ln>
            <a:noFill/>
          </a:ln>
        </p:spPr>
        <p:txBody>
          <a:bodyPr wrap="square" rtlCol="0" anchor="ctr">
            <a:noAutofit/>
          </a:bodyPr>
          <a:lstStyle/>
          <a:p>
            <a:pPr marL="285750" indent="-285750">
              <a:buClr>
                <a:srgbClr val="FF3300"/>
              </a:buClr>
              <a:buFont typeface="Wingdings" panose="05000000000000000000" pitchFamily="2" charset="2"/>
              <a:buChar char="u"/>
            </a:pPr>
            <a:r>
              <a:rPr kumimoji="1" lang="ja-JP" altLang="en-US" sz="1600" dirty="0">
                <a:latin typeface="+mn-ea"/>
              </a:rPr>
              <a:t>当初公開するオープンデータ</a:t>
            </a:r>
          </a:p>
        </p:txBody>
      </p:sp>
      <p:sp>
        <p:nvSpPr>
          <p:cNvPr id="22" name="楕円 21"/>
          <p:cNvSpPr/>
          <p:nvPr/>
        </p:nvSpPr>
        <p:spPr>
          <a:xfrm>
            <a:off x="3419872" y="4725144"/>
            <a:ext cx="2160240" cy="792088"/>
          </a:xfrm>
          <a:prstGeom prst="ellipse">
            <a:avLst/>
          </a:prstGeom>
          <a:solidFill>
            <a:schemeClr val="bg1"/>
          </a:solidFill>
          <a:ln>
            <a:noFill/>
          </a:ln>
        </p:spPr>
        <p:txBody>
          <a:bodyPr wrap="none" rtlCol="0" anchor="ctr">
            <a:noAutofit/>
          </a:bodyPr>
          <a:lstStyle/>
          <a:p>
            <a:pPr algn="ctr">
              <a:buClr>
                <a:srgbClr val="FF3300"/>
              </a:buClr>
            </a:pPr>
            <a:r>
              <a:rPr kumimoji="1" lang="ja-JP" altLang="en-US" sz="2000" dirty="0">
                <a:solidFill>
                  <a:schemeClr val="accent6">
                    <a:lumMod val="75000"/>
                  </a:schemeClr>
                </a:solidFill>
                <a:effectLst>
                  <a:outerShdw blurRad="38100" dist="38100" dir="2700000" algn="tl">
                    <a:srgbClr val="000000">
                      <a:alpha val="43137"/>
                    </a:srgbClr>
                  </a:outerShdw>
                </a:effectLst>
                <a:latin typeface="+mn-ea"/>
              </a:rPr>
              <a:t>オープンデータの</a:t>
            </a:r>
            <a:endParaRPr kumimoji="1" lang="en-US" altLang="ja-JP" sz="2000" dirty="0">
              <a:solidFill>
                <a:schemeClr val="accent6">
                  <a:lumMod val="75000"/>
                </a:schemeClr>
              </a:solidFill>
              <a:effectLst>
                <a:outerShdw blurRad="38100" dist="38100" dir="2700000" algn="tl">
                  <a:srgbClr val="000000">
                    <a:alpha val="43137"/>
                  </a:srgbClr>
                </a:outerShdw>
              </a:effectLst>
              <a:latin typeface="+mn-ea"/>
            </a:endParaRPr>
          </a:p>
          <a:p>
            <a:pPr algn="ctr">
              <a:buClr>
                <a:srgbClr val="FF3300"/>
              </a:buClr>
            </a:pPr>
            <a:r>
              <a:rPr kumimoji="1" lang="ja-JP" altLang="en-US" sz="2000" dirty="0">
                <a:solidFill>
                  <a:schemeClr val="accent6">
                    <a:lumMod val="75000"/>
                  </a:schemeClr>
                </a:solidFill>
                <a:effectLst>
                  <a:outerShdw blurRad="38100" dist="38100" dir="2700000" algn="tl">
                    <a:srgbClr val="000000">
                      <a:alpha val="43137"/>
                    </a:srgbClr>
                  </a:outerShdw>
                </a:effectLst>
                <a:latin typeface="+mn-ea"/>
              </a:rPr>
              <a:t>内容追加</a:t>
            </a:r>
          </a:p>
        </p:txBody>
      </p:sp>
      <p:grpSp>
        <p:nvGrpSpPr>
          <p:cNvPr id="14" name="Group 36"/>
          <p:cNvGrpSpPr>
            <a:grpSpLocks/>
          </p:cNvGrpSpPr>
          <p:nvPr/>
        </p:nvGrpSpPr>
        <p:grpSpPr bwMode="auto">
          <a:xfrm>
            <a:off x="4067944" y="4221088"/>
            <a:ext cx="1016000" cy="509587"/>
            <a:chOff x="2683" y="335"/>
            <a:chExt cx="640" cy="321"/>
          </a:xfrm>
          <a:solidFill>
            <a:schemeClr val="accent6">
              <a:lumMod val="75000"/>
            </a:schemeClr>
          </a:solidFill>
        </p:grpSpPr>
        <p:sp>
          <p:nvSpPr>
            <p:cNvPr id="15" name="Freeform 29"/>
            <p:cNvSpPr>
              <a:spLocks/>
            </p:cNvSpPr>
            <p:nvPr/>
          </p:nvSpPr>
          <p:spPr bwMode="auto">
            <a:xfrm>
              <a:off x="2965" y="336"/>
              <a:ext cx="29" cy="113"/>
            </a:xfrm>
            <a:custGeom>
              <a:avLst/>
              <a:gdLst>
                <a:gd name="T0" fmla="*/ 0 w 29"/>
                <a:gd name="T1" fmla="*/ 0 h 113"/>
                <a:gd name="T2" fmla="*/ 28 w 29"/>
                <a:gd name="T3" fmla="*/ 56 h 113"/>
                <a:gd name="T4" fmla="*/ 28 w 29"/>
                <a:gd name="T5" fmla="*/ 112 h 113"/>
                <a:gd name="T6" fmla="*/ 0 w 29"/>
                <a:gd name="T7" fmla="*/ 43 h 113"/>
                <a:gd name="T8" fmla="*/ 0 w 29"/>
                <a:gd name="T9" fmla="*/ 0 h 113"/>
              </a:gdLst>
              <a:ahLst/>
              <a:cxnLst>
                <a:cxn ang="0">
                  <a:pos x="T0" y="T1"/>
                </a:cxn>
                <a:cxn ang="0">
                  <a:pos x="T2" y="T3"/>
                </a:cxn>
                <a:cxn ang="0">
                  <a:pos x="T4" y="T5"/>
                </a:cxn>
                <a:cxn ang="0">
                  <a:pos x="T6" y="T7"/>
                </a:cxn>
                <a:cxn ang="0">
                  <a:pos x="T8" y="T9"/>
                </a:cxn>
              </a:cxnLst>
              <a:rect l="0" t="0" r="r" b="b"/>
              <a:pathLst>
                <a:path w="29" h="113">
                  <a:moveTo>
                    <a:pt x="0" y="0"/>
                  </a:moveTo>
                  <a:lnTo>
                    <a:pt x="28" y="56"/>
                  </a:lnTo>
                  <a:lnTo>
                    <a:pt x="28" y="112"/>
                  </a:lnTo>
                  <a:lnTo>
                    <a:pt x="0" y="43"/>
                  </a:lnTo>
                  <a:lnTo>
                    <a:pt x="0" y="0"/>
                  </a:lnTo>
                </a:path>
              </a:pathLst>
            </a:custGeom>
            <a:grpFill/>
            <a:ln w="12700" cap="rnd" cmpd="sng">
              <a:solidFill>
                <a:schemeClr val="accent6">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6" name="Group 35"/>
            <p:cNvGrpSpPr>
              <a:grpSpLocks/>
            </p:cNvGrpSpPr>
            <p:nvPr/>
          </p:nvGrpSpPr>
          <p:grpSpPr bwMode="auto">
            <a:xfrm>
              <a:off x="2683" y="335"/>
              <a:ext cx="640" cy="321"/>
              <a:chOff x="2683" y="335"/>
              <a:chExt cx="640" cy="321"/>
            </a:xfrm>
            <a:grpFill/>
          </p:grpSpPr>
          <p:sp>
            <p:nvSpPr>
              <p:cNvPr id="17" name="Freeform 30"/>
              <p:cNvSpPr>
                <a:spLocks/>
              </p:cNvSpPr>
              <p:nvPr/>
            </p:nvSpPr>
            <p:spPr bwMode="auto">
              <a:xfrm>
                <a:off x="2683" y="335"/>
                <a:ext cx="640" cy="264"/>
              </a:xfrm>
              <a:custGeom>
                <a:avLst/>
                <a:gdLst>
                  <a:gd name="T0" fmla="*/ 282 w 640"/>
                  <a:gd name="T1" fmla="*/ 0 h 264"/>
                  <a:gd name="T2" fmla="*/ 639 w 640"/>
                  <a:gd name="T3" fmla="*/ 131 h 264"/>
                  <a:gd name="T4" fmla="*/ 423 w 640"/>
                  <a:gd name="T5" fmla="*/ 263 h 264"/>
                  <a:gd name="T6" fmla="*/ 395 w 640"/>
                  <a:gd name="T7" fmla="*/ 206 h 264"/>
                  <a:gd name="T8" fmla="*/ 38 w 640"/>
                  <a:gd name="T9" fmla="*/ 206 h 264"/>
                  <a:gd name="T10" fmla="*/ 0 w 640"/>
                  <a:gd name="T11" fmla="*/ 56 h 264"/>
                  <a:gd name="T12" fmla="*/ 310 w 640"/>
                  <a:gd name="T13" fmla="*/ 56 h 264"/>
                  <a:gd name="T14" fmla="*/ 282 w 640"/>
                  <a:gd name="T15" fmla="*/ 0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0" h="264">
                    <a:moveTo>
                      <a:pt x="282" y="0"/>
                    </a:moveTo>
                    <a:lnTo>
                      <a:pt x="639" y="131"/>
                    </a:lnTo>
                    <a:lnTo>
                      <a:pt x="423" y="263"/>
                    </a:lnTo>
                    <a:lnTo>
                      <a:pt x="395" y="206"/>
                    </a:lnTo>
                    <a:lnTo>
                      <a:pt x="38" y="206"/>
                    </a:lnTo>
                    <a:lnTo>
                      <a:pt x="0" y="56"/>
                    </a:lnTo>
                    <a:lnTo>
                      <a:pt x="310" y="56"/>
                    </a:lnTo>
                    <a:lnTo>
                      <a:pt x="282" y="0"/>
                    </a:lnTo>
                  </a:path>
                </a:pathLst>
              </a:custGeom>
              <a:grpFill/>
              <a:ln w="12700" cap="rnd" cmpd="sng">
                <a:solidFill>
                  <a:schemeClr val="accent6">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Freeform 31"/>
              <p:cNvSpPr>
                <a:spLocks/>
              </p:cNvSpPr>
              <p:nvPr/>
            </p:nvSpPr>
            <p:spPr bwMode="auto">
              <a:xfrm>
                <a:off x="3106" y="466"/>
                <a:ext cx="217" cy="190"/>
              </a:xfrm>
              <a:custGeom>
                <a:avLst/>
                <a:gdLst>
                  <a:gd name="T0" fmla="*/ 216 w 217"/>
                  <a:gd name="T1" fmla="*/ 0 h 190"/>
                  <a:gd name="T2" fmla="*/ 0 w 217"/>
                  <a:gd name="T3" fmla="*/ 132 h 190"/>
                  <a:gd name="T4" fmla="*/ 0 w 217"/>
                  <a:gd name="T5" fmla="*/ 189 h 190"/>
                  <a:gd name="T6" fmla="*/ 216 w 217"/>
                  <a:gd name="T7" fmla="*/ 56 h 190"/>
                  <a:gd name="T8" fmla="*/ 216 w 217"/>
                  <a:gd name="T9" fmla="*/ 0 h 190"/>
                </a:gdLst>
                <a:ahLst/>
                <a:cxnLst>
                  <a:cxn ang="0">
                    <a:pos x="T0" y="T1"/>
                  </a:cxn>
                  <a:cxn ang="0">
                    <a:pos x="T2" y="T3"/>
                  </a:cxn>
                  <a:cxn ang="0">
                    <a:pos x="T4" y="T5"/>
                  </a:cxn>
                  <a:cxn ang="0">
                    <a:pos x="T6" y="T7"/>
                  </a:cxn>
                  <a:cxn ang="0">
                    <a:pos x="T8" y="T9"/>
                  </a:cxn>
                </a:cxnLst>
                <a:rect l="0" t="0" r="r" b="b"/>
                <a:pathLst>
                  <a:path w="217" h="190">
                    <a:moveTo>
                      <a:pt x="216" y="0"/>
                    </a:moveTo>
                    <a:lnTo>
                      <a:pt x="0" y="132"/>
                    </a:lnTo>
                    <a:lnTo>
                      <a:pt x="0" y="189"/>
                    </a:lnTo>
                    <a:lnTo>
                      <a:pt x="216" y="56"/>
                    </a:lnTo>
                    <a:lnTo>
                      <a:pt x="216" y="0"/>
                    </a:lnTo>
                  </a:path>
                </a:pathLst>
              </a:custGeom>
              <a:grpFill/>
              <a:ln w="12700" cap="rnd" cmpd="sng">
                <a:solidFill>
                  <a:schemeClr val="accent6">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Freeform 32"/>
              <p:cNvSpPr>
                <a:spLocks/>
              </p:cNvSpPr>
              <p:nvPr/>
            </p:nvSpPr>
            <p:spPr bwMode="auto">
              <a:xfrm>
                <a:off x="3078" y="541"/>
                <a:ext cx="29" cy="115"/>
              </a:xfrm>
              <a:custGeom>
                <a:avLst/>
                <a:gdLst>
                  <a:gd name="T0" fmla="*/ 28 w 29"/>
                  <a:gd name="T1" fmla="*/ 59 h 115"/>
                  <a:gd name="T2" fmla="*/ 0 w 29"/>
                  <a:gd name="T3" fmla="*/ 0 h 115"/>
                  <a:gd name="T4" fmla="*/ 0 w 29"/>
                  <a:gd name="T5" fmla="*/ 59 h 115"/>
                  <a:gd name="T6" fmla="*/ 28 w 29"/>
                  <a:gd name="T7" fmla="*/ 114 h 115"/>
                  <a:gd name="T8" fmla="*/ 28 w 29"/>
                  <a:gd name="T9" fmla="*/ 59 h 115"/>
                </a:gdLst>
                <a:ahLst/>
                <a:cxnLst>
                  <a:cxn ang="0">
                    <a:pos x="T0" y="T1"/>
                  </a:cxn>
                  <a:cxn ang="0">
                    <a:pos x="T2" y="T3"/>
                  </a:cxn>
                  <a:cxn ang="0">
                    <a:pos x="T4" y="T5"/>
                  </a:cxn>
                  <a:cxn ang="0">
                    <a:pos x="T6" y="T7"/>
                  </a:cxn>
                  <a:cxn ang="0">
                    <a:pos x="T8" y="T9"/>
                  </a:cxn>
                </a:cxnLst>
                <a:rect l="0" t="0" r="r" b="b"/>
                <a:pathLst>
                  <a:path w="29" h="115">
                    <a:moveTo>
                      <a:pt x="28" y="59"/>
                    </a:moveTo>
                    <a:lnTo>
                      <a:pt x="0" y="0"/>
                    </a:lnTo>
                    <a:lnTo>
                      <a:pt x="0" y="59"/>
                    </a:lnTo>
                    <a:lnTo>
                      <a:pt x="28" y="114"/>
                    </a:lnTo>
                    <a:lnTo>
                      <a:pt x="28" y="59"/>
                    </a:lnTo>
                  </a:path>
                </a:pathLst>
              </a:custGeom>
              <a:grpFill/>
              <a:ln w="12700" cap="rnd" cmpd="sng">
                <a:solidFill>
                  <a:schemeClr val="accent6">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 name="Freeform 33"/>
              <p:cNvSpPr>
                <a:spLocks/>
              </p:cNvSpPr>
              <p:nvPr/>
            </p:nvSpPr>
            <p:spPr bwMode="auto">
              <a:xfrm>
                <a:off x="2721" y="541"/>
                <a:ext cx="358" cy="60"/>
              </a:xfrm>
              <a:custGeom>
                <a:avLst/>
                <a:gdLst>
                  <a:gd name="T0" fmla="*/ 357 w 358"/>
                  <a:gd name="T1" fmla="*/ 1 h 60"/>
                  <a:gd name="T2" fmla="*/ 357 w 358"/>
                  <a:gd name="T3" fmla="*/ 59 h 60"/>
                  <a:gd name="T4" fmla="*/ 0 w 358"/>
                  <a:gd name="T5" fmla="*/ 59 h 60"/>
                  <a:gd name="T6" fmla="*/ 0 w 358"/>
                  <a:gd name="T7" fmla="*/ 0 h 60"/>
                  <a:gd name="T8" fmla="*/ 357 w 358"/>
                  <a:gd name="T9" fmla="*/ 1 h 60"/>
                </a:gdLst>
                <a:ahLst/>
                <a:cxnLst>
                  <a:cxn ang="0">
                    <a:pos x="T0" y="T1"/>
                  </a:cxn>
                  <a:cxn ang="0">
                    <a:pos x="T2" y="T3"/>
                  </a:cxn>
                  <a:cxn ang="0">
                    <a:pos x="T4" y="T5"/>
                  </a:cxn>
                  <a:cxn ang="0">
                    <a:pos x="T6" y="T7"/>
                  </a:cxn>
                  <a:cxn ang="0">
                    <a:pos x="T8" y="T9"/>
                  </a:cxn>
                </a:cxnLst>
                <a:rect l="0" t="0" r="r" b="b"/>
                <a:pathLst>
                  <a:path w="358" h="60">
                    <a:moveTo>
                      <a:pt x="357" y="1"/>
                    </a:moveTo>
                    <a:lnTo>
                      <a:pt x="357" y="59"/>
                    </a:lnTo>
                    <a:lnTo>
                      <a:pt x="0" y="59"/>
                    </a:lnTo>
                    <a:lnTo>
                      <a:pt x="0" y="0"/>
                    </a:lnTo>
                    <a:lnTo>
                      <a:pt x="357" y="1"/>
                    </a:lnTo>
                  </a:path>
                </a:pathLst>
              </a:custGeom>
              <a:grpFill/>
              <a:ln w="12700" cap="rnd" cmpd="sng">
                <a:solidFill>
                  <a:schemeClr val="accent6">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 name="Freeform 34"/>
              <p:cNvSpPr>
                <a:spLocks/>
              </p:cNvSpPr>
              <p:nvPr/>
            </p:nvSpPr>
            <p:spPr bwMode="auto">
              <a:xfrm>
                <a:off x="2683" y="391"/>
                <a:ext cx="39" cy="208"/>
              </a:xfrm>
              <a:custGeom>
                <a:avLst/>
                <a:gdLst>
                  <a:gd name="T0" fmla="*/ 0 w 39"/>
                  <a:gd name="T1" fmla="*/ 0 h 208"/>
                  <a:gd name="T2" fmla="*/ 38 w 39"/>
                  <a:gd name="T3" fmla="*/ 150 h 208"/>
                  <a:gd name="T4" fmla="*/ 38 w 39"/>
                  <a:gd name="T5" fmla="*/ 207 h 208"/>
                  <a:gd name="T6" fmla="*/ 0 w 39"/>
                  <a:gd name="T7" fmla="*/ 57 h 208"/>
                  <a:gd name="T8" fmla="*/ 0 w 39"/>
                  <a:gd name="T9" fmla="*/ 0 h 208"/>
                </a:gdLst>
                <a:ahLst/>
                <a:cxnLst>
                  <a:cxn ang="0">
                    <a:pos x="T0" y="T1"/>
                  </a:cxn>
                  <a:cxn ang="0">
                    <a:pos x="T2" y="T3"/>
                  </a:cxn>
                  <a:cxn ang="0">
                    <a:pos x="T4" y="T5"/>
                  </a:cxn>
                  <a:cxn ang="0">
                    <a:pos x="T6" y="T7"/>
                  </a:cxn>
                  <a:cxn ang="0">
                    <a:pos x="T8" y="T9"/>
                  </a:cxn>
                </a:cxnLst>
                <a:rect l="0" t="0" r="r" b="b"/>
                <a:pathLst>
                  <a:path w="39" h="208">
                    <a:moveTo>
                      <a:pt x="0" y="0"/>
                    </a:moveTo>
                    <a:lnTo>
                      <a:pt x="38" y="150"/>
                    </a:lnTo>
                    <a:lnTo>
                      <a:pt x="38" y="207"/>
                    </a:lnTo>
                    <a:lnTo>
                      <a:pt x="0" y="57"/>
                    </a:lnTo>
                    <a:lnTo>
                      <a:pt x="0" y="0"/>
                    </a:lnTo>
                  </a:path>
                </a:pathLst>
              </a:custGeom>
              <a:grpFill/>
              <a:ln w="12700" cap="rnd" cmpd="sng">
                <a:solidFill>
                  <a:schemeClr val="accent6">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
        <p:nvSpPr>
          <p:cNvPr id="23" name="正方形/長方形 22"/>
          <p:cNvSpPr/>
          <p:nvPr/>
        </p:nvSpPr>
        <p:spPr>
          <a:xfrm>
            <a:off x="4932040" y="1628800"/>
            <a:ext cx="3960440" cy="360040"/>
          </a:xfrm>
          <a:prstGeom prst="rect">
            <a:avLst/>
          </a:prstGeom>
          <a:noFill/>
          <a:ln>
            <a:noFill/>
          </a:ln>
        </p:spPr>
        <p:txBody>
          <a:bodyPr wrap="square" rtlCol="0" anchor="ctr">
            <a:noAutofit/>
          </a:bodyPr>
          <a:lstStyle/>
          <a:p>
            <a:pPr marL="285750" indent="-285750">
              <a:buClr>
                <a:srgbClr val="FF3300"/>
              </a:buClr>
              <a:buFont typeface="Wingdings" panose="05000000000000000000" pitchFamily="2" charset="2"/>
              <a:buChar char="u"/>
            </a:pPr>
            <a:r>
              <a:rPr kumimoji="1" lang="ja-JP" altLang="en-US" sz="1600" dirty="0">
                <a:latin typeface="+mn-ea"/>
              </a:rPr>
              <a:t>内容を追加して公開</a:t>
            </a:r>
          </a:p>
        </p:txBody>
      </p:sp>
      <p:sp>
        <p:nvSpPr>
          <p:cNvPr id="24" name="正方形/長方形 23"/>
          <p:cNvSpPr/>
          <p:nvPr/>
        </p:nvSpPr>
        <p:spPr>
          <a:xfrm>
            <a:off x="1115616" y="5949280"/>
            <a:ext cx="7848872" cy="432048"/>
          </a:xfrm>
          <a:prstGeom prst="rect">
            <a:avLst/>
          </a:prstGeom>
          <a:noFill/>
          <a:ln>
            <a:noFill/>
          </a:ln>
        </p:spPr>
        <p:txBody>
          <a:bodyPr wrap="none" rtlCol="0" anchor="ctr">
            <a:noAutofit/>
          </a:bodyPr>
          <a:lstStyle/>
          <a:p>
            <a:pPr algn="r"/>
            <a:r>
              <a:rPr kumimoji="1" lang="ja-JP" altLang="en-US" sz="1200" dirty="0">
                <a:latin typeface="+mn-ea"/>
              </a:rPr>
              <a:t>出典：</a:t>
            </a:r>
            <a:r>
              <a:rPr kumimoji="1" lang="en-US" altLang="ja-JP" sz="1200" dirty="0">
                <a:latin typeface="+mn-ea"/>
              </a:rPr>
              <a:t>2019</a:t>
            </a:r>
            <a:r>
              <a:rPr kumimoji="1" lang="ja-JP" altLang="en-US" sz="1200" dirty="0">
                <a:latin typeface="+mn-ea"/>
              </a:rPr>
              <a:t>年</a:t>
            </a:r>
            <a:r>
              <a:rPr kumimoji="1" lang="en-US" altLang="ja-JP" sz="1200" dirty="0">
                <a:latin typeface="+mn-ea"/>
              </a:rPr>
              <a:t>3</a:t>
            </a:r>
            <a:r>
              <a:rPr kumimoji="1" lang="ja-JP" altLang="en-US" sz="1200" dirty="0">
                <a:latin typeface="+mn-ea"/>
              </a:rPr>
              <a:t>月</a:t>
            </a:r>
            <a:r>
              <a:rPr kumimoji="1" lang="en-US" altLang="ja-JP" sz="1200" dirty="0">
                <a:latin typeface="+mn-ea"/>
              </a:rPr>
              <a:t>22</a:t>
            </a:r>
            <a:r>
              <a:rPr kumimoji="1" lang="ja-JP" altLang="en-US" sz="1200" dirty="0">
                <a:latin typeface="+mn-ea"/>
              </a:rPr>
              <a:t>日　内閣官房情報通信技術（</a:t>
            </a:r>
            <a:r>
              <a:rPr kumimoji="1" lang="en-US" altLang="ja-JP" sz="1200" dirty="0">
                <a:latin typeface="+mn-ea"/>
              </a:rPr>
              <a:t>IT</a:t>
            </a:r>
            <a:r>
              <a:rPr kumimoji="1" lang="ja-JP" altLang="en-US" sz="1200" dirty="0">
                <a:latin typeface="+mn-ea"/>
              </a:rPr>
              <a:t>）総合戦略室</a:t>
            </a:r>
          </a:p>
          <a:p>
            <a:pPr algn="r"/>
            <a:r>
              <a:rPr kumimoji="1" lang="ja-JP" altLang="en-US" sz="1200" dirty="0">
                <a:latin typeface="+mn-ea"/>
              </a:rPr>
              <a:t>「データ項目定義書（第</a:t>
            </a:r>
            <a:r>
              <a:rPr kumimoji="1" lang="en-US" altLang="ja-JP" sz="1200" dirty="0">
                <a:latin typeface="+mn-ea"/>
              </a:rPr>
              <a:t>1.0</a:t>
            </a:r>
            <a:r>
              <a:rPr kumimoji="1" lang="ja-JP" altLang="en-US" sz="1200" dirty="0">
                <a:latin typeface="+mn-ea"/>
              </a:rPr>
              <a:t>版）」</a:t>
            </a:r>
          </a:p>
        </p:txBody>
      </p:sp>
    </p:spTree>
    <p:extLst>
      <p:ext uri="{BB962C8B-B14F-4D97-AF65-F5344CB8AC3E}">
        <p14:creationId xmlns:p14="http://schemas.microsoft.com/office/powerpoint/2010/main" val="6817626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(2) </a:t>
            </a:r>
            <a:r>
              <a:rPr lang="ja-JP" altLang="en-US" dirty="0"/>
              <a:t>オープンデータを拡充する</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58</a:t>
            </a:fld>
            <a:endParaRPr kumimoji="1" lang="ja-JP" altLang="en-US"/>
          </a:p>
        </p:txBody>
      </p:sp>
      <p:sp>
        <p:nvSpPr>
          <p:cNvPr id="6" name="正方形/長方形 5"/>
          <p:cNvSpPr/>
          <p:nvPr/>
        </p:nvSpPr>
        <p:spPr>
          <a:xfrm>
            <a:off x="251520" y="908720"/>
            <a:ext cx="8640960"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公開しているデータのファイル形式を追加する</a:t>
            </a:r>
          </a:p>
        </p:txBody>
      </p:sp>
      <p:sp>
        <p:nvSpPr>
          <p:cNvPr id="8"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３</a:t>
            </a:r>
            <a:r>
              <a:rPr lang="en-US" altLang="ja-JP" sz="1200" dirty="0">
                <a:latin typeface="+mn-ea"/>
                <a:ea typeface="+mn-ea"/>
              </a:rPr>
              <a:t>. </a:t>
            </a:r>
            <a:r>
              <a:rPr lang="ja-JP" altLang="en-US" sz="1200" dirty="0">
                <a:latin typeface="+mn-ea"/>
                <a:ea typeface="+mn-ea"/>
              </a:rPr>
              <a:t>オープンデータを継続していくための取り組み</a:t>
            </a:r>
          </a:p>
        </p:txBody>
      </p:sp>
      <p:grpSp>
        <p:nvGrpSpPr>
          <p:cNvPr id="16" name="グループ化 15"/>
          <p:cNvGrpSpPr/>
          <p:nvPr/>
        </p:nvGrpSpPr>
        <p:grpSpPr>
          <a:xfrm>
            <a:off x="539552" y="2276872"/>
            <a:ext cx="792088" cy="576064"/>
            <a:chOff x="6228184" y="2564904"/>
            <a:chExt cx="792088" cy="576064"/>
          </a:xfrm>
        </p:grpSpPr>
        <p:sp>
          <p:nvSpPr>
            <p:cNvPr id="17" name="正方形/長方形 16"/>
            <p:cNvSpPr/>
            <p:nvPr/>
          </p:nvSpPr>
          <p:spPr>
            <a:xfrm>
              <a:off x="6228184" y="2564904"/>
              <a:ext cx="792088"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p:cNvCxnSpPr/>
            <p:nvPr/>
          </p:nvCxnSpPr>
          <p:spPr>
            <a:xfrm>
              <a:off x="6300192" y="2708920"/>
              <a:ext cx="648072" cy="0"/>
            </a:xfrm>
            <a:prstGeom prst="lin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cxnSp>
        <p:cxnSp>
          <p:nvCxnSpPr>
            <p:cNvPr id="19" name="直線コネクタ 18"/>
            <p:cNvCxnSpPr/>
            <p:nvPr/>
          </p:nvCxnSpPr>
          <p:spPr>
            <a:xfrm>
              <a:off x="6300192" y="2852936"/>
              <a:ext cx="648072" cy="0"/>
            </a:xfrm>
            <a:prstGeom prst="lin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cxnSp>
        <p:cxnSp>
          <p:nvCxnSpPr>
            <p:cNvPr id="20" name="直線コネクタ 19"/>
            <p:cNvCxnSpPr/>
            <p:nvPr/>
          </p:nvCxnSpPr>
          <p:spPr>
            <a:xfrm>
              <a:off x="6300192" y="2996952"/>
              <a:ext cx="648072" cy="0"/>
            </a:xfrm>
            <a:prstGeom prst="lin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cxnSp>
      </p:grpSp>
      <p:sp>
        <p:nvSpPr>
          <p:cNvPr id="24" name="テキスト ボックス 23">
            <a:extLst>
              <a:ext uri="{FF2B5EF4-FFF2-40B4-BE49-F238E27FC236}">
                <a16:creationId xmlns:a16="http://schemas.microsoft.com/office/drawing/2014/main" id="{88352BC8-C086-464C-B916-532D872A3F98}"/>
              </a:ext>
            </a:extLst>
          </p:cNvPr>
          <p:cNvSpPr txBox="1"/>
          <p:nvPr/>
        </p:nvSpPr>
        <p:spPr>
          <a:xfrm>
            <a:off x="1403648" y="2276872"/>
            <a:ext cx="1872208" cy="432048"/>
          </a:xfrm>
          <a:prstGeom prst="rect">
            <a:avLst/>
          </a:prstGeom>
          <a:noFill/>
          <a:ln>
            <a:noFill/>
          </a:ln>
        </p:spPr>
        <p:txBody>
          <a:bodyPr wrap="none" rtlCol="0">
            <a:noAutofit/>
          </a:bodyPr>
          <a:lstStyle>
            <a:defPPr>
              <a:defRPr lang="en-US"/>
            </a:defPPr>
            <a:lvl1pPr>
              <a:defRPr kumimoji="1">
                <a:latin typeface="+mn-ea"/>
              </a:defRPr>
            </a:lvl1pPr>
          </a:lstStyle>
          <a:p>
            <a:r>
              <a:rPr lang="ja-JP" altLang="en-US" sz="1600" dirty="0"/>
              <a:t>画面に直接記載</a:t>
            </a:r>
          </a:p>
        </p:txBody>
      </p:sp>
      <p:grpSp>
        <p:nvGrpSpPr>
          <p:cNvPr id="29" name="グループ化 28"/>
          <p:cNvGrpSpPr/>
          <p:nvPr/>
        </p:nvGrpSpPr>
        <p:grpSpPr>
          <a:xfrm>
            <a:off x="539552" y="3140968"/>
            <a:ext cx="1152128" cy="648072"/>
            <a:chOff x="1547664" y="1340768"/>
            <a:chExt cx="1152128" cy="648072"/>
          </a:xfrm>
        </p:grpSpPr>
        <p:sp>
          <p:nvSpPr>
            <p:cNvPr id="30" name="メモ 29"/>
            <p:cNvSpPr/>
            <p:nvPr/>
          </p:nvSpPr>
          <p:spPr>
            <a:xfrm flipV="1">
              <a:off x="1547664" y="1340768"/>
              <a:ext cx="1152128" cy="648072"/>
            </a:xfrm>
            <a:prstGeom prst="foldedCorner">
              <a:avLst>
                <a:gd name="adj" fmla="val 3839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31" name="テキスト ボックス 30"/>
            <p:cNvSpPr txBox="1"/>
            <p:nvPr/>
          </p:nvSpPr>
          <p:spPr>
            <a:xfrm>
              <a:off x="1547664" y="1556792"/>
              <a:ext cx="1152128" cy="432048"/>
            </a:xfrm>
            <a:prstGeom prst="rect">
              <a:avLst/>
            </a:prstGeom>
            <a:noFill/>
            <a:ln>
              <a:noFill/>
            </a:ln>
          </p:spPr>
          <p:txBody>
            <a:bodyPr wrap="none" rtlCol="0">
              <a:noAutofit/>
            </a:bodyPr>
            <a:lstStyle>
              <a:defPPr>
                <a:defRPr lang="en-US"/>
              </a:defPPr>
              <a:lvl1pPr>
                <a:defRPr kumimoji="1" sz="2000">
                  <a:latin typeface="+mn-ea"/>
                </a:defRPr>
              </a:lvl1pPr>
            </a:lstStyle>
            <a:p>
              <a:pPr algn="ctr"/>
              <a:r>
                <a:rPr lang="en-US" altLang="ja-JP" sz="1800" dirty="0">
                  <a:cs typeface="Meiryo UI" panose="020B0604030504040204" pitchFamily="50" charset="-128"/>
                </a:rPr>
                <a:t>PDF</a:t>
              </a:r>
              <a:r>
                <a:rPr lang="ja-JP" altLang="en-US" sz="1800" dirty="0">
                  <a:cs typeface="Meiryo UI" panose="020B0604030504040204" pitchFamily="50" charset="-128"/>
                </a:rPr>
                <a:t>形式</a:t>
              </a:r>
            </a:p>
          </p:txBody>
        </p:sp>
      </p:grpSp>
      <p:grpSp>
        <p:nvGrpSpPr>
          <p:cNvPr id="32" name="グループ化 31"/>
          <p:cNvGrpSpPr/>
          <p:nvPr/>
        </p:nvGrpSpPr>
        <p:grpSpPr>
          <a:xfrm>
            <a:off x="5292080" y="2276872"/>
            <a:ext cx="792088" cy="576064"/>
            <a:chOff x="6228184" y="2564904"/>
            <a:chExt cx="792088" cy="576064"/>
          </a:xfrm>
        </p:grpSpPr>
        <p:sp>
          <p:nvSpPr>
            <p:cNvPr id="33" name="正方形/長方形 32"/>
            <p:cNvSpPr/>
            <p:nvPr/>
          </p:nvSpPr>
          <p:spPr>
            <a:xfrm>
              <a:off x="6228184" y="2564904"/>
              <a:ext cx="792088"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コネクタ 33"/>
            <p:cNvCxnSpPr/>
            <p:nvPr/>
          </p:nvCxnSpPr>
          <p:spPr>
            <a:xfrm>
              <a:off x="6300192" y="2708920"/>
              <a:ext cx="648072" cy="0"/>
            </a:xfrm>
            <a:prstGeom prst="lin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cxnSp>
        <p:cxnSp>
          <p:nvCxnSpPr>
            <p:cNvPr id="35" name="直線コネクタ 34"/>
            <p:cNvCxnSpPr/>
            <p:nvPr/>
          </p:nvCxnSpPr>
          <p:spPr>
            <a:xfrm>
              <a:off x="6300192" y="2852936"/>
              <a:ext cx="648072" cy="0"/>
            </a:xfrm>
            <a:prstGeom prst="lin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cxnSp>
        <p:cxnSp>
          <p:nvCxnSpPr>
            <p:cNvPr id="36" name="直線コネクタ 35"/>
            <p:cNvCxnSpPr/>
            <p:nvPr/>
          </p:nvCxnSpPr>
          <p:spPr>
            <a:xfrm>
              <a:off x="6300192" y="2996952"/>
              <a:ext cx="648072" cy="0"/>
            </a:xfrm>
            <a:prstGeom prst="lin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cxnSp>
      </p:grpSp>
      <p:sp>
        <p:nvSpPr>
          <p:cNvPr id="37" name="テキスト ボックス 36">
            <a:extLst>
              <a:ext uri="{FF2B5EF4-FFF2-40B4-BE49-F238E27FC236}">
                <a16:creationId xmlns:a16="http://schemas.microsoft.com/office/drawing/2014/main" id="{88352BC8-C086-464C-B916-532D872A3F98}"/>
              </a:ext>
            </a:extLst>
          </p:cNvPr>
          <p:cNvSpPr txBox="1"/>
          <p:nvPr/>
        </p:nvSpPr>
        <p:spPr>
          <a:xfrm>
            <a:off x="6156176" y="2276872"/>
            <a:ext cx="1872208" cy="432048"/>
          </a:xfrm>
          <a:prstGeom prst="rect">
            <a:avLst/>
          </a:prstGeom>
          <a:noFill/>
          <a:ln>
            <a:noFill/>
          </a:ln>
        </p:spPr>
        <p:txBody>
          <a:bodyPr wrap="none" rtlCol="0">
            <a:noAutofit/>
          </a:bodyPr>
          <a:lstStyle>
            <a:defPPr>
              <a:defRPr lang="en-US"/>
            </a:defPPr>
            <a:lvl1pPr>
              <a:defRPr kumimoji="1">
                <a:latin typeface="+mn-ea"/>
              </a:defRPr>
            </a:lvl1pPr>
          </a:lstStyle>
          <a:p>
            <a:r>
              <a:rPr lang="ja-JP" altLang="en-US" sz="1600" dirty="0"/>
              <a:t>画面に直接記載</a:t>
            </a:r>
          </a:p>
        </p:txBody>
      </p:sp>
      <p:grpSp>
        <p:nvGrpSpPr>
          <p:cNvPr id="38" name="グループ化 37"/>
          <p:cNvGrpSpPr/>
          <p:nvPr/>
        </p:nvGrpSpPr>
        <p:grpSpPr>
          <a:xfrm>
            <a:off x="5292080" y="3140968"/>
            <a:ext cx="1152128" cy="648072"/>
            <a:chOff x="1547664" y="1340768"/>
            <a:chExt cx="1152128" cy="648072"/>
          </a:xfrm>
        </p:grpSpPr>
        <p:sp>
          <p:nvSpPr>
            <p:cNvPr id="39" name="メモ 38"/>
            <p:cNvSpPr/>
            <p:nvPr/>
          </p:nvSpPr>
          <p:spPr>
            <a:xfrm flipV="1">
              <a:off x="1547664" y="1340768"/>
              <a:ext cx="1152128" cy="648072"/>
            </a:xfrm>
            <a:prstGeom prst="foldedCorner">
              <a:avLst>
                <a:gd name="adj" fmla="val 3839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40" name="テキスト ボックス 39"/>
            <p:cNvSpPr txBox="1"/>
            <p:nvPr/>
          </p:nvSpPr>
          <p:spPr>
            <a:xfrm>
              <a:off x="1547664" y="1556792"/>
              <a:ext cx="1152128" cy="432048"/>
            </a:xfrm>
            <a:prstGeom prst="rect">
              <a:avLst/>
            </a:prstGeom>
            <a:noFill/>
            <a:ln>
              <a:noFill/>
            </a:ln>
          </p:spPr>
          <p:txBody>
            <a:bodyPr wrap="none" rtlCol="0">
              <a:noAutofit/>
            </a:bodyPr>
            <a:lstStyle>
              <a:defPPr>
                <a:defRPr lang="en-US"/>
              </a:defPPr>
              <a:lvl1pPr>
                <a:defRPr kumimoji="1" sz="2000">
                  <a:latin typeface="+mn-ea"/>
                </a:defRPr>
              </a:lvl1pPr>
            </a:lstStyle>
            <a:p>
              <a:pPr algn="ctr"/>
              <a:r>
                <a:rPr lang="en-US" altLang="ja-JP" sz="1800" dirty="0">
                  <a:cs typeface="Meiryo UI" panose="020B0604030504040204" pitchFamily="50" charset="-128"/>
                </a:rPr>
                <a:t>PDF</a:t>
              </a:r>
              <a:r>
                <a:rPr lang="ja-JP" altLang="en-US" sz="1800" dirty="0">
                  <a:cs typeface="Meiryo UI" panose="020B0604030504040204" pitchFamily="50" charset="-128"/>
                </a:rPr>
                <a:t>形式</a:t>
              </a:r>
            </a:p>
          </p:txBody>
        </p:sp>
      </p:grpSp>
      <p:grpSp>
        <p:nvGrpSpPr>
          <p:cNvPr id="41" name="グループ化 40"/>
          <p:cNvGrpSpPr/>
          <p:nvPr/>
        </p:nvGrpSpPr>
        <p:grpSpPr>
          <a:xfrm>
            <a:off x="5292080" y="4077072"/>
            <a:ext cx="1152128" cy="648072"/>
            <a:chOff x="1547664" y="1340768"/>
            <a:chExt cx="1152128" cy="648072"/>
          </a:xfrm>
        </p:grpSpPr>
        <p:sp>
          <p:nvSpPr>
            <p:cNvPr id="42" name="メモ 41"/>
            <p:cNvSpPr/>
            <p:nvPr/>
          </p:nvSpPr>
          <p:spPr>
            <a:xfrm flipV="1">
              <a:off x="1547664" y="1340768"/>
              <a:ext cx="1152128" cy="648072"/>
            </a:xfrm>
            <a:prstGeom prst="foldedCorner">
              <a:avLst>
                <a:gd name="adj" fmla="val 3839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43" name="テキスト ボックス 42"/>
            <p:cNvSpPr txBox="1"/>
            <p:nvPr/>
          </p:nvSpPr>
          <p:spPr>
            <a:xfrm>
              <a:off x="1547664" y="1556792"/>
              <a:ext cx="1152128" cy="432048"/>
            </a:xfrm>
            <a:prstGeom prst="rect">
              <a:avLst/>
            </a:prstGeom>
            <a:noFill/>
            <a:ln>
              <a:noFill/>
            </a:ln>
          </p:spPr>
          <p:txBody>
            <a:bodyPr wrap="none" rtlCol="0">
              <a:noAutofit/>
            </a:bodyPr>
            <a:lstStyle>
              <a:defPPr>
                <a:defRPr lang="en-US"/>
              </a:defPPr>
              <a:lvl1pPr>
                <a:defRPr kumimoji="1" sz="2000">
                  <a:latin typeface="+mn-ea"/>
                </a:defRPr>
              </a:lvl1pPr>
            </a:lstStyle>
            <a:p>
              <a:pPr algn="ctr"/>
              <a:r>
                <a:rPr lang="en-US" altLang="ja-JP" sz="1800" dirty="0">
                  <a:cs typeface="Meiryo UI" panose="020B0604030504040204" pitchFamily="50" charset="-128"/>
                </a:rPr>
                <a:t>CSV</a:t>
              </a:r>
              <a:r>
                <a:rPr lang="ja-JP" altLang="en-US" sz="1800" dirty="0">
                  <a:cs typeface="Meiryo UI" panose="020B0604030504040204" pitchFamily="50" charset="-128"/>
                </a:rPr>
                <a:t>形式</a:t>
              </a:r>
            </a:p>
          </p:txBody>
        </p:sp>
      </p:grpSp>
      <p:sp>
        <p:nvSpPr>
          <p:cNvPr id="44" name="テキスト ボックス 43">
            <a:extLst>
              <a:ext uri="{FF2B5EF4-FFF2-40B4-BE49-F238E27FC236}">
                <a16:creationId xmlns:a16="http://schemas.microsoft.com/office/drawing/2014/main" id="{88352BC8-C086-464C-B916-532D872A3F98}"/>
              </a:ext>
            </a:extLst>
          </p:cNvPr>
          <p:cNvSpPr txBox="1"/>
          <p:nvPr/>
        </p:nvSpPr>
        <p:spPr>
          <a:xfrm>
            <a:off x="1835696" y="3140968"/>
            <a:ext cx="1872208" cy="432048"/>
          </a:xfrm>
          <a:prstGeom prst="rect">
            <a:avLst/>
          </a:prstGeom>
          <a:noFill/>
          <a:ln>
            <a:noFill/>
          </a:ln>
        </p:spPr>
        <p:txBody>
          <a:bodyPr wrap="none" rtlCol="0">
            <a:noAutofit/>
          </a:bodyPr>
          <a:lstStyle>
            <a:defPPr>
              <a:defRPr lang="en-US"/>
            </a:defPPr>
            <a:lvl1pPr>
              <a:defRPr kumimoji="1">
                <a:latin typeface="+mn-ea"/>
              </a:defRPr>
            </a:lvl1pPr>
          </a:lstStyle>
          <a:p>
            <a:r>
              <a:rPr lang="ja-JP" altLang="en-US" sz="1600" dirty="0"/>
              <a:t>画面にファイルを掲載</a:t>
            </a:r>
          </a:p>
        </p:txBody>
      </p:sp>
      <p:sp>
        <p:nvSpPr>
          <p:cNvPr id="45" name="テキスト ボックス 44">
            <a:extLst>
              <a:ext uri="{FF2B5EF4-FFF2-40B4-BE49-F238E27FC236}">
                <a16:creationId xmlns:a16="http://schemas.microsoft.com/office/drawing/2014/main" id="{88352BC8-C086-464C-B916-532D872A3F98}"/>
              </a:ext>
            </a:extLst>
          </p:cNvPr>
          <p:cNvSpPr txBox="1"/>
          <p:nvPr/>
        </p:nvSpPr>
        <p:spPr>
          <a:xfrm>
            <a:off x="6516216" y="3140968"/>
            <a:ext cx="1872208" cy="432048"/>
          </a:xfrm>
          <a:prstGeom prst="rect">
            <a:avLst/>
          </a:prstGeom>
          <a:noFill/>
          <a:ln>
            <a:noFill/>
          </a:ln>
        </p:spPr>
        <p:txBody>
          <a:bodyPr wrap="none" rtlCol="0">
            <a:noAutofit/>
          </a:bodyPr>
          <a:lstStyle>
            <a:defPPr>
              <a:defRPr lang="en-US"/>
            </a:defPPr>
            <a:lvl1pPr>
              <a:defRPr kumimoji="1">
                <a:latin typeface="+mn-ea"/>
              </a:defRPr>
            </a:lvl1pPr>
          </a:lstStyle>
          <a:p>
            <a:r>
              <a:rPr lang="ja-JP" altLang="en-US" sz="1600" dirty="0"/>
              <a:t>画面にファイルを掲載</a:t>
            </a:r>
          </a:p>
        </p:txBody>
      </p:sp>
      <p:grpSp>
        <p:nvGrpSpPr>
          <p:cNvPr id="55" name="Group 36"/>
          <p:cNvGrpSpPr>
            <a:grpSpLocks/>
          </p:cNvGrpSpPr>
          <p:nvPr/>
        </p:nvGrpSpPr>
        <p:grpSpPr bwMode="auto">
          <a:xfrm>
            <a:off x="3995936" y="4221088"/>
            <a:ext cx="1016000" cy="509587"/>
            <a:chOff x="2683" y="335"/>
            <a:chExt cx="640" cy="321"/>
          </a:xfrm>
          <a:solidFill>
            <a:schemeClr val="accent6">
              <a:lumMod val="75000"/>
            </a:schemeClr>
          </a:solidFill>
        </p:grpSpPr>
        <p:sp>
          <p:nvSpPr>
            <p:cNvPr id="56" name="Freeform 29"/>
            <p:cNvSpPr>
              <a:spLocks/>
            </p:cNvSpPr>
            <p:nvPr/>
          </p:nvSpPr>
          <p:spPr bwMode="auto">
            <a:xfrm>
              <a:off x="2965" y="336"/>
              <a:ext cx="29" cy="113"/>
            </a:xfrm>
            <a:custGeom>
              <a:avLst/>
              <a:gdLst>
                <a:gd name="T0" fmla="*/ 0 w 29"/>
                <a:gd name="T1" fmla="*/ 0 h 113"/>
                <a:gd name="T2" fmla="*/ 28 w 29"/>
                <a:gd name="T3" fmla="*/ 56 h 113"/>
                <a:gd name="T4" fmla="*/ 28 w 29"/>
                <a:gd name="T5" fmla="*/ 112 h 113"/>
                <a:gd name="T6" fmla="*/ 0 w 29"/>
                <a:gd name="T7" fmla="*/ 43 h 113"/>
                <a:gd name="T8" fmla="*/ 0 w 29"/>
                <a:gd name="T9" fmla="*/ 0 h 113"/>
              </a:gdLst>
              <a:ahLst/>
              <a:cxnLst>
                <a:cxn ang="0">
                  <a:pos x="T0" y="T1"/>
                </a:cxn>
                <a:cxn ang="0">
                  <a:pos x="T2" y="T3"/>
                </a:cxn>
                <a:cxn ang="0">
                  <a:pos x="T4" y="T5"/>
                </a:cxn>
                <a:cxn ang="0">
                  <a:pos x="T6" y="T7"/>
                </a:cxn>
                <a:cxn ang="0">
                  <a:pos x="T8" y="T9"/>
                </a:cxn>
              </a:cxnLst>
              <a:rect l="0" t="0" r="r" b="b"/>
              <a:pathLst>
                <a:path w="29" h="113">
                  <a:moveTo>
                    <a:pt x="0" y="0"/>
                  </a:moveTo>
                  <a:lnTo>
                    <a:pt x="28" y="56"/>
                  </a:lnTo>
                  <a:lnTo>
                    <a:pt x="28" y="112"/>
                  </a:lnTo>
                  <a:lnTo>
                    <a:pt x="0" y="43"/>
                  </a:lnTo>
                  <a:lnTo>
                    <a:pt x="0" y="0"/>
                  </a:lnTo>
                </a:path>
              </a:pathLst>
            </a:custGeom>
            <a:grpFill/>
            <a:ln w="12700" cap="rnd" cmpd="sng">
              <a:solidFill>
                <a:schemeClr val="accent6">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57" name="Group 35"/>
            <p:cNvGrpSpPr>
              <a:grpSpLocks/>
            </p:cNvGrpSpPr>
            <p:nvPr/>
          </p:nvGrpSpPr>
          <p:grpSpPr bwMode="auto">
            <a:xfrm>
              <a:off x="2683" y="335"/>
              <a:ext cx="640" cy="321"/>
              <a:chOff x="2683" y="335"/>
              <a:chExt cx="640" cy="321"/>
            </a:xfrm>
            <a:grpFill/>
          </p:grpSpPr>
          <p:sp>
            <p:nvSpPr>
              <p:cNvPr id="58" name="Freeform 30"/>
              <p:cNvSpPr>
                <a:spLocks/>
              </p:cNvSpPr>
              <p:nvPr/>
            </p:nvSpPr>
            <p:spPr bwMode="auto">
              <a:xfrm>
                <a:off x="2683" y="335"/>
                <a:ext cx="640" cy="264"/>
              </a:xfrm>
              <a:custGeom>
                <a:avLst/>
                <a:gdLst>
                  <a:gd name="T0" fmla="*/ 282 w 640"/>
                  <a:gd name="T1" fmla="*/ 0 h 264"/>
                  <a:gd name="T2" fmla="*/ 639 w 640"/>
                  <a:gd name="T3" fmla="*/ 131 h 264"/>
                  <a:gd name="T4" fmla="*/ 423 w 640"/>
                  <a:gd name="T5" fmla="*/ 263 h 264"/>
                  <a:gd name="T6" fmla="*/ 395 w 640"/>
                  <a:gd name="T7" fmla="*/ 206 h 264"/>
                  <a:gd name="T8" fmla="*/ 38 w 640"/>
                  <a:gd name="T9" fmla="*/ 206 h 264"/>
                  <a:gd name="T10" fmla="*/ 0 w 640"/>
                  <a:gd name="T11" fmla="*/ 56 h 264"/>
                  <a:gd name="T12" fmla="*/ 310 w 640"/>
                  <a:gd name="T13" fmla="*/ 56 h 264"/>
                  <a:gd name="T14" fmla="*/ 282 w 640"/>
                  <a:gd name="T15" fmla="*/ 0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0" h="264">
                    <a:moveTo>
                      <a:pt x="282" y="0"/>
                    </a:moveTo>
                    <a:lnTo>
                      <a:pt x="639" y="131"/>
                    </a:lnTo>
                    <a:lnTo>
                      <a:pt x="423" y="263"/>
                    </a:lnTo>
                    <a:lnTo>
                      <a:pt x="395" y="206"/>
                    </a:lnTo>
                    <a:lnTo>
                      <a:pt x="38" y="206"/>
                    </a:lnTo>
                    <a:lnTo>
                      <a:pt x="0" y="56"/>
                    </a:lnTo>
                    <a:lnTo>
                      <a:pt x="310" y="56"/>
                    </a:lnTo>
                    <a:lnTo>
                      <a:pt x="282" y="0"/>
                    </a:lnTo>
                  </a:path>
                </a:pathLst>
              </a:custGeom>
              <a:grpFill/>
              <a:ln w="12700" cap="rnd" cmpd="sng">
                <a:solidFill>
                  <a:schemeClr val="accent6">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 name="Freeform 31"/>
              <p:cNvSpPr>
                <a:spLocks/>
              </p:cNvSpPr>
              <p:nvPr/>
            </p:nvSpPr>
            <p:spPr bwMode="auto">
              <a:xfrm>
                <a:off x="3106" y="466"/>
                <a:ext cx="217" cy="190"/>
              </a:xfrm>
              <a:custGeom>
                <a:avLst/>
                <a:gdLst>
                  <a:gd name="T0" fmla="*/ 216 w 217"/>
                  <a:gd name="T1" fmla="*/ 0 h 190"/>
                  <a:gd name="T2" fmla="*/ 0 w 217"/>
                  <a:gd name="T3" fmla="*/ 132 h 190"/>
                  <a:gd name="T4" fmla="*/ 0 w 217"/>
                  <a:gd name="T5" fmla="*/ 189 h 190"/>
                  <a:gd name="T6" fmla="*/ 216 w 217"/>
                  <a:gd name="T7" fmla="*/ 56 h 190"/>
                  <a:gd name="T8" fmla="*/ 216 w 217"/>
                  <a:gd name="T9" fmla="*/ 0 h 190"/>
                </a:gdLst>
                <a:ahLst/>
                <a:cxnLst>
                  <a:cxn ang="0">
                    <a:pos x="T0" y="T1"/>
                  </a:cxn>
                  <a:cxn ang="0">
                    <a:pos x="T2" y="T3"/>
                  </a:cxn>
                  <a:cxn ang="0">
                    <a:pos x="T4" y="T5"/>
                  </a:cxn>
                  <a:cxn ang="0">
                    <a:pos x="T6" y="T7"/>
                  </a:cxn>
                  <a:cxn ang="0">
                    <a:pos x="T8" y="T9"/>
                  </a:cxn>
                </a:cxnLst>
                <a:rect l="0" t="0" r="r" b="b"/>
                <a:pathLst>
                  <a:path w="217" h="190">
                    <a:moveTo>
                      <a:pt x="216" y="0"/>
                    </a:moveTo>
                    <a:lnTo>
                      <a:pt x="0" y="132"/>
                    </a:lnTo>
                    <a:lnTo>
                      <a:pt x="0" y="189"/>
                    </a:lnTo>
                    <a:lnTo>
                      <a:pt x="216" y="56"/>
                    </a:lnTo>
                    <a:lnTo>
                      <a:pt x="216" y="0"/>
                    </a:lnTo>
                  </a:path>
                </a:pathLst>
              </a:custGeom>
              <a:grpFill/>
              <a:ln w="12700" cap="rnd" cmpd="sng">
                <a:solidFill>
                  <a:schemeClr val="accent6">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 name="Freeform 32"/>
              <p:cNvSpPr>
                <a:spLocks/>
              </p:cNvSpPr>
              <p:nvPr/>
            </p:nvSpPr>
            <p:spPr bwMode="auto">
              <a:xfrm>
                <a:off x="3078" y="541"/>
                <a:ext cx="29" cy="115"/>
              </a:xfrm>
              <a:custGeom>
                <a:avLst/>
                <a:gdLst>
                  <a:gd name="T0" fmla="*/ 28 w 29"/>
                  <a:gd name="T1" fmla="*/ 59 h 115"/>
                  <a:gd name="T2" fmla="*/ 0 w 29"/>
                  <a:gd name="T3" fmla="*/ 0 h 115"/>
                  <a:gd name="T4" fmla="*/ 0 w 29"/>
                  <a:gd name="T5" fmla="*/ 59 h 115"/>
                  <a:gd name="T6" fmla="*/ 28 w 29"/>
                  <a:gd name="T7" fmla="*/ 114 h 115"/>
                  <a:gd name="T8" fmla="*/ 28 w 29"/>
                  <a:gd name="T9" fmla="*/ 59 h 115"/>
                </a:gdLst>
                <a:ahLst/>
                <a:cxnLst>
                  <a:cxn ang="0">
                    <a:pos x="T0" y="T1"/>
                  </a:cxn>
                  <a:cxn ang="0">
                    <a:pos x="T2" y="T3"/>
                  </a:cxn>
                  <a:cxn ang="0">
                    <a:pos x="T4" y="T5"/>
                  </a:cxn>
                  <a:cxn ang="0">
                    <a:pos x="T6" y="T7"/>
                  </a:cxn>
                  <a:cxn ang="0">
                    <a:pos x="T8" y="T9"/>
                  </a:cxn>
                </a:cxnLst>
                <a:rect l="0" t="0" r="r" b="b"/>
                <a:pathLst>
                  <a:path w="29" h="115">
                    <a:moveTo>
                      <a:pt x="28" y="59"/>
                    </a:moveTo>
                    <a:lnTo>
                      <a:pt x="0" y="0"/>
                    </a:lnTo>
                    <a:lnTo>
                      <a:pt x="0" y="59"/>
                    </a:lnTo>
                    <a:lnTo>
                      <a:pt x="28" y="114"/>
                    </a:lnTo>
                    <a:lnTo>
                      <a:pt x="28" y="59"/>
                    </a:lnTo>
                  </a:path>
                </a:pathLst>
              </a:custGeom>
              <a:grpFill/>
              <a:ln w="12700" cap="rnd" cmpd="sng">
                <a:solidFill>
                  <a:schemeClr val="accent6">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 name="Freeform 33"/>
              <p:cNvSpPr>
                <a:spLocks/>
              </p:cNvSpPr>
              <p:nvPr/>
            </p:nvSpPr>
            <p:spPr bwMode="auto">
              <a:xfrm>
                <a:off x="2721" y="541"/>
                <a:ext cx="358" cy="60"/>
              </a:xfrm>
              <a:custGeom>
                <a:avLst/>
                <a:gdLst>
                  <a:gd name="T0" fmla="*/ 357 w 358"/>
                  <a:gd name="T1" fmla="*/ 1 h 60"/>
                  <a:gd name="T2" fmla="*/ 357 w 358"/>
                  <a:gd name="T3" fmla="*/ 59 h 60"/>
                  <a:gd name="T4" fmla="*/ 0 w 358"/>
                  <a:gd name="T5" fmla="*/ 59 h 60"/>
                  <a:gd name="T6" fmla="*/ 0 w 358"/>
                  <a:gd name="T7" fmla="*/ 0 h 60"/>
                  <a:gd name="T8" fmla="*/ 357 w 358"/>
                  <a:gd name="T9" fmla="*/ 1 h 60"/>
                </a:gdLst>
                <a:ahLst/>
                <a:cxnLst>
                  <a:cxn ang="0">
                    <a:pos x="T0" y="T1"/>
                  </a:cxn>
                  <a:cxn ang="0">
                    <a:pos x="T2" y="T3"/>
                  </a:cxn>
                  <a:cxn ang="0">
                    <a:pos x="T4" y="T5"/>
                  </a:cxn>
                  <a:cxn ang="0">
                    <a:pos x="T6" y="T7"/>
                  </a:cxn>
                  <a:cxn ang="0">
                    <a:pos x="T8" y="T9"/>
                  </a:cxn>
                </a:cxnLst>
                <a:rect l="0" t="0" r="r" b="b"/>
                <a:pathLst>
                  <a:path w="358" h="60">
                    <a:moveTo>
                      <a:pt x="357" y="1"/>
                    </a:moveTo>
                    <a:lnTo>
                      <a:pt x="357" y="59"/>
                    </a:lnTo>
                    <a:lnTo>
                      <a:pt x="0" y="59"/>
                    </a:lnTo>
                    <a:lnTo>
                      <a:pt x="0" y="0"/>
                    </a:lnTo>
                    <a:lnTo>
                      <a:pt x="357" y="1"/>
                    </a:lnTo>
                  </a:path>
                </a:pathLst>
              </a:custGeom>
              <a:grpFill/>
              <a:ln w="12700" cap="rnd" cmpd="sng">
                <a:solidFill>
                  <a:schemeClr val="accent6">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2" name="Freeform 34"/>
              <p:cNvSpPr>
                <a:spLocks/>
              </p:cNvSpPr>
              <p:nvPr/>
            </p:nvSpPr>
            <p:spPr bwMode="auto">
              <a:xfrm>
                <a:off x="2683" y="391"/>
                <a:ext cx="39" cy="208"/>
              </a:xfrm>
              <a:custGeom>
                <a:avLst/>
                <a:gdLst>
                  <a:gd name="T0" fmla="*/ 0 w 39"/>
                  <a:gd name="T1" fmla="*/ 0 h 208"/>
                  <a:gd name="T2" fmla="*/ 38 w 39"/>
                  <a:gd name="T3" fmla="*/ 150 h 208"/>
                  <a:gd name="T4" fmla="*/ 38 w 39"/>
                  <a:gd name="T5" fmla="*/ 207 h 208"/>
                  <a:gd name="T6" fmla="*/ 0 w 39"/>
                  <a:gd name="T7" fmla="*/ 57 h 208"/>
                  <a:gd name="T8" fmla="*/ 0 w 39"/>
                  <a:gd name="T9" fmla="*/ 0 h 208"/>
                </a:gdLst>
                <a:ahLst/>
                <a:cxnLst>
                  <a:cxn ang="0">
                    <a:pos x="T0" y="T1"/>
                  </a:cxn>
                  <a:cxn ang="0">
                    <a:pos x="T2" y="T3"/>
                  </a:cxn>
                  <a:cxn ang="0">
                    <a:pos x="T4" y="T5"/>
                  </a:cxn>
                  <a:cxn ang="0">
                    <a:pos x="T6" y="T7"/>
                  </a:cxn>
                  <a:cxn ang="0">
                    <a:pos x="T8" y="T9"/>
                  </a:cxn>
                </a:cxnLst>
                <a:rect l="0" t="0" r="r" b="b"/>
                <a:pathLst>
                  <a:path w="39" h="208">
                    <a:moveTo>
                      <a:pt x="0" y="0"/>
                    </a:moveTo>
                    <a:lnTo>
                      <a:pt x="38" y="150"/>
                    </a:lnTo>
                    <a:lnTo>
                      <a:pt x="38" y="207"/>
                    </a:lnTo>
                    <a:lnTo>
                      <a:pt x="0" y="57"/>
                    </a:lnTo>
                    <a:lnTo>
                      <a:pt x="0" y="0"/>
                    </a:lnTo>
                  </a:path>
                </a:pathLst>
              </a:custGeom>
              <a:grpFill/>
              <a:ln w="12700" cap="rnd" cmpd="sng">
                <a:solidFill>
                  <a:schemeClr val="accent6">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
        <p:nvSpPr>
          <p:cNvPr id="4" name="角丸四角形 3"/>
          <p:cNvSpPr/>
          <p:nvPr/>
        </p:nvSpPr>
        <p:spPr>
          <a:xfrm>
            <a:off x="323528" y="1844824"/>
            <a:ext cx="3528392" cy="3960440"/>
          </a:xfrm>
          <a:prstGeom prst="roundRect">
            <a:avLst>
              <a:gd name="adj" fmla="val 581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395536" y="1628800"/>
            <a:ext cx="2808312" cy="360040"/>
          </a:xfrm>
          <a:prstGeom prst="rect">
            <a:avLst/>
          </a:prstGeom>
          <a:solidFill>
            <a:schemeClr val="bg1"/>
          </a:solidFill>
          <a:ln>
            <a:noFill/>
          </a:ln>
        </p:spPr>
        <p:txBody>
          <a:bodyPr wrap="square" rtlCol="0" anchor="ctr">
            <a:noAutofit/>
          </a:bodyPr>
          <a:lstStyle/>
          <a:p>
            <a:pPr marL="285750" indent="-285750">
              <a:buClr>
                <a:srgbClr val="FF3300"/>
              </a:buClr>
              <a:buFont typeface="Wingdings" panose="05000000000000000000" pitchFamily="2" charset="2"/>
              <a:buChar char="u"/>
            </a:pPr>
            <a:r>
              <a:rPr kumimoji="1" lang="ja-JP" altLang="en-US" sz="1600" dirty="0">
                <a:latin typeface="+mn-ea"/>
              </a:rPr>
              <a:t>当初公開するオープンデータ</a:t>
            </a:r>
          </a:p>
        </p:txBody>
      </p:sp>
      <p:sp>
        <p:nvSpPr>
          <p:cNvPr id="63" name="角丸四角形 62"/>
          <p:cNvSpPr/>
          <p:nvPr/>
        </p:nvSpPr>
        <p:spPr>
          <a:xfrm>
            <a:off x="5076056" y="1844824"/>
            <a:ext cx="3528392" cy="3960440"/>
          </a:xfrm>
          <a:prstGeom prst="roundRect">
            <a:avLst>
              <a:gd name="adj" fmla="val 581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148064" y="1628800"/>
            <a:ext cx="2664296" cy="360040"/>
          </a:xfrm>
          <a:prstGeom prst="rect">
            <a:avLst/>
          </a:prstGeom>
          <a:solidFill>
            <a:schemeClr val="bg1"/>
          </a:solidFill>
          <a:ln>
            <a:noFill/>
          </a:ln>
        </p:spPr>
        <p:txBody>
          <a:bodyPr wrap="square" rtlCol="0" anchor="ctr">
            <a:noAutofit/>
          </a:bodyPr>
          <a:lstStyle/>
          <a:p>
            <a:pPr marL="285750" indent="-285750">
              <a:buClr>
                <a:srgbClr val="FF3300"/>
              </a:buClr>
              <a:buFont typeface="Wingdings" panose="05000000000000000000" pitchFamily="2" charset="2"/>
              <a:buChar char="u"/>
            </a:pPr>
            <a:r>
              <a:rPr kumimoji="1" lang="ja-JP" altLang="en-US" sz="1600" dirty="0">
                <a:latin typeface="+mn-ea"/>
              </a:rPr>
              <a:t>新たなファイル形式で公開</a:t>
            </a:r>
          </a:p>
        </p:txBody>
      </p:sp>
      <p:sp>
        <p:nvSpPr>
          <p:cNvPr id="46" name="楕円 45"/>
          <p:cNvSpPr/>
          <p:nvPr/>
        </p:nvSpPr>
        <p:spPr>
          <a:xfrm>
            <a:off x="3419872" y="4725144"/>
            <a:ext cx="2160240" cy="720080"/>
          </a:xfrm>
          <a:prstGeom prst="ellipse">
            <a:avLst/>
          </a:prstGeom>
          <a:solidFill>
            <a:schemeClr val="bg1"/>
          </a:solidFill>
          <a:ln>
            <a:noFill/>
          </a:ln>
        </p:spPr>
        <p:txBody>
          <a:bodyPr wrap="none" rtlCol="0" anchor="ctr">
            <a:noAutofit/>
          </a:bodyPr>
          <a:lstStyle/>
          <a:p>
            <a:pPr algn="ctr">
              <a:buClr>
                <a:srgbClr val="FF3300"/>
              </a:buClr>
            </a:pPr>
            <a:r>
              <a:rPr kumimoji="1" lang="ja-JP" altLang="en-US" sz="2000" dirty="0">
                <a:solidFill>
                  <a:schemeClr val="accent6">
                    <a:lumMod val="75000"/>
                  </a:schemeClr>
                </a:solidFill>
                <a:effectLst>
                  <a:outerShdw blurRad="38100" dist="38100" dir="2700000" algn="tl">
                    <a:srgbClr val="000000">
                      <a:alpha val="43137"/>
                    </a:srgbClr>
                  </a:outerShdw>
                </a:effectLst>
                <a:latin typeface="+mn-ea"/>
              </a:rPr>
              <a:t>オープンデータの</a:t>
            </a:r>
            <a:endParaRPr kumimoji="1" lang="en-US" altLang="ja-JP" sz="2000" dirty="0">
              <a:solidFill>
                <a:schemeClr val="accent6">
                  <a:lumMod val="75000"/>
                </a:schemeClr>
              </a:solidFill>
              <a:effectLst>
                <a:outerShdw blurRad="38100" dist="38100" dir="2700000" algn="tl">
                  <a:srgbClr val="000000">
                    <a:alpha val="43137"/>
                  </a:srgbClr>
                </a:outerShdw>
              </a:effectLst>
              <a:latin typeface="+mn-ea"/>
            </a:endParaRPr>
          </a:p>
          <a:p>
            <a:pPr algn="ctr">
              <a:buClr>
                <a:srgbClr val="FF3300"/>
              </a:buClr>
            </a:pPr>
            <a:r>
              <a:rPr kumimoji="1" lang="ja-JP" altLang="en-US" sz="2000" dirty="0">
                <a:solidFill>
                  <a:schemeClr val="accent6">
                    <a:lumMod val="75000"/>
                  </a:schemeClr>
                </a:solidFill>
                <a:effectLst>
                  <a:outerShdw blurRad="38100" dist="38100" dir="2700000" algn="tl">
                    <a:srgbClr val="000000">
                      <a:alpha val="43137"/>
                    </a:srgbClr>
                  </a:outerShdw>
                </a:effectLst>
                <a:latin typeface="+mn-ea"/>
              </a:rPr>
              <a:t>ファイル形式追加</a:t>
            </a:r>
          </a:p>
        </p:txBody>
      </p:sp>
    </p:spTree>
    <p:extLst>
      <p:ext uri="{BB962C8B-B14F-4D97-AF65-F5344CB8AC3E}">
        <p14:creationId xmlns:p14="http://schemas.microsoft.com/office/powerpoint/2010/main" val="1324653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E50BBF3C-BB56-4424-84B5-FB58663D7637}"/>
              </a:ext>
            </a:extLst>
          </p:cNvPr>
          <p:cNvPicPr>
            <a:picLocks noChangeAspect="1"/>
          </p:cNvPicPr>
          <p:nvPr/>
        </p:nvPicPr>
        <p:blipFill>
          <a:blip r:embed="rId3"/>
          <a:stretch>
            <a:fillRect/>
          </a:stretch>
        </p:blipFill>
        <p:spPr>
          <a:xfrm>
            <a:off x="611560" y="1398418"/>
            <a:ext cx="7632848" cy="5063670"/>
          </a:xfrm>
          <a:prstGeom prst="rect">
            <a:avLst/>
          </a:prstGeom>
        </p:spPr>
      </p:pic>
      <p:sp>
        <p:nvSpPr>
          <p:cNvPr id="2" name="タイトル 1"/>
          <p:cNvSpPr>
            <a:spLocks noGrp="1"/>
          </p:cNvSpPr>
          <p:nvPr>
            <p:ph type="title"/>
          </p:nvPr>
        </p:nvSpPr>
        <p:spPr/>
        <p:txBody>
          <a:bodyPr>
            <a:normAutofit/>
          </a:bodyPr>
          <a:lstStyle/>
          <a:p>
            <a:r>
              <a:rPr lang="ja-JP" altLang="en-US" dirty="0"/>
              <a:t>１．はじめに</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5</a:t>
            </a:fld>
            <a:endParaRPr kumimoji="1" lang="ja-JP" altLang="en-US"/>
          </a:p>
        </p:txBody>
      </p:sp>
      <p:sp>
        <p:nvSpPr>
          <p:cNvPr id="4" name="テキスト ボックス 3"/>
          <p:cNvSpPr txBox="1"/>
          <p:nvPr/>
        </p:nvSpPr>
        <p:spPr>
          <a:xfrm>
            <a:off x="107504" y="836712"/>
            <a:ext cx="8784976" cy="424732"/>
          </a:xfrm>
          <a:prstGeom prst="rect">
            <a:avLst/>
          </a:prstGeom>
          <a:noFill/>
          <a:ln>
            <a:noFill/>
          </a:ln>
        </p:spPr>
        <p:txBody>
          <a:bodyPr wrap="square" rtlCol="0" anchor="t">
            <a:noAutofit/>
          </a:bodyPr>
          <a:lstStyle/>
          <a:p>
            <a:r>
              <a:rPr kumimoji="1" lang="ja-JP" altLang="en-US" sz="2000" dirty="0">
                <a:latin typeface="+mn-ea"/>
              </a:rPr>
              <a:t>すでに、ほとんどの自治体では、ホームページ上で様々な情報を公開しています。</a:t>
            </a:r>
            <a:endParaRPr kumimoji="1" lang="en-US" altLang="ja-JP" sz="2000" dirty="0">
              <a:latin typeface="+mn-ea"/>
            </a:endParaRPr>
          </a:p>
          <a:p>
            <a:endParaRPr kumimoji="1" lang="ja-JP" altLang="en-US" sz="2000" dirty="0">
              <a:latin typeface="+mn-ea"/>
            </a:endParaRPr>
          </a:p>
        </p:txBody>
      </p:sp>
      <p:sp>
        <p:nvSpPr>
          <p:cNvPr id="6" name="テキスト ボックス 5">
            <a:extLst>
              <a:ext uri="{FF2B5EF4-FFF2-40B4-BE49-F238E27FC236}">
                <a16:creationId xmlns:a16="http://schemas.microsoft.com/office/drawing/2014/main" id="{BB7576AF-133C-4383-BB07-4F6F3CBDB020}"/>
              </a:ext>
            </a:extLst>
          </p:cNvPr>
          <p:cNvSpPr txBox="1"/>
          <p:nvPr/>
        </p:nvSpPr>
        <p:spPr>
          <a:xfrm>
            <a:off x="611560" y="6525344"/>
            <a:ext cx="7632848" cy="325340"/>
          </a:xfrm>
          <a:prstGeom prst="rect">
            <a:avLst/>
          </a:prstGeom>
          <a:noFill/>
          <a:ln>
            <a:noFill/>
          </a:ln>
        </p:spPr>
        <p:txBody>
          <a:bodyPr wrap="none" rtlCol="0" anchor="ctr">
            <a:noAutofit/>
          </a:bodyPr>
          <a:lstStyle>
            <a:defPPr>
              <a:defRPr lang="en-US"/>
            </a:defPPr>
            <a:lvl1pPr algn="r">
              <a:defRPr kumimoji="1" sz="1200">
                <a:latin typeface="+mn-ea"/>
              </a:defRPr>
            </a:lvl1pPr>
          </a:lstStyle>
          <a:p>
            <a:r>
              <a:rPr lang="ja-JP" altLang="en-US" dirty="0"/>
              <a:t>出典：那須烏山ホームページ</a:t>
            </a:r>
            <a:r>
              <a:rPr lang="en-US" altLang="ja-JP" dirty="0"/>
              <a:t>&lt;http://www.city.nasukarasuyama.lg.jp/index.cfm/6,22463,13,125,html&gt;</a:t>
            </a:r>
            <a:endParaRPr lang="ja-JP" altLang="en-US" dirty="0"/>
          </a:p>
        </p:txBody>
      </p:sp>
      <p:sp>
        <p:nvSpPr>
          <p:cNvPr id="7" name="吹き出し: 角を丸めた四角形 6">
            <a:extLst>
              <a:ext uri="{FF2B5EF4-FFF2-40B4-BE49-F238E27FC236}">
                <a16:creationId xmlns:a16="http://schemas.microsoft.com/office/drawing/2014/main" id="{29B23DFA-4BA6-4853-9E84-6FECE6F03694}"/>
              </a:ext>
            </a:extLst>
          </p:cNvPr>
          <p:cNvSpPr/>
          <p:nvPr/>
        </p:nvSpPr>
        <p:spPr>
          <a:xfrm>
            <a:off x="6444208" y="3933056"/>
            <a:ext cx="1944216" cy="792088"/>
          </a:xfrm>
          <a:prstGeom prst="wedgeRoundRectCallout">
            <a:avLst>
              <a:gd name="adj1" fmla="val -98431"/>
              <a:gd name="adj2" fmla="val 6479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n-ea"/>
              </a:rPr>
              <a:t>画面に直接表示</a:t>
            </a:r>
          </a:p>
        </p:txBody>
      </p:sp>
      <p:sp>
        <p:nvSpPr>
          <p:cNvPr id="8" name="吹き出し: 角を丸めた四角形 17">
            <a:extLst>
              <a:ext uri="{FF2B5EF4-FFF2-40B4-BE49-F238E27FC236}">
                <a16:creationId xmlns:a16="http://schemas.microsoft.com/office/drawing/2014/main" id="{B7F0AC38-FC41-41BF-8D5D-7492154CE843}"/>
              </a:ext>
            </a:extLst>
          </p:cNvPr>
          <p:cNvSpPr/>
          <p:nvPr/>
        </p:nvSpPr>
        <p:spPr>
          <a:xfrm>
            <a:off x="5940152" y="5157192"/>
            <a:ext cx="3096344" cy="792088"/>
          </a:xfrm>
          <a:prstGeom prst="wedgeRoundRectCallout">
            <a:avLst>
              <a:gd name="adj1" fmla="val -58948"/>
              <a:gd name="adj2" fmla="val 3517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n-ea"/>
              </a:rPr>
              <a:t>PDF</a:t>
            </a:r>
            <a:r>
              <a:rPr kumimoji="1" lang="ja-JP" altLang="en-US" dirty="0">
                <a:solidFill>
                  <a:schemeClr val="tx1"/>
                </a:solidFill>
                <a:latin typeface="+mn-ea"/>
              </a:rPr>
              <a:t>形式のファイルを掲載</a:t>
            </a:r>
          </a:p>
        </p:txBody>
      </p:sp>
      <p:sp>
        <p:nvSpPr>
          <p:cNvPr id="9" name="吹き出し: 角を丸めた四角形 19">
            <a:extLst>
              <a:ext uri="{FF2B5EF4-FFF2-40B4-BE49-F238E27FC236}">
                <a16:creationId xmlns:a16="http://schemas.microsoft.com/office/drawing/2014/main" id="{74CBCA64-3690-409E-9293-12C2AC346DF3}"/>
              </a:ext>
            </a:extLst>
          </p:cNvPr>
          <p:cNvSpPr/>
          <p:nvPr/>
        </p:nvSpPr>
        <p:spPr>
          <a:xfrm>
            <a:off x="6372200" y="1268760"/>
            <a:ext cx="2591780" cy="792088"/>
          </a:xfrm>
          <a:prstGeom prst="ellipse">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n-ea"/>
              </a:rPr>
              <a:t>人口を</a:t>
            </a:r>
            <a:endParaRPr kumimoji="1" lang="en-US" altLang="ja-JP" dirty="0">
              <a:solidFill>
                <a:schemeClr val="tx1"/>
              </a:solidFill>
              <a:latin typeface="+mn-ea"/>
            </a:endParaRPr>
          </a:p>
          <a:p>
            <a:pPr algn="ctr"/>
            <a:r>
              <a:rPr kumimoji="1" lang="ja-JP" altLang="en-US" dirty="0">
                <a:solidFill>
                  <a:schemeClr val="tx1"/>
                </a:solidFill>
                <a:latin typeface="+mn-ea"/>
              </a:rPr>
              <a:t>公開している例</a:t>
            </a:r>
          </a:p>
        </p:txBody>
      </p:sp>
    </p:spTree>
    <p:extLst>
      <p:ext uri="{BB962C8B-B14F-4D97-AF65-F5344CB8AC3E}">
        <p14:creationId xmlns:p14="http://schemas.microsoft.com/office/powerpoint/2010/main" val="9321236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latin typeface="+mj-ea"/>
              </a:rPr>
              <a:t>(2) </a:t>
            </a:r>
            <a:r>
              <a:rPr lang="ja-JP" altLang="en-US" dirty="0">
                <a:latin typeface="+mj-ea"/>
              </a:rPr>
              <a:t>オープンデータを拡充する</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59</a:t>
            </a:fld>
            <a:endParaRPr kumimoji="1" lang="ja-JP" altLang="en-US"/>
          </a:p>
        </p:txBody>
      </p:sp>
      <p:sp>
        <p:nvSpPr>
          <p:cNvPr id="7"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３</a:t>
            </a:r>
            <a:r>
              <a:rPr lang="en-US" altLang="ja-JP" sz="1200" dirty="0">
                <a:latin typeface="+mn-ea"/>
                <a:ea typeface="+mn-ea"/>
              </a:rPr>
              <a:t>. </a:t>
            </a:r>
            <a:r>
              <a:rPr lang="ja-JP" altLang="en-US" sz="1200" dirty="0">
                <a:latin typeface="+mn-ea"/>
                <a:ea typeface="+mn-ea"/>
              </a:rPr>
              <a:t>オープンデータを継続していくための取り組み</a:t>
            </a:r>
          </a:p>
        </p:txBody>
      </p:sp>
      <p:graphicFrame>
        <p:nvGraphicFramePr>
          <p:cNvPr id="25" name="表 24"/>
          <p:cNvGraphicFramePr>
            <a:graphicFrameLocks noGrp="1"/>
          </p:cNvGraphicFramePr>
          <p:nvPr>
            <p:extLst>
              <p:ext uri="{D42A27DB-BD31-4B8C-83A1-F6EECF244321}">
                <p14:modId xmlns:p14="http://schemas.microsoft.com/office/powerpoint/2010/main" val="1414498396"/>
              </p:ext>
            </p:extLst>
          </p:nvPr>
        </p:nvGraphicFramePr>
        <p:xfrm>
          <a:off x="395536" y="1700808"/>
          <a:ext cx="8424936" cy="4643760"/>
        </p:xfrm>
        <a:graphic>
          <a:graphicData uri="http://schemas.openxmlformats.org/drawingml/2006/table">
            <a:tbl>
              <a:tblPr firstRow="1" bandRow="1">
                <a:tableStyleId>{93296810-A885-4BE3-A3E7-6D5BEEA58F35}</a:tableStyleId>
              </a:tblPr>
              <a:tblGrid>
                <a:gridCol w="2304256">
                  <a:extLst>
                    <a:ext uri="{9D8B030D-6E8A-4147-A177-3AD203B41FA5}">
                      <a16:colId xmlns:a16="http://schemas.microsoft.com/office/drawing/2014/main" val="2908878412"/>
                    </a:ext>
                  </a:extLst>
                </a:gridCol>
                <a:gridCol w="6120680">
                  <a:extLst>
                    <a:ext uri="{9D8B030D-6E8A-4147-A177-3AD203B41FA5}">
                      <a16:colId xmlns:a16="http://schemas.microsoft.com/office/drawing/2014/main" val="20000"/>
                    </a:ext>
                  </a:extLst>
                </a:gridCol>
              </a:tblGrid>
              <a:tr h="0">
                <a:tc gridSpan="2">
                  <a:txBody>
                    <a:bodyPr/>
                    <a:lstStyle/>
                    <a:p>
                      <a:pPr algn="l" fontAlgn="ctr">
                        <a:spcBef>
                          <a:spcPts val="600"/>
                        </a:spcBef>
                      </a:pPr>
                      <a:r>
                        <a:rPr lang="ja-JP" altLang="en-US" sz="1800" b="1" i="0" u="none" strike="noStrike" dirty="0">
                          <a:solidFill>
                            <a:schemeClr val="lt1"/>
                          </a:solidFill>
                          <a:effectLst/>
                          <a:latin typeface="+mn-ea"/>
                          <a:ea typeface="+mn-ea"/>
                        </a:rPr>
                        <a:t>オープンデータの使いやすさを確認するための観点</a:t>
                      </a:r>
                      <a:endParaRPr lang="ja-JP" altLang="en-US" sz="1800" b="1" i="0" u="none" strike="noStrike" dirty="0">
                        <a:solidFill>
                          <a:srgbClr val="FFFFFF"/>
                        </a:solidFill>
                        <a:effectLst/>
                        <a:latin typeface="+mn-ea"/>
                        <a:ea typeface="+mn-ea"/>
                      </a:endParaRPr>
                    </a:p>
                  </a:txBody>
                  <a:tcPr marL="90000" marR="90000" marT="46800" marB="46800" anchor="ctr"/>
                </a:tc>
                <a:tc hMerge="1">
                  <a:txBody>
                    <a:bodyPr/>
                    <a:lstStyle/>
                    <a:p>
                      <a:pPr algn="l" fontAlgn="ctr"/>
                      <a:endParaRPr lang="ja-JP" altLang="en-US" sz="1600" b="1" i="0" u="none" strike="noStrike" dirty="0">
                        <a:solidFill>
                          <a:srgbClr val="FFFFFF"/>
                        </a:solidFill>
                        <a:effectLst/>
                        <a:latin typeface="+mn-ea"/>
                        <a:ea typeface="+mn-ea"/>
                      </a:endParaRPr>
                    </a:p>
                  </a:txBody>
                  <a:tcPr marL="90000" marR="90000" marT="46800" marB="46800" anchor="ctr"/>
                </a:tc>
                <a:extLst>
                  <a:ext uri="{0D108BD9-81ED-4DB2-BD59-A6C34878D82A}">
                    <a16:rowId xmlns:a16="http://schemas.microsoft.com/office/drawing/2014/main" val="10000"/>
                  </a:ext>
                </a:extLst>
              </a:tr>
              <a:tr h="215178">
                <a:tc>
                  <a:txBody>
                    <a:bodyPr/>
                    <a:lstStyle/>
                    <a:p>
                      <a:pPr marL="0" marR="0" lvl="0" indent="0" algn="l" defTabSz="914400" rtl="0" eaLnBrk="1" fontAlgn="t" latinLnBrk="0" hangingPunct="1">
                        <a:lnSpc>
                          <a:spcPct val="100000"/>
                        </a:lnSpc>
                        <a:spcBef>
                          <a:spcPts val="600"/>
                        </a:spcBef>
                        <a:spcAft>
                          <a:spcPts val="0"/>
                        </a:spcAft>
                        <a:buClrTx/>
                        <a:buSzTx/>
                        <a:buFontTx/>
                        <a:buNone/>
                        <a:tabLst/>
                        <a:defRPr/>
                      </a:pPr>
                      <a:r>
                        <a:rPr lang="en-US" altLang="ja-JP" sz="1800" b="0" i="0" u="none" strike="noStrike" dirty="0">
                          <a:solidFill>
                            <a:srgbClr val="000000"/>
                          </a:solidFill>
                          <a:effectLst/>
                          <a:latin typeface="+mn-ea"/>
                          <a:ea typeface="+mn-ea"/>
                        </a:rPr>
                        <a:t>1.</a:t>
                      </a:r>
                      <a:r>
                        <a:rPr lang="ja-JP" altLang="en-US" sz="1800" b="0" i="0" u="none" strike="noStrike" dirty="0">
                          <a:solidFill>
                            <a:srgbClr val="000000"/>
                          </a:solidFill>
                          <a:effectLst/>
                          <a:latin typeface="+mn-ea"/>
                          <a:ea typeface="+mn-ea"/>
                        </a:rPr>
                        <a:t>データの探しやすさ</a:t>
                      </a:r>
                      <a:endParaRPr lang="zh-TW" altLang="en-US" sz="1800" b="0" i="0" u="none" strike="noStrike" dirty="0">
                        <a:solidFill>
                          <a:srgbClr val="000000"/>
                        </a:solidFill>
                        <a:effectLst/>
                        <a:latin typeface="+mn-ea"/>
                        <a:ea typeface="+mn-ea"/>
                      </a:endParaRPr>
                    </a:p>
                  </a:txBody>
                  <a:tcPr marL="90000" marR="90000" marT="46800" marB="46800"/>
                </a:tc>
                <a:tc>
                  <a:txBody>
                    <a:bodyPr/>
                    <a:lstStyle/>
                    <a:p>
                      <a:pPr marL="0" marR="0" lvl="0" indent="0" algn="l" defTabSz="914400" rtl="0" eaLnBrk="1" fontAlgn="t" latinLnBrk="0" hangingPunct="1">
                        <a:lnSpc>
                          <a:spcPct val="100000"/>
                        </a:lnSpc>
                        <a:spcBef>
                          <a:spcPts val="600"/>
                        </a:spcBef>
                        <a:spcAft>
                          <a:spcPts val="0"/>
                        </a:spcAft>
                        <a:buClrTx/>
                        <a:buSzTx/>
                        <a:buFontTx/>
                        <a:buNone/>
                        <a:tabLst/>
                        <a:defRPr/>
                      </a:pPr>
                      <a:r>
                        <a:rPr lang="ja-JP" altLang="en-US" sz="1800" b="0" i="0" u="none" strike="noStrike" dirty="0">
                          <a:solidFill>
                            <a:srgbClr val="000000"/>
                          </a:solidFill>
                          <a:effectLst/>
                          <a:latin typeface="+mn-ea"/>
                          <a:ea typeface="+mn-ea"/>
                        </a:rPr>
                        <a:t>・中身のデータが分かりやすいファイル名称になっているか</a:t>
                      </a:r>
                      <a:endParaRPr lang="en-US" altLang="ja-JP" sz="1800" b="0" i="0" u="none" strike="noStrike" dirty="0">
                        <a:solidFill>
                          <a:srgbClr val="000000"/>
                        </a:solidFill>
                        <a:effectLst/>
                        <a:latin typeface="+mn-ea"/>
                        <a:ea typeface="+mn-ea"/>
                      </a:endParaRPr>
                    </a:p>
                    <a:p>
                      <a:pPr marL="0" marR="0" lvl="0" indent="0" algn="l" defTabSz="914400" rtl="0" eaLnBrk="1" fontAlgn="t" latinLnBrk="0" hangingPunct="1">
                        <a:lnSpc>
                          <a:spcPct val="100000"/>
                        </a:lnSpc>
                        <a:spcBef>
                          <a:spcPts val="600"/>
                        </a:spcBef>
                        <a:spcAft>
                          <a:spcPts val="0"/>
                        </a:spcAft>
                        <a:buClrTx/>
                        <a:buSzTx/>
                        <a:buFontTx/>
                        <a:buNone/>
                        <a:tabLst/>
                        <a:defRPr/>
                      </a:pPr>
                      <a:r>
                        <a:rPr lang="ja-JP" altLang="en-US" sz="1800" u="none" strike="noStrike" dirty="0">
                          <a:effectLst/>
                          <a:latin typeface="+mn-ea"/>
                          <a:ea typeface="+mn-ea"/>
                        </a:rPr>
                        <a:t>・スマートフォンからも閲覧しやすいレイアウトになっているか</a:t>
                      </a:r>
                      <a:endParaRPr lang="en-US" altLang="ja-JP" sz="1800" u="none" strike="noStrike" dirty="0">
                        <a:effectLst/>
                        <a:latin typeface="+mn-ea"/>
                        <a:ea typeface="+mn-ea"/>
                      </a:endParaRPr>
                    </a:p>
                    <a:p>
                      <a:pPr marL="0" marR="0" lvl="0" indent="0" algn="l" defTabSz="914400" rtl="0" eaLnBrk="1" fontAlgn="t" latinLnBrk="0" hangingPunct="1">
                        <a:lnSpc>
                          <a:spcPct val="100000"/>
                        </a:lnSpc>
                        <a:spcBef>
                          <a:spcPts val="600"/>
                        </a:spcBef>
                        <a:spcAft>
                          <a:spcPts val="0"/>
                        </a:spcAft>
                        <a:buClrTx/>
                        <a:buSzTx/>
                        <a:buFontTx/>
                        <a:buNone/>
                        <a:tabLst/>
                        <a:defRPr/>
                      </a:pPr>
                      <a:endParaRPr lang="ja-JP" altLang="en-US" sz="18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10002"/>
                  </a:ext>
                </a:extLst>
              </a:tr>
              <a:tr h="0">
                <a:tc>
                  <a:txBody>
                    <a:bodyPr/>
                    <a:lstStyle/>
                    <a:p>
                      <a:pPr algn="l" fontAlgn="t">
                        <a:spcBef>
                          <a:spcPts val="600"/>
                        </a:spcBef>
                      </a:pPr>
                      <a:r>
                        <a:rPr lang="en-US" altLang="ja-JP" sz="1800" b="0" i="0" u="none" strike="noStrike" dirty="0">
                          <a:solidFill>
                            <a:srgbClr val="000000"/>
                          </a:solidFill>
                          <a:effectLst/>
                          <a:latin typeface="+mn-ea"/>
                          <a:ea typeface="+mn-ea"/>
                        </a:rPr>
                        <a:t>2.</a:t>
                      </a:r>
                      <a:r>
                        <a:rPr lang="ja-JP" altLang="en-US" sz="1800" b="0" i="0" u="none" strike="noStrike" dirty="0">
                          <a:solidFill>
                            <a:srgbClr val="000000"/>
                          </a:solidFill>
                          <a:effectLst/>
                          <a:latin typeface="+mn-ea"/>
                          <a:ea typeface="+mn-ea"/>
                        </a:rPr>
                        <a:t>データの鮮度</a:t>
                      </a:r>
                    </a:p>
                  </a:txBody>
                  <a:tcPr marL="90000" marR="90000" marT="46800" marB="46800"/>
                </a:tc>
                <a:tc>
                  <a:txBody>
                    <a:bodyPr/>
                    <a:lstStyle/>
                    <a:p>
                      <a:pPr marL="0" marR="0" lvl="0" indent="0" algn="l" defTabSz="914400" rtl="0" eaLnBrk="1" fontAlgn="t" latinLnBrk="0" hangingPunct="1">
                        <a:lnSpc>
                          <a:spcPct val="100000"/>
                        </a:lnSpc>
                        <a:spcBef>
                          <a:spcPts val="600"/>
                        </a:spcBef>
                        <a:spcAft>
                          <a:spcPts val="0"/>
                        </a:spcAft>
                        <a:buClrTx/>
                        <a:buSzTx/>
                        <a:buFontTx/>
                        <a:buNone/>
                        <a:tabLst/>
                        <a:defRPr/>
                      </a:pPr>
                      <a:r>
                        <a:rPr lang="ja-JP" altLang="en-US" sz="1800" b="0" i="0" u="none" strike="noStrike" dirty="0">
                          <a:solidFill>
                            <a:schemeClr val="dk1"/>
                          </a:solidFill>
                          <a:effectLst/>
                          <a:latin typeface="+mn-ea"/>
                          <a:ea typeface="+mn-ea"/>
                        </a:rPr>
                        <a:t>・公開データは定期的に更新しているか</a:t>
                      </a:r>
                      <a:endParaRPr lang="en-US" altLang="ja-JP" sz="1800" b="0" i="0" u="none" strike="noStrike" dirty="0">
                        <a:solidFill>
                          <a:schemeClr val="dk1"/>
                        </a:solidFill>
                        <a:effectLst/>
                        <a:latin typeface="+mn-ea"/>
                        <a:ea typeface="+mn-ea"/>
                      </a:endParaRPr>
                    </a:p>
                    <a:p>
                      <a:pPr marL="0" marR="0" lvl="0" indent="0" algn="l" defTabSz="914400" rtl="0" eaLnBrk="1" fontAlgn="t" latinLnBrk="0" hangingPunct="1">
                        <a:lnSpc>
                          <a:spcPct val="100000"/>
                        </a:lnSpc>
                        <a:spcBef>
                          <a:spcPts val="600"/>
                        </a:spcBef>
                        <a:spcAft>
                          <a:spcPts val="0"/>
                        </a:spcAft>
                        <a:buClrTx/>
                        <a:buSzTx/>
                        <a:buFontTx/>
                        <a:buNone/>
                        <a:tabLst/>
                        <a:defRPr/>
                      </a:pPr>
                      <a:endParaRPr lang="en-US" altLang="zh-TW" sz="1800" b="0" i="0" u="none" strike="noStrike" dirty="0">
                        <a:solidFill>
                          <a:schemeClr val="dk1"/>
                        </a:solidFill>
                        <a:effectLst/>
                        <a:latin typeface="+mn-ea"/>
                        <a:ea typeface="+mn-ea"/>
                      </a:endParaRPr>
                    </a:p>
                    <a:p>
                      <a:pPr marL="0" marR="0" lvl="0" indent="0" algn="l" defTabSz="914400" rtl="0" eaLnBrk="1" fontAlgn="t" latinLnBrk="0" hangingPunct="1">
                        <a:lnSpc>
                          <a:spcPct val="100000"/>
                        </a:lnSpc>
                        <a:spcBef>
                          <a:spcPts val="600"/>
                        </a:spcBef>
                        <a:spcAft>
                          <a:spcPts val="0"/>
                        </a:spcAft>
                        <a:buClrTx/>
                        <a:buSzTx/>
                        <a:buFontTx/>
                        <a:buNone/>
                        <a:tabLst/>
                        <a:defRPr/>
                      </a:pPr>
                      <a:endParaRPr lang="zh-TW" altLang="en-US" sz="18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2567157189"/>
                  </a:ext>
                </a:extLst>
              </a:tr>
              <a:tr h="0">
                <a:tc>
                  <a:txBody>
                    <a:bodyPr/>
                    <a:lstStyle/>
                    <a:p>
                      <a:pPr algn="l" fontAlgn="t">
                        <a:spcBef>
                          <a:spcPts val="600"/>
                        </a:spcBef>
                      </a:pPr>
                      <a:r>
                        <a:rPr lang="en-US" altLang="ja-JP" sz="1800" b="0" i="0" u="none" strike="noStrike" dirty="0">
                          <a:solidFill>
                            <a:srgbClr val="000000"/>
                          </a:solidFill>
                          <a:effectLst/>
                          <a:latin typeface="+mn-ea"/>
                          <a:ea typeface="+mn-ea"/>
                        </a:rPr>
                        <a:t>3.</a:t>
                      </a:r>
                      <a:r>
                        <a:rPr lang="ja-JP" altLang="en-US" sz="1800" b="0" i="0" u="none" strike="noStrike" dirty="0">
                          <a:solidFill>
                            <a:srgbClr val="000000"/>
                          </a:solidFill>
                          <a:effectLst/>
                          <a:latin typeface="+mn-ea"/>
                          <a:ea typeface="+mn-ea"/>
                        </a:rPr>
                        <a:t>データの追加・拡大</a:t>
                      </a:r>
                      <a:endParaRPr lang="zh-TW" altLang="en-US" sz="1800" b="0" i="0" u="none" strike="noStrike" dirty="0">
                        <a:solidFill>
                          <a:srgbClr val="000000"/>
                        </a:solidFill>
                        <a:effectLst/>
                        <a:latin typeface="+mn-ea"/>
                        <a:ea typeface="+mn-ea"/>
                      </a:endParaRPr>
                    </a:p>
                  </a:txBody>
                  <a:tcPr marL="90000" marR="90000" marT="46800" marB="46800"/>
                </a:tc>
                <a:tc>
                  <a:txBody>
                    <a:bodyPr/>
                    <a:lstStyle/>
                    <a:p>
                      <a:pPr marL="0" marR="0" lvl="0" indent="0" algn="l" defTabSz="914400" rtl="0" eaLnBrk="1" fontAlgn="t" latinLnBrk="0" hangingPunct="1">
                        <a:lnSpc>
                          <a:spcPct val="100000"/>
                        </a:lnSpc>
                        <a:spcBef>
                          <a:spcPts val="600"/>
                        </a:spcBef>
                        <a:spcAft>
                          <a:spcPts val="0"/>
                        </a:spcAft>
                        <a:buClrTx/>
                        <a:buSzTx/>
                        <a:buFontTx/>
                        <a:buNone/>
                        <a:tabLst/>
                        <a:defRPr/>
                      </a:pPr>
                      <a:r>
                        <a:rPr lang="ja-JP" altLang="en-US" sz="1800" u="none" strike="noStrike" dirty="0">
                          <a:effectLst/>
                          <a:latin typeface="+mn-ea"/>
                          <a:ea typeface="+mn-ea"/>
                        </a:rPr>
                        <a:t>・推奨データセットの中で新たに公開できそうなデータはあるか</a:t>
                      </a:r>
                      <a:endParaRPr lang="en-US" altLang="ja-JP" sz="1800" u="none" strike="noStrike" dirty="0">
                        <a:effectLst/>
                        <a:latin typeface="+mn-ea"/>
                        <a:ea typeface="+mn-ea"/>
                      </a:endParaRPr>
                    </a:p>
                    <a:p>
                      <a:pPr marL="0" marR="0" lvl="0" indent="0" algn="l" defTabSz="914400" rtl="0" eaLnBrk="1" fontAlgn="t" latinLnBrk="0" hangingPunct="1">
                        <a:lnSpc>
                          <a:spcPct val="100000"/>
                        </a:lnSpc>
                        <a:spcBef>
                          <a:spcPts val="600"/>
                        </a:spcBef>
                        <a:spcAft>
                          <a:spcPts val="0"/>
                        </a:spcAft>
                        <a:buClrTx/>
                        <a:buSzTx/>
                        <a:buFontTx/>
                        <a:buNone/>
                        <a:tabLst/>
                        <a:defRPr/>
                      </a:pPr>
                      <a:r>
                        <a:rPr lang="ja-JP" altLang="en-US" sz="1800" b="0" i="0" u="none" strike="noStrike" dirty="0">
                          <a:solidFill>
                            <a:schemeClr val="dk1"/>
                          </a:solidFill>
                          <a:effectLst/>
                          <a:latin typeface="+mn-ea"/>
                          <a:ea typeface="+mn-ea"/>
                        </a:rPr>
                        <a:t>・公開データの追加を定期的に行なっているか</a:t>
                      </a:r>
                      <a:endParaRPr lang="en-US" altLang="ja-JP" sz="1800" b="0" i="0" u="none" strike="noStrike" dirty="0">
                        <a:solidFill>
                          <a:schemeClr val="dk1"/>
                        </a:solidFill>
                        <a:effectLst/>
                        <a:latin typeface="+mn-ea"/>
                        <a:ea typeface="+mn-ea"/>
                      </a:endParaRPr>
                    </a:p>
                    <a:p>
                      <a:pPr marL="0" marR="0" lvl="0" indent="0" algn="l" defTabSz="914400" rtl="0" eaLnBrk="1" fontAlgn="t" latinLnBrk="0" hangingPunct="1">
                        <a:lnSpc>
                          <a:spcPct val="100000"/>
                        </a:lnSpc>
                        <a:spcBef>
                          <a:spcPts val="600"/>
                        </a:spcBef>
                        <a:spcAft>
                          <a:spcPts val="0"/>
                        </a:spcAft>
                        <a:buClrTx/>
                        <a:buSzTx/>
                        <a:buFontTx/>
                        <a:buNone/>
                        <a:tabLst/>
                        <a:defRPr/>
                      </a:pPr>
                      <a:r>
                        <a:rPr lang="ja-JP" altLang="en-US" sz="1800" b="0" i="0" u="none" strike="noStrike" dirty="0">
                          <a:solidFill>
                            <a:schemeClr val="dk1"/>
                          </a:solidFill>
                          <a:effectLst/>
                          <a:latin typeface="+mn-ea"/>
                          <a:ea typeface="+mn-ea"/>
                        </a:rPr>
                        <a:t>・利用者のニーズを確認し、データ選定の参考にしているか</a:t>
                      </a:r>
                      <a:endParaRPr lang="zh-TW" altLang="en-US" sz="18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3450377757"/>
                  </a:ext>
                </a:extLst>
              </a:tr>
              <a:tr h="130316">
                <a:tc>
                  <a:txBody>
                    <a:bodyPr/>
                    <a:lstStyle/>
                    <a:p>
                      <a:pPr marL="0" marR="0" lvl="0" indent="0" algn="l" defTabSz="914400" rtl="0" eaLnBrk="1" fontAlgn="t" latinLnBrk="0" hangingPunct="1">
                        <a:lnSpc>
                          <a:spcPct val="100000"/>
                        </a:lnSpc>
                        <a:spcBef>
                          <a:spcPts val="600"/>
                        </a:spcBef>
                        <a:spcAft>
                          <a:spcPts val="0"/>
                        </a:spcAft>
                        <a:buClrTx/>
                        <a:buSzTx/>
                        <a:buFontTx/>
                        <a:buNone/>
                        <a:tabLst/>
                        <a:defRPr/>
                      </a:pPr>
                      <a:r>
                        <a:rPr lang="en-US" altLang="ja-JP" sz="1800" b="0" i="0" u="none" strike="noStrike" dirty="0">
                          <a:solidFill>
                            <a:srgbClr val="000000"/>
                          </a:solidFill>
                          <a:effectLst/>
                          <a:latin typeface="+mn-ea"/>
                          <a:ea typeface="+mn-ea"/>
                        </a:rPr>
                        <a:t>4.</a:t>
                      </a:r>
                      <a:r>
                        <a:rPr lang="ja-JP" altLang="en-US" sz="1800" b="0" i="0" u="none" strike="noStrike" dirty="0">
                          <a:solidFill>
                            <a:srgbClr val="000000"/>
                          </a:solidFill>
                          <a:effectLst/>
                          <a:latin typeface="+mn-ea"/>
                          <a:ea typeface="+mn-ea"/>
                        </a:rPr>
                        <a:t>二次利用のしやすさ</a:t>
                      </a:r>
                    </a:p>
                  </a:txBody>
                  <a:tcPr marL="90000" marR="90000" marT="46800" marB="46800"/>
                </a:tc>
                <a:tc>
                  <a:txBody>
                    <a:bodyPr/>
                    <a:lstStyle/>
                    <a:p>
                      <a:pPr marL="0" marR="0" lvl="0" indent="0" algn="l" defTabSz="914400" rtl="0" eaLnBrk="1" fontAlgn="t" latinLnBrk="0" hangingPunct="1">
                        <a:lnSpc>
                          <a:spcPct val="100000"/>
                        </a:lnSpc>
                        <a:spcBef>
                          <a:spcPts val="600"/>
                        </a:spcBef>
                        <a:spcAft>
                          <a:spcPts val="0"/>
                        </a:spcAft>
                        <a:buClrTx/>
                        <a:buSzTx/>
                        <a:buFontTx/>
                        <a:buNone/>
                        <a:tabLst/>
                        <a:defRPr/>
                      </a:pPr>
                      <a:r>
                        <a:rPr lang="ja-JP" altLang="en-US" sz="1800" u="none" strike="noStrike" dirty="0">
                          <a:effectLst/>
                          <a:latin typeface="+mn-ea"/>
                          <a:ea typeface="+mn-ea"/>
                        </a:rPr>
                        <a:t>・機械判読が容易なデータ形式（</a:t>
                      </a:r>
                      <a:r>
                        <a:rPr lang="en-US" altLang="ja-JP" sz="1800" u="none" strike="noStrike" dirty="0">
                          <a:effectLst/>
                          <a:latin typeface="+mn-ea"/>
                          <a:ea typeface="+mn-ea"/>
                        </a:rPr>
                        <a:t>CSV</a:t>
                      </a:r>
                      <a:r>
                        <a:rPr lang="ja-JP" altLang="en-US" sz="1800" u="none" strike="noStrike" dirty="0">
                          <a:effectLst/>
                          <a:latin typeface="+mn-ea"/>
                          <a:ea typeface="+mn-ea"/>
                        </a:rPr>
                        <a:t>等）で公開しているか</a:t>
                      </a:r>
                      <a:endParaRPr lang="en-US" altLang="ja-JP" sz="1800" u="none" strike="noStrike" dirty="0">
                        <a:effectLst/>
                        <a:latin typeface="+mn-ea"/>
                        <a:ea typeface="+mn-ea"/>
                      </a:endParaRPr>
                    </a:p>
                    <a:p>
                      <a:pPr marL="0" marR="0" lvl="0" indent="0" algn="l" defTabSz="914400" rtl="0" eaLnBrk="1" fontAlgn="t" latinLnBrk="0" hangingPunct="1">
                        <a:lnSpc>
                          <a:spcPct val="100000"/>
                        </a:lnSpc>
                        <a:spcBef>
                          <a:spcPts val="600"/>
                        </a:spcBef>
                        <a:spcAft>
                          <a:spcPts val="0"/>
                        </a:spcAft>
                        <a:buClrTx/>
                        <a:buSzTx/>
                        <a:buFontTx/>
                        <a:buNone/>
                        <a:tabLst/>
                        <a:defRPr/>
                      </a:pPr>
                      <a:endParaRPr lang="en-US" altLang="zh-TW" sz="1800" b="0" i="0" u="none" strike="noStrike" dirty="0">
                        <a:solidFill>
                          <a:srgbClr val="000000"/>
                        </a:solidFill>
                        <a:effectLst/>
                        <a:latin typeface="+mn-ea"/>
                        <a:ea typeface="+mn-ea"/>
                      </a:endParaRPr>
                    </a:p>
                    <a:p>
                      <a:pPr marL="0" marR="0" lvl="0" indent="0" algn="l" defTabSz="914400" rtl="0" eaLnBrk="1" fontAlgn="t" latinLnBrk="0" hangingPunct="1">
                        <a:lnSpc>
                          <a:spcPct val="100000"/>
                        </a:lnSpc>
                        <a:spcBef>
                          <a:spcPts val="600"/>
                        </a:spcBef>
                        <a:spcAft>
                          <a:spcPts val="0"/>
                        </a:spcAft>
                        <a:buClrTx/>
                        <a:buSzTx/>
                        <a:buFontTx/>
                        <a:buNone/>
                        <a:tabLst/>
                        <a:defRPr/>
                      </a:pPr>
                      <a:endParaRPr lang="zh-TW" altLang="en-US" sz="18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1339926430"/>
                  </a:ext>
                </a:extLst>
              </a:tr>
            </a:tbl>
          </a:graphicData>
        </a:graphic>
      </p:graphicFrame>
      <p:sp>
        <p:nvSpPr>
          <p:cNvPr id="16" name="テキスト ボックス 15"/>
          <p:cNvSpPr txBox="1"/>
          <p:nvPr/>
        </p:nvSpPr>
        <p:spPr>
          <a:xfrm>
            <a:off x="179512" y="908720"/>
            <a:ext cx="8784976" cy="792088"/>
          </a:xfrm>
          <a:prstGeom prst="rect">
            <a:avLst/>
          </a:prstGeom>
          <a:noFill/>
          <a:ln>
            <a:noFill/>
          </a:ln>
        </p:spPr>
        <p:txBody>
          <a:bodyPr wrap="square" rtlCol="0">
            <a:noAutofit/>
          </a:bodyPr>
          <a:lstStyle>
            <a:defPPr>
              <a:defRPr lang="en-US"/>
            </a:defPPr>
            <a:lvl1pPr>
              <a:defRPr kumimoji="1" sz="2000">
                <a:latin typeface="+mn-ea"/>
              </a:defRPr>
            </a:lvl1pPr>
          </a:lstStyle>
          <a:p>
            <a:r>
              <a:rPr lang="ja-JP" altLang="en-US" dirty="0"/>
              <a:t>幅広く利用されるオープンデータとしていくために、公開しているデータを、いくつかの観点で見直すことも有効です。</a:t>
            </a:r>
            <a:endParaRPr lang="en-US" altLang="ja-JP" dirty="0"/>
          </a:p>
        </p:txBody>
      </p:sp>
    </p:spTree>
    <p:extLst>
      <p:ext uri="{BB962C8B-B14F-4D97-AF65-F5344CB8AC3E}">
        <p14:creationId xmlns:p14="http://schemas.microsoft.com/office/powerpoint/2010/main" val="14174577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3212976"/>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solidFill>
                  <a:schemeClr val="bg1">
                    <a:lumMod val="85000"/>
                  </a:schemeClr>
                </a:solidFill>
                <a:latin typeface="+mj-ea"/>
                <a:ea typeface="+mj-ea"/>
              </a:defRPr>
            </a:lvl1pPr>
          </a:lstStyle>
          <a:p>
            <a:r>
              <a:rPr lang="ja-JP" altLang="en-US" dirty="0"/>
              <a:t>１．はじめに</a:t>
            </a:r>
          </a:p>
        </p:txBody>
      </p:sp>
      <p:sp>
        <p:nvSpPr>
          <p:cNvPr id="10"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3717032"/>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solidFill>
                  <a:schemeClr val="bg1">
                    <a:lumMod val="85000"/>
                  </a:schemeClr>
                </a:solidFill>
                <a:latin typeface="+mj-ea"/>
                <a:ea typeface="+mj-ea"/>
              </a:defRPr>
            </a:lvl1pPr>
          </a:lstStyle>
          <a:p>
            <a:r>
              <a:rPr lang="ja-JP" altLang="en-US" dirty="0"/>
              <a:t>２</a:t>
            </a:r>
            <a:r>
              <a:rPr lang="en-US" altLang="ja-JP" dirty="0"/>
              <a:t>. </a:t>
            </a:r>
            <a:r>
              <a:rPr lang="ja-JP" altLang="en-US" dirty="0"/>
              <a:t>オープンデータを公開するための基本的な作業</a:t>
            </a:r>
          </a:p>
        </p:txBody>
      </p:sp>
      <p:sp>
        <p:nvSpPr>
          <p:cNvPr id="2" name="スライド番号プレースホルダー 1"/>
          <p:cNvSpPr>
            <a:spLocks noGrp="1"/>
          </p:cNvSpPr>
          <p:nvPr>
            <p:ph type="sldNum" sz="quarter" idx="12"/>
          </p:nvPr>
        </p:nvSpPr>
        <p:spPr/>
        <p:txBody>
          <a:bodyPr/>
          <a:lstStyle/>
          <a:p>
            <a:fld id="{EEDB8509-CC2C-4EC7-9C2E-996B98B58898}" type="slidenum">
              <a:rPr kumimoji="1" lang="ja-JP" altLang="en-US" smtClean="0"/>
              <a:pPr/>
              <a:t>60</a:t>
            </a:fld>
            <a:endParaRPr kumimoji="1" lang="ja-JP" altLang="en-US" dirty="0"/>
          </a:p>
        </p:txBody>
      </p:sp>
      <p:sp>
        <p:nvSpPr>
          <p:cNvPr id="11"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4221088"/>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solidFill>
                  <a:schemeClr val="bg1">
                    <a:lumMod val="85000"/>
                  </a:schemeClr>
                </a:solidFill>
                <a:latin typeface="+mj-ea"/>
                <a:ea typeface="+mj-ea"/>
              </a:defRPr>
            </a:lvl1pPr>
          </a:lstStyle>
          <a:p>
            <a:r>
              <a:rPr lang="ja-JP" altLang="en-US" dirty="0"/>
              <a:t>３</a:t>
            </a:r>
            <a:r>
              <a:rPr lang="en-US" altLang="ja-JP" dirty="0"/>
              <a:t>. </a:t>
            </a:r>
            <a:r>
              <a:rPr lang="ja-JP" altLang="en-US" dirty="0"/>
              <a:t>オープンデータを継続していくための取り組み</a:t>
            </a:r>
          </a:p>
        </p:txBody>
      </p:sp>
      <p:sp>
        <p:nvSpPr>
          <p:cNvPr id="13"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4725144"/>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latin typeface="+mj-ea"/>
                <a:ea typeface="+mj-ea"/>
              </a:defRPr>
            </a:lvl1pPr>
          </a:lstStyle>
          <a:p>
            <a:r>
              <a:rPr lang="ja-JP" altLang="en-US" dirty="0"/>
              <a:t>４</a:t>
            </a:r>
            <a:r>
              <a:rPr lang="en-US" altLang="ja-JP" dirty="0"/>
              <a:t>.</a:t>
            </a:r>
            <a:r>
              <a:rPr lang="ja-JP" altLang="en-US" dirty="0"/>
              <a:t> オープンデータ研修ポータルの紹介</a:t>
            </a:r>
          </a:p>
        </p:txBody>
      </p:sp>
    </p:spTree>
    <p:extLst>
      <p:ext uri="{BB962C8B-B14F-4D97-AF65-F5344CB8AC3E}">
        <p14:creationId xmlns:p14="http://schemas.microsoft.com/office/powerpoint/2010/main" val="40589549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noFill/>
          </a:ln>
        </p:spPr>
        <p:txBody>
          <a:bodyPr vert="horz" lIns="91440" tIns="45720" rIns="91440" bIns="45720" rtlCol="0" anchor="ctr">
            <a:normAutofit/>
          </a:bodyPr>
          <a:lstStyle/>
          <a:p>
            <a:r>
              <a:rPr lang="en-US" altLang="ja-JP" dirty="0"/>
              <a:t>(1)</a:t>
            </a:r>
            <a:r>
              <a:rPr lang="ja-JP" altLang="en-US" dirty="0"/>
              <a:t>オープンデータ研修ポータルとは</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61</a:t>
            </a:fld>
            <a:endParaRPr kumimoji="1" lang="ja-JP" altLang="en-US"/>
          </a:p>
        </p:txBody>
      </p:sp>
      <p:sp>
        <p:nvSpPr>
          <p:cNvPr id="5" name="正方形/長方形 4"/>
          <p:cNvSpPr/>
          <p:nvPr/>
        </p:nvSpPr>
        <p:spPr>
          <a:xfrm>
            <a:off x="4089618" y="6437914"/>
            <a:ext cx="4298806" cy="369332"/>
          </a:xfrm>
          <a:prstGeom prst="rect">
            <a:avLst/>
          </a:prstGeom>
        </p:spPr>
        <p:txBody>
          <a:bodyPr wrap="none">
            <a:spAutoFit/>
          </a:bodyPr>
          <a:lstStyle/>
          <a:p>
            <a:r>
              <a:rPr lang="ja-JP" altLang="en-US" dirty="0"/>
              <a:t>https://www.opendata-training.org/</a:t>
            </a:r>
          </a:p>
        </p:txBody>
      </p:sp>
      <p:sp>
        <p:nvSpPr>
          <p:cNvPr id="7" name="正方形/長方形 6"/>
          <p:cNvSpPr/>
          <p:nvPr/>
        </p:nvSpPr>
        <p:spPr>
          <a:xfrm>
            <a:off x="179512" y="849132"/>
            <a:ext cx="8856984" cy="1015663"/>
          </a:xfrm>
          <a:prstGeom prst="rect">
            <a:avLst/>
          </a:prstGeom>
        </p:spPr>
        <p:txBody>
          <a:bodyPr wrap="square">
            <a:spAutoFit/>
          </a:bodyPr>
          <a:lstStyle/>
          <a:p>
            <a:r>
              <a:rPr lang="ja-JP" altLang="en-US" sz="2000" dirty="0"/>
              <a:t>オープンデータ化支援研修で使用した「教材の掲載」と、研修と同様の内容を学ぶ</a:t>
            </a:r>
            <a:r>
              <a:rPr lang="en-US" altLang="ja-JP" sz="2000" dirty="0"/>
              <a:t/>
            </a:r>
            <a:br>
              <a:rPr lang="en-US" altLang="ja-JP" sz="2000" dirty="0"/>
            </a:br>
            <a:r>
              <a:rPr lang="ja-JP" altLang="en-US" sz="2000" dirty="0"/>
              <a:t>ことができる「</a:t>
            </a:r>
            <a:r>
              <a:rPr lang="en-US" altLang="ja-JP" sz="2000" dirty="0"/>
              <a:t>e-learning</a:t>
            </a:r>
            <a:r>
              <a:rPr lang="ja-JP" altLang="en-US" sz="2000" dirty="0"/>
              <a:t>」・「</a:t>
            </a:r>
            <a:r>
              <a:rPr lang="en-US" altLang="ja-JP" sz="2000" dirty="0"/>
              <a:t>web</a:t>
            </a:r>
            <a:r>
              <a:rPr lang="ja-JP" altLang="en-US" sz="2000" dirty="0"/>
              <a:t>演習」環境、オープンデータ全般に関する</a:t>
            </a:r>
            <a:r>
              <a:rPr lang="en-US" altLang="ja-JP" sz="2000" dirty="0"/>
              <a:t/>
            </a:r>
            <a:br>
              <a:rPr lang="en-US" altLang="ja-JP" sz="2000" dirty="0"/>
            </a:br>
            <a:r>
              <a:rPr lang="ja-JP" altLang="en-US" sz="2000" dirty="0"/>
              <a:t>「相談・問合せ窓口等」を整備しています。</a:t>
            </a:r>
          </a:p>
        </p:txBody>
      </p:sp>
      <p:sp>
        <p:nvSpPr>
          <p:cNvPr id="13" name="正方形/長方形 12"/>
          <p:cNvSpPr/>
          <p:nvPr/>
        </p:nvSpPr>
        <p:spPr>
          <a:xfrm>
            <a:off x="887592" y="6437914"/>
            <a:ext cx="3490058" cy="369332"/>
          </a:xfrm>
          <a:prstGeom prst="rect">
            <a:avLst/>
          </a:prstGeom>
        </p:spPr>
        <p:txBody>
          <a:bodyPr wrap="none">
            <a:spAutoFit/>
          </a:bodyPr>
          <a:lstStyle/>
          <a:p>
            <a:r>
              <a:rPr lang="ja-JP" altLang="en-US" dirty="0"/>
              <a:t>オープンデータ研修ポータルサイト：</a:t>
            </a:r>
          </a:p>
        </p:txBody>
      </p:sp>
      <p:sp>
        <p:nvSpPr>
          <p:cNvPr id="8" name="タイトル 1">
            <a:extLst>
              <a:ext uri="{FF2B5EF4-FFF2-40B4-BE49-F238E27FC236}">
                <a16:creationId xmlns:a16="http://schemas.microsoft.com/office/drawing/2014/main" id="{6D99491C-DC66-4D33-8A7F-8D78E53A4825}"/>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4. </a:t>
            </a:r>
            <a:r>
              <a:rPr lang="ja-JP" altLang="en-US" sz="1200" dirty="0">
                <a:latin typeface="+mn-ea"/>
                <a:ea typeface="+mn-ea"/>
              </a:rPr>
              <a:t>オープンデータ研修ポータルの紹介</a:t>
            </a:r>
          </a:p>
        </p:txBody>
      </p:sp>
      <p:pic>
        <p:nvPicPr>
          <p:cNvPr id="9" name="図 8">
            <a:extLst>
              <a:ext uri="{FF2B5EF4-FFF2-40B4-BE49-F238E27FC236}">
                <a16:creationId xmlns:a16="http://schemas.microsoft.com/office/drawing/2014/main" id="{E9E284B4-8398-4792-8EAC-1AEB52BC80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769" y="1916832"/>
            <a:ext cx="8887727" cy="4495763"/>
          </a:xfrm>
          <a:prstGeom prst="rect">
            <a:avLst/>
          </a:prstGeom>
          <a:ln>
            <a:solidFill>
              <a:schemeClr val="accent1"/>
            </a:solidFill>
          </a:ln>
        </p:spPr>
      </p:pic>
    </p:spTree>
    <p:extLst>
      <p:ext uri="{BB962C8B-B14F-4D97-AF65-F5344CB8AC3E}">
        <p14:creationId xmlns:p14="http://schemas.microsoft.com/office/powerpoint/2010/main" val="20632710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noFill/>
          </a:ln>
        </p:spPr>
        <p:txBody>
          <a:bodyPr vert="horz" lIns="91440" tIns="45720" rIns="91440" bIns="45720" rtlCol="0" anchor="ctr">
            <a:normAutofit/>
          </a:bodyPr>
          <a:lstStyle/>
          <a:p>
            <a:r>
              <a:rPr lang="en-US" altLang="ja-JP" dirty="0"/>
              <a:t>(2)</a:t>
            </a:r>
            <a:r>
              <a:rPr lang="ja-JP" altLang="en-US" dirty="0"/>
              <a:t>教材の掲載</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62</a:t>
            </a:fld>
            <a:endParaRPr kumimoji="1" lang="ja-JP" altLang="en-US"/>
          </a:p>
        </p:txBody>
      </p:sp>
      <p:pic>
        <p:nvPicPr>
          <p:cNvPr id="6" name="図 5"/>
          <p:cNvPicPr>
            <a:picLocks noChangeAspect="1"/>
          </p:cNvPicPr>
          <p:nvPr/>
        </p:nvPicPr>
        <p:blipFill>
          <a:blip r:embed="rId3"/>
          <a:stretch>
            <a:fillRect/>
          </a:stretch>
        </p:blipFill>
        <p:spPr>
          <a:xfrm>
            <a:off x="3367956" y="4484101"/>
            <a:ext cx="5452516" cy="1821553"/>
          </a:xfrm>
          <a:prstGeom prst="rect">
            <a:avLst/>
          </a:prstGeom>
        </p:spPr>
      </p:pic>
      <p:sp>
        <p:nvSpPr>
          <p:cNvPr id="13" name="正方形/長方形 12"/>
          <p:cNvSpPr/>
          <p:nvPr/>
        </p:nvSpPr>
        <p:spPr>
          <a:xfrm>
            <a:off x="395537" y="836712"/>
            <a:ext cx="8640960" cy="400110"/>
          </a:xfrm>
          <a:prstGeom prst="rect">
            <a:avLst/>
          </a:prstGeom>
        </p:spPr>
        <p:txBody>
          <a:bodyPr wrap="square">
            <a:spAutoFit/>
          </a:bodyPr>
          <a:lstStyle/>
          <a:p>
            <a:pPr>
              <a:buClr>
                <a:schemeClr val="accent6"/>
              </a:buClr>
            </a:pPr>
            <a:r>
              <a:rPr lang="ja-JP" altLang="en-US" sz="2000" dirty="0"/>
              <a:t>オープンデータ化支援研修の研修教材をダウンロードすることができます。</a:t>
            </a:r>
            <a:endParaRPr lang="en-US" altLang="ja-JP" sz="2000" dirty="0"/>
          </a:p>
        </p:txBody>
      </p:sp>
      <p:sp>
        <p:nvSpPr>
          <p:cNvPr id="15" name="角丸四角形 14"/>
          <p:cNvSpPr/>
          <p:nvPr/>
        </p:nvSpPr>
        <p:spPr>
          <a:xfrm>
            <a:off x="3367956" y="4966812"/>
            <a:ext cx="5236492" cy="1338842"/>
          </a:xfrm>
          <a:prstGeom prst="roundRect">
            <a:avLst>
              <a:gd name="adj" fmla="val 11326"/>
            </a:avLst>
          </a:prstGeom>
          <a:noFill/>
          <a:ln w="381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395536" y="3068960"/>
            <a:ext cx="2900411" cy="1015663"/>
          </a:xfrm>
          <a:prstGeom prst="rect">
            <a:avLst/>
          </a:prstGeom>
        </p:spPr>
        <p:txBody>
          <a:bodyPr wrap="square">
            <a:spAutoFit/>
          </a:bodyPr>
          <a:lstStyle/>
          <a:p>
            <a:pPr marL="285750" indent="-285750">
              <a:buClr>
                <a:schemeClr val="accent6"/>
              </a:buClr>
              <a:buFont typeface="Wingdings" panose="05000000000000000000" pitchFamily="2" charset="2"/>
              <a:buChar char="l"/>
            </a:pPr>
            <a:r>
              <a:rPr lang="ja-JP" altLang="en-US" sz="2000" dirty="0"/>
              <a:t>研修プログラム毎に、</a:t>
            </a:r>
            <a:r>
              <a:rPr lang="en-US" altLang="ja-JP" sz="2000" dirty="0"/>
              <a:t/>
            </a:r>
            <a:br>
              <a:rPr lang="en-US" altLang="ja-JP" sz="2000" dirty="0"/>
            </a:br>
            <a:r>
              <a:rPr lang="ja-JP" altLang="en-US" sz="2000" dirty="0"/>
              <a:t>研修教材をダウンロードすることができます。</a:t>
            </a:r>
            <a:endParaRPr lang="en-US" altLang="ja-JP" sz="2000" dirty="0"/>
          </a:p>
        </p:txBody>
      </p:sp>
      <p:sp>
        <p:nvSpPr>
          <p:cNvPr id="18" name="正方形/長方形 17"/>
          <p:cNvSpPr/>
          <p:nvPr/>
        </p:nvSpPr>
        <p:spPr>
          <a:xfrm>
            <a:off x="395537" y="4697849"/>
            <a:ext cx="2684386" cy="1323439"/>
          </a:xfrm>
          <a:prstGeom prst="rect">
            <a:avLst/>
          </a:prstGeom>
        </p:spPr>
        <p:txBody>
          <a:bodyPr wrap="square">
            <a:spAutoFit/>
          </a:bodyPr>
          <a:lstStyle/>
          <a:p>
            <a:pPr marL="285750" indent="-285750">
              <a:buClr>
                <a:schemeClr val="accent6"/>
              </a:buClr>
              <a:buFont typeface="Wingdings" panose="05000000000000000000" pitchFamily="2" charset="2"/>
              <a:buChar char="l"/>
            </a:pPr>
            <a:r>
              <a:rPr lang="ja-JP" altLang="en-US" sz="2000" dirty="0"/>
              <a:t>各研修会場での</a:t>
            </a:r>
            <a:r>
              <a:rPr lang="en-US" altLang="ja-JP" sz="2000" dirty="0"/>
              <a:t/>
            </a:r>
            <a:br>
              <a:rPr lang="en-US" altLang="ja-JP" sz="2000" dirty="0"/>
            </a:br>
            <a:r>
              <a:rPr lang="ja-JP" altLang="en-US" sz="2000" dirty="0"/>
              <a:t>研修教材を一括してダウンロードすることが</a:t>
            </a:r>
            <a:r>
              <a:rPr lang="en-US" altLang="ja-JP" sz="2000" dirty="0"/>
              <a:t/>
            </a:r>
            <a:br>
              <a:rPr lang="en-US" altLang="ja-JP" sz="2000" dirty="0"/>
            </a:br>
            <a:r>
              <a:rPr lang="ja-JP" altLang="en-US" sz="2000" dirty="0"/>
              <a:t>できます。</a:t>
            </a:r>
            <a:endParaRPr lang="en-US" altLang="ja-JP" sz="2000" dirty="0"/>
          </a:p>
        </p:txBody>
      </p:sp>
      <p:sp>
        <p:nvSpPr>
          <p:cNvPr id="25" name="正方形/長方形 24"/>
          <p:cNvSpPr/>
          <p:nvPr/>
        </p:nvSpPr>
        <p:spPr>
          <a:xfrm>
            <a:off x="4578655" y="6433591"/>
            <a:ext cx="3103735" cy="307777"/>
          </a:xfrm>
          <a:prstGeom prst="rect">
            <a:avLst/>
          </a:prstGeom>
        </p:spPr>
        <p:txBody>
          <a:bodyPr wrap="none">
            <a:spAutoFit/>
          </a:bodyPr>
          <a:lstStyle/>
          <a:p>
            <a:r>
              <a:rPr lang="ja-JP" altLang="en-US" sz="1400" dirty="0"/>
              <a:t>オープンデータ化支援研修の画面イメージ</a:t>
            </a:r>
          </a:p>
        </p:txBody>
      </p:sp>
      <p:sp>
        <p:nvSpPr>
          <p:cNvPr id="26" name="正方形/長方形 25"/>
          <p:cNvSpPr/>
          <p:nvPr/>
        </p:nvSpPr>
        <p:spPr>
          <a:xfrm>
            <a:off x="3330078" y="1351693"/>
            <a:ext cx="5524524" cy="510164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タイトル 1">
            <a:extLst>
              <a:ext uri="{FF2B5EF4-FFF2-40B4-BE49-F238E27FC236}">
                <a16:creationId xmlns:a16="http://schemas.microsoft.com/office/drawing/2014/main" id="{8BE0FC82-6DE2-419B-A44A-D37F9ACCC75B}"/>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4. </a:t>
            </a:r>
            <a:r>
              <a:rPr lang="ja-JP" altLang="en-US" sz="1200" dirty="0">
                <a:latin typeface="+mn-ea"/>
                <a:ea typeface="+mn-ea"/>
              </a:rPr>
              <a:t>オープンデータ研修ポータルの紹介</a:t>
            </a:r>
          </a:p>
        </p:txBody>
      </p:sp>
      <p:pic>
        <p:nvPicPr>
          <p:cNvPr id="7" name="図 6"/>
          <p:cNvPicPr>
            <a:picLocks noChangeAspect="1"/>
          </p:cNvPicPr>
          <p:nvPr/>
        </p:nvPicPr>
        <p:blipFill>
          <a:blip r:embed="rId4"/>
          <a:stretch>
            <a:fillRect/>
          </a:stretch>
        </p:blipFill>
        <p:spPr>
          <a:xfrm>
            <a:off x="3371276" y="1412776"/>
            <a:ext cx="5478046" cy="2866370"/>
          </a:xfrm>
          <a:prstGeom prst="rect">
            <a:avLst/>
          </a:prstGeom>
        </p:spPr>
      </p:pic>
      <p:sp>
        <p:nvSpPr>
          <p:cNvPr id="14" name="角丸四角形 13"/>
          <p:cNvSpPr/>
          <p:nvPr/>
        </p:nvSpPr>
        <p:spPr>
          <a:xfrm>
            <a:off x="3367956" y="3483199"/>
            <a:ext cx="5236492" cy="853220"/>
          </a:xfrm>
          <a:prstGeom prst="roundRect">
            <a:avLst>
              <a:gd name="adj" fmla="val 11326"/>
            </a:avLst>
          </a:prstGeom>
          <a:noFill/>
          <a:ln w="381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a:extLst>
              <a:ext uri="{FF2B5EF4-FFF2-40B4-BE49-F238E27FC236}">
                <a16:creationId xmlns:a16="http://schemas.microsoft.com/office/drawing/2014/main" id="{3DD9AF38-F320-41C3-BDD3-B985C4B92316}"/>
              </a:ext>
            </a:extLst>
          </p:cNvPr>
          <p:cNvCxnSpPr>
            <a:cxnSpLocks/>
          </p:cNvCxnSpPr>
          <p:nvPr/>
        </p:nvCxnSpPr>
        <p:spPr>
          <a:xfrm flipH="1">
            <a:off x="6378128" y="3129677"/>
            <a:ext cx="519166" cy="382994"/>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6ABCB27C-72F4-483A-BB38-E3B89521EF7F}"/>
              </a:ext>
            </a:extLst>
          </p:cNvPr>
          <p:cNvSpPr txBox="1"/>
          <p:nvPr/>
        </p:nvSpPr>
        <p:spPr>
          <a:xfrm>
            <a:off x="6663553" y="2553573"/>
            <a:ext cx="2191049" cy="584775"/>
          </a:xfrm>
          <a:prstGeom prst="rect">
            <a:avLst/>
          </a:prstGeom>
          <a:solidFill>
            <a:schemeClr val="bg1"/>
          </a:solidFill>
        </p:spPr>
        <p:txBody>
          <a:bodyPr wrap="none" rtlCol="0">
            <a:spAutoFit/>
          </a:bodyPr>
          <a:lstStyle/>
          <a:p>
            <a:r>
              <a:rPr kumimoji="1" lang="en-US" altLang="ja-JP" sz="1600" dirty="0"/>
              <a:t>PDF,PPT</a:t>
            </a:r>
            <a:r>
              <a:rPr kumimoji="1" lang="ja-JP" altLang="en-US" sz="1600" dirty="0"/>
              <a:t>の</a:t>
            </a:r>
            <a:r>
              <a:rPr kumimoji="1" lang="en-US" altLang="ja-JP" sz="1600" dirty="0"/>
              <a:t>2</a:t>
            </a:r>
            <a:r>
              <a:rPr kumimoji="1" lang="ja-JP" altLang="en-US" sz="1600" dirty="0" err="1"/>
              <a:t>つの</a:t>
            </a:r>
            <a:r>
              <a:rPr kumimoji="1" lang="ja-JP" altLang="en-US" sz="1600" dirty="0"/>
              <a:t>ファイル</a:t>
            </a:r>
            <a:r>
              <a:rPr kumimoji="1" lang="en-US" altLang="ja-JP" sz="1600" dirty="0"/>
              <a:t/>
            </a:r>
            <a:br>
              <a:rPr kumimoji="1" lang="en-US" altLang="ja-JP" sz="1600" dirty="0"/>
            </a:br>
            <a:r>
              <a:rPr kumimoji="1" lang="ja-JP" altLang="en-US" sz="1600" dirty="0"/>
              <a:t>形式で掲載しています。</a:t>
            </a:r>
          </a:p>
        </p:txBody>
      </p:sp>
      <p:cxnSp>
        <p:nvCxnSpPr>
          <p:cNvPr id="22" name="直線矢印コネクタ 21">
            <a:extLst>
              <a:ext uri="{FF2B5EF4-FFF2-40B4-BE49-F238E27FC236}">
                <a16:creationId xmlns:a16="http://schemas.microsoft.com/office/drawing/2014/main" id="{3DD9AF38-F320-41C3-BDD3-B985C4B92316}"/>
              </a:ext>
            </a:extLst>
          </p:cNvPr>
          <p:cNvCxnSpPr>
            <a:cxnSpLocks/>
          </p:cNvCxnSpPr>
          <p:nvPr/>
        </p:nvCxnSpPr>
        <p:spPr>
          <a:xfrm flipH="1">
            <a:off x="6774316" y="3088334"/>
            <a:ext cx="122978" cy="183286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6243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noFill/>
          </a:ln>
        </p:spPr>
        <p:txBody>
          <a:bodyPr vert="horz" lIns="91440" tIns="45720" rIns="91440" bIns="45720" rtlCol="0" anchor="ctr">
            <a:normAutofit/>
          </a:bodyPr>
          <a:lstStyle/>
          <a:p>
            <a:r>
              <a:rPr lang="en-US" altLang="ja-JP" dirty="0"/>
              <a:t>(3)e-learning</a:t>
            </a:r>
            <a:endParaRPr lang="ja-JP" altLang="en-US" dirty="0"/>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63</a:t>
            </a:fld>
            <a:endParaRPr kumimoji="1" lang="ja-JP" altLang="en-US"/>
          </a:p>
        </p:txBody>
      </p:sp>
      <p:sp>
        <p:nvSpPr>
          <p:cNvPr id="21" name="正方形/長方形 20"/>
          <p:cNvSpPr/>
          <p:nvPr/>
        </p:nvSpPr>
        <p:spPr>
          <a:xfrm>
            <a:off x="395536" y="836711"/>
            <a:ext cx="8496944" cy="7397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600"/>
              </a:spcBef>
              <a:buClr>
                <a:schemeClr val="accent6">
                  <a:lumMod val="75000"/>
                </a:schemeClr>
              </a:buClr>
            </a:pPr>
            <a:r>
              <a:rPr lang="ja-JP" altLang="en-US" sz="2000" dirty="0">
                <a:solidFill>
                  <a:schemeClr val="tx1"/>
                </a:solidFill>
                <a:latin typeface="+mn-ea"/>
                <a:cs typeface="Meiryo UI" panose="020B0604030504040204" pitchFamily="50" charset="-128"/>
              </a:rPr>
              <a:t>オープンデータ化支援研修の教材よりも幅広い内容の教材を提供しています。</a:t>
            </a:r>
            <a:endParaRPr lang="en-US" altLang="ja-JP" sz="2000" dirty="0">
              <a:solidFill>
                <a:schemeClr val="tx1"/>
              </a:solidFill>
              <a:latin typeface="+mn-ea"/>
              <a:cs typeface="Meiryo UI" panose="020B0604030504040204" pitchFamily="50" charset="-128"/>
            </a:endParaRPr>
          </a:p>
        </p:txBody>
      </p:sp>
      <p:sp>
        <p:nvSpPr>
          <p:cNvPr id="23" name="正方形/長方形 22"/>
          <p:cNvSpPr/>
          <p:nvPr/>
        </p:nvSpPr>
        <p:spPr>
          <a:xfrm>
            <a:off x="395536" y="1344707"/>
            <a:ext cx="2952328" cy="165618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sz="2000" dirty="0">
                <a:solidFill>
                  <a:schemeClr val="tx1"/>
                </a:solidFill>
                <a:latin typeface="+mn-ea"/>
                <a:cs typeface="Meiryo UI" panose="020B0604030504040204" pitchFamily="50" charset="-128"/>
              </a:rPr>
              <a:t>教材をダウンロードし、</a:t>
            </a:r>
            <a:r>
              <a:rPr lang="en-US" altLang="ja-JP" sz="2000" dirty="0">
                <a:solidFill>
                  <a:schemeClr val="tx1"/>
                </a:solidFill>
                <a:latin typeface="+mn-ea"/>
                <a:cs typeface="Meiryo UI" panose="020B0604030504040204" pitchFamily="50" charset="-128"/>
              </a:rPr>
              <a:t/>
            </a:r>
            <a:br>
              <a:rPr lang="en-US" altLang="ja-JP" sz="2000" dirty="0">
                <a:solidFill>
                  <a:schemeClr val="tx1"/>
                </a:solidFill>
                <a:latin typeface="+mn-ea"/>
                <a:cs typeface="Meiryo UI" panose="020B0604030504040204" pitchFamily="50" charset="-128"/>
              </a:rPr>
            </a:br>
            <a:r>
              <a:rPr lang="ja-JP" altLang="en-US" sz="2000" dirty="0">
                <a:solidFill>
                  <a:schemeClr val="tx1"/>
                </a:solidFill>
                <a:latin typeface="+mn-ea"/>
                <a:cs typeface="Meiryo UI" panose="020B0604030504040204" pitchFamily="50" charset="-128"/>
              </a:rPr>
              <a:t>自身のパソコン等で表示、もしくは印刷した上で、各自で学習していただくことができます。</a:t>
            </a:r>
            <a:r>
              <a:rPr lang="en-US" altLang="ja-JP" sz="2000" dirty="0">
                <a:solidFill>
                  <a:schemeClr val="tx1"/>
                </a:solidFill>
                <a:latin typeface="+mn-ea"/>
                <a:cs typeface="Meiryo UI" panose="020B0604030504040204" pitchFamily="50" charset="-128"/>
              </a:rPr>
              <a:t/>
            </a:r>
            <a:br>
              <a:rPr lang="en-US" altLang="ja-JP" sz="2000" dirty="0">
                <a:solidFill>
                  <a:schemeClr val="tx1"/>
                </a:solidFill>
                <a:latin typeface="+mn-ea"/>
                <a:cs typeface="Meiryo UI" panose="020B0604030504040204" pitchFamily="50" charset="-128"/>
              </a:rPr>
            </a:br>
            <a:r>
              <a:rPr lang="en-US" altLang="ja-JP" sz="2000" dirty="0">
                <a:solidFill>
                  <a:schemeClr val="tx1"/>
                </a:solidFill>
                <a:latin typeface="+mn-ea"/>
                <a:cs typeface="Meiryo UI" panose="020B0604030504040204" pitchFamily="50" charset="-128"/>
              </a:rPr>
              <a:t>※</a:t>
            </a:r>
            <a:r>
              <a:rPr lang="ja-JP" altLang="en-US" sz="2000" dirty="0">
                <a:solidFill>
                  <a:schemeClr val="tx1"/>
                </a:solidFill>
                <a:latin typeface="+mn-ea"/>
                <a:cs typeface="Meiryo UI" panose="020B0604030504040204" pitchFamily="50" charset="-128"/>
              </a:rPr>
              <a:t>各自で学習できるよう</a:t>
            </a:r>
            <a:r>
              <a:rPr lang="en-US" altLang="ja-JP" sz="2000" dirty="0">
                <a:solidFill>
                  <a:schemeClr val="tx1"/>
                </a:solidFill>
                <a:latin typeface="+mn-ea"/>
                <a:cs typeface="Meiryo UI" panose="020B0604030504040204" pitchFamily="50" charset="-128"/>
              </a:rPr>
              <a:t/>
            </a:r>
            <a:br>
              <a:rPr lang="en-US" altLang="ja-JP" sz="2000" dirty="0">
                <a:solidFill>
                  <a:schemeClr val="tx1"/>
                </a:solidFill>
                <a:latin typeface="+mn-ea"/>
                <a:cs typeface="Meiryo UI" panose="020B0604030504040204" pitchFamily="50" charset="-128"/>
              </a:rPr>
            </a:br>
            <a:r>
              <a:rPr lang="ja-JP" altLang="en-US" sz="2000" dirty="0">
                <a:solidFill>
                  <a:schemeClr val="tx1"/>
                </a:solidFill>
                <a:latin typeface="+mn-ea"/>
                <a:cs typeface="Meiryo UI" panose="020B0604030504040204" pitchFamily="50" charset="-128"/>
              </a:rPr>
              <a:t>　　詳細説明を加えて</a:t>
            </a:r>
            <a:r>
              <a:rPr lang="en-US" altLang="ja-JP" sz="2000" dirty="0">
                <a:solidFill>
                  <a:schemeClr val="tx1"/>
                </a:solidFill>
                <a:latin typeface="+mn-ea"/>
                <a:cs typeface="Meiryo UI" panose="020B0604030504040204" pitchFamily="50" charset="-128"/>
              </a:rPr>
              <a:t/>
            </a:r>
            <a:br>
              <a:rPr lang="en-US" altLang="ja-JP" sz="2000" dirty="0">
                <a:solidFill>
                  <a:schemeClr val="tx1"/>
                </a:solidFill>
                <a:latin typeface="+mn-ea"/>
                <a:cs typeface="Meiryo UI" panose="020B0604030504040204" pitchFamily="50" charset="-128"/>
              </a:rPr>
            </a:br>
            <a:r>
              <a:rPr lang="ja-JP" altLang="en-US" sz="2000" dirty="0">
                <a:solidFill>
                  <a:schemeClr val="tx1"/>
                </a:solidFill>
                <a:latin typeface="+mn-ea"/>
                <a:cs typeface="Meiryo UI" panose="020B0604030504040204" pitchFamily="50" charset="-128"/>
              </a:rPr>
              <a:t>　　います。</a:t>
            </a:r>
            <a:endParaRPr lang="en-US" altLang="ja-JP" sz="2000" dirty="0">
              <a:solidFill>
                <a:schemeClr val="tx1"/>
              </a:solidFill>
              <a:latin typeface="+mn-ea"/>
              <a:cs typeface="Meiryo UI" panose="020B0604030504040204" pitchFamily="50" charset="-128"/>
            </a:endParaRPr>
          </a:p>
        </p:txBody>
      </p:sp>
      <p:pic>
        <p:nvPicPr>
          <p:cNvPr id="3" name="図 2"/>
          <p:cNvPicPr>
            <a:picLocks noChangeAspect="1"/>
          </p:cNvPicPr>
          <p:nvPr/>
        </p:nvPicPr>
        <p:blipFill>
          <a:blip r:embed="rId3"/>
          <a:stretch>
            <a:fillRect/>
          </a:stretch>
        </p:blipFill>
        <p:spPr>
          <a:xfrm>
            <a:off x="3347864" y="1434733"/>
            <a:ext cx="5476669" cy="3132316"/>
          </a:xfrm>
          <a:prstGeom prst="rect">
            <a:avLst/>
          </a:prstGeom>
        </p:spPr>
      </p:pic>
      <p:sp>
        <p:nvSpPr>
          <p:cNvPr id="27" name="正方形/長方形 26"/>
          <p:cNvSpPr/>
          <p:nvPr/>
        </p:nvSpPr>
        <p:spPr>
          <a:xfrm>
            <a:off x="3330078" y="1422228"/>
            <a:ext cx="5524524" cy="450027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4"/>
          <a:stretch>
            <a:fillRect/>
          </a:stretch>
        </p:blipFill>
        <p:spPr>
          <a:xfrm>
            <a:off x="3373264" y="4893181"/>
            <a:ext cx="5434730" cy="1020847"/>
          </a:xfrm>
          <a:prstGeom prst="rect">
            <a:avLst/>
          </a:prstGeom>
        </p:spPr>
      </p:pic>
      <p:sp>
        <p:nvSpPr>
          <p:cNvPr id="29" name="正方形/長方形 28"/>
          <p:cNvSpPr/>
          <p:nvPr/>
        </p:nvSpPr>
        <p:spPr>
          <a:xfrm>
            <a:off x="395536" y="4121021"/>
            <a:ext cx="2952328" cy="203724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sz="2000" dirty="0">
                <a:solidFill>
                  <a:schemeClr val="tx1"/>
                </a:solidFill>
                <a:latin typeface="+mn-ea"/>
                <a:cs typeface="Meiryo UI" panose="020B0604030504040204" pitchFamily="50" charset="-128"/>
              </a:rPr>
              <a:t>テストで理解度を確認</a:t>
            </a:r>
            <a:r>
              <a:rPr lang="en-US" altLang="ja-JP" sz="2000" dirty="0">
                <a:solidFill>
                  <a:schemeClr val="tx1"/>
                </a:solidFill>
                <a:latin typeface="+mn-ea"/>
                <a:cs typeface="Meiryo UI" panose="020B0604030504040204" pitchFamily="50" charset="-128"/>
              </a:rPr>
              <a:t/>
            </a:r>
            <a:br>
              <a:rPr lang="en-US" altLang="ja-JP" sz="2000" dirty="0">
                <a:solidFill>
                  <a:schemeClr val="tx1"/>
                </a:solidFill>
                <a:latin typeface="+mn-ea"/>
                <a:cs typeface="Meiryo UI" panose="020B0604030504040204" pitchFamily="50" charset="-128"/>
              </a:rPr>
            </a:br>
            <a:r>
              <a:rPr lang="ja-JP" altLang="en-US" sz="2000" dirty="0">
                <a:solidFill>
                  <a:schemeClr val="tx1"/>
                </a:solidFill>
                <a:latin typeface="+mn-ea"/>
                <a:cs typeface="Meiryo UI" panose="020B0604030504040204" pitchFamily="50" charset="-128"/>
              </a:rPr>
              <a:t>することができます。</a:t>
            </a:r>
            <a:endParaRPr lang="en-US" altLang="ja-JP" sz="2000"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r>
              <a:rPr lang="ja-JP" altLang="en-US" sz="2000" dirty="0">
                <a:solidFill>
                  <a:schemeClr val="tx1"/>
                </a:solidFill>
                <a:latin typeface="+mn-ea"/>
                <a:cs typeface="Meiryo UI" panose="020B0604030504040204" pitchFamily="50" charset="-128"/>
              </a:rPr>
              <a:t>より充実した研修を</a:t>
            </a:r>
            <a:r>
              <a:rPr lang="en-US" altLang="ja-JP" sz="2000" dirty="0">
                <a:solidFill>
                  <a:schemeClr val="tx1"/>
                </a:solidFill>
                <a:latin typeface="+mn-ea"/>
                <a:cs typeface="Meiryo UI" panose="020B0604030504040204" pitchFamily="50" charset="-128"/>
              </a:rPr>
              <a:t/>
            </a:r>
            <a:br>
              <a:rPr lang="en-US" altLang="ja-JP" sz="2000" dirty="0">
                <a:solidFill>
                  <a:schemeClr val="tx1"/>
                </a:solidFill>
                <a:latin typeface="+mn-ea"/>
                <a:cs typeface="Meiryo UI" panose="020B0604030504040204" pitchFamily="50" charset="-128"/>
              </a:rPr>
            </a:br>
            <a:r>
              <a:rPr lang="ja-JP" altLang="en-US" sz="2000" dirty="0">
                <a:solidFill>
                  <a:schemeClr val="tx1"/>
                </a:solidFill>
                <a:latin typeface="+mn-ea"/>
                <a:cs typeface="Meiryo UI" panose="020B0604030504040204" pitchFamily="50" charset="-128"/>
              </a:rPr>
              <a:t>行なっていくために、</a:t>
            </a:r>
            <a:r>
              <a:rPr lang="en-US" altLang="ja-JP" sz="2000" dirty="0">
                <a:solidFill>
                  <a:schemeClr val="tx1"/>
                </a:solidFill>
                <a:latin typeface="+mn-ea"/>
                <a:cs typeface="Meiryo UI" panose="020B0604030504040204" pitchFamily="50" charset="-128"/>
              </a:rPr>
              <a:t/>
            </a:r>
            <a:br>
              <a:rPr lang="en-US" altLang="ja-JP" sz="2000" dirty="0">
                <a:solidFill>
                  <a:schemeClr val="tx1"/>
                </a:solidFill>
                <a:latin typeface="+mn-ea"/>
                <a:cs typeface="Meiryo UI" panose="020B0604030504040204" pitchFamily="50" charset="-128"/>
              </a:rPr>
            </a:br>
            <a:r>
              <a:rPr lang="ja-JP" altLang="en-US" sz="2000" dirty="0">
                <a:solidFill>
                  <a:schemeClr val="tx1"/>
                </a:solidFill>
                <a:latin typeface="+mn-ea"/>
                <a:cs typeface="Meiryo UI" panose="020B0604030504040204" pitchFamily="50" charset="-128"/>
              </a:rPr>
              <a:t>アンケートへのご協力をお願いします。</a:t>
            </a:r>
            <a:endParaRPr lang="en-US" altLang="ja-JP" sz="2000" dirty="0">
              <a:solidFill>
                <a:schemeClr val="tx1"/>
              </a:solidFill>
              <a:latin typeface="+mn-ea"/>
              <a:cs typeface="Meiryo UI" panose="020B0604030504040204" pitchFamily="50" charset="-128"/>
            </a:endParaRPr>
          </a:p>
        </p:txBody>
      </p:sp>
      <p:sp>
        <p:nvSpPr>
          <p:cNvPr id="30" name="角丸四角形 29"/>
          <p:cNvSpPr/>
          <p:nvPr/>
        </p:nvSpPr>
        <p:spPr>
          <a:xfrm>
            <a:off x="3367956" y="2722045"/>
            <a:ext cx="5440038" cy="1845004"/>
          </a:xfrm>
          <a:prstGeom prst="roundRect">
            <a:avLst>
              <a:gd name="adj" fmla="val 11326"/>
            </a:avLst>
          </a:prstGeom>
          <a:noFill/>
          <a:ln w="381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a:extLst>
              <a:ext uri="{FF2B5EF4-FFF2-40B4-BE49-F238E27FC236}">
                <a16:creationId xmlns:a16="http://schemas.microsoft.com/office/drawing/2014/main" id="{3DD9AF38-F320-41C3-BDD3-B985C4B92316}"/>
              </a:ext>
            </a:extLst>
          </p:cNvPr>
          <p:cNvCxnSpPr>
            <a:cxnSpLocks/>
            <a:stCxn id="32" idx="3"/>
          </p:cNvCxnSpPr>
          <p:nvPr/>
        </p:nvCxnSpPr>
        <p:spPr>
          <a:xfrm>
            <a:off x="7855960" y="2266592"/>
            <a:ext cx="243597" cy="455453"/>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6ABCB27C-72F4-483A-BB38-E3B89521EF7F}"/>
              </a:ext>
            </a:extLst>
          </p:cNvPr>
          <p:cNvSpPr txBox="1"/>
          <p:nvPr/>
        </p:nvSpPr>
        <p:spPr>
          <a:xfrm>
            <a:off x="5664911" y="1974204"/>
            <a:ext cx="2191049" cy="584775"/>
          </a:xfrm>
          <a:prstGeom prst="rect">
            <a:avLst/>
          </a:prstGeom>
          <a:solidFill>
            <a:schemeClr val="bg1"/>
          </a:solidFill>
        </p:spPr>
        <p:txBody>
          <a:bodyPr wrap="none" rtlCol="0">
            <a:spAutoFit/>
          </a:bodyPr>
          <a:lstStyle/>
          <a:p>
            <a:r>
              <a:rPr kumimoji="1" lang="en-US" altLang="ja-JP" sz="1600" dirty="0"/>
              <a:t>PDF,PPT</a:t>
            </a:r>
            <a:r>
              <a:rPr kumimoji="1" lang="ja-JP" altLang="en-US" sz="1600" dirty="0"/>
              <a:t>の</a:t>
            </a:r>
            <a:r>
              <a:rPr kumimoji="1" lang="en-US" altLang="ja-JP" sz="1600" dirty="0"/>
              <a:t>2</a:t>
            </a:r>
            <a:r>
              <a:rPr kumimoji="1" lang="ja-JP" altLang="en-US" sz="1600" dirty="0" err="1"/>
              <a:t>つの</a:t>
            </a:r>
            <a:r>
              <a:rPr kumimoji="1" lang="ja-JP" altLang="en-US" sz="1600" dirty="0"/>
              <a:t>ファイル</a:t>
            </a:r>
            <a:r>
              <a:rPr kumimoji="1" lang="en-US" altLang="ja-JP" sz="1600" dirty="0"/>
              <a:t/>
            </a:r>
            <a:br>
              <a:rPr kumimoji="1" lang="en-US" altLang="ja-JP" sz="1600" dirty="0"/>
            </a:br>
            <a:r>
              <a:rPr kumimoji="1" lang="ja-JP" altLang="en-US" sz="1600" dirty="0"/>
              <a:t>形式で掲載しています。</a:t>
            </a:r>
          </a:p>
        </p:txBody>
      </p:sp>
      <p:sp>
        <p:nvSpPr>
          <p:cNvPr id="33" name="角丸四角形 32"/>
          <p:cNvSpPr/>
          <p:nvPr/>
        </p:nvSpPr>
        <p:spPr>
          <a:xfrm>
            <a:off x="3367956" y="4859437"/>
            <a:ext cx="3292276" cy="1068302"/>
          </a:xfrm>
          <a:prstGeom prst="roundRect">
            <a:avLst>
              <a:gd name="adj" fmla="val 11326"/>
            </a:avLst>
          </a:prstGeom>
          <a:noFill/>
          <a:ln w="381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矢印コネクタ 34">
            <a:extLst>
              <a:ext uri="{FF2B5EF4-FFF2-40B4-BE49-F238E27FC236}">
                <a16:creationId xmlns:a16="http://schemas.microsoft.com/office/drawing/2014/main" id="{3DD9AF38-F320-41C3-BDD3-B985C4B92316}"/>
              </a:ext>
            </a:extLst>
          </p:cNvPr>
          <p:cNvCxnSpPr>
            <a:cxnSpLocks/>
            <a:stCxn id="34" idx="1"/>
          </p:cNvCxnSpPr>
          <p:nvPr/>
        </p:nvCxnSpPr>
        <p:spPr>
          <a:xfrm flipH="1" flipV="1">
            <a:off x="4232776" y="5918420"/>
            <a:ext cx="474537" cy="472416"/>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6ABCB27C-72F4-483A-BB38-E3B89521EF7F}"/>
              </a:ext>
            </a:extLst>
          </p:cNvPr>
          <p:cNvSpPr txBox="1"/>
          <p:nvPr/>
        </p:nvSpPr>
        <p:spPr>
          <a:xfrm>
            <a:off x="4707313" y="6098448"/>
            <a:ext cx="4147289" cy="584775"/>
          </a:xfrm>
          <a:prstGeom prst="rect">
            <a:avLst/>
          </a:prstGeom>
          <a:solidFill>
            <a:schemeClr val="bg1"/>
          </a:solidFill>
        </p:spPr>
        <p:txBody>
          <a:bodyPr wrap="none" rtlCol="0">
            <a:spAutoFit/>
          </a:bodyPr>
          <a:lstStyle/>
          <a:p>
            <a:r>
              <a:rPr kumimoji="1" lang="ja-JP" altLang="en-US" sz="1600" dirty="0"/>
              <a:t>テスト、アンケートへのリンクがあります。</a:t>
            </a:r>
            <a:endParaRPr kumimoji="1" lang="en-US" altLang="ja-JP" sz="1600" dirty="0"/>
          </a:p>
          <a:p>
            <a:r>
              <a:rPr kumimoji="1" lang="ja-JP" altLang="en-US" sz="1600" dirty="0"/>
              <a:t>各団体に事前に配布された</a:t>
            </a:r>
            <a:r>
              <a:rPr kumimoji="1" lang="en-US" altLang="ja-JP" sz="1600" dirty="0"/>
              <a:t>ID/PW</a:t>
            </a:r>
            <a:r>
              <a:rPr kumimoji="1" lang="ja-JP" altLang="en-US" sz="1600" dirty="0"/>
              <a:t>が必要です。</a:t>
            </a:r>
            <a:endParaRPr kumimoji="1" lang="en-US" altLang="ja-JP" sz="1600" dirty="0"/>
          </a:p>
        </p:txBody>
      </p:sp>
      <p:sp>
        <p:nvSpPr>
          <p:cNvPr id="17" name="タイトル 1">
            <a:extLst>
              <a:ext uri="{FF2B5EF4-FFF2-40B4-BE49-F238E27FC236}">
                <a16:creationId xmlns:a16="http://schemas.microsoft.com/office/drawing/2014/main" id="{CA0FBE6E-47D3-49F1-AFD6-0CC726229E33}"/>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4. </a:t>
            </a:r>
            <a:r>
              <a:rPr lang="ja-JP" altLang="en-US" sz="1200" dirty="0">
                <a:latin typeface="+mn-ea"/>
                <a:ea typeface="+mn-ea"/>
              </a:rPr>
              <a:t>オープンデータ研修ポータルの紹介</a:t>
            </a:r>
          </a:p>
        </p:txBody>
      </p:sp>
    </p:spTree>
    <p:extLst>
      <p:ext uri="{BB962C8B-B14F-4D97-AF65-F5344CB8AC3E}">
        <p14:creationId xmlns:p14="http://schemas.microsoft.com/office/powerpoint/2010/main" val="3358837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noFill/>
          </a:ln>
        </p:spPr>
        <p:txBody>
          <a:bodyPr vert="horz" lIns="91440" tIns="45720" rIns="91440" bIns="45720" rtlCol="0" anchor="ctr">
            <a:normAutofit/>
          </a:bodyPr>
          <a:lstStyle/>
          <a:p>
            <a:r>
              <a:rPr lang="en-US" altLang="ja-JP" dirty="0"/>
              <a:t>(4)Web</a:t>
            </a:r>
            <a:r>
              <a:rPr lang="ja-JP" altLang="en-US" dirty="0"/>
              <a:t>演習</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64</a:t>
            </a:fld>
            <a:endParaRPr kumimoji="1" lang="ja-JP" altLang="en-US"/>
          </a:p>
        </p:txBody>
      </p:sp>
      <p:sp>
        <p:nvSpPr>
          <p:cNvPr id="21" name="正方形/長方形 20"/>
          <p:cNvSpPr/>
          <p:nvPr/>
        </p:nvSpPr>
        <p:spPr>
          <a:xfrm>
            <a:off x="395536" y="836711"/>
            <a:ext cx="8496944" cy="76061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600"/>
              </a:spcBef>
              <a:buClr>
                <a:schemeClr val="accent6">
                  <a:lumMod val="75000"/>
                </a:schemeClr>
              </a:buClr>
            </a:pPr>
            <a:r>
              <a:rPr lang="en-US" altLang="ja-JP" sz="2000" dirty="0">
                <a:solidFill>
                  <a:schemeClr val="tx1"/>
                </a:solidFill>
                <a:latin typeface="+mn-ea"/>
                <a:cs typeface="Meiryo UI" panose="020B0604030504040204" pitchFamily="50" charset="-128"/>
              </a:rPr>
              <a:t>e-learning</a:t>
            </a:r>
            <a:r>
              <a:rPr lang="ja-JP" altLang="en-US" sz="2000" dirty="0">
                <a:solidFill>
                  <a:schemeClr val="tx1"/>
                </a:solidFill>
                <a:latin typeface="+mn-ea"/>
                <a:cs typeface="Meiryo UI" panose="020B0604030504040204" pitchFamily="50" charset="-128"/>
              </a:rPr>
              <a:t>のひとつに</a:t>
            </a:r>
            <a:r>
              <a:rPr lang="en-US" altLang="ja-JP" sz="2000" dirty="0">
                <a:solidFill>
                  <a:schemeClr val="tx1"/>
                </a:solidFill>
                <a:latin typeface="+mn-ea"/>
                <a:cs typeface="Meiryo UI" panose="020B0604030504040204" pitchFamily="50" charset="-128"/>
              </a:rPr>
              <a:t>Web</a:t>
            </a:r>
            <a:r>
              <a:rPr lang="ja-JP" altLang="en-US" sz="2000" dirty="0">
                <a:solidFill>
                  <a:schemeClr val="tx1"/>
                </a:solidFill>
                <a:latin typeface="+mn-ea"/>
                <a:cs typeface="Meiryo UI" panose="020B0604030504040204" pitchFamily="50" charset="-128"/>
              </a:rPr>
              <a:t>演習があります。</a:t>
            </a:r>
            <a:r>
              <a:rPr lang="en-US" altLang="ja-JP" sz="2000" dirty="0">
                <a:solidFill>
                  <a:schemeClr val="tx1"/>
                </a:solidFill>
                <a:latin typeface="+mn-ea"/>
                <a:cs typeface="Meiryo UI" panose="020B0604030504040204" pitchFamily="50" charset="-128"/>
              </a:rPr>
              <a:t>Web</a:t>
            </a:r>
            <a:r>
              <a:rPr lang="ja-JP" altLang="en-US" sz="2000" dirty="0">
                <a:solidFill>
                  <a:schemeClr val="tx1"/>
                </a:solidFill>
                <a:latin typeface="+mn-ea"/>
                <a:cs typeface="Meiryo UI" panose="020B0604030504040204" pitchFamily="50" charset="-128"/>
              </a:rPr>
              <a:t>演習では、</a:t>
            </a:r>
            <a:r>
              <a:rPr lang="en-US" altLang="ja-JP" sz="2000" dirty="0">
                <a:solidFill>
                  <a:schemeClr val="tx1"/>
                </a:solidFill>
                <a:latin typeface="+mn-ea"/>
                <a:cs typeface="Meiryo UI" panose="020B0604030504040204" pitchFamily="50" charset="-128"/>
              </a:rPr>
              <a:t>CSV</a:t>
            </a:r>
            <a:r>
              <a:rPr lang="ja-JP" altLang="en-US" sz="2000" dirty="0">
                <a:solidFill>
                  <a:schemeClr val="tx1"/>
                </a:solidFill>
                <a:latin typeface="+mn-ea"/>
                <a:cs typeface="Meiryo UI" panose="020B0604030504040204" pitchFamily="50" charset="-128"/>
              </a:rPr>
              <a:t>形式のデータ</a:t>
            </a:r>
            <a:endParaRPr lang="en-US" altLang="ja-JP" sz="2000" dirty="0">
              <a:solidFill>
                <a:schemeClr val="tx1"/>
              </a:solidFill>
              <a:latin typeface="+mn-ea"/>
              <a:cs typeface="Meiryo UI" panose="020B0604030504040204" pitchFamily="50" charset="-128"/>
            </a:endParaRPr>
          </a:p>
          <a:p>
            <a:pPr>
              <a:spcBef>
                <a:spcPts val="600"/>
              </a:spcBef>
              <a:buClr>
                <a:schemeClr val="accent6">
                  <a:lumMod val="75000"/>
                </a:schemeClr>
              </a:buClr>
            </a:pPr>
            <a:r>
              <a:rPr lang="ja-JP" altLang="en-US" sz="2000" dirty="0">
                <a:solidFill>
                  <a:schemeClr val="tx1"/>
                </a:solidFill>
                <a:latin typeface="+mn-ea"/>
                <a:cs typeface="Meiryo UI" panose="020B0604030504040204" pitchFamily="50" charset="-128"/>
              </a:rPr>
              <a:t>作成を体験することができます。</a:t>
            </a:r>
            <a:endParaRPr lang="en-US" altLang="ja-JP" sz="2000" dirty="0">
              <a:solidFill>
                <a:schemeClr val="tx1"/>
              </a:solidFill>
              <a:latin typeface="+mn-ea"/>
              <a:cs typeface="Meiryo UI" panose="020B0604030504040204" pitchFamily="50" charset="-128"/>
            </a:endParaRPr>
          </a:p>
        </p:txBody>
      </p:sp>
      <p:sp>
        <p:nvSpPr>
          <p:cNvPr id="23" name="正方形/長方形 22"/>
          <p:cNvSpPr/>
          <p:nvPr/>
        </p:nvSpPr>
        <p:spPr>
          <a:xfrm>
            <a:off x="395536" y="1770939"/>
            <a:ext cx="2952328" cy="165618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en-US" altLang="ja-JP" sz="2000" dirty="0">
                <a:solidFill>
                  <a:schemeClr val="tx1"/>
                </a:solidFill>
                <a:latin typeface="+mn-ea"/>
                <a:cs typeface="Meiryo UI" panose="020B0604030504040204" pitchFamily="50" charset="-128"/>
              </a:rPr>
              <a:t>CSV</a:t>
            </a:r>
            <a:r>
              <a:rPr lang="ja-JP" altLang="en-US" sz="2000" dirty="0">
                <a:solidFill>
                  <a:schemeClr val="tx1"/>
                </a:solidFill>
                <a:latin typeface="+mn-ea"/>
                <a:cs typeface="Meiryo UI" panose="020B0604030504040204" pitchFamily="50" charset="-128"/>
              </a:rPr>
              <a:t>形式のデータ作成のもととなる、</a:t>
            </a:r>
            <a:r>
              <a:rPr lang="en-US" altLang="ja-JP" sz="2000" dirty="0">
                <a:solidFill>
                  <a:schemeClr val="tx1"/>
                </a:solidFill>
                <a:latin typeface="+mn-ea"/>
                <a:cs typeface="Meiryo UI" panose="020B0604030504040204" pitchFamily="50" charset="-128"/>
              </a:rPr>
              <a:t>Excel</a:t>
            </a:r>
            <a:br>
              <a:rPr lang="en-US" altLang="ja-JP" sz="2000" dirty="0">
                <a:solidFill>
                  <a:schemeClr val="tx1"/>
                </a:solidFill>
                <a:latin typeface="+mn-ea"/>
                <a:cs typeface="Meiryo UI" panose="020B0604030504040204" pitchFamily="50" charset="-128"/>
              </a:rPr>
            </a:br>
            <a:r>
              <a:rPr lang="ja-JP" altLang="en-US" sz="2000" dirty="0">
                <a:solidFill>
                  <a:schemeClr val="tx1"/>
                </a:solidFill>
                <a:latin typeface="+mn-ea"/>
                <a:cs typeface="Meiryo UI" panose="020B0604030504040204" pitchFamily="50" charset="-128"/>
              </a:rPr>
              <a:t>ファイルのひな型を準備しています。</a:t>
            </a:r>
          </a:p>
          <a:p>
            <a:pPr marL="285750" indent="-285750">
              <a:spcBef>
                <a:spcPts val="600"/>
              </a:spcBef>
              <a:buClr>
                <a:schemeClr val="accent6">
                  <a:lumMod val="75000"/>
                </a:schemeClr>
              </a:buClr>
              <a:buFont typeface="Wingdings" panose="05000000000000000000" pitchFamily="2" charset="2"/>
              <a:buChar char="l"/>
            </a:pPr>
            <a:r>
              <a:rPr lang="ja-JP" altLang="en-US" sz="2000" dirty="0">
                <a:solidFill>
                  <a:schemeClr val="tx1"/>
                </a:solidFill>
                <a:latin typeface="+mn-ea"/>
                <a:cs typeface="Meiryo UI" panose="020B0604030504040204" pitchFamily="50" charset="-128"/>
              </a:rPr>
              <a:t>作成した</a:t>
            </a:r>
            <a:r>
              <a:rPr lang="en-US" altLang="ja-JP" sz="2000" dirty="0">
                <a:solidFill>
                  <a:schemeClr val="tx1"/>
                </a:solidFill>
                <a:latin typeface="+mn-ea"/>
                <a:cs typeface="Meiryo UI" panose="020B0604030504040204" pitchFamily="50" charset="-128"/>
              </a:rPr>
              <a:t>CSV</a:t>
            </a:r>
            <a:r>
              <a:rPr lang="ja-JP" altLang="en-US" sz="2000" dirty="0">
                <a:solidFill>
                  <a:schemeClr val="tx1"/>
                </a:solidFill>
                <a:latin typeface="+mn-ea"/>
                <a:cs typeface="Meiryo UI" panose="020B0604030504040204" pitchFamily="50" charset="-128"/>
              </a:rPr>
              <a:t>形式の</a:t>
            </a:r>
            <a:r>
              <a:rPr lang="en-US" altLang="ja-JP" sz="2000" dirty="0">
                <a:solidFill>
                  <a:schemeClr val="tx1"/>
                </a:solidFill>
                <a:latin typeface="+mn-ea"/>
                <a:cs typeface="Meiryo UI" panose="020B0604030504040204" pitchFamily="50" charset="-128"/>
              </a:rPr>
              <a:t/>
            </a:r>
            <a:br>
              <a:rPr lang="en-US" altLang="ja-JP" sz="2000" dirty="0">
                <a:solidFill>
                  <a:schemeClr val="tx1"/>
                </a:solidFill>
                <a:latin typeface="+mn-ea"/>
                <a:cs typeface="Meiryo UI" panose="020B0604030504040204" pitchFamily="50" charset="-128"/>
              </a:rPr>
            </a:br>
            <a:r>
              <a:rPr lang="ja-JP" altLang="en-US" sz="2000" dirty="0">
                <a:solidFill>
                  <a:schemeClr val="tx1"/>
                </a:solidFill>
                <a:latin typeface="+mn-ea"/>
                <a:cs typeface="Meiryo UI" panose="020B0604030504040204" pitchFamily="50" charset="-128"/>
              </a:rPr>
              <a:t>データに対して、簡単な</a:t>
            </a:r>
            <a:r>
              <a:rPr lang="en-US" altLang="ja-JP" sz="2000" dirty="0">
                <a:solidFill>
                  <a:schemeClr val="tx1"/>
                </a:solidFill>
                <a:latin typeface="+mn-ea"/>
                <a:cs typeface="Meiryo UI" panose="020B0604030504040204" pitchFamily="50" charset="-128"/>
              </a:rPr>
              <a:t/>
            </a:r>
            <a:br>
              <a:rPr lang="en-US" altLang="ja-JP" sz="2000" dirty="0">
                <a:solidFill>
                  <a:schemeClr val="tx1"/>
                </a:solidFill>
                <a:latin typeface="+mn-ea"/>
                <a:cs typeface="Meiryo UI" panose="020B0604030504040204" pitchFamily="50" charset="-128"/>
              </a:rPr>
            </a:br>
            <a:r>
              <a:rPr lang="ja-JP" altLang="en-US" sz="2000" dirty="0">
                <a:solidFill>
                  <a:schemeClr val="tx1"/>
                </a:solidFill>
                <a:latin typeface="+mn-ea"/>
                <a:cs typeface="Meiryo UI" panose="020B0604030504040204" pitchFamily="50" charset="-128"/>
              </a:rPr>
              <a:t>入力内容（表記の</a:t>
            </a:r>
            <a:r>
              <a:rPr lang="en-US" altLang="ja-JP" sz="2000" dirty="0">
                <a:solidFill>
                  <a:schemeClr val="tx1"/>
                </a:solidFill>
                <a:latin typeface="+mn-ea"/>
                <a:cs typeface="Meiryo UI" panose="020B0604030504040204" pitchFamily="50" charset="-128"/>
              </a:rPr>
              <a:t/>
            </a:r>
            <a:br>
              <a:rPr lang="en-US" altLang="ja-JP" sz="2000" dirty="0">
                <a:solidFill>
                  <a:schemeClr val="tx1"/>
                </a:solidFill>
                <a:latin typeface="+mn-ea"/>
                <a:cs typeface="Meiryo UI" panose="020B0604030504040204" pitchFamily="50" charset="-128"/>
              </a:rPr>
            </a:br>
            <a:r>
              <a:rPr lang="ja-JP" altLang="en-US" sz="2000" dirty="0">
                <a:solidFill>
                  <a:schemeClr val="tx1"/>
                </a:solidFill>
                <a:latin typeface="+mn-ea"/>
                <a:cs typeface="Meiryo UI" panose="020B0604030504040204" pitchFamily="50" charset="-128"/>
              </a:rPr>
              <a:t>形式など）のチェックが</a:t>
            </a:r>
            <a:r>
              <a:rPr lang="en-US" altLang="ja-JP" sz="2000" dirty="0">
                <a:solidFill>
                  <a:schemeClr val="tx1"/>
                </a:solidFill>
                <a:latin typeface="+mn-ea"/>
                <a:cs typeface="Meiryo UI" panose="020B0604030504040204" pitchFamily="50" charset="-128"/>
              </a:rPr>
              <a:t/>
            </a:r>
            <a:br>
              <a:rPr lang="en-US" altLang="ja-JP" sz="2000" dirty="0">
                <a:solidFill>
                  <a:schemeClr val="tx1"/>
                </a:solidFill>
                <a:latin typeface="+mn-ea"/>
                <a:cs typeface="Meiryo UI" panose="020B0604030504040204" pitchFamily="50" charset="-128"/>
              </a:rPr>
            </a:br>
            <a:r>
              <a:rPr lang="ja-JP" altLang="en-US" sz="2000" dirty="0">
                <a:solidFill>
                  <a:schemeClr val="tx1"/>
                </a:solidFill>
                <a:latin typeface="+mn-ea"/>
                <a:cs typeface="Meiryo UI" panose="020B0604030504040204" pitchFamily="50" charset="-128"/>
              </a:rPr>
              <a:t>行えます。</a:t>
            </a:r>
            <a:endParaRPr lang="en-US" altLang="ja-JP" sz="2000"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r>
              <a:rPr lang="ja-JP" altLang="en-US" sz="2000" dirty="0">
                <a:solidFill>
                  <a:schemeClr val="tx1"/>
                </a:solidFill>
                <a:latin typeface="+mn-ea"/>
                <a:cs typeface="Meiryo UI" panose="020B0604030504040204" pitchFamily="50" charset="-128"/>
              </a:rPr>
              <a:t>チェック結果を確認する</a:t>
            </a:r>
            <a:r>
              <a:rPr lang="en-US" altLang="ja-JP" sz="2000" dirty="0">
                <a:solidFill>
                  <a:schemeClr val="tx1"/>
                </a:solidFill>
                <a:latin typeface="+mn-ea"/>
                <a:cs typeface="Meiryo UI" panose="020B0604030504040204" pitchFamily="50" charset="-128"/>
              </a:rPr>
              <a:t/>
            </a:r>
            <a:br>
              <a:rPr lang="en-US" altLang="ja-JP" sz="2000" dirty="0">
                <a:solidFill>
                  <a:schemeClr val="tx1"/>
                </a:solidFill>
                <a:latin typeface="+mn-ea"/>
                <a:cs typeface="Meiryo UI" panose="020B0604030504040204" pitchFamily="50" charset="-128"/>
              </a:rPr>
            </a:br>
            <a:r>
              <a:rPr lang="ja-JP" altLang="en-US" sz="2000" dirty="0">
                <a:solidFill>
                  <a:schemeClr val="tx1"/>
                </a:solidFill>
                <a:latin typeface="+mn-ea"/>
                <a:cs typeface="Meiryo UI" panose="020B0604030504040204" pitchFamily="50" charset="-128"/>
              </a:rPr>
              <a:t>ことで適切な</a:t>
            </a:r>
            <a:r>
              <a:rPr lang="en-US" altLang="ja-JP" sz="2000" dirty="0">
                <a:solidFill>
                  <a:schemeClr val="tx1"/>
                </a:solidFill>
                <a:latin typeface="+mn-ea"/>
                <a:cs typeface="Meiryo UI" panose="020B0604030504040204" pitchFamily="50" charset="-128"/>
              </a:rPr>
              <a:t>CSV</a:t>
            </a:r>
            <a:r>
              <a:rPr lang="ja-JP" altLang="en-US" sz="2000" dirty="0">
                <a:solidFill>
                  <a:schemeClr val="tx1"/>
                </a:solidFill>
                <a:latin typeface="+mn-ea"/>
                <a:cs typeface="Meiryo UI" panose="020B0604030504040204" pitchFamily="50" charset="-128"/>
              </a:rPr>
              <a:t>データ作成の参考にすることができます。</a:t>
            </a:r>
            <a:endParaRPr lang="en-US" altLang="ja-JP" sz="2000" dirty="0">
              <a:solidFill>
                <a:schemeClr val="tx1"/>
              </a:solidFill>
              <a:latin typeface="+mn-ea"/>
              <a:cs typeface="Meiryo UI" panose="020B0604030504040204" pitchFamily="50" charset="-128"/>
            </a:endParaRPr>
          </a:p>
        </p:txBody>
      </p:sp>
      <p:pic>
        <p:nvPicPr>
          <p:cNvPr id="6" name="図 5"/>
          <p:cNvPicPr>
            <a:picLocks noChangeAspect="1"/>
          </p:cNvPicPr>
          <p:nvPr/>
        </p:nvPicPr>
        <p:blipFill>
          <a:blip r:embed="rId3"/>
          <a:stretch>
            <a:fillRect/>
          </a:stretch>
        </p:blipFill>
        <p:spPr>
          <a:xfrm>
            <a:off x="3355478" y="1838856"/>
            <a:ext cx="5465141" cy="3894400"/>
          </a:xfrm>
          <a:prstGeom prst="rect">
            <a:avLst/>
          </a:prstGeom>
        </p:spPr>
      </p:pic>
      <p:sp>
        <p:nvSpPr>
          <p:cNvPr id="27" name="正方形/長方形 26"/>
          <p:cNvSpPr/>
          <p:nvPr/>
        </p:nvSpPr>
        <p:spPr>
          <a:xfrm>
            <a:off x="3330078" y="1777205"/>
            <a:ext cx="5524524" cy="378019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367956" y="4312143"/>
            <a:ext cx="5380508" cy="1068302"/>
          </a:xfrm>
          <a:prstGeom prst="roundRect">
            <a:avLst>
              <a:gd name="adj" fmla="val 11326"/>
            </a:avLst>
          </a:prstGeom>
          <a:noFill/>
          <a:ln w="381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a:extLst>
              <a:ext uri="{FF2B5EF4-FFF2-40B4-BE49-F238E27FC236}">
                <a16:creationId xmlns:a16="http://schemas.microsoft.com/office/drawing/2014/main" id="{D9F03C80-5DC0-47C4-A49F-AFF794DA6778}"/>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4. </a:t>
            </a:r>
            <a:r>
              <a:rPr lang="ja-JP" altLang="en-US" sz="1200" dirty="0">
                <a:latin typeface="+mn-ea"/>
                <a:ea typeface="+mn-ea"/>
              </a:rPr>
              <a:t>オープンデータ研修ポータルの紹介</a:t>
            </a:r>
          </a:p>
        </p:txBody>
      </p:sp>
      <p:cxnSp>
        <p:nvCxnSpPr>
          <p:cNvPr id="13" name="直線矢印コネクタ 12">
            <a:extLst>
              <a:ext uri="{FF2B5EF4-FFF2-40B4-BE49-F238E27FC236}">
                <a16:creationId xmlns:a16="http://schemas.microsoft.com/office/drawing/2014/main" id="{3DD9AF38-F320-41C3-BDD3-B985C4B92316}"/>
              </a:ext>
            </a:extLst>
          </p:cNvPr>
          <p:cNvCxnSpPr>
            <a:cxnSpLocks/>
            <a:stCxn id="17" idx="1"/>
          </p:cNvCxnSpPr>
          <p:nvPr/>
        </p:nvCxnSpPr>
        <p:spPr>
          <a:xfrm flipH="1" flipV="1">
            <a:off x="4067945" y="5367422"/>
            <a:ext cx="639368" cy="773074"/>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6ABCB27C-72F4-483A-BB38-E3B89521EF7F}"/>
              </a:ext>
            </a:extLst>
          </p:cNvPr>
          <p:cNvSpPr txBox="1"/>
          <p:nvPr/>
        </p:nvSpPr>
        <p:spPr>
          <a:xfrm>
            <a:off x="4707313" y="5848108"/>
            <a:ext cx="4147289" cy="584775"/>
          </a:xfrm>
          <a:prstGeom prst="rect">
            <a:avLst/>
          </a:prstGeom>
          <a:solidFill>
            <a:schemeClr val="bg1"/>
          </a:solidFill>
        </p:spPr>
        <p:txBody>
          <a:bodyPr wrap="none" rtlCol="0">
            <a:spAutoFit/>
          </a:bodyPr>
          <a:lstStyle/>
          <a:p>
            <a:r>
              <a:rPr kumimoji="1" lang="en-US" altLang="ja-JP" sz="1600" dirty="0"/>
              <a:t>Web</a:t>
            </a:r>
            <a:r>
              <a:rPr kumimoji="1" lang="ja-JP" altLang="en-US" sz="1600" dirty="0"/>
              <a:t>演習へのリンクがあります。</a:t>
            </a:r>
            <a:endParaRPr kumimoji="1" lang="en-US" altLang="ja-JP" sz="1600" dirty="0"/>
          </a:p>
          <a:p>
            <a:r>
              <a:rPr kumimoji="1" lang="ja-JP" altLang="en-US" sz="1600" dirty="0"/>
              <a:t>各団体に事前に配布された</a:t>
            </a:r>
            <a:r>
              <a:rPr kumimoji="1" lang="en-US" altLang="ja-JP" sz="1600" dirty="0"/>
              <a:t>ID/PW</a:t>
            </a:r>
            <a:r>
              <a:rPr kumimoji="1" lang="ja-JP" altLang="en-US" sz="1600" dirty="0"/>
              <a:t>が必要です。</a:t>
            </a:r>
            <a:endParaRPr kumimoji="1" lang="en-US" altLang="ja-JP" sz="1600" dirty="0"/>
          </a:p>
        </p:txBody>
      </p:sp>
    </p:spTree>
    <p:extLst>
      <p:ext uri="{BB962C8B-B14F-4D97-AF65-F5344CB8AC3E}">
        <p14:creationId xmlns:p14="http://schemas.microsoft.com/office/powerpoint/2010/main" val="14738462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65</a:t>
            </a:fld>
            <a:endParaRPr kumimoji="1" lang="ja-JP" altLang="en-US"/>
          </a:p>
        </p:txBody>
      </p:sp>
      <p:sp>
        <p:nvSpPr>
          <p:cNvPr id="17" name="正方形/長方形 16"/>
          <p:cNvSpPr/>
          <p:nvPr/>
        </p:nvSpPr>
        <p:spPr>
          <a:xfrm>
            <a:off x="251520" y="1900958"/>
            <a:ext cx="8496944" cy="3600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sz="2000" dirty="0">
                <a:solidFill>
                  <a:schemeClr val="tx1"/>
                </a:solidFill>
                <a:latin typeface="+mn-ea"/>
                <a:cs typeface="Meiryo UI" panose="020B0604030504040204" pitchFamily="50" charset="-128"/>
              </a:rPr>
              <a:t>研修の内容について質問等は、</a:t>
            </a:r>
            <a:br>
              <a:rPr lang="ja-JP" altLang="en-US" sz="2000" dirty="0">
                <a:solidFill>
                  <a:schemeClr val="tx1"/>
                </a:solidFill>
                <a:latin typeface="+mn-ea"/>
                <a:cs typeface="Meiryo UI" panose="020B0604030504040204" pitchFamily="50" charset="-128"/>
              </a:rPr>
            </a:br>
            <a:r>
              <a:rPr lang="ja-JP" altLang="en-US" sz="2000" dirty="0">
                <a:solidFill>
                  <a:schemeClr val="tx1"/>
                </a:solidFill>
                <a:latin typeface="+mn-ea"/>
                <a:cs typeface="Meiryo UI" panose="020B0604030504040204" pitchFamily="50" charset="-128"/>
              </a:rPr>
              <a:t>「オープンデータ相談サイト」の</a:t>
            </a:r>
            <a:br>
              <a:rPr lang="ja-JP" altLang="en-US" sz="2000" dirty="0">
                <a:solidFill>
                  <a:schemeClr val="tx1"/>
                </a:solidFill>
                <a:latin typeface="+mn-ea"/>
                <a:cs typeface="Meiryo UI" panose="020B0604030504040204" pitchFamily="50" charset="-128"/>
              </a:rPr>
            </a:br>
            <a:r>
              <a:rPr lang="ja-JP" altLang="en-US" sz="2000" dirty="0">
                <a:solidFill>
                  <a:schemeClr val="tx1"/>
                </a:solidFill>
                <a:latin typeface="+mn-ea"/>
                <a:cs typeface="Meiryo UI" panose="020B0604030504040204" pitchFamily="50" charset="-128"/>
              </a:rPr>
              <a:t>「相談・問い合わせ」からお願いします。</a:t>
            </a:r>
          </a:p>
          <a:p>
            <a:pPr marL="285750" indent="-285750">
              <a:spcBef>
                <a:spcPts val="600"/>
              </a:spcBef>
              <a:buClr>
                <a:schemeClr val="accent6">
                  <a:lumMod val="75000"/>
                </a:schemeClr>
              </a:buClr>
              <a:buFont typeface="Wingdings" panose="05000000000000000000" pitchFamily="2" charset="2"/>
              <a:buChar char="l"/>
            </a:pPr>
            <a:r>
              <a:rPr lang="ja-JP" altLang="en-US" sz="2000" dirty="0">
                <a:solidFill>
                  <a:schemeClr val="tx1"/>
                </a:solidFill>
                <a:latin typeface="+mn-ea"/>
                <a:cs typeface="Meiryo UI" panose="020B0604030504040204" pitchFamily="50" charset="-128"/>
              </a:rPr>
              <a:t>オープンデータ相談サイトには、以下の</a:t>
            </a:r>
            <a:br>
              <a:rPr lang="ja-JP" altLang="en-US" sz="2000" dirty="0">
                <a:solidFill>
                  <a:schemeClr val="tx1"/>
                </a:solidFill>
                <a:latin typeface="+mn-ea"/>
                <a:cs typeface="Meiryo UI" panose="020B0604030504040204" pitchFamily="50" charset="-128"/>
              </a:rPr>
            </a:br>
            <a:r>
              <a:rPr lang="ja-JP" altLang="en-US" sz="2000" dirty="0">
                <a:solidFill>
                  <a:schemeClr val="tx1"/>
                </a:solidFill>
                <a:latin typeface="+mn-ea"/>
                <a:cs typeface="Meiryo UI" panose="020B0604030504040204" pitchFamily="50" charset="-128"/>
              </a:rPr>
              <a:t>コンテンツがあります。</a:t>
            </a:r>
          </a:p>
          <a:p>
            <a:pPr marL="742950" lvl="1" indent="-285750">
              <a:spcBef>
                <a:spcPts val="600"/>
              </a:spcBef>
              <a:buClr>
                <a:schemeClr val="accent6">
                  <a:lumMod val="75000"/>
                </a:schemeClr>
              </a:buClr>
              <a:buFont typeface="Wingdings" panose="05000000000000000000" pitchFamily="2" charset="2"/>
              <a:buChar char="l"/>
            </a:pPr>
            <a:r>
              <a:rPr lang="ja-JP" altLang="en-US" sz="2000" dirty="0">
                <a:solidFill>
                  <a:schemeClr val="tx1"/>
                </a:solidFill>
                <a:latin typeface="+mn-ea"/>
                <a:cs typeface="Meiryo UI" panose="020B0604030504040204" pitchFamily="50" charset="-128"/>
              </a:rPr>
              <a:t>よくある質問</a:t>
            </a:r>
          </a:p>
          <a:p>
            <a:pPr marL="1200150" lvl="2" indent="-285750">
              <a:spcBef>
                <a:spcPts val="600"/>
              </a:spcBef>
              <a:buClr>
                <a:schemeClr val="accent6">
                  <a:lumMod val="75000"/>
                </a:schemeClr>
              </a:buClr>
              <a:buFont typeface="Wingdings" panose="05000000000000000000" pitchFamily="2" charset="2"/>
              <a:buChar char="l"/>
            </a:pPr>
            <a:r>
              <a:rPr lang="ja-JP" altLang="en-US" sz="1600" dirty="0">
                <a:solidFill>
                  <a:schemeClr val="tx1"/>
                </a:solidFill>
                <a:latin typeface="+mn-ea"/>
                <a:cs typeface="Meiryo UI" panose="020B0604030504040204" pitchFamily="50" charset="-128"/>
              </a:rPr>
              <a:t>踏み出す・整備する・効果する・活用する</a:t>
            </a:r>
            <a:br>
              <a:rPr lang="ja-JP" altLang="en-US" sz="1600" dirty="0">
                <a:solidFill>
                  <a:schemeClr val="tx1"/>
                </a:solidFill>
                <a:latin typeface="+mn-ea"/>
                <a:cs typeface="Meiryo UI" panose="020B0604030504040204" pitchFamily="50" charset="-128"/>
              </a:rPr>
            </a:br>
            <a:r>
              <a:rPr lang="ja-JP" altLang="en-US" sz="1600" dirty="0">
                <a:solidFill>
                  <a:schemeClr val="tx1"/>
                </a:solidFill>
                <a:latin typeface="+mn-ea"/>
                <a:cs typeface="Meiryo UI" panose="020B0604030504040204" pitchFamily="50" charset="-128"/>
              </a:rPr>
              <a:t>それぞれの過程で、オープンデータに</a:t>
            </a:r>
            <a:br>
              <a:rPr lang="ja-JP" altLang="en-US" sz="1600" dirty="0">
                <a:solidFill>
                  <a:schemeClr val="tx1"/>
                </a:solidFill>
                <a:latin typeface="+mn-ea"/>
                <a:cs typeface="Meiryo UI" panose="020B0604030504040204" pitchFamily="50" charset="-128"/>
              </a:rPr>
            </a:br>
            <a:r>
              <a:rPr lang="ja-JP" altLang="en-US" sz="1600" dirty="0">
                <a:solidFill>
                  <a:schemeClr val="tx1"/>
                </a:solidFill>
                <a:latin typeface="+mn-ea"/>
                <a:cs typeface="Meiryo UI" panose="020B0604030504040204" pitchFamily="50" charset="-128"/>
              </a:rPr>
              <a:t>関するよくある質問をまとめています。</a:t>
            </a:r>
          </a:p>
          <a:p>
            <a:pPr marL="742950" lvl="1" indent="-285750">
              <a:spcBef>
                <a:spcPts val="600"/>
              </a:spcBef>
              <a:buClr>
                <a:schemeClr val="accent6">
                  <a:lumMod val="75000"/>
                </a:schemeClr>
              </a:buClr>
              <a:buFont typeface="Wingdings" panose="05000000000000000000" pitchFamily="2" charset="2"/>
              <a:buChar char="l"/>
            </a:pPr>
            <a:r>
              <a:rPr lang="ja-JP" altLang="en-US" sz="2000" dirty="0">
                <a:solidFill>
                  <a:schemeClr val="tx1"/>
                </a:solidFill>
                <a:latin typeface="+mn-ea"/>
                <a:cs typeface="Meiryo UI" panose="020B0604030504040204" pitchFamily="50" charset="-128"/>
              </a:rPr>
              <a:t>相談・お問い合わせ</a:t>
            </a:r>
          </a:p>
          <a:p>
            <a:pPr marL="1200150" lvl="2" indent="-285750">
              <a:spcBef>
                <a:spcPts val="600"/>
              </a:spcBef>
              <a:buClr>
                <a:schemeClr val="accent6">
                  <a:lumMod val="75000"/>
                </a:schemeClr>
              </a:buClr>
              <a:buFont typeface="Wingdings" panose="05000000000000000000" pitchFamily="2" charset="2"/>
              <a:buChar char="l"/>
            </a:pPr>
            <a:r>
              <a:rPr lang="ja-JP" altLang="en-US" sz="1600" dirty="0">
                <a:solidFill>
                  <a:schemeClr val="tx1"/>
                </a:solidFill>
                <a:latin typeface="+mn-ea"/>
                <a:cs typeface="Meiryo UI" panose="020B0604030504040204" pitchFamily="50" charset="-128"/>
              </a:rPr>
              <a:t>研修に関する質問や、オープンデータ</a:t>
            </a:r>
            <a:br>
              <a:rPr lang="ja-JP" altLang="en-US" sz="1600" dirty="0">
                <a:solidFill>
                  <a:schemeClr val="tx1"/>
                </a:solidFill>
                <a:latin typeface="+mn-ea"/>
                <a:cs typeface="Meiryo UI" panose="020B0604030504040204" pitchFamily="50" charset="-128"/>
              </a:rPr>
            </a:br>
            <a:r>
              <a:rPr lang="ja-JP" altLang="en-US" sz="1600" dirty="0">
                <a:solidFill>
                  <a:schemeClr val="tx1"/>
                </a:solidFill>
                <a:latin typeface="+mn-ea"/>
                <a:cs typeface="Meiryo UI" panose="020B0604030504040204" pitchFamily="50" charset="-128"/>
              </a:rPr>
              <a:t>全般に関する相談・問いあわせを</a:t>
            </a:r>
            <a:br>
              <a:rPr lang="ja-JP" altLang="en-US" sz="1600" dirty="0">
                <a:solidFill>
                  <a:schemeClr val="tx1"/>
                </a:solidFill>
                <a:latin typeface="+mn-ea"/>
                <a:cs typeface="Meiryo UI" panose="020B0604030504040204" pitchFamily="50" charset="-128"/>
              </a:rPr>
            </a:br>
            <a:r>
              <a:rPr lang="ja-JP" altLang="en-US" sz="1600" dirty="0">
                <a:solidFill>
                  <a:schemeClr val="tx1"/>
                </a:solidFill>
                <a:latin typeface="+mn-ea"/>
                <a:cs typeface="Meiryo UI" panose="020B0604030504040204" pitchFamily="50" charset="-128"/>
              </a:rPr>
              <a:t>受け付けています。</a:t>
            </a:r>
            <a:endParaRPr lang="ja-JP" altLang="en-US" sz="2000" dirty="0">
              <a:solidFill>
                <a:schemeClr val="tx1"/>
              </a:solidFill>
              <a:latin typeface="+mn-ea"/>
              <a:cs typeface="Meiryo UI" panose="020B0604030504040204" pitchFamily="50" charset="-128"/>
            </a:endParaRPr>
          </a:p>
        </p:txBody>
      </p:sp>
      <p:pic>
        <p:nvPicPr>
          <p:cNvPr id="14" name="図 13">
            <a:extLst>
              <a:ext uri="{FF2B5EF4-FFF2-40B4-BE49-F238E27FC236}">
                <a16:creationId xmlns:a16="http://schemas.microsoft.com/office/drawing/2014/main" id="{6B1B8223-EF3E-4E40-808A-DD1CADBE26AE}"/>
              </a:ext>
            </a:extLst>
          </p:cNvPr>
          <p:cNvPicPr>
            <a:picLocks noChangeAspect="1"/>
          </p:cNvPicPr>
          <p:nvPr/>
        </p:nvPicPr>
        <p:blipFill>
          <a:blip r:embed="rId3"/>
          <a:stretch>
            <a:fillRect/>
          </a:stretch>
        </p:blipFill>
        <p:spPr>
          <a:xfrm>
            <a:off x="4859826" y="1944216"/>
            <a:ext cx="4057706" cy="4509120"/>
          </a:xfrm>
          <a:prstGeom prst="rect">
            <a:avLst/>
          </a:prstGeom>
        </p:spPr>
      </p:pic>
      <p:sp>
        <p:nvSpPr>
          <p:cNvPr id="5" name="四角形: 角を丸くする 4">
            <a:extLst>
              <a:ext uri="{FF2B5EF4-FFF2-40B4-BE49-F238E27FC236}">
                <a16:creationId xmlns:a16="http://schemas.microsoft.com/office/drawing/2014/main" id="{8B49C464-B9B8-43AE-98D5-E1E8251850A2}"/>
              </a:ext>
            </a:extLst>
          </p:cNvPr>
          <p:cNvSpPr/>
          <p:nvPr/>
        </p:nvSpPr>
        <p:spPr>
          <a:xfrm>
            <a:off x="5004048" y="4543100"/>
            <a:ext cx="1224136" cy="288032"/>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a:extLst>
              <a:ext uri="{FF2B5EF4-FFF2-40B4-BE49-F238E27FC236}">
                <a16:creationId xmlns:a16="http://schemas.microsoft.com/office/drawing/2014/main" id="{3DD9AF38-F320-41C3-BDD3-B985C4B92316}"/>
              </a:ext>
            </a:extLst>
          </p:cNvPr>
          <p:cNvCxnSpPr>
            <a:cxnSpLocks/>
            <a:stCxn id="6" idx="0"/>
          </p:cNvCxnSpPr>
          <p:nvPr/>
        </p:nvCxnSpPr>
        <p:spPr>
          <a:xfrm flipH="1" flipV="1">
            <a:off x="6228184" y="4648207"/>
            <a:ext cx="1078459" cy="52621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6ABCB27C-72F4-483A-BB38-E3B89521EF7F}"/>
              </a:ext>
            </a:extLst>
          </p:cNvPr>
          <p:cNvSpPr txBox="1"/>
          <p:nvPr/>
        </p:nvSpPr>
        <p:spPr>
          <a:xfrm>
            <a:off x="5616116" y="5174417"/>
            <a:ext cx="3381054" cy="830997"/>
          </a:xfrm>
          <a:prstGeom prst="rect">
            <a:avLst/>
          </a:prstGeom>
          <a:noFill/>
        </p:spPr>
        <p:txBody>
          <a:bodyPr wrap="none" rtlCol="0">
            <a:spAutoFit/>
          </a:bodyPr>
          <a:lstStyle/>
          <a:p>
            <a:r>
              <a:rPr kumimoji="1" lang="ja-JP" altLang="en-US" sz="1600" dirty="0"/>
              <a:t>研修に関する質問をされるときは、ここを</a:t>
            </a:r>
          </a:p>
          <a:p>
            <a:r>
              <a:rPr kumimoji="1" lang="ja-JP" altLang="en-US" sz="1600" dirty="0"/>
              <a:t>「オープンデータ研修に関する質問」</a:t>
            </a:r>
            <a:br>
              <a:rPr kumimoji="1" lang="ja-JP" altLang="en-US" sz="1600" dirty="0"/>
            </a:br>
            <a:r>
              <a:rPr kumimoji="1" lang="ja-JP" altLang="en-US" sz="1600" dirty="0"/>
              <a:t>としてください。</a:t>
            </a:r>
          </a:p>
        </p:txBody>
      </p:sp>
      <p:sp>
        <p:nvSpPr>
          <p:cNvPr id="12" name="タイトル 1">
            <a:extLst>
              <a:ext uri="{FF2B5EF4-FFF2-40B4-BE49-F238E27FC236}">
                <a16:creationId xmlns:a16="http://schemas.microsoft.com/office/drawing/2014/main" id="{826453D8-1FD8-42D5-A332-1B6C86E7AA7A}"/>
              </a:ext>
            </a:extLst>
          </p:cNvPr>
          <p:cNvSpPr>
            <a:spLocks noGrp="1"/>
          </p:cNvSpPr>
          <p:nvPr>
            <p:ph type="title"/>
          </p:nvPr>
        </p:nvSpPr>
        <p:spPr>
          <a:xfrm>
            <a:off x="251520" y="297110"/>
            <a:ext cx="8640960" cy="424732"/>
          </a:xfrm>
          <a:ln>
            <a:noFill/>
          </a:ln>
        </p:spPr>
        <p:txBody>
          <a:bodyPr vert="horz" lIns="91440" tIns="45720" rIns="91440" bIns="45720" rtlCol="0" anchor="ctr">
            <a:normAutofit/>
          </a:bodyPr>
          <a:lstStyle/>
          <a:p>
            <a:r>
              <a:rPr lang="en-US" altLang="ja-JP" dirty="0"/>
              <a:t>(5)</a:t>
            </a:r>
            <a:r>
              <a:rPr lang="ja-JP" altLang="en-US" dirty="0"/>
              <a:t>相談・問い合わせ窓口等</a:t>
            </a:r>
          </a:p>
        </p:txBody>
      </p:sp>
      <p:sp>
        <p:nvSpPr>
          <p:cNvPr id="13" name="タイトル 1">
            <a:extLst>
              <a:ext uri="{FF2B5EF4-FFF2-40B4-BE49-F238E27FC236}">
                <a16:creationId xmlns:a16="http://schemas.microsoft.com/office/drawing/2014/main" id="{E4F223D7-5AFE-45CA-8EC6-28081E38FFBC}"/>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4. </a:t>
            </a:r>
            <a:r>
              <a:rPr lang="ja-JP" altLang="en-US" sz="1200" dirty="0">
                <a:latin typeface="+mn-ea"/>
                <a:ea typeface="+mn-ea"/>
              </a:rPr>
              <a:t>オープンデータ研修ポータルの紹介</a:t>
            </a:r>
          </a:p>
        </p:txBody>
      </p:sp>
      <p:sp>
        <p:nvSpPr>
          <p:cNvPr id="15" name="正方形/長方形 14">
            <a:extLst>
              <a:ext uri="{FF2B5EF4-FFF2-40B4-BE49-F238E27FC236}">
                <a16:creationId xmlns:a16="http://schemas.microsoft.com/office/drawing/2014/main" id="{53A8A163-87DB-4794-B47F-A635E0290934}"/>
              </a:ext>
            </a:extLst>
          </p:cNvPr>
          <p:cNvSpPr/>
          <p:nvPr/>
        </p:nvSpPr>
        <p:spPr>
          <a:xfrm>
            <a:off x="179512" y="836711"/>
            <a:ext cx="8954044" cy="76061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600"/>
              </a:spcBef>
              <a:buClr>
                <a:schemeClr val="accent6">
                  <a:lumMod val="75000"/>
                </a:schemeClr>
              </a:buClr>
            </a:pPr>
            <a:r>
              <a:rPr lang="ja-JP" altLang="en-US" sz="2000" dirty="0">
                <a:solidFill>
                  <a:schemeClr val="tx1"/>
                </a:solidFill>
                <a:latin typeface="+mn-ea"/>
                <a:cs typeface="Meiryo UI" panose="020B0604030504040204" pitchFamily="50" charset="-128"/>
              </a:rPr>
              <a:t>オープンデータ研修ポータルの「オープンデータ相談サイト（</a:t>
            </a:r>
            <a:r>
              <a:rPr lang="en-US" altLang="ja-JP" sz="2000" dirty="0">
                <a:solidFill>
                  <a:schemeClr val="tx1"/>
                </a:solidFill>
                <a:latin typeface="+mn-ea"/>
                <a:cs typeface="Meiryo UI" panose="020B0604030504040204" pitchFamily="50" charset="-128"/>
              </a:rPr>
              <a:t>https://www.opendata-howto.org/</a:t>
            </a:r>
            <a:r>
              <a:rPr lang="ja-JP" altLang="en-US" sz="2000" dirty="0">
                <a:solidFill>
                  <a:schemeClr val="tx1"/>
                </a:solidFill>
                <a:latin typeface="+mn-ea"/>
                <a:cs typeface="Meiryo UI" panose="020B0604030504040204" pitchFamily="50" charset="-128"/>
              </a:rPr>
              <a:t>）」から相談・問い合わせをすることができます。</a:t>
            </a:r>
            <a:endParaRPr lang="en-US" altLang="ja-JP" sz="2000" dirty="0">
              <a:solidFill>
                <a:schemeClr val="tx1"/>
              </a:solidFill>
              <a:latin typeface="+mn-ea"/>
              <a:cs typeface="Meiryo UI" panose="020B0604030504040204" pitchFamily="50" charset="-128"/>
            </a:endParaRPr>
          </a:p>
        </p:txBody>
      </p:sp>
    </p:spTree>
    <p:extLst>
      <p:ext uri="{BB962C8B-B14F-4D97-AF65-F5344CB8AC3E}">
        <p14:creationId xmlns:p14="http://schemas.microsoft.com/office/powerpoint/2010/main" val="38264916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pPr algn="r"/>
            <a:r>
              <a:rPr kumimoji="1" lang="ja-JP" altLang="en-US" dirty="0"/>
              <a:t>オープンデータ化支援研修</a:t>
            </a:r>
          </a:p>
        </p:txBody>
      </p:sp>
      <p:sp>
        <p:nvSpPr>
          <p:cNvPr id="4" name="サブタイトル 3"/>
          <p:cNvSpPr>
            <a:spLocks noGrp="1"/>
          </p:cNvSpPr>
          <p:nvPr>
            <p:ph type="subTitle" idx="1"/>
          </p:nvPr>
        </p:nvSpPr>
        <p:spPr>
          <a:xfrm>
            <a:off x="539552" y="3669365"/>
            <a:ext cx="8287742" cy="2059210"/>
          </a:xfrm>
        </p:spPr>
        <p:txBody>
          <a:bodyPr vert="horz" lIns="91440" tIns="45720" rIns="91440" bIns="45720" rtlCol="0">
            <a:normAutofit/>
          </a:bodyPr>
          <a:lstStyle/>
          <a:p>
            <a:r>
              <a:rPr lang="ja-JP" altLang="en-US" dirty="0"/>
              <a:t>～第</a:t>
            </a:r>
            <a:r>
              <a:rPr lang="en-US" altLang="ja-JP" dirty="0"/>
              <a:t>2</a:t>
            </a:r>
            <a:r>
              <a:rPr lang="ja-JP" altLang="en-US" dirty="0"/>
              <a:t>部　オープンデータを公開するための手順～</a:t>
            </a:r>
          </a:p>
        </p:txBody>
      </p:sp>
      <p:sp>
        <p:nvSpPr>
          <p:cNvPr id="5" name="タイトル 1">
            <a:extLst>
              <a:ext uri="{FF2B5EF4-FFF2-40B4-BE49-F238E27FC236}">
                <a16:creationId xmlns:a16="http://schemas.microsoft.com/office/drawing/2014/main" id="{D658B0B1-5B12-4981-B4DE-136F351E9675}"/>
              </a:ext>
            </a:extLst>
          </p:cNvPr>
          <p:cNvSpPr txBox="1">
            <a:spLocks/>
          </p:cNvSpPr>
          <p:nvPr/>
        </p:nvSpPr>
        <p:spPr>
          <a:xfrm>
            <a:off x="323528" y="2194649"/>
            <a:ext cx="5328592" cy="538609"/>
          </a:xfrm>
          <a:prstGeom prst="rect">
            <a:avLst/>
          </a:prstGeom>
        </p:spPr>
        <p:txBody>
          <a:bodyPr vert="horz" wrap="square" lIns="91440" tIns="45720" rIns="91440" bIns="45720" rtlCol="0" anchor="ctr">
            <a:normAutofit/>
          </a:bodyPr>
          <a:lstStyle>
            <a:lvl1pPr algn="ctr" defTabSz="914400" rtl="0" eaLnBrk="1" latinLnBrk="0" hangingPunct="1">
              <a:lnSpc>
                <a:spcPct val="90000"/>
              </a:lnSpc>
              <a:spcBef>
                <a:spcPct val="0"/>
              </a:spcBef>
              <a:buNone/>
              <a:defRPr kumimoji="1" lang="en-US" sz="29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pPr algn="l"/>
            <a:r>
              <a:rPr lang="en-US" altLang="ja-JP" dirty="0">
                <a:latin typeface="+mj-lt"/>
              </a:rPr>
              <a:t>END</a:t>
            </a:r>
            <a:endParaRPr lang="ja-JP" altLang="en-US" dirty="0">
              <a:latin typeface="+mj-lt"/>
            </a:endParaRPr>
          </a:p>
        </p:txBody>
      </p:sp>
    </p:spTree>
    <p:extLst>
      <p:ext uri="{BB962C8B-B14F-4D97-AF65-F5344CB8AC3E}">
        <p14:creationId xmlns:p14="http://schemas.microsoft.com/office/powerpoint/2010/main" val="12357307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67</a:t>
            </a:fld>
            <a:endParaRPr kumimoji="1" lang="ja-JP" altLang="en-US"/>
          </a:p>
        </p:txBody>
      </p:sp>
      <p:sp>
        <p:nvSpPr>
          <p:cNvPr id="31" name="正方形/長方形 30"/>
          <p:cNvSpPr/>
          <p:nvPr/>
        </p:nvSpPr>
        <p:spPr bwMode="auto">
          <a:xfrm>
            <a:off x="215900" y="935726"/>
            <a:ext cx="8748588" cy="5589617"/>
          </a:xfrm>
          <a:prstGeom prst="rect">
            <a:avLst/>
          </a:prstGeom>
          <a:solidFill>
            <a:schemeClr val="accent6">
              <a:lumMod val="20000"/>
              <a:lumOff val="80000"/>
            </a:schemeClr>
          </a:solidFill>
          <a:ln w="6350">
            <a:noFill/>
            <a:miter lim="800000"/>
            <a:headEnd/>
            <a:tailEnd/>
          </a:ln>
          <a:extLst/>
        </p:spPr>
        <p:txBody>
          <a:bodyPr wrap="square" rtlCol="0" anchor="t"/>
          <a:lstStyle/>
          <a:p>
            <a:r>
              <a:rPr lang="ja-JP" altLang="en-US" sz="1400" dirty="0" smtClean="0">
                <a:latin typeface="+mn-ea"/>
              </a:rPr>
              <a:t>当資料で公開している情報（以下「コンテンツ」といいます。）の利用は、クリエイティブ・コモンズ・ライセンスの表示</a:t>
            </a:r>
            <a:r>
              <a:rPr lang="en-US" altLang="ja-JP" sz="1400" dirty="0" smtClean="0">
                <a:latin typeface="+mn-ea"/>
              </a:rPr>
              <a:t>4.0</a:t>
            </a:r>
            <a:r>
              <a:rPr lang="ja-JP" altLang="en-US" sz="1400" dirty="0" smtClean="0">
                <a:latin typeface="+mn-ea"/>
              </a:rPr>
              <a:t>国際（</a:t>
            </a:r>
            <a:r>
              <a:rPr lang="en-US" altLang="ja-JP" sz="1400" dirty="0" smtClean="0">
                <a:latin typeface="+mn-ea"/>
              </a:rPr>
              <a:t>https://creativecommons.org/licenses/by/4.0/legalcode.ja </a:t>
            </a:r>
            <a:r>
              <a:rPr lang="ja-JP" altLang="en-US" sz="1400" dirty="0">
                <a:latin typeface="+mn-ea"/>
              </a:rPr>
              <a:t>に規定される著作権利用許諾条件を指す。）によるものとします。なお、リソースに個別のライセンスが定められているものはそれに</a:t>
            </a:r>
            <a:r>
              <a:rPr lang="ja-JP" altLang="en-US" sz="1400">
                <a:latin typeface="+mn-ea"/>
              </a:rPr>
              <a:t>よります</a:t>
            </a:r>
            <a:r>
              <a:rPr lang="ja-JP" altLang="en-US" sz="1400" smtClean="0">
                <a:latin typeface="+mn-ea"/>
              </a:rPr>
              <a:t>。</a:t>
            </a:r>
            <a:endParaRPr lang="ja-JP" altLang="en-US" sz="1400" dirty="0">
              <a:latin typeface="+mn-ea"/>
            </a:endParaRPr>
          </a:p>
          <a:p>
            <a:r>
              <a:rPr lang="ja-JP" altLang="en-US" sz="1400" dirty="0">
                <a:latin typeface="+mn-ea"/>
              </a:rPr>
              <a:t>コンテンツ利用に当たっては、本利用ルールに同意したものとみなします。</a:t>
            </a:r>
          </a:p>
          <a:p>
            <a:endParaRPr lang="ja-JP" altLang="en-US" sz="1400" dirty="0">
              <a:latin typeface="+mn-ea"/>
            </a:endParaRPr>
          </a:p>
          <a:p>
            <a:r>
              <a:rPr lang="en-US" altLang="ja-JP" sz="1400" dirty="0">
                <a:latin typeface="+mn-ea"/>
              </a:rPr>
              <a:t>1)</a:t>
            </a:r>
            <a:r>
              <a:rPr lang="ja-JP" altLang="en-US" sz="1400" dirty="0">
                <a:latin typeface="+mn-ea"/>
              </a:rPr>
              <a:t> 出典の記載について</a:t>
            </a:r>
          </a:p>
          <a:p>
            <a:pPr lvl="1"/>
            <a:r>
              <a:rPr lang="ja-JP" altLang="en-US" sz="1400" dirty="0">
                <a:latin typeface="+mn-ea"/>
              </a:rPr>
              <a:t>ア　コンテンツを利用する際は出典を記載してください。出典の記載方法は以下のとおりです。</a:t>
            </a:r>
          </a:p>
          <a:p>
            <a:pPr lvl="1"/>
            <a:r>
              <a:rPr lang="ja-JP" altLang="en-US" sz="1400" dirty="0">
                <a:latin typeface="+mn-ea"/>
              </a:rPr>
              <a:t>（出典記載例）</a:t>
            </a:r>
          </a:p>
          <a:p>
            <a:pPr marL="635000" lvl="1" indent="33338"/>
            <a:r>
              <a:rPr lang="ja-JP" altLang="en-US" sz="1400" dirty="0">
                <a:latin typeface="+mn-ea"/>
              </a:rPr>
              <a:t>　出典：</a:t>
            </a:r>
            <a:r>
              <a:rPr lang="ja-JP" altLang="en-US" sz="1400" dirty="0" smtClean="0">
                <a:latin typeface="+mn-ea"/>
              </a:rPr>
              <a:t>総務省「オープンデータ　</a:t>
            </a:r>
            <a:r>
              <a:rPr lang="en-US" altLang="ja-JP" sz="1400" dirty="0">
                <a:latin typeface="+mn-ea"/>
              </a:rPr>
              <a:t>e-learning</a:t>
            </a:r>
            <a:r>
              <a:rPr lang="ja-JP" altLang="en-US" sz="1400" dirty="0" smtClean="0">
                <a:latin typeface="+mn-ea"/>
              </a:rPr>
              <a:t>研修資料</a:t>
            </a:r>
            <a:r>
              <a:rPr lang="en-US" altLang="ja-JP" sz="1400" dirty="0" smtClean="0">
                <a:latin typeface="+mn-ea"/>
              </a:rPr>
              <a:t>(2019)</a:t>
            </a:r>
            <a:r>
              <a:rPr lang="ja-JP" altLang="en-US" sz="1400" dirty="0" smtClean="0">
                <a:latin typeface="+mn-ea"/>
              </a:rPr>
              <a:t>」</a:t>
            </a:r>
            <a:endParaRPr lang="ja-JP" altLang="en" sz="1400" dirty="0">
              <a:latin typeface="+mn-ea"/>
            </a:endParaRPr>
          </a:p>
          <a:p>
            <a:pPr marL="635000" lvl="1" indent="33338"/>
            <a:r>
              <a:rPr lang="ja-JP" altLang="en" sz="1400" dirty="0">
                <a:latin typeface="+mn-ea"/>
              </a:rPr>
              <a:t>　</a:t>
            </a:r>
            <a:r>
              <a:rPr lang="ja-JP" altLang="en-US" sz="1400" dirty="0">
                <a:latin typeface="+mn-ea"/>
              </a:rPr>
              <a:t>出典：「</a:t>
            </a:r>
            <a:r>
              <a:rPr lang="ja-JP" altLang="en-US" sz="1400" dirty="0" smtClean="0">
                <a:latin typeface="+mn-ea"/>
              </a:rPr>
              <a:t>オープンデータ　</a:t>
            </a:r>
            <a:r>
              <a:rPr lang="en-US" altLang="ja-JP" sz="1400" dirty="0">
                <a:latin typeface="+mn-ea"/>
              </a:rPr>
              <a:t>e-learning</a:t>
            </a:r>
            <a:r>
              <a:rPr lang="ja-JP" altLang="en-US" sz="1400" dirty="0">
                <a:latin typeface="+mn-ea"/>
              </a:rPr>
              <a:t>研修</a:t>
            </a:r>
            <a:r>
              <a:rPr lang="ja-JP" altLang="en-US" sz="1400" dirty="0" smtClean="0">
                <a:latin typeface="+mn-ea"/>
              </a:rPr>
              <a:t>資料</a:t>
            </a:r>
            <a:r>
              <a:rPr lang="en-US" altLang="ja-JP" sz="1400" dirty="0" smtClean="0">
                <a:latin typeface="+mn-ea"/>
              </a:rPr>
              <a:t>(2019)</a:t>
            </a:r>
            <a:r>
              <a:rPr lang="ja-JP" altLang="en-US" sz="1400" dirty="0">
                <a:latin typeface="+mn-ea"/>
              </a:rPr>
              <a:t>」（総務省）</a:t>
            </a:r>
            <a:r>
              <a:rPr lang="ja-JP" altLang="en" sz="1400" dirty="0">
                <a:latin typeface="+mn-ea"/>
              </a:rPr>
              <a:t>（○</a:t>
            </a:r>
            <a:r>
              <a:rPr lang="ja-JP" altLang="en-US" sz="1400" dirty="0">
                <a:latin typeface="+mn-ea"/>
              </a:rPr>
              <a:t>年○月○日に利用）</a:t>
            </a:r>
            <a:r>
              <a:rPr lang="ja-JP" altLang="en-US" sz="1400" dirty="0" smtClean="0">
                <a:latin typeface="+mn-ea"/>
              </a:rPr>
              <a:t>など</a:t>
            </a:r>
            <a:endParaRPr lang="en-US" altLang="ja-JP" sz="1400" dirty="0" smtClean="0">
              <a:latin typeface="+mn-ea"/>
            </a:endParaRPr>
          </a:p>
          <a:p>
            <a:pPr marL="635000" lvl="1" indent="33338"/>
            <a:endParaRPr lang="ja-JP" altLang="en-US" sz="1400" dirty="0">
              <a:latin typeface="+mn-ea"/>
            </a:endParaRPr>
          </a:p>
          <a:p>
            <a:pPr marL="771525" lvl="1" indent="-325438"/>
            <a:r>
              <a:rPr lang="ja-JP" altLang="en-US" sz="1400" dirty="0">
                <a:latin typeface="+mn-ea"/>
              </a:rPr>
              <a:t>イ　コンテンツを編集・加工等して利用する場合は、上記出典とは別に、編集・加工等を行ったことを記載してください。なお、編集・加工した情報を、あたかも国（又は府省等）が作成したかのような態様で公表・利用してはいけません。</a:t>
            </a:r>
          </a:p>
          <a:p>
            <a:pPr marL="547688" lvl="1" indent="-50800"/>
            <a:r>
              <a:rPr lang="ja-JP" altLang="en-US" sz="1400" dirty="0">
                <a:latin typeface="+mn-ea"/>
              </a:rPr>
              <a:t>（コンテンツを編集・加工等して利用する場合の記載例）</a:t>
            </a:r>
          </a:p>
          <a:p>
            <a:pPr marL="857250" lvl="1"/>
            <a:r>
              <a:rPr lang="ja-JP" altLang="en-US" sz="1400" dirty="0">
                <a:latin typeface="+mn-ea"/>
              </a:rPr>
              <a:t>　</a:t>
            </a:r>
            <a:r>
              <a:rPr lang="ja-JP" altLang="en-US" sz="1400" dirty="0" smtClean="0">
                <a:latin typeface="+mn-ea"/>
              </a:rPr>
              <a:t>総務省</a:t>
            </a:r>
            <a:r>
              <a:rPr lang="ja-JP" altLang="en-US" sz="1400" dirty="0">
                <a:latin typeface="+mn-ea"/>
              </a:rPr>
              <a:t>「オープンデータ　</a:t>
            </a:r>
            <a:r>
              <a:rPr lang="en-US" altLang="ja-JP" sz="1400" dirty="0">
                <a:latin typeface="+mn-ea"/>
              </a:rPr>
              <a:t>e-learning</a:t>
            </a:r>
            <a:r>
              <a:rPr lang="ja-JP" altLang="en-US" sz="1400" dirty="0">
                <a:latin typeface="+mn-ea"/>
              </a:rPr>
              <a:t>研修資料</a:t>
            </a:r>
            <a:r>
              <a:rPr lang="en-US" altLang="ja-JP" sz="1400" dirty="0" smtClean="0">
                <a:latin typeface="+mn-ea"/>
              </a:rPr>
              <a:t>(2019)</a:t>
            </a:r>
            <a:r>
              <a:rPr lang="ja-JP" altLang="en-US" sz="1400" dirty="0" smtClean="0">
                <a:latin typeface="+mn-ea"/>
              </a:rPr>
              <a:t>」を</a:t>
            </a:r>
            <a:r>
              <a:rPr lang="ja-JP" altLang="en-US" sz="1400" dirty="0">
                <a:latin typeface="+mn-ea"/>
              </a:rPr>
              <a:t>加工して作成</a:t>
            </a:r>
          </a:p>
          <a:p>
            <a:pPr marL="857250" lvl="1"/>
            <a:r>
              <a:rPr lang="ja-JP" altLang="en-US" sz="1400" dirty="0">
                <a:latin typeface="+mn-ea"/>
              </a:rPr>
              <a:t>　「オープンデータ　</a:t>
            </a:r>
            <a:r>
              <a:rPr lang="en-US" altLang="ja-JP" sz="1400" dirty="0">
                <a:latin typeface="+mn-ea"/>
              </a:rPr>
              <a:t>e-learning</a:t>
            </a:r>
            <a:r>
              <a:rPr lang="ja-JP" altLang="en-US" sz="1400" dirty="0">
                <a:latin typeface="+mn-ea"/>
              </a:rPr>
              <a:t>研修資料</a:t>
            </a:r>
            <a:r>
              <a:rPr lang="en-US" altLang="ja-JP" sz="1400" dirty="0" smtClean="0">
                <a:latin typeface="+mn-ea"/>
              </a:rPr>
              <a:t>(2019)</a:t>
            </a:r>
            <a:r>
              <a:rPr lang="ja-JP" altLang="en-US" sz="1400" dirty="0" smtClean="0">
                <a:latin typeface="+mn-ea"/>
              </a:rPr>
              <a:t>」</a:t>
            </a:r>
            <a:r>
              <a:rPr lang="ja-JP" altLang="en-US" sz="1400" dirty="0">
                <a:latin typeface="+mn-ea"/>
              </a:rPr>
              <a:t>（総務省）をもとに○○株式会社作成　など</a:t>
            </a:r>
          </a:p>
        </p:txBody>
      </p:sp>
      <p:sp>
        <p:nvSpPr>
          <p:cNvPr id="10" name="タイトル 1"/>
          <p:cNvSpPr>
            <a:spLocks noGrp="1"/>
          </p:cNvSpPr>
          <p:nvPr>
            <p:ph type="title"/>
          </p:nvPr>
        </p:nvSpPr>
        <p:spPr>
          <a:xfrm>
            <a:off x="251520" y="313813"/>
            <a:ext cx="8712968" cy="424732"/>
          </a:xfrm>
        </p:spPr>
        <p:txBody>
          <a:bodyPr>
            <a:normAutofit/>
          </a:bodyPr>
          <a:lstStyle/>
          <a:p>
            <a:r>
              <a:rPr lang="ja-JP" altLang="en-US" dirty="0" smtClean="0"/>
              <a:t>本資料の利用について</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endParaRPr lang="ja-JP" altLang="en-US" sz="1200" dirty="0">
              <a:latin typeface="+mn-ea"/>
              <a:ea typeface="+mn-ea"/>
            </a:endParaRPr>
          </a:p>
        </p:txBody>
      </p:sp>
    </p:spTree>
    <p:extLst>
      <p:ext uri="{BB962C8B-B14F-4D97-AF65-F5344CB8AC3E}">
        <p14:creationId xmlns:p14="http://schemas.microsoft.com/office/powerpoint/2010/main" val="23163542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68</a:t>
            </a:fld>
            <a:endParaRPr kumimoji="1" lang="ja-JP" altLang="en-US"/>
          </a:p>
        </p:txBody>
      </p:sp>
      <p:sp>
        <p:nvSpPr>
          <p:cNvPr id="31" name="正方形/長方形 30"/>
          <p:cNvSpPr/>
          <p:nvPr/>
        </p:nvSpPr>
        <p:spPr bwMode="auto">
          <a:xfrm>
            <a:off x="215900" y="935726"/>
            <a:ext cx="8748588" cy="5589617"/>
          </a:xfrm>
          <a:prstGeom prst="rect">
            <a:avLst/>
          </a:prstGeom>
          <a:solidFill>
            <a:schemeClr val="accent6">
              <a:lumMod val="20000"/>
              <a:lumOff val="80000"/>
            </a:schemeClr>
          </a:solidFill>
          <a:ln w="6350">
            <a:noFill/>
            <a:miter lim="800000"/>
            <a:headEnd/>
            <a:tailEnd/>
          </a:ln>
          <a:extLst/>
        </p:spPr>
        <p:txBody>
          <a:bodyPr wrap="square" rtlCol="0" anchor="t"/>
          <a:lstStyle/>
          <a:p>
            <a:r>
              <a:rPr lang="en-US" altLang="ja-JP" sz="1400" dirty="0">
                <a:latin typeface="+mn-ea"/>
              </a:rPr>
              <a:t>2</a:t>
            </a:r>
            <a:r>
              <a:rPr lang="ja-JP" altLang="en-US" sz="1400" dirty="0">
                <a:latin typeface="+mn-ea"/>
              </a:rPr>
              <a:t>）　第三者の権利を侵害しないようにしてください</a:t>
            </a:r>
          </a:p>
          <a:p>
            <a:pPr marL="771525" lvl="1" indent="-314325"/>
            <a:r>
              <a:rPr lang="ja-JP" altLang="en-US" sz="1400" dirty="0">
                <a:latin typeface="+mn-ea"/>
              </a:rPr>
              <a:t>ア　コンテンツの中には、第三者が著作権その他の権利を有している場合があります。第三者が著作権を有しているコンテンツや、第三者が著作権以外の権利（例：写真における肖像権、パブリシティ権等）を有しているコンテンツについては、特に権利処理済であることが明示されているものを除き、利用者の責任で、当該第三者から利用の許諾を得てください。</a:t>
            </a:r>
          </a:p>
          <a:p>
            <a:pPr marL="771525" lvl="1" indent="-314325"/>
            <a:r>
              <a:rPr lang="ja-JP" altLang="en-US" sz="1400" dirty="0">
                <a:latin typeface="+mn-ea"/>
              </a:rPr>
              <a:t>イ　コンテンツのうち第三者が権利を有しているものについては、出典の表記等によって第三者が権利を有していることを直接的又は間接的に表示・示唆しているものもありますが、明確に第三者が権利を有している部分の特定・明示等を行っていないものもあります。利用する場合は利用者の責任において確認してください。</a:t>
            </a:r>
          </a:p>
          <a:p>
            <a:pPr marL="771525" lvl="1" indent="-314325"/>
            <a:r>
              <a:rPr lang="ja-JP" altLang="en-US" sz="1400" dirty="0">
                <a:latin typeface="+mn-ea"/>
              </a:rPr>
              <a:t>ウ　第三者が著作権等を有しているコンテンツであっても、著作権法上認められている引用など、著作権者等の許諾なしに利用できる場合があります</a:t>
            </a:r>
            <a:r>
              <a:rPr lang="ja-JP" altLang="en-US" sz="1400" dirty="0" smtClean="0">
                <a:latin typeface="+mn-ea"/>
              </a:rPr>
              <a:t>。</a:t>
            </a:r>
            <a:endParaRPr lang="en-US" altLang="ja-JP" sz="1400" dirty="0">
              <a:latin typeface="+mn-ea"/>
            </a:endParaRPr>
          </a:p>
          <a:p>
            <a:pPr marL="0" lvl="1" indent="-314325"/>
            <a:endParaRPr lang="en-US" altLang="ja-JP" sz="1400" dirty="0" smtClean="0">
              <a:latin typeface="+mn-ea"/>
            </a:endParaRPr>
          </a:p>
          <a:p>
            <a:pPr marL="0" lvl="1" indent="-314325"/>
            <a:r>
              <a:rPr lang="en-US" altLang="ja-JP" sz="1400" dirty="0" smtClean="0">
                <a:latin typeface="+mn-ea"/>
              </a:rPr>
              <a:t>3</a:t>
            </a:r>
            <a:r>
              <a:rPr lang="ja-JP" altLang="en-US" sz="1400" dirty="0">
                <a:latin typeface="+mn-ea"/>
              </a:rPr>
              <a:t>）　個別法令による利用の制約があるコンテンツについて</a:t>
            </a:r>
          </a:p>
          <a:p>
            <a:pPr marL="771525" lvl="1" indent="-314325"/>
            <a:r>
              <a:rPr lang="ja-JP" altLang="en-US" sz="1400" dirty="0">
                <a:latin typeface="+mn-ea"/>
              </a:rPr>
              <a:t>ア　一部のコンテンツには、個別法令により利用に制約がある場合があります。</a:t>
            </a:r>
          </a:p>
          <a:p>
            <a:pPr marL="0" lvl="1" indent="-314325"/>
            <a:endParaRPr lang="en-US" altLang="ja-JP" sz="1400" dirty="0" smtClean="0">
              <a:latin typeface="+mn-ea"/>
            </a:endParaRPr>
          </a:p>
          <a:p>
            <a:pPr marL="0" lvl="1" indent="-314325"/>
            <a:r>
              <a:rPr lang="en-US" altLang="ja-JP" sz="1400" dirty="0" smtClean="0">
                <a:latin typeface="+mn-ea"/>
              </a:rPr>
              <a:t>4</a:t>
            </a:r>
            <a:r>
              <a:rPr lang="ja-JP" altLang="en-US" sz="1400" dirty="0">
                <a:latin typeface="+mn-ea"/>
              </a:rPr>
              <a:t>）　本利用ルールが適用されないコンテンツについて</a:t>
            </a:r>
          </a:p>
          <a:p>
            <a:pPr marL="771525" lvl="1" indent="-314325"/>
            <a:r>
              <a:rPr lang="ja-JP" altLang="en-US" sz="1400" dirty="0">
                <a:latin typeface="+mn-ea"/>
              </a:rPr>
              <a:t>以下のコンテンツについては、本利用ルールの適用外です。</a:t>
            </a:r>
          </a:p>
          <a:p>
            <a:pPr marL="771525" lvl="1" indent="-314325"/>
            <a:r>
              <a:rPr lang="ja-JP" altLang="en-US" sz="1400" dirty="0">
                <a:latin typeface="+mn-ea"/>
              </a:rPr>
              <a:t>ア　組織や特定の事業を表すシンボルマーク、ロゴ、キャラクターデザイン</a:t>
            </a:r>
          </a:p>
          <a:p>
            <a:pPr marL="0" lvl="1" indent="-314325"/>
            <a:endParaRPr lang="en-US" altLang="ja-JP" sz="1400" dirty="0" smtClean="0">
              <a:latin typeface="+mn-ea"/>
            </a:endParaRPr>
          </a:p>
          <a:p>
            <a:pPr marL="0" lvl="1" indent="-314325"/>
            <a:r>
              <a:rPr lang="en-US" altLang="ja-JP" sz="1400" dirty="0" smtClean="0">
                <a:latin typeface="+mn-ea"/>
              </a:rPr>
              <a:t>5</a:t>
            </a:r>
            <a:r>
              <a:rPr lang="ja-JP" altLang="en-US" sz="1400" dirty="0">
                <a:latin typeface="+mn-ea"/>
              </a:rPr>
              <a:t>）　準拠法と合意管轄について</a:t>
            </a:r>
          </a:p>
          <a:p>
            <a:pPr marL="771525" lvl="1" indent="-314325"/>
            <a:r>
              <a:rPr lang="ja-JP" altLang="en-US" sz="1400" dirty="0">
                <a:latin typeface="+mn-ea"/>
              </a:rPr>
              <a:t>ア　本利用ルールは、日本法に基づいて解釈されます。</a:t>
            </a:r>
          </a:p>
          <a:p>
            <a:pPr marL="771525" lvl="1" indent="-314325"/>
            <a:r>
              <a:rPr lang="ja-JP" altLang="en-US" sz="1400" dirty="0">
                <a:latin typeface="+mn-ea"/>
              </a:rPr>
              <a:t>イ　本利用ルールによるコンテンツの利用及び本利用ルールに関する紛争については、当該紛争に係るコンテンツ又は利用ルールを公開している組織の所在地を管轄する地方裁判所を、第一審の専属的な合意管轄裁判所とします。</a:t>
            </a:r>
          </a:p>
          <a:p>
            <a:pPr marL="771525" lvl="1" indent="-314325"/>
            <a:endParaRPr lang="en-US" altLang="ja-JP" sz="1400" dirty="0" smtClean="0">
              <a:latin typeface="+mn-ea"/>
            </a:endParaRPr>
          </a:p>
          <a:p>
            <a:pPr marL="771525" lvl="1" indent="-314325"/>
            <a:endParaRPr lang="ja-JP" altLang="en-US" sz="1400" dirty="0">
              <a:latin typeface="+mn-ea"/>
            </a:endParaRPr>
          </a:p>
        </p:txBody>
      </p:sp>
      <p:sp>
        <p:nvSpPr>
          <p:cNvPr id="10" name="タイトル 1"/>
          <p:cNvSpPr>
            <a:spLocks noGrp="1"/>
          </p:cNvSpPr>
          <p:nvPr>
            <p:ph type="title"/>
          </p:nvPr>
        </p:nvSpPr>
        <p:spPr>
          <a:xfrm>
            <a:off x="251520" y="313813"/>
            <a:ext cx="8712968" cy="424732"/>
          </a:xfrm>
        </p:spPr>
        <p:txBody>
          <a:bodyPr>
            <a:normAutofit/>
          </a:bodyPr>
          <a:lstStyle/>
          <a:p>
            <a:r>
              <a:rPr lang="ja-JP" altLang="en-US" dirty="0"/>
              <a:t>本資料の利用について</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endParaRPr lang="ja-JP" altLang="en-US" sz="1200" dirty="0">
              <a:latin typeface="+mn-ea"/>
              <a:ea typeface="+mn-ea"/>
            </a:endParaRPr>
          </a:p>
        </p:txBody>
      </p:sp>
    </p:spTree>
    <p:extLst>
      <p:ext uri="{BB962C8B-B14F-4D97-AF65-F5344CB8AC3E}">
        <p14:creationId xmlns:p14="http://schemas.microsoft.com/office/powerpoint/2010/main" val="3997899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1C092A59-12E2-4126-BF71-94DE4FE72E25}"/>
              </a:ext>
            </a:extLst>
          </p:cNvPr>
          <p:cNvPicPr>
            <a:picLocks noChangeAspect="1"/>
          </p:cNvPicPr>
          <p:nvPr/>
        </p:nvPicPr>
        <p:blipFill>
          <a:blip r:embed="rId3"/>
          <a:stretch>
            <a:fillRect/>
          </a:stretch>
        </p:blipFill>
        <p:spPr>
          <a:xfrm>
            <a:off x="539552" y="1637270"/>
            <a:ext cx="7272808" cy="4824818"/>
          </a:xfrm>
          <a:prstGeom prst="rect">
            <a:avLst/>
          </a:prstGeom>
        </p:spPr>
      </p:pic>
      <p:sp>
        <p:nvSpPr>
          <p:cNvPr id="2" name="タイトル 1"/>
          <p:cNvSpPr>
            <a:spLocks noGrp="1"/>
          </p:cNvSpPr>
          <p:nvPr>
            <p:ph type="title"/>
          </p:nvPr>
        </p:nvSpPr>
        <p:spPr/>
        <p:txBody>
          <a:bodyPr>
            <a:normAutofit/>
          </a:bodyPr>
          <a:lstStyle/>
          <a:p>
            <a:r>
              <a:rPr lang="ja-JP" altLang="en-US" dirty="0"/>
              <a:t>１．はじめに</a:t>
            </a:r>
          </a:p>
        </p:txBody>
      </p:sp>
      <p:sp>
        <p:nvSpPr>
          <p:cNvPr id="19" name="テキスト ボックス 18"/>
          <p:cNvSpPr txBox="1"/>
          <p:nvPr/>
        </p:nvSpPr>
        <p:spPr>
          <a:xfrm>
            <a:off x="107504" y="836712"/>
            <a:ext cx="8568952" cy="792088"/>
          </a:xfrm>
          <a:prstGeom prst="rect">
            <a:avLst/>
          </a:prstGeom>
          <a:noFill/>
          <a:ln>
            <a:noFill/>
          </a:ln>
        </p:spPr>
        <p:txBody>
          <a:bodyPr wrap="square" rtlCol="0" anchor="t">
            <a:noAutofit/>
          </a:bodyPr>
          <a:lstStyle/>
          <a:p>
            <a:r>
              <a:rPr kumimoji="1" lang="ja-JP" altLang="en-US" sz="2000" dirty="0">
                <a:latin typeface="+mn-ea"/>
              </a:rPr>
              <a:t>実はこの公開情報に、</a:t>
            </a:r>
            <a:r>
              <a:rPr kumimoji="1" lang="ja-JP" altLang="en-US" sz="2000" dirty="0"/>
              <a:t>二次利用可能なデータとして利用を許可する利用ルールを</a:t>
            </a:r>
            <a:r>
              <a:rPr kumimoji="1" lang="en-US" altLang="ja-JP" sz="2000" dirty="0"/>
              <a:t/>
            </a:r>
            <a:br>
              <a:rPr kumimoji="1" lang="en-US" altLang="ja-JP" sz="2000" dirty="0"/>
            </a:br>
            <a:r>
              <a:rPr kumimoji="1" lang="ja-JP" altLang="en-US" sz="2000" dirty="0"/>
              <a:t>つければ、それはもう</a:t>
            </a:r>
            <a:r>
              <a:rPr kumimoji="1" lang="ja-JP" altLang="en-US" sz="2000" dirty="0">
                <a:latin typeface="+mn-ea"/>
              </a:rPr>
              <a:t>オープンデータになります。</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6</a:t>
            </a:fld>
            <a:endParaRPr kumimoji="1" lang="ja-JP" altLang="en-US" dirty="0"/>
          </a:p>
        </p:txBody>
      </p:sp>
      <p:sp>
        <p:nvSpPr>
          <p:cNvPr id="53" name="吹き出し: 角を丸めた四角形 6">
            <a:extLst>
              <a:ext uri="{FF2B5EF4-FFF2-40B4-BE49-F238E27FC236}">
                <a16:creationId xmlns:a16="http://schemas.microsoft.com/office/drawing/2014/main" id="{29B23DFA-4BA6-4853-9E84-6FECE6F03694}"/>
              </a:ext>
            </a:extLst>
          </p:cNvPr>
          <p:cNvSpPr/>
          <p:nvPr/>
        </p:nvSpPr>
        <p:spPr>
          <a:xfrm>
            <a:off x="2771800" y="2403156"/>
            <a:ext cx="5760640" cy="1512168"/>
          </a:xfrm>
          <a:prstGeom prst="wedgeRoundRectCallout">
            <a:avLst>
              <a:gd name="adj1" fmla="val -53650"/>
              <a:gd name="adj2" fmla="val -2596"/>
              <a:gd name="adj3" fmla="val 16667"/>
            </a:avLst>
          </a:prstGeom>
          <a:solidFill>
            <a:schemeClr val="bg1"/>
          </a:solidFill>
          <a:ln w="38100">
            <a:solidFill>
              <a:srgbClr val="D8480E"/>
            </a:solidFill>
          </a:ln>
          <a:effectLst>
            <a:outerShdw blurRad="50800" dist="38100" dir="2700000" algn="tl" rotWithShape="0">
              <a:srgbClr val="D8480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n-ea"/>
            </a:endParaRPr>
          </a:p>
        </p:txBody>
      </p:sp>
      <p:sp>
        <p:nvSpPr>
          <p:cNvPr id="54" name="テキスト ボックス 53"/>
          <p:cNvSpPr txBox="1"/>
          <p:nvPr/>
        </p:nvSpPr>
        <p:spPr>
          <a:xfrm>
            <a:off x="4283968" y="2619180"/>
            <a:ext cx="576064" cy="936104"/>
          </a:xfrm>
          <a:prstGeom prst="rect">
            <a:avLst/>
          </a:prstGeom>
          <a:noFill/>
          <a:ln>
            <a:noFill/>
          </a:ln>
        </p:spPr>
        <p:txBody>
          <a:bodyPr wrap="square" rtlCol="0" anchor="ctr">
            <a:noAutofit/>
          </a:bodyPr>
          <a:lstStyle/>
          <a:p>
            <a:pPr algn="ctr"/>
            <a:r>
              <a:rPr kumimoji="1" lang="ja-JP" altLang="en-US" sz="4000" b="1" dirty="0">
                <a:solidFill>
                  <a:schemeClr val="accent6">
                    <a:lumMod val="75000"/>
                  </a:schemeClr>
                </a:solidFill>
                <a:latin typeface="+mn-ea"/>
              </a:rPr>
              <a:t>＋</a:t>
            </a:r>
            <a:endParaRPr kumimoji="1" lang="en-US" altLang="ja-JP" sz="4000" b="1" dirty="0">
              <a:solidFill>
                <a:schemeClr val="accent6">
                  <a:lumMod val="75000"/>
                </a:schemeClr>
              </a:solidFill>
              <a:latin typeface="+mn-ea"/>
            </a:endParaRPr>
          </a:p>
        </p:txBody>
      </p:sp>
      <p:sp>
        <p:nvSpPr>
          <p:cNvPr id="55" name="右矢印 54"/>
          <p:cNvSpPr/>
          <p:nvPr/>
        </p:nvSpPr>
        <p:spPr>
          <a:xfrm>
            <a:off x="6300192" y="2835204"/>
            <a:ext cx="288032" cy="648072"/>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6" name="グループ化 55"/>
          <p:cNvGrpSpPr/>
          <p:nvPr/>
        </p:nvGrpSpPr>
        <p:grpSpPr>
          <a:xfrm>
            <a:off x="2987824" y="2835204"/>
            <a:ext cx="1152128" cy="648072"/>
            <a:chOff x="1547664" y="1340768"/>
            <a:chExt cx="1152128" cy="648072"/>
          </a:xfrm>
        </p:grpSpPr>
        <p:sp>
          <p:nvSpPr>
            <p:cNvPr id="57" name="メモ 56"/>
            <p:cNvSpPr/>
            <p:nvPr/>
          </p:nvSpPr>
          <p:spPr>
            <a:xfrm flipV="1">
              <a:off x="1547664" y="1340768"/>
              <a:ext cx="1152128" cy="648072"/>
            </a:xfrm>
            <a:prstGeom prst="foldedCorner">
              <a:avLst>
                <a:gd name="adj" fmla="val 3839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58" name="テキスト ボックス 57"/>
            <p:cNvSpPr txBox="1"/>
            <p:nvPr/>
          </p:nvSpPr>
          <p:spPr>
            <a:xfrm>
              <a:off x="1547664" y="1556792"/>
              <a:ext cx="1152128" cy="432048"/>
            </a:xfrm>
            <a:prstGeom prst="rect">
              <a:avLst/>
            </a:prstGeom>
            <a:noFill/>
            <a:ln>
              <a:noFill/>
            </a:ln>
          </p:spPr>
          <p:txBody>
            <a:bodyPr wrap="none" rtlCol="0">
              <a:noAutofit/>
            </a:bodyPr>
            <a:lstStyle>
              <a:defPPr>
                <a:defRPr lang="en-US"/>
              </a:defPPr>
              <a:lvl1pPr>
                <a:defRPr kumimoji="1" sz="2000">
                  <a:latin typeface="+mn-ea"/>
                </a:defRPr>
              </a:lvl1pPr>
            </a:lstStyle>
            <a:p>
              <a:pPr algn="ctr"/>
              <a:r>
                <a:rPr lang="ja-JP" altLang="en-US" sz="1800" dirty="0">
                  <a:cs typeface="Meiryo UI" panose="020B0604030504040204" pitchFamily="50" charset="-128"/>
                </a:rPr>
                <a:t>公開情報</a:t>
              </a:r>
            </a:p>
          </p:txBody>
        </p:sp>
      </p:grpSp>
      <p:sp>
        <p:nvSpPr>
          <p:cNvPr id="59" name="縦巻き 58"/>
          <p:cNvSpPr/>
          <p:nvPr/>
        </p:nvSpPr>
        <p:spPr>
          <a:xfrm>
            <a:off x="4788024" y="2547172"/>
            <a:ext cx="1440160" cy="1224136"/>
          </a:xfrm>
          <a:prstGeom prst="verticalScroll">
            <a:avLst/>
          </a:prstGeom>
          <a:solidFill>
            <a:schemeClr val="bg1">
              <a:lumMod val="85000"/>
            </a:schemeClr>
          </a:solidFill>
          <a:ln>
            <a:solidFill>
              <a:schemeClr val="bg1">
                <a:lumMod val="50000"/>
              </a:schemeClr>
            </a:solidFill>
          </a:ln>
          <a:effectLst/>
        </p:spPr>
        <p:txBody>
          <a:bodyPr wrap="square" rtlCol="0" anchor="t">
            <a:noAutofit/>
          </a:bodyPr>
          <a:lstStyle/>
          <a:p>
            <a:pPr algn="ctr">
              <a:spcBef>
                <a:spcPts val="600"/>
              </a:spcBef>
            </a:pPr>
            <a:endParaRPr kumimoji="1" lang="ja-JP" altLang="en-US" sz="2000" dirty="0">
              <a:solidFill>
                <a:schemeClr val="tx1"/>
              </a:solidFill>
              <a:latin typeface="+mn-ea"/>
            </a:endParaRPr>
          </a:p>
        </p:txBody>
      </p:sp>
      <p:sp>
        <p:nvSpPr>
          <p:cNvPr id="60" name="テキスト ボックス 59"/>
          <p:cNvSpPr txBox="1"/>
          <p:nvPr/>
        </p:nvSpPr>
        <p:spPr>
          <a:xfrm>
            <a:off x="4860032" y="2907212"/>
            <a:ext cx="1296144" cy="576064"/>
          </a:xfrm>
          <a:prstGeom prst="rect">
            <a:avLst/>
          </a:prstGeom>
          <a:noFill/>
          <a:ln>
            <a:noFill/>
          </a:ln>
        </p:spPr>
        <p:txBody>
          <a:bodyPr wrap="none" rtlCol="0" anchor="ctr">
            <a:noAutofit/>
          </a:bodyPr>
          <a:lstStyle>
            <a:defPPr>
              <a:defRPr lang="en-US"/>
            </a:defPPr>
            <a:lvl1pPr>
              <a:defRPr kumimoji="1" sz="2000">
                <a:latin typeface="+mn-ea"/>
              </a:defRPr>
            </a:lvl1pPr>
          </a:lstStyle>
          <a:p>
            <a:pPr algn="ctr"/>
            <a:r>
              <a:rPr lang="ja-JP" altLang="en-US" sz="1800" dirty="0">
                <a:cs typeface="Meiryo UI" panose="020B0604030504040204" pitchFamily="50" charset="-128"/>
              </a:rPr>
              <a:t>利用ルール</a:t>
            </a:r>
            <a:endParaRPr lang="en-US" altLang="ja-JP" sz="1800" dirty="0">
              <a:cs typeface="Meiryo UI" panose="020B0604030504040204" pitchFamily="50" charset="-128"/>
            </a:endParaRPr>
          </a:p>
          <a:p>
            <a:pPr algn="ctr"/>
            <a:r>
              <a:rPr lang="en-US" altLang="ja-JP" sz="1800" dirty="0">
                <a:cs typeface="Meiryo UI" panose="020B0604030504040204" pitchFamily="50" charset="-128"/>
              </a:rPr>
              <a:t>(</a:t>
            </a:r>
            <a:r>
              <a:rPr lang="ja-JP" altLang="en-US" sz="1800" dirty="0">
                <a:cs typeface="Meiryo UI" panose="020B0604030504040204" pitchFamily="50" charset="-128"/>
              </a:rPr>
              <a:t>利用規約</a:t>
            </a:r>
            <a:r>
              <a:rPr lang="en-US" altLang="ja-JP" sz="1800" dirty="0">
                <a:cs typeface="Meiryo UI" panose="020B0604030504040204" pitchFamily="50" charset="-128"/>
              </a:rPr>
              <a:t>)</a:t>
            </a:r>
            <a:endParaRPr lang="ja-JP" altLang="en-US" sz="1800" dirty="0">
              <a:cs typeface="Meiryo UI" panose="020B0604030504040204" pitchFamily="50" charset="-128"/>
            </a:endParaRPr>
          </a:p>
        </p:txBody>
      </p:sp>
      <p:sp>
        <p:nvSpPr>
          <p:cNvPr id="61" name="楕円 60"/>
          <p:cNvSpPr/>
          <p:nvPr/>
        </p:nvSpPr>
        <p:spPr>
          <a:xfrm>
            <a:off x="6732240" y="2763196"/>
            <a:ext cx="1656184" cy="864096"/>
          </a:xfrm>
          <a:prstGeom prst="ellipse">
            <a:avLst/>
          </a:prstGeom>
          <a:solidFill>
            <a:srgbClr val="FFFF66"/>
          </a:solidFill>
          <a:ln>
            <a:noFill/>
          </a:ln>
          <a:effectLst>
            <a:outerShdw blurRad="50800" dist="38100" dir="2700000" algn="tl" rotWithShape="0">
              <a:prstClr val="black">
                <a:alpha val="40000"/>
              </a:prstClr>
            </a:outerShdw>
          </a:effectLst>
        </p:spPr>
        <p:txBody>
          <a:bodyPr wrap="none" rtlCol="0" anchor="ctr">
            <a:noAutofit/>
          </a:bodyPr>
          <a:lstStyle/>
          <a:p>
            <a:pPr algn="ctr"/>
            <a:r>
              <a:rPr kumimoji="1" lang="ja-JP" altLang="en-US" sz="2000" dirty="0">
                <a:effectLst>
                  <a:outerShdw blurRad="38100" dist="38100" dir="2700000" algn="tl">
                    <a:srgbClr val="000000">
                      <a:alpha val="43137"/>
                    </a:srgbClr>
                  </a:outerShdw>
                </a:effectLst>
                <a:latin typeface="+mn-ea"/>
              </a:rPr>
              <a:t>オープンデータ</a:t>
            </a:r>
          </a:p>
        </p:txBody>
      </p:sp>
      <p:grpSp>
        <p:nvGrpSpPr>
          <p:cNvPr id="25" name="グループ化 24"/>
          <p:cNvGrpSpPr>
            <a:grpSpLocks noChangeAspect="1"/>
          </p:cNvGrpSpPr>
          <p:nvPr/>
        </p:nvGrpSpPr>
        <p:grpSpPr>
          <a:xfrm>
            <a:off x="7644492" y="2204864"/>
            <a:ext cx="743932" cy="630340"/>
            <a:chOff x="4688138" y="1286492"/>
            <a:chExt cx="3600400" cy="3050652"/>
          </a:xfrm>
        </p:grpSpPr>
        <p:sp>
          <p:nvSpPr>
            <p:cNvPr id="26" name="楕円 25"/>
            <p:cNvSpPr/>
            <p:nvPr/>
          </p:nvSpPr>
          <p:spPr>
            <a:xfrm>
              <a:off x="6064770" y="1785074"/>
              <a:ext cx="825301" cy="837714"/>
            </a:xfrm>
            <a:prstGeom prst="ellipse">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7" name="正方形/長方形 26"/>
            <p:cNvSpPr/>
            <p:nvPr/>
          </p:nvSpPr>
          <p:spPr>
            <a:xfrm>
              <a:off x="5652120" y="2636912"/>
              <a:ext cx="1650603" cy="1700232"/>
            </a:xfrm>
            <a:prstGeom prst="rect">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8" name="正方形/長方形 27"/>
            <p:cNvSpPr>
              <a:spLocks noChangeAspect="1"/>
            </p:cNvSpPr>
            <p:nvPr/>
          </p:nvSpPr>
          <p:spPr>
            <a:xfrm rot="18300000">
              <a:off x="6711834" y="2043486"/>
              <a:ext cx="1764000" cy="360000"/>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rot="3300000" flipH="1">
              <a:off x="4511143" y="2059074"/>
              <a:ext cx="1800000" cy="360000"/>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p:cNvSpPr/>
            <p:nvPr/>
          </p:nvSpPr>
          <p:spPr>
            <a:xfrm flipH="1">
              <a:off x="4688138" y="1286492"/>
              <a:ext cx="360000" cy="360000"/>
            </a:xfrm>
            <a:prstGeom prst="ellipse">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1" name="楕円 30"/>
            <p:cNvSpPr/>
            <p:nvPr/>
          </p:nvSpPr>
          <p:spPr>
            <a:xfrm flipH="1">
              <a:off x="7928538" y="1297643"/>
              <a:ext cx="360000" cy="360000"/>
            </a:xfrm>
            <a:prstGeom prst="ellipse">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34" name="テキスト ボックス 33">
            <a:extLst>
              <a:ext uri="{FF2B5EF4-FFF2-40B4-BE49-F238E27FC236}">
                <a16:creationId xmlns:a16="http://schemas.microsoft.com/office/drawing/2014/main" id="{F42B7ADD-3A2F-4120-9330-556BC9347CFD}"/>
              </a:ext>
            </a:extLst>
          </p:cNvPr>
          <p:cNvSpPr txBox="1"/>
          <p:nvPr/>
        </p:nvSpPr>
        <p:spPr>
          <a:xfrm>
            <a:off x="539552" y="6525344"/>
            <a:ext cx="7632848" cy="325340"/>
          </a:xfrm>
          <a:prstGeom prst="rect">
            <a:avLst/>
          </a:prstGeom>
          <a:noFill/>
          <a:ln>
            <a:noFill/>
          </a:ln>
        </p:spPr>
        <p:txBody>
          <a:bodyPr wrap="none" rtlCol="0" anchor="ctr">
            <a:noAutofit/>
          </a:bodyPr>
          <a:lstStyle>
            <a:defPPr>
              <a:defRPr lang="en-US"/>
            </a:defPPr>
            <a:lvl1pPr algn="r">
              <a:defRPr kumimoji="1" sz="1200">
                <a:latin typeface="+mn-ea"/>
              </a:defRPr>
            </a:lvl1pPr>
          </a:lstStyle>
          <a:p>
            <a:r>
              <a:rPr lang="ja-JP" altLang="en-US" dirty="0"/>
              <a:t>出典：那須烏山ホームページ</a:t>
            </a:r>
            <a:r>
              <a:rPr lang="en-US" altLang="ja-JP" dirty="0"/>
              <a:t>&lt;http://www.city.nasukarasuyama.lg.jp/index.cfm/6,22463,13,125,html&gt;</a:t>
            </a:r>
            <a:endParaRPr lang="ja-JP" altLang="en-US" dirty="0"/>
          </a:p>
        </p:txBody>
      </p:sp>
    </p:spTree>
    <p:extLst>
      <p:ext uri="{BB962C8B-B14F-4D97-AF65-F5344CB8AC3E}">
        <p14:creationId xmlns:p14="http://schemas.microsoft.com/office/powerpoint/2010/main" val="3713270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69</a:t>
            </a:fld>
            <a:endParaRPr kumimoji="1" lang="ja-JP" altLang="en-US"/>
          </a:p>
        </p:txBody>
      </p:sp>
      <p:sp>
        <p:nvSpPr>
          <p:cNvPr id="31" name="正方形/長方形 30"/>
          <p:cNvSpPr/>
          <p:nvPr/>
        </p:nvSpPr>
        <p:spPr bwMode="auto">
          <a:xfrm>
            <a:off x="215900" y="935726"/>
            <a:ext cx="8748588" cy="5589617"/>
          </a:xfrm>
          <a:prstGeom prst="rect">
            <a:avLst/>
          </a:prstGeom>
          <a:solidFill>
            <a:schemeClr val="accent6">
              <a:lumMod val="20000"/>
              <a:lumOff val="80000"/>
            </a:schemeClr>
          </a:solidFill>
          <a:ln w="6350">
            <a:noFill/>
            <a:miter lim="800000"/>
            <a:headEnd/>
            <a:tailEnd/>
          </a:ln>
          <a:extLst/>
        </p:spPr>
        <p:txBody>
          <a:bodyPr wrap="square" rtlCol="0" anchor="t"/>
          <a:lstStyle/>
          <a:p>
            <a:pPr>
              <a:lnSpc>
                <a:spcPts val="2420"/>
              </a:lnSpc>
            </a:pPr>
            <a:r>
              <a:rPr lang="en-US" altLang="ja-JP" sz="1600" dirty="0">
                <a:latin typeface="+mn-ea"/>
              </a:rPr>
              <a:t>Microsoft</a:t>
            </a:r>
            <a:r>
              <a:rPr lang="ja-JP" altLang="en-US" sz="1600" dirty="0" err="1">
                <a:latin typeface="+mn-ea"/>
              </a:rPr>
              <a:t>、</a:t>
            </a:r>
            <a:r>
              <a:rPr lang="en-US" altLang="ja-JP" sz="1600" dirty="0">
                <a:latin typeface="+mn-ea"/>
              </a:rPr>
              <a:t>Windows</a:t>
            </a:r>
            <a:r>
              <a:rPr lang="ja-JP" altLang="en-US" sz="1600" dirty="0">
                <a:latin typeface="+mn-ea"/>
              </a:rPr>
              <a:t>および</a:t>
            </a:r>
            <a:r>
              <a:rPr lang="en-US" altLang="ja-JP" sz="1600" dirty="0">
                <a:latin typeface="+mn-ea"/>
              </a:rPr>
              <a:t>Word</a:t>
            </a:r>
            <a:r>
              <a:rPr lang="ja-JP" altLang="en-US" sz="1600" dirty="0" err="1">
                <a:latin typeface="+mn-ea"/>
              </a:rPr>
              <a:t>、</a:t>
            </a:r>
            <a:r>
              <a:rPr lang="en-US" altLang="ja-JP" sz="1600" dirty="0">
                <a:latin typeface="+mn-ea"/>
              </a:rPr>
              <a:t>Excel</a:t>
            </a:r>
            <a:r>
              <a:rPr lang="ja-JP" altLang="en-US" sz="1600" dirty="0" err="1">
                <a:latin typeface="+mn-ea"/>
              </a:rPr>
              <a:t>、</a:t>
            </a:r>
            <a:r>
              <a:rPr lang="en-US" altLang="ja-JP" sz="1600" dirty="0">
                <a:latin typeface="+mn-ea"/>
              </a:rPr>
              <a:t>PowerPoint</a:t>
            </a:r>
            <a:r>
              <a:rPr lang="ja-JP" altLang="en-US" sz="1600" dirty="0">
                <a:latin typeface="+mn-ea"/>
              </a:rPr>
              <a:t>は、米国</a:t>
            </a:r>
            <a:r>
              <a:rPr lang="en-US" altLang="ja-JP" sz="1600" dirty="0">
                <a:latin typeface="+mn-ea"/>
              </a:rPr>
              <a:t>Microsoft Corporation</a:t>
            </a:r>
            <a:r>
              <a:rPr lang="ja-JP" altLang="en-US" sz="1600" dirty="0">
                <a:latin typeface="+mn-ea"/>
              </a:rPr>
              <a:t>の、米国およびその他の国における登録商標または商標です。</a:t>
            </a:r>
          </a:p>
          <a:p>
            <a:pPr>
              <a:lnSpc>
                <a:spcPts val="2420"/>
              </a:lnSpc>
            </a:pPr>
            <a:r>
              <a:rPr lang="en-US" altLang="ja-JP" sz="1600" dirty="0">
                <a:latin typeface="+mn-ea"/>
              </a:rPr>
              <a:t>Adobe</a:t>
            </a:r>
            <a:r>
              <a:rPr lang="ja-JP" altLang="en-US" sz="1600" dirty="0" err="1">
                <a:latin typeface="+mn-ea"/>
              </a:rPr>
              <a:t>、</a:t>
            </a:r>
            <a:r>
              <a:rPr lang="en-US" altLang="ja-JP" sz="1600" dirty="0">
                <a:latin typeface="+mn-ea"/>
              </a:rPr>
              <a:t>Adobe</a:t>
            </a:r>
            <a:r>
              <a:rPr lang="ja-JP" altLang="en-US" sz="1600" dirty="0">
                <a:latin typeface="+mn-ea"/>
              </a:rPr>
              <a:t>ロゴ、</a:t>
            </a:r>
            <a:r>
              <a:rPr lang="en-US" altLang="ja-JP" sz="1600" dirty="0">
                <a:latin typeface="+mn-ea"/>
              </a:rPr>
              <a:t>Flash</a:t>
            </a:r>
            <a:r>
              <a:rPr lang="ja-JP" altLang="en-US" sz="1600" dirty="0" err="1">
                <a:latin typeface="+mn-ea"/>
              </a:rPr>
              <a:t>、</a:t>
            </a:r>
            <a:r>
              <a:rPr lang="en-US" altLang="ja-JP" sz="1600" dirty="0">
                <a:latin typeface="+mn-ea"/>
              </a:rPr>
              <a:t>Flash Lite</a:t>
            </a:r>
            <a:r>
              <a:rPr lang="ja-JP" altLang="en-US" sz="1600" dirty="0">
                <a:latin typeface="+mn-ea"/>
              </a:rPr>
              <a:t>は、アドビシステムズ社の米国およびその他の国における登録商標または商標です。</a:t>
            </a:r>
          </a:p>
          <a:p>
            <a:pPr>
              <a:lnSpc>
                <a:spcPts val="2420"/>
              </a:lnSpc>
            </a:pPr>
            <a:r>
              <a:rPr lang="ja-JP" altLang="en-US" sz="1600" dirty="0">
                <a:latin typeface="+mn-ea"/>
              </a:rPr>
              <a:t>その他の会社名および製品・サービス名は、それぞれを表示するためだけに引用しており、各社の登録商標あるいは出願中の商標である場合があります。</a:t>
            </a:r>
          </a:p>
          <a:p>
            <a:pPr>
              <a:lnSpc>
                <a:spcPts val="2420"/>
              </a:lnSpc>
            </a:pPr>
            <a:r>
              <a:rPr lang="ja-JP" altLang="en-US" sz="1600" dirty="0">
                <a:latin typeface="+mn-ea"/>
              </a:rPr>
              <a:t>当サイトに記載されているシステム名、製品などには、必ずしも商標表示（ </a:t>
            </a:r>
            <a:r>
              <a:rPr lang="en-US" altLang="ja-JP" sz="1600" dirty="0">
                <a:latin typeface="+mn-ea"/>
              </a:rPr>
              <a:t>(R)</a:t>
            </a:r>
            <a:r>
              <a:rPr lang="ja-JP" altLang="en-US" sz="1600" dirty="0" err="1">
                <a:latin typeface="+mn-ea"/>
              </a:rPr>
              <a:t>、</a:t>
            </a:r>
            <a:r>
              <a:rPr lang="en-US" altLang="ja-JP" sz="1600" dirty="0">
                <a:latin typeface="+mn-ea"/>
              </a:rPr>
              <a:t>TM </a:t>
            </a:r>
            <a:r>
              <a:rPr lang="ja-JP" altLang="en-US" sz="1600" dirty="0">
                <a:latin typeface="+mn-ea"/>
              </a:rPr>
              <a:t>）を付記していません。</a:t>
            </a:r>
          </a:p>
        </p:txBody>
      </p:sp>
      <p:sp>
        <p:nvSpPr>
          <p:cNvPr id="10" name="タイトル 1"/>
          <p:cNvSpPr>
            <a:spLocks noGrp="1"/>
          </p:cNvSpPr>
          <p:nvPr>
            <p:ph type="title"/>
          </p:nvPr>
        </p:nvSpPr>
        <p:spPr>
          <a:xfrm>
            <a:off x="251520" y="313813"/>
            <a:ext cx="8712968" cy="424732"/>
          </a:xfrm>
        </p:spPr>
        <p:txBody>
          <a:bodyPr>
            <a:normAutofit/>
          </a:bodyPr>
          <a:lstStyle/>
          <a:p>
            <a:r>
              <a:rPr lang="ja-JP" altLang="en-US" dirty="0"/>
              <a:t>他社所有商標に関する表示</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endParaRPr lang="ja-JP" altLang="en-US" sz="1200" dirty="0">
              <a:latin typeface="+mn-ea"/>
              <a:ea typeface="+mn-ea"/>
            </a:endParaRPr>
          </a:p>
        </p:txBody>
      </p:sp>
    </p:spTree>
    <p:extLst>
      <p:ext uri="{BB962C8B-B14F-4D97-AF65-F5344CB8AC3E}">
        <p14:creationId xmlns:p14="http://schemas.microsoft.com/office/powerpoint/2010/main" val="8387287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70</a:t>
            </a:fld>
            <a:endParaRPr kumimoji="1" lang="ja-JP" altLang="en-US"/>
          </a:p>
        </p:txBody>
      </p:sp>
      <p:sp>
        <p:nvSpPr>
          <p:cNvPr id="31" name="正方形/長方形 30"/>
          <p:cNvSpPr/>
          <p:nvPr/>
        </p:nvSpPr>
        <p:spPr bwMode="auto">
          <a:xfrm>
            <a:off x="215900" y="935726"/>
            <a:ext cx="8748588" cy="5589617"/>
          </a:xfrm>
          <a:prstGeom prst="rect">
            <a:avLst/>
          </a:prstGeom>
          <a:solidFill>
            <a:schemeClr val="accent6">
              <a:lumMod val="20000"/>
              <a:lumOff val="80000"/>
            </a:schemeClr>
          </a:solidFill>
          <a:ln w="6350">
            <a:noFill/>
            <a:miter lim="800000"/>
            <a:headEnd/>
            <a:tailEnd/>
          </a:ln>
          <a:extLst/>
        </p:spPr>
        <p:txBody>
          <a:bodyPr wrap="square" rtlCol="0" anchor="t"/>
          <a:lstStyle/>
          <a:p>
            <a:pPr marL="173038" lvl="1" indent="-173038">
              <a:spcBef>
                <a:spcPts val="600"/>
              </a:spcBef>
            </a:pPr>
            <a:r>
              <a:rPr lang="en-US" altLang="ja-JP" sz="1600" dirty="0">
                <a:latin typeface="+mn-ea"/>
              </a:rPr>
              <a:t>1.</a:t>
            </a:r>
            <a:r>
              <a:rPr lang="ja-JP" altLang="en-US" sz="1600" dirty="0" smtClean="0">
                <a:latin typeface="+mn-ea"/>
              </a:rPr>
              <a:t>当コンテンツに</a:t>
            </a:r>
            <a:r>
              <a:rPr lang="ja-JP" altLang="en-US" sz="1600" dirty="0">
                <a:latin typeface="+mn-ea"/>
              </a:rPr>
              <a:t>記載されている情報の正確さについては万全を期しておりますが、総務省は利用者が</a:t>
            </a:r>
            <a:r>
              <a:rPr lang="ja-JP" altLang="en-US" sz="1600" dirty="0" smtClean="0">
                <a:latin typeface="+mn-ea"/>
              </a:rPr>
              <a:t>当コンテンツの</a:t>
            </a:r>
            <a:r>
              <a:rPr lang="ja-JP" altLang="en-US" sz="1600" dirty="0">
                <a:latin typeface="+mn-ea"/>
              </a:rPr>
              <a:t>情報を用いて行う一切の行為について、何ら責任を負うものではありません。</a:t>
            </a:r>
          </a:p>
          <a:p>
            <a:pPr marL="173038" lvl="1" indent="-173038">
              <a:spcBef>
                <a:spcPts val="600"/>
              </a:spcBef>
            </a:pPr>
            <a:r>
              <a:rPr lang="en-US" altLang="ja-JP" sz="1600" dirty="0" smtClean="0">
                <a:latin typeface="+mn-ea"/>
              </a:rPr>
              <a:t>2.</a:t>
            </a:r>
            <a:r>
              <a:rPr lang="ja-JP" altLang="en-US" sz="1600" dirty="0" smtClean="0">
                <a:latin typeface="+mn-ea"/>
              </a:rPr>
              <a:t>当コンテンツは</a:t>
            </a:r>
            <a:r>
              <a:rPr lang="ja-JP" altLang="en-US" sz="1600" dirty="0">
                <a:latin typeface="+mn-ea"/>
              </a:rPr>
              <a:t>、予告なしに内容を変更又は削除する場合があります。あらかじめ御了承ください。</a:t>
            </a:r>
          </a:p>
        </p:txBody>
      </p:sp>
      <p:sp>
        <p:nvSpPr>
          <p:cNvPr id="10" name="タイトル 1"/>
          <p:cNvSpPr>
            <a:spLocks noGrp="1"/>
          </p:cNvSpPr>
          <p:nvPr>
            <p:ph type="title"/>
          </p:nvPr>
        </p:nvSpPr>
        <p:spPr>
          <a:xfrm>
            <a:off x="251520" y="313813"/>
            <a:ext cx="8712968" cy="424732"/>
          </a:xfrm>
        </p:spPr>
        <p:txBody>
          <a:bodyPr>
            <a:normAutofit/>
          </a:bodyPr>
          <a:lstStyle/>
          <a:p>
            <a:r>
              <a:rPr lang="ja-JP" altLang="ja-JP" dirty="0"/>
              <a:t>免責事項等について</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endParaRPr lang="ja-JP" altLang="en-US" sz="1200" dirty="0">
              <a:latin typeface="+mn-ea"/>
              <a:ea typeface="+mn-ea"/>
            </a:endParaRPr>
          </a:p>
        </p:txBody>
      </p:sp>
    </p:spTree>
    <p:extLst>
      <p:ext uri="{BB962C8B-B14F-4D97-AF65-F5344CB8AC3E}">
        <p14:creationId xmlns:p14="http://schemas.microsoft.com/office/powerpoint/2010/main" val="377974570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71</a:t>
            </a:fld>
            <a:endParaRPr kumimoji="1" lang="ja-JP" altLang="en-US"/>
          </a:p>
        </p:txBody>
      </p:sp>
      <p:sp>
        <p:nvSpPr>
          <p:cNvPr id="31" name="正方形/長方形 30"/>
          <p:cNvSpPr/>
          <p:nvPr/>
        </p:nvSpPr>
        <p:spPr bwMode="auto">
          <a:xfrm>
            <a:off x="215900" y="935726"/>
            <a:ext cx="8748588" cy="5589617"/>
          </a:xfrm>
          <a:prstGeom prst="rect">
            <a:avLst/>
          </a:prstGeom>
          <a:solidFill>
            <a:schemeClr val="accent6">
              <a:lumMod val="20000"/>
              <a:lumOff val="80000"/>
            </a:schemeClr>
          </a:solidFill>
          <a:ln w="6350">
            <a:noFill/>
            <a:miter lim="800000"/>
            <a:headEnd/>
            <a:tailEnd/>
          </a:ln>
          <a:extLst/>
        </p:spPr>
        <p:txBody>
          <a:bodyPr wrap="square" rtlCol="0" anchor="t"/>
          <a:lstStyle/>
          <a:p>
            <a:pPr>
              <a:spcBef>
                <a:spcPts val="600"/>
              </a:spcBef>
            </a:pPr>
            <a:r>
              <a:rPr lang="ja-JP" altLang="en-US" sz="1400" dirty="0" smtClean="0">
                <a:latin typeface="+mn-ea"/>
              </a:rPr>
              <a:t>オープンデータ化支援研修の</a:t>
            </a:r>
            <a:r>
              <a:rPr lang="ja-JP" altLang="en-US" sz="1400" dirty="0">
                <a:latin typeface="+mn-ea"/>
              </a:rPr>
              <a:t>資料は、以下の資料をもとに作成しました。</a:t>
            </a:r>
          </a:p>
          <a:p>
            <a:pPr marL="285750" indent="-285750">
              <a:spcBef>
                <a:spcPts val="600"/>
              </a:spcBef>
              <a:buFont typeface="Wingdings" pitchFamily="2" charset="2"/>
              <a:buChar char="l"/>
            </a:pPr>
            <a:r>
              <a:rPr lang="ja-JP" altLang="en-US" sz="1400" dirty="0">
                <a:latin typeface="+mn-ea"/>
                <a:hlinkClick r:id="rId3"/>
              </a:rPr>
              <a:t>オープンデータの意義と実務（東京大学</a:t>
            </a:r>
            <a:r>
              <a:rPr lang="en-US" altLang="ja-JP" sz="1400" dirty="0">
                <a:latin typeface="+mn-ea"/>
                <a:hlinkClick r:id="rId3"/>
              </a:rPr>
              <a:t> </a:t>
            </a:r>
            <a:r>
              <a:rPr lang="ja-JP" altLang="en-US" sz="1400" dirty="0">
                <a:latin typeface="+mn-ea"/>
                <a:hlinkClick r:id="rId3"/>
              </a:rPr>
              <a:t>越塚 登、</a:t>
            </a:r>
            <a:r>
              <a:rPr lang="en-US" altLang="ja-JP" sz="1400" dirty="0">
                <a:latin typeface="+mn-ea"/>
                <a:hlinkClick r:id="rId3"/>
              </a:rPr>
              <a:t>2018</a:t>
            </a:r>
            <a:r>
              <a:rPr lang="ja-JP" altLang="en-US" sz="1400" dirty="0">
                <a:latin typeface="+mn-ea"/>
                <a:hlinkClick r:id="rId3"/>
              </a:rPr>
              <a:t>年</a:t>
            </a:r>
            <a:r>
              <a:rPr lang="en-US" altLang="ja-JP" sz="1400" dirty="0">
                <a:latin typeface="+mn-ea"/>
                <a:hlinkClick r:id="rId3"/>
              </a:rPr>
              <a:t>3</a:t>
            </a:r>
            <a:r>
              <a:rPr lang="ja-JP" altLang="en-US" sz="1400" dirty="0">
                <a:latin typeface="+mn-ea"/>
                <a:hlinkClick r:id="rId3"/>
              </a:rPr>
              <a:t>月）</a:t>
            </a:r>
            <a:r>
              <a:rPr lang="ja-JP" altLang="en-US" sz="1400" dirty="0">
                <a:latin typeface="+mn-ea"/>
              </a:rPr>
              <a:t>（一般社団法人オープン＆ビッグデータ活用・地方創生推進機構 、クリエイティブ・コモンズ 表示 </a:t>
            </a:r>
            <a:r>
              <a:rPr lang="en-US" altLang="ja-JP" sz="1400" dirty="0">
                <a:latin typeface="+mn-ea"/>
              </a:rPr>
              <a:t>4.0 </a:t>
            </a:r>
            <a:r>
              <a:rPr lang="ja-JP" altLang="en-US" sz="1400" dirty="0">
                <a:latin typeface="+mn-ea"/>
              </a:rPr>
              <a:t>国際</a:t>
            </a:r>
            <a:r>
              <a:rPr lang="ja-JP" altLang="en-US" sz="1400" dirty="0" smtClean="0">
                <a:latin typeface="+mn-ea"/>
              </a:rPr>
              <a:t>）</a:t>
            </a:r>
            <a:endParaRPr lang="en-US" altLang="ja-JP" sz="1400" dirty="0" smtClean="0">
              <a:latin typeface="+mn-ea"/>
            </a:endParaRPr>
          </a:p>
          <a:p>
            <a:pPr marL="285750" indent="-285750">
              <a:spcBef>
                <a:spcPts val="600"/>
              </a:spcBef>
              <a:buFont typeface="Wingdings" pitchFamily="2" charset="2"/>
              <a:buChar char="l"/>
            </a:pPr>
            <a:r>
              <a:rPr lang="ja-JP" altLang="en-US" sz="1400" dirty="0" smtClean="0">
                <a:latin typeface="+mn-ea"/>
                <a:hlinkClick r:id="rId4"/>
              </a:rPr>
              <a:t>オープンデータ</a:t>
            </a:r>
            <a:r>
              <a:rPr lang="ja-JP" altLang="en-US" sz="1400" dirty="0">
                <a:latin typeface="+mn-ea"/>
                <a:hlinkClick r:id="rId4"/>
              </a:rPr>
              <a:t>をはじめよう ～ 地方公共団体のための最初の手引書 ～（内閣官房</a:t>
            </a:r>
            <a:r>
              <a:rPr lang="en" altLang="ja-JP" sz="1400" dirty="0">
                <a:latin typeface="+mn-ea"/>
                <a:hlinkClick r:id="rId4"/>
              </a:rPr>
              <a:t>IT</a:t>
            </a:r>
            <a:r>
              <a:rPr lang="ja-JP" altLang="en-US" sz="1400" dirty="0">
                <a:latin typeface="+mn-ea"/>
                <a:hlinkClick r:id="rId4"/>
              </a:rPr>
              <a:t>総合戦略室、平成</a:t>
            </a:r>
            <a:r>
              <a:rPr lang="en-US" altLang="ja-JP" sz="1400" dirty="0">
                <a:latin typeface="+mn-ea"/>
                <a:hlinkClick r:id="rId4"/>
              </a:rPr>
              <a:t>29</a:t>
            </a:r>
            <a:r>
              <a:rPr lang="ja-JP" altLang="en-US" sz="1400" dirty="0">
                <a:latin typeface="+mn-ea"/>
                <a:hlinkClick r:id="rId4"/>
              </a:rPr>
              <a:t>年</a:t>
            </a:r>
            <a:r>
              <a:rPr lang="en-US" altLang="ja-JP" sz="1400" dirty="0">
                <a:latin typeface="+mn-ea"/>
                <a:hlinkClick r:id="rId4"/>
              </a:rPr>
              <a:t>12</a:t>
            </a:r>
            <a:r>
              <a:rPr lang="ja-JP" altLang="en-US" sz="1400" dirty="0">
                <a:latin typeface="+mn-ea"/>
                <a:hlinkClick r:id="rId4"/>
              </a:rPr>
              <a:t>月</a:t>
            </a:r>
            <a:r>
              <a:rPr lang="en-US" altLang="ja-JP" sz="1400" dirty="0">
                <a:latin typeface="+mn-ea"/>
                <a:hlinkClick r:id="rId4"/>
              </a:rPr>
              <a:t>22</a:t>
            </a:r>
            <a:r>
              <a:rPr lang="ja-JP" altLang="en-US" sz="1400" dirty="0">
                <a:latin typeface="+mn-ea"/>
                <a:hlinkClick r:id="rId4"/>
              </a:rPr>
              <a:t>日改定）</a:t>
            </a:r>
            <a:r>
              <a:rPr lang="ja-JP" altLang="en-US" sz="1400" dirty="0">
                <a:latin typeface="+mn-ea"/>
              </a:rPr>
              <a:t>（内閣官房</a:t>
            </a:r>
            <a:r>
              <a:rPr lang="en" altLang="ja-JP" sz="1400" dirty="0">
                <a:latin typeface="+mn-ea"/>
              </a:rPr>
              <a:t>IT</a:t>
            </a:r>
            <a:r>
              <a:rPr lang="ja-JP" altLang="en-US" sz="1400" dirty="0">
                <a:latin typeface="+mn-ea"/>
              </a:rPr>
              <a:t>総合戦略室、クリエイティブ・コモンズ 表示 </a:t>
            </a:r>
            <a:r>
              <a:rPr lang="en-US" altLang="ja-JP" sz="1400" dirty="0">
                <a:latin typeface="+mn-ea"/>
              </a:rPr>
              <a:t>4.0 </a:t>
            </a:r>
            <a:r>
              <a:rPr lang="ja-JP" altLang="en-US" sz="1400" dirty="0">
                <a:latin typeface="+mn-ea"/>
              </a:rPr>
              <a:t>国際）</a:t>
            </a:r>
          </a:p>
          <a:p>
            <a:pPr marL="285750" indent="-285750">
              <a:spcBef>
                <a:spcPts val="600"/>
              </a:spcBef>
              <a:buFont typeface="Wingdings" pitchFamily="2" charset="2"/>
              <a:buChar char="l"/>
            </a:pPr>
            <a:r>
              <a:rPr lang="ja-JP" altLang="en-US" sz="1400" dirty="0">
                <a:latin typeface="+mn-ea"/>
                <a:hlinkClick r:id="rId5"/>
              </a:rPr>
              <a:t>オープンデータ基本指針（平成</a:t>
            </a:r>
            <a:r>
              <a:rPr lang="en-US" altLang="ja-JP" sz="1400" dirty="0">
                <a:latin typeface="+mn-ea"/>
                <a:hlinkClick r:id="rId5"/>
              </a:rPr>
              <a:t>29</a:t>
            </a:r>
            <a:r>
              <a:rPr lang="ja-JP" altLang="en-US" sz="1400" dirty="0">
                <a:latin typeface="+mn-ea"/>
                <a:hlinkClick r:id="rId5"/>
              </a:rPr>
              <a:t>年</a:t>
            </a:r>
            <a:r>
              <a:rPr lang="en-US" altLang="ja-JP" sz="1400" dirty="0">
                <a:latin typeface="+mn-ea"/>
                <a:hlinkClick r:id="rId5"/>
              </a:rPr>
              <a:t>5</a:t>
            </a:r>
            <a:r>
              <a:rPr lang="ja-JP" altLang="en-US" sz="1400" dirty="0">
                <a:latin typeface="+mn-ea"/>
                <a:hlinkClick r:id="rId5"/>
              </a:rPr>
              <a:t>月</a:t>
            </a:r>
            <a:r>
              <a:rPr lang="en-US" altLang="ja-JP" sz="1400" dirty="0">
                <a:latin typeface="+mn-ea"/>
                <a:hlinkClick r:id="rId5"/>
              </a:rPr>
              <a:t>30</a:t>
            </a:r>
            <a:r>
              <a:rPr lang="ja-JP" altLang="en-US" sz="1400" dirty="0">
                <a:latin typeface="+mn-ea"/>
                <a:hlinkClick r:id="rId5"/>
              </a:rPr>
              <a:t>日 </a:t>
            </a:r>
            <a:r>
              <a:rPr lang="en" altLang="ja-JP" sz="1400" dirty="0">
                <a:latin typeface="+mn-ea"/>
                <a:hlinkClick r:id="rId5"/>
              </a:rPr>
              <a:t>IT</a:t>
            </a:r>
            <a:r>
              <a:rPr lang="ja-JP" altLang="en-US" sz="1400" dirty="0">
                <a:latin typeface="+mn-ea"/>
                <a:hlinkClick r:id="rId5"/>
              </a:rPr>
              <a:t>本部・官民データ活用推進戦略会議決定）</a:t>
            </a:r>
            <a:r>
              <a:rPr lang="ja-JP" altLang="en-US" sz="1400" dirty="0">
                <a:latin typeface="+mn-ea"/>
              </a:rPr>
              <a:t>（内閣官房</a:t>
            </a:r>
            <a:r>
              <a:rPr lang="en" altLang="ja-JP" sz="1400" dirty="0">
                <a:latin typeface="+mn-ea"/>
              </a:rPr>
              <a:t>IT</a:t>
            </a:r>
            <a:r>
              <a:rPr lang="ja-JP" altLang="en-US" sz="1400" dirty="0">
                <a:latin typeface="+mn-ea"/>
              </a:rPr>
              <a:t>総合戦略室、クリエイティブ・コモンズ 表示 </a:t>
            </a:r>
            <a:r>
              <a:rPr lang="en-US" altLang="ja-JP" sz="1400" dirty="0">
                <a:latin typeface="+mn-ea"/>
              </a:rPr>
              <a:t>4.0 </a:t>
            </a:r>
            <a:r>
              <a:rPr lang="ja-JP" altLang="en-US" sz="1400" dirty="0">
                <a:latin typeface="+mn-ea"/>
              </a:rPr>
              <a:t>国際）</a:t>
            </a:r>
          </a:p>
          <a:p>
            <a:pPr marL="285750" indent="-285750">
              <a:spcBef>
                <a:spcPts val="600"/>
              </a:spcBef>
              <a:buFont typeface="Wingdings" pitchFamily="2" charset="2"/>
              <a:buChar char="l"/>
            </a:pPr>
            <a:r>
              <a:rPr lang="ja-JP" altLang="en-US" sz="1400" dirty="0" smtClean="0">
                <a:latin typeface="+mn-ea"/>
                <a:hlinkClick r:id="rId6"/>
              </a:rPr>
              <a:t>オープンデータ</a:t>
            </a:r>
            <a:r>
              <a:rPr lang="ja-JP" altLang="en-US" sz="1400" dirty="0">
                <a:latin typeface="+mn-ea"/>
                <a:hlinkClick r:id="rId6"/>
              </a:rPr>
              <a:t>の取組に関する自治体アンケート結果（内閣官房</a:t>
            </a:r>
            <a:r>
              <a:rPr lang="en" altLang="ja-JP" sz="1400" dirty="0">
                <a:latin typeface="+mn-ea"/>
                <a:hlinkClick r:id="rId6"/>
              </a:rPr>
              <a:t>IT</a:t>
            </a:r>
            <a:r>
              <a:rPr lang="ja-JP" altLang="en-US" sz="1400" dirty="0">
                <a:latin typeface="+mn-ea"/>
                <a:hlinkClick r:id="rId6"/>
              </a:rPr>
              <a:t>総合戦略室、平成</a:t>
            </a:r>
            <a:r>
              <a:rPr lang="en-US" altLang="ja-JP" sz="1400" dirty="0">
                <a:latin typeface="+mn-ea"/>
                <a:hlinkClick r:id="rId6"/>
              </a:rPr>
              <a:t>28</a:t>
            </a:r>
            <a:r>
              <a:rPr lang="ja-JP" altLang="en-US" sz="1400" dirty="0">
                <a:latin typeface="+mn-ea"/>
                <a:hlinkClick r:id="rId6"/>
              </a:rPr>
              <a:t>年</a:t>
            </a:r>
            <a:r>
              <a:rPr lang="en-US" altLang="ja-JP" sz="1400" dirty="0">
                <a:latin typeface="+mn-ea"/>
                <a:hlinkClick r:id="rId6"/>
              </a:rPr>
              <a:t>12</a:t>
            </a:r>
            <a:r>
              <a:rPr lang="ja-JP" altLang="en-US" sz="1400" dirty="0">
                <a:latin typeface="+mn-ea"/>
                <a:hlinkClick r:id="rId6"/>
              </a:rPr>
              <a:t>月実施）</a:t>
            </a:r>
            <a:r>
              <a:rPr lang="ja-JP" altLang="en-US" sz="1400" dirty="0">
                <a:latin typeface="+mn-ea"/>
              </a:rPr>
              <a:t>（内閣官房</a:t>
            </a:r>
            <a:r>
              <a:rPr lang="en" altLang="ja-JP" sz="1400" dirty="0">
                <a:latin typeface="+mn-ea"/>
              </a:rPr>
              <a:t>IT</a:t>
            </a:r>
            <a:r>
              <a:rPr lang="ja-JP" altLang="en-US" sz="1400" dirty="0">
                <a:latin typeface="+mn-ea"/>
              </a:rPr>
              <a:t>総合戦略室、クリエイティブ・コモンズ 表示 </a:t>
            </a:r>
            <a:r>
              <a:rPr lang="en-US" altLang="ja-JP" sz="1400" dirty="0">
                <a:latin typeface="+mn-ea"/>
              </a:rPr>
              <a:t>4.0 </a:t>
            </a:r>
            <a:r>
              <a:rPr lang="ja-JP" altLang="en-US" sz="1400" dirty="0">
                <a:latin typeface="+mn-ea"/>
              </a:rPr>
              <a:t>国際）</a:t>
            </a:r>
          </a:p>
          <a:p>
            <a:pPr marL="285750" indent="-285750">
              <a:spcBef>
                <a:spcPts val="600"/>
              </a:spcBef>
              <a:buFont typeface="Wingdings" pitchFamily="2" charset="2"/>
              <a:buChar char="l"/>
            </a:pPr>
            <a:r>
              <a:rPr lang="ja-JP" altLang="en-US" sz="1400" dirty="0" smtClean="0">
                <a:latin typeface="+mn-ea"/>
                <a:hlinkClick r:id="rId7"/>
              </a:rPr>
              <a:t>オープンデータガイド</a:t>
            </a:r>
            <a:r>
              <a:rPr lang="ja-JP" altLang="en-US" sz="1400" dirty="0">
                <a:latin typeface="+mn-ea"/>
                <a:hlinkClick r:id="rId7"/>
              </a:rPr>
              <a:t>第</a:t>
            </a:r>
            <a:r>
              <a:rPr lang="en-US" altLang="ja-JP" sz="1400" dirty="0">
                <a:latin typeface="+mn-ea"/>
                <a:hlinkClick r:id="rId7"/>
              </a:rPr>
              <a:t>2.1</a:t>
            </a:r>
            <a:r>
              <a:rPr lang="ja-JP" altLang="en-US" sz="1400" dirty="0">
                <a:latin typeface="+mn-ea"/>
                <a:hlinkClick r:id="rId7"/>
              </a:rPr>
              <a:t>版 ～オープンデータのためのルール・技術の手引き～ 第 </a:t>
            </a:r>
            <a:r>
              <a:rPr lang="en-US" altLang="ja-JP" sz="1400" dirty="0">
                <a:latin typeface="+mn-ea"/>
                <a:hlinkClick r:id="rId7"/>
              </a:rPr>
              <a:t>2.1 </a:t>
            </a:r>
            <a:r>
              <a:rPr lang="ja-JP" altLang="en-US" sz="1400" dirty="0">
                <a:latin typeface="+mn-ea"/>
                <a:hlinkClick r:id="rId7"/>
              </a:rPr>
              <a:t>版（一般社団法人オープン＆ビッグデータ活用・地方創生推進機構 、</a:t>
            </a:r>
            <a:r>
              <a:rPr lang="en-US" altLang="ja-JP" sz="1400" dirty="0">
                <a:latin typeface="+mn-ea"/>
                <a:hlinkClick r:id="rId7"/>
              </a:rPr>
              <a:t>2016</a:t>
            </a:r>
            <a:r>
              <a:rPr lang="ja-JP" altLang="en-US" sz="1400" dirty="0">
                <a:latin typeface="+mn-ea"/>
                <a:hlinkClick r:id="rId7"/>
              </a:rPr>
              <a:t>年</a:t>
            </a:r>
            <a:r>
              <a:rPr lang="en-US" altLang="ja-JP" sz="1400" dirty="0">
                <a:latin typeface="+mn-ea"/>
                <a:hlinkClick r:id="rId7"/>
              </a:rPr>
              <a:t>6</a:t>
            </a:r>
            <a:r>
              <a:rPr lang="ja-JP" altLang="en-US" sz="1400" dirty="0">
                <a:latin typeface="+mn-ea"/>
                <a:hlinkClick r:id="rId7"/>
              </a:rPr>
              <a:t>月</a:t>
            </a:r>
            <a:r>
              <a:rPr lang="en-US" altLang="ja-JP" sz="1400" dirty="0">
                <a:latin typeface="+mn-ea"/>
                <a:hlinkClick r:id="rId7"/>
              </a:rPr>
              <a:t>22</a:t>
            </a:r>
            <a:r>
              <a:rPr lang="ja-JP" altLang="en-US" sz="1400" dirty="0">
                <a:latin typeface="+mn-ea"/>
                <a:hlinkClick r:id="rId7"/>
              </a:rPr>
              <a:t>日）</a:t>
            </a:r>
            <a:r>
              <a:rPr lang="ja-JP" altLang="en-US" sz="1400" dirty="0">
                <a:latin typeface="+mn-ea"/>
              </a:rPr>
              <a:t>（一般社団法人オープン＆ビッグデータ活用・地方創生推進機構 、クリエイティブ・コモンズ 表示 </a:t>
            </a:r>
            <a:r>
              <a:rPr lang="en-US" altLang="ja-JP" sz="1400" dirty="0">
                <a:latin typeface="+mn-ea"/>
              </a:rPr>
              <a:t>4.0 </a:t>
            </a:r>
            <a:r>
              <a:rPr lang="ja-JP" altLang="en-US" sz="1400" dirty="0">
                <a:latin typeface="+mn-ea"/>
              </a:rPr>
              <a:t>国際）</a:t>
            </a:r>
          </a:p>
          <a:p>
            <a:pPr marL="285750" indent="-285750">
              <a:spcBef>
                <a:spcPts val="600"/>
              </a:spcBef>
              <a:buFont typeface="Wingdings" pitchFamily="2" charset="2"/>
              <a:buChar char="l"/>
            </a:pPr>
            <a:r>
              <a:rPr lang="ja-JP" altLang="en-US" sz="1400" dirty="0" smtClean="0">
                <a:latin typeface="+mn-ea"/>
                <a:hlinkClick r:id="rId8"/>
              </a:rPr>
              <a:t>オープンデータ</a:t>
            </a:r>
            <a:r>
              <a:rPr lang="ja-JP" altLang="en-US" sz="1400" dirty="0">
                <a:latin typeface="+mn-ea"/>
                <a:hlinkClick r:id="rId8"/>
              </a:rPr>
              <a:t>取組ガイド（地方公共団体情報システム機構）</a:t>
            </a:r>
            <a:endParaRPr lang="ja-JP" altLang="en-US" sz="1400" dirty="0">
              <a:latin typeface="+mn-ea"/>
            </a:endParaRPr>
          </a:p>
          <a:p>
            <a:pPr marL="285750" indent="-285750">
              <a:spcBef>
                <a:spcPts val="600"/>
              </a:spcBef>
              <a:buFont typeface="Wingdings" pitchFamily="2" charset="2"/>
              <a:buChar char="l"/>
            </a:pPr>
            <a:r>
              <a:rPr lang="en" altLang="ja-JP" sz="1400" dirty="0" smtClean="0">
                <a:latin typeface="+mn-ea"/>
                <a:hlinkClick r:id="rId9"/>
              </a:rPr>
              <a:t>FAQ</a:t>
            </a:r>
            <a:r>
              <a:rPr lang="ja-JP" altLang="en" sz="1400" dirty="0">
                <a:latin typeface="+mn-ea"/>
                <a:hlinkClick r:id="rId9"/>
              </a:rPr>
              <a:t>　</a:t>
            </a:r>
            <a:r>
              <a:rPr lang="ja-JP" altLang="en-US" sz="1400" dirty="0">
                <a:latin typeface="+mn-ea"/>
                <a:hlinkClick r:id="rId9"/>
              </a:rPr>
              <a:t>よくある質問と回答（クリエイティブ・コモンズ・ジャパン（特定非営利活動法人　コモンスフィア）</a:t>
            </a:r>
            <a:r>
              <a:rPr lang="ja-JP" altLang="en-US" sz="1400" dirty="0">
                <a:latin typeface="+mn-ea"/>
              </a:rPr>
              <a:t>、クリエイティブ・コモンズ 表示 </a:t>
            </a:r>
            <a:r>
              <a:rPr lang="en-US" altLang="ja-JP" sz="1400" dirty="0">
                <a:latin typeface="+mn-ea"/>
              </a:rPr>
              <a:t>4.0 </a:t>
            </a:r>
            <a:r>
              <a:rPr lang="ja-JP" altLang="en-US" sz="1400" dirty="0">
                <a:latin typeface="+mn-ea"/>
              </a:rPr>
              <a:t>国際）</a:t>
            </a:r>
          </a:p>
          <a:p>
            <a:pPr marL="285750" indent="-285750">
              <a:spcBef>
                <a:spcPts val="600"/>
              </a:spcBef>
              <a:buFont typeface="Wingdings" pitchFamily="2" charset="2"/>
              <a:buChar char="l"/>
            </a:pPr>
            <a:r>
              <a:rPr lang="ja-JP" altLang="en-US" sz="1400" dirty="0">
                <a:latin typeface="+mn-ea"/>
                <a:hlinkClick r:id="rId10"/>
              </a:rPr>
              <a:t>オープンデータに関する</a:t>
            </a:r>
            <a:r>
              <a:rPr lang="en" altLang="ja-JP" sz="1400" dirty="0">
                <a:latin typeface="+mn-ea"/>
                <a:hlinkClick r:id="rId10"/>
              </a:rPr>
              <a:t>FAQ</a:t>
            </a:r>
            <a:r>
              <a:rPr lang="ja-JP" altLang="en" sz="1400" dirty="0">
                <a:latin typeface="+mn-ea"/>
                <a:hlinkClick r:id="rId10"/>
              </a:rPr>
              <a:t>（</a:t>
            </a:r>
            <a:r>
              <a:rPr lang="ja-JP" altLang="en-US" sz="1400" dirty="0">
                <a:latin typeface="+mn-ea"/>
                <a:hlinkClick r:id="rId10"/>
              </a:rPr>
              <a:t>クリエイティブ・コモンズ・ジャパン（特定非営利活動法人　コモンスフィア）</a:t>
            </a:r>
            <a:r>
              <a:rPr lang="ja-JP" altLang="en-US" sz="1400" dirty="0">
                <a:latin typeface="+mn-ea"/>
              </a:rPr>
              <a:t>、クリエイティブ・コモンズ 表示 </a:t>
            </a:r>
            <a:r>
              <a:rPr lang="en-US" altLang="ja-JP" sz="1400" dirty="0">
                <a:latin typeface="+mn-ea"/>
              </a:rPr>
              <a:t>4.0 </a:t>
            </a:r>
            <a:r>
              <a:rPr lang="ja-JP" altLang="en-US" sz="1400" dirty="0">
                <a:latin typeface="+mn-ea"/>
              </a:rPr>
              <a:t>国際）</a:t>
            </a:r>
          </a:p>
        </p:txBody>
      </p:sp>
      <p:sp>
        <p:nvSpPr>
          <p:cNvPr id="10" name="タイトル 1"/>
          <p:cNvSpPr>
            <a:spLocks noGrp="1"/>
          </p:cNvSpPr>
          <p:nvPr>
            <p:ph type="title"/>
          </p:nvPr>
        </p:nvSpPr>
        <p:spPr>
          <a:xfrm>
            <a:off x="251520" y="313813"/>
            <a:ext cx="8712968" cy="424732"/>
          </a:xfrm>
        </p:spPr>
        <p:txBody>
          <a:bodyPr>
            <a:normAutofit/>
          </a:bodyPr>
          <a:lstStyle/>
          <a:p>
            <a:r>
              <a:rPr kumimoji="1" lang="ja-JP" altLang="en-US" dirty="0">
                <a:latin typeface="+mn-ea"/>
                <a:ea typeface="+mn-ea"/>
              </a:rPr>
              <a:t>出典について</a:t>
            </a: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endParaRPr lang="ja-JP" altLang="en-US" sz="1200" dirty="0">
              <a:latin typeface="+mn-ea"/>
              <a:ea typeface="+mn-ea"/>
            </a:endParaRPr>
          </a:p>
        </p:txBody>
      </p:sp>
    </p:spTree>
    <p:extLst>
      <p:ext uri="{BB962C8B-B14F-4D97-AF65-F5344CB8AC3E}">
        <p14:creationId xmlns:p14="http://schemas.microsoft.com/office/powerpoint/2010/main" val="65224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97110"/>
            <a:ext cx="8640960" cy="424732"/>
          </a:xfrm>
        </p:spPr>
        <p:txBody>
          <a:bodyPr>
            <a:normAutofit/>
          </a:bodyPr>
          <a:lstStyle/>
          <a:p>
            <a:r>
              <a:rPr lang="ja-JP" altLang="en-US" dirty="0"/>
              <a:t>１．はじめに</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7</a:t>
            </a:fld>
            <a:endParaRPr kumimoji="1" lang="ja-JP" altLang="en-US"/>
          </a:p>
        </p:txBody>
      </p:sp>
      <p:sp>
        <p:nvSpPr>
          <p:cNvPr id="5" name="角丸四角形 4"/>
          <p:cNvSpPr/>
          <p:nvPr/>
        </p:nvSpPr>
        <p:spPr>
          <a:xfrm>
            <a:off x="107504" y="2636912"/>
            <a:ext cx="1814272" cy="936104"/>
          </a:xfrm>
          <a:prstGeom prst="roundRect">
            <a:avLst>
              <a:gd name="adj" fmla="val 6752"/>
            </a:avLst>
          </a:prstGeom>
          <a:solidFill>
            <a:srgbClr val="6E97C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shade val="50000"/>
            </a:schemeClr>
          </a:lnRef>
          <a:fillRef idx="1">
            <a:schemeClr val="accent5"/>
          </a:fillRef>
          <a:effectRef idx="0">
            <a:schemeClr val="accent5"/>
          </a:effectRef>
          <a:fontRef idx="minor">
            <a:schemeClr val="lt1"/>
          </a:fontRef>
        </p:style>
        <p:txBody>
          <a:bodyPr wrap="none" anchor="t"/>
          <a:lstStyle/>
          <a:p>
            <a:pPr algn="ctr">
              <a:defRPr/>
            </a:pPr>
            <a:r>
              <a:rPr lang="ja-JP" altLang="en-US" sz="1600" b="1" dirty="0">
                <a:solidFill>
                  <a:schemeClr val="bg1"/>
                </a:solidFill>
                <a:latin typeface="+mn-ea"/>
                <a:cs typeface="メイリオ" panose="020B0604030504040204" pitchFamily="50" charset="-128"/>
              </a:rPr>
              <a:t>業務担当課</a:t>
            </a:r>
            <a:endParaRPr lang="en-US" altLang="ja-JP" sz="1600" b="1" dirty="0">
              <a:solidFill>
                <a:schemeClr val="bg1"/>
              </a:solidFill>
              <a:latin typeface="+mn-ea"/>
              <a:cs typeface="メイリオ" panose="020B0604030504040204" pitchFamily="50" charset="-128"/>
            </a:endParaRPr>
          </a:p>
          <a:p>
            <a:pPr algn="ctr">
              <a:defRPr/>
            </a:pPr>
            <a:r>
              <a:rPr lang="ja-JP" altLang="en-US" sz="1600" b="1" dirty="0">
                <a:solidFill>
                  <a:schemeClr val="bg1"/>
                </a:solidFill>
                <a:latin typeface="+mn-ea"/>
                <a:cs typeface="メイリオ" panose="020B0604030504040204" pitchFamily="50" charset="-128"/>
              </a:rPr>
              <a:t>（データ保有部署）</a:t>
            </a:r>
          </a:p>
        </p:txBody>
      </p:sp>
      <p:sp>
        <p:nvSpPr>
          <p:cNvPr id="6" name="角丸四角形 5"/>
          <p:cNvSpPr/>
          <p:nvPr/>
        </p:nvSpPr>
        <p:spPr>
          <a:xfrm>
            <a:off x="3361936" y="2492896"/>
            <a:ext cx="1944216" cy="2592288"/>
          </a:xfrm>
          <a:prstGeom prst="roundRect">
            <a:avLst>
              <a:gd name="adj" fmla="val 6752"/>
            </a:avLst>
          </a:prstGeom>
          <a:solidFill>
            <a:srgbClr val="6E97C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shade val="50000"/>
            </a:schemeClr>
          </a:lnRef>
          <a:fillRef idx="1">
            <a:schemeClr val="accent5"/>
          </a:fillRef>
          <a:effectRef idx="0">
            <a:schemeClr val="accent5"/>
          </a:effectRef>
          <a:fontRef idx="minor">
            <a:schemeClr val="lt1"/>
          </a:fontRef>
        </p:style>
        <p:txBody>
          <a:bodyPr wrap="none" anchor="t"/>
          <a:lstStyle/>
          <a:p>
            <a:pPr algn="ctr"/>
            <a:r>
              <a:rPr lang="ja-JP" altLang="en-US" sz="1600" b="1" dirty="0">
                <a:solidFill>
                  <a:schemeClr val="bg1"/>
                </a:solidFill>
                <a:latin typeface="+mn-ea"/>
                <a:cs typeface="メイリオ" panose="020B0604030504040204" pitchFamily="50" charset="-128"/>
              </a:rPr>
              <a:t>オープンデータ</a:t>
            </a:r>
            <a:endParaRPr lang="en-US" altLang="ja-JP" sz="1600" b="1" dirty="0">
              <a:solidFill>
                <a:schemeClr val="bg1"/>
              </a:solidFill>
              <a:latin typeface="+mn-ea"/>
              <a:cs typeface="メイリオ" panose="020B0604030504040204" pitchFamily="50" charset="-128"/>
            </a:endParaRPr>
          </a:p>
          <a:p>
            <a:pPr algn="ctr"/>
            <a:r>
              <a:rPr lang="ja-JP" altLang="en-US" sz="1600" b="1" dirty="0">
                <a:solidFill>
                  <a:schemeClr val="bg1"/>
                </a:solidFill>
                <a:latin typeface="+mn-ea"/>
                <a:cs typeface="メイリオ" panose="020B0604030504040204" pitchFamily="50" charset="-128"/>
              </a:rPr>
              <a:t>とりまとめ部署</a:t>
            </a:r>
            <a:endParaRPr lang="en-US" altLang="ja-JP" sz="1600" b="1" dirty="0">
              <a:solidFill>
                <a:schemeClr val="bg1"/>
              </a:solidFill>
              <a:latin typeface="+mn-ea"/>
              <a:cs typeface="メイリオ" panose="020B0604030504040204" pitchFamily="50" charset="-128"/>
            </a:endParaRPr>
          </a:p>
          <a:p>
            <a:pPr algn="ctr"/>
            <a:r>
              <a:rPr lang="ja-JP" altLang="en-US" sz="1600" b="1" dirty="0">
                <a:solidFill>
                  <a:schemeClr val="bg1"/>
                </a:solidFill>
                <a:latin typeface="+mn-ea"/>
                <a:cs typeface="メイリオ" panose="020B0604030504040204" pitchFamily="50" charset="-128"/>
              </a:rPr>
              <a:t>（情報システム課など）</a:t>
            </a:r>
            <a:endParaRPr lang="en-US" altLang="ja-JP" sz="1600" b="1" dirty="0">
              <a:solidFill>
                <a:schemeClr val="bg1"/>
              </a:solidFill>
              <a:latin typeface="+mn-ea"/>
              <a:cs typeface="メイリオ" panose="020B0604030504040204" pitchFamily="50" charset="-128"/>
            </a:endParaRPr>
          </a:p>
        </p:txBody>
      </p:sp>
      <p:sp>
        <p:nvSpPr>
          <p:cNvPr id="7" name="角丸四角形 6"/>
          <p:cNvSpPr/>
          <p:nvPr/>
        </p:nvSpPr>
        <p:spPr>
          <a:xfrm>
            <a:off x="6876256" y="2492896"/>
            <a:ext cx="2088232" cy="2592288"/>
          </a:xfrm>
          <a:prstGeom prst="roundRect">
            <a:avLst>
              <a:gd name="adj" fmla="val 6752"/>
            </a:avLst>
          </a:prstGeom>
          <a:solidFill>
            <a:srgbClr val="6E97C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shade val="50000"/>
            </a:schemeClr>
          </a:lnRef>
          <a:fillRef idx="1">
            <a:schemeClr val="accent5"/>
          </a:fillRef>
          <a:effectRef idx="0">
            <a:schemeClr val="accent5"/>
          </a:effectRef>
          <a:fontRef idx="minor">
            <a:schemeClr val="lt1"/>
          </a:fontRef>
        </p:style>
        <p:txBody>
          <a:bodyPr wrap="none" anchor="t"/>
          <a:lstStyle/>
          <a:p>
            <a:pPr algn="ctr"/>
            <a:r>
              <a:rPr lang="ja-JP" altLang="en-US" sz="1600" b="1" dirty="0">
                <a:solidFill>
                  <a:schemeClr val="bg1"/>
                </a:solidFill>
                <a:latin typeface="+mn-ea"/>
                <a:cs typeface="メイリオ" panose="020B0604030504040204" pitchFamily="50" charset="-128"/>
              </a:rPr>
              <a:t>サイト</a:t>
            </a:r>
          </a:p>
        </p:txBody>
      </p:sp>
      <p:sp>
        <p:nvSpPr>
          <p:cNvPr id="9" name="角丸四角形 8"/>
          <p:cNvSpPr/>
          <p:nvPr/>
        </p:nvSpPr>
        <p:spPr>
          <a:xfrm>
            <a:off x="121576" y="4077072"/>
            <a:ext cx="1814272" cy="936104"/>
          </a:xfrm>
          <a:prstGeom prst="roundRect">
            <a:avLst>
              <a:gd name="adj" fmla="val 6752"/>
            </a:avLst>
          </a:prstGeom>
          <a:solidFill>
            <a:srgbClr val="6E97C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shade val="50000"/>
            </a:schemeClr>
          </a:lnRef>
          <a:fillRef idx="1">
            <a:schemeClr val="accent5"/>
          </a:fillRef>
          <a:effectRef idx="0">
            <a:schemeClr val="accent5"/>
          </a:effectRef>
          <a:fontRef idx="minor">
            <a:schemeClr val="lt1"/>
          </a:fontRef>
        </p:style>
        <p:txBody>
          <a:bodyPr wrap="none" anchor="t"/>
          <a:lstStyle/>
          <a:p>
            <a:pPr algn="ctr">
              <a:defRPr/>
            </a:pPr>
            <a:r>
              <a:rPr lang="ja-JP" altLang="en-US" sz="1600" b="1" dirty="0">
                <a:solidFill>
                  <a:schemeClr val="bg1"/>
                </a:solidFill>
                <a:latin typeface="+mn-ea"/>
                <a:cs typeface="メイリオ" panose="020B0604030504040204" pitchFamily="50" charset="-128"/>
              </a:rPr>
              <a:t>業務担当課</a:t>
            </a:r>
            <a:endParaRPr lang="en-US" altLang="ja-JP" sz="1600" b="1" dirty="0">
              <a:solidFill>
                <a:schemeClr val="bg1"/>
              </a:solidFill>
              <a:latin typeface="+mn-ea"/>
              <a:cs typeface="メイリオ" panose="020B0604030504040204" pitchFamily="50" charset="-128"/>
            </a:endParaRPr>
          </a:p>
          <a:p>
            <a:pPr algn="ctr">
              <a:defRPr/>
            </a:pPr>
            <a:r>
              <a:rPr lang="ja-JP" altLang="en-US" sz="1600" b="1" dirty="0">
                <a:solidFill>
                  <a:schemeClr val="bg1"/>
                </a:solidFill>
                <a:latin typeface="+mn-ea"/>
                <a:cs typeface="メイリオ" panose="020B0604030504040204" pitchFamily="50" charset="-128"/>
              </a:rPr>
              <a:t>（データ保有部署）</a:t>
            </a:r>
          </a:p>
        </p:txBody>
      </p:sp>
      <p:grpSp>
        <p:nvGrpSpPr>
          <p:cNvPr id="33" name="グループ化 32"/>
          <p:cNvGrpSpPr/>
          <p:nvPr/>
        </p:nvGrpSpPr>
        <p:grpSpPr>
          <a:xfrm>
            <a:off x="7020272" y="3645024"/>
            <a:ext cx="864096" cy="504056"/>
            <a:chOff x="7884368" y="2780928"/>
            <a:chExt cx="864096" cy="504056"/>
          </a:xfrm>
        </p:grpSpPr>
        <p:sp>
          <p:nvSpPr>
            <p:cNvPr id="17" name="メモ 16"/>
            <p:cNvSpPr/>
            <p:nvPr/>
          </p:nvSpPr>
          <p:spPr>
            <a:xfrm flipV="1">
              <a:off x="7884368" y="2780928"/>
              <a:ext cx="864096" cy="504056"/>
            </a:xfrm>
            <a:prstGeom prst="foldedCorner">
              <a:avLst>
                <a:gd name="adj" fmla="val 3839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18" name="テキスト ボックス 17"/>
            <p:cNvSpPr txBox="1"/>
            <p:nvPr/>
          </p:nvSpPr>
          <p:spPr>
            <a:xfrm>
              <a:off x="7884368" y="2852936"/>
              <a:ext cx="864096" cy="360040"/>
            </a:xfrm>
            <a:prstGeom prst="rect">
              <a:avLst/>
            </a:prstGeom>
            <a:noFill/>
            <a:ln>
              <a:noFill/>
            </a:ln>
          </p:spPr>
          <p:txBody>
            <a:bodyPr wrap="none" rtlCol="0" anchor="ctr">
              <a:noAutofit/>
            </a:bodyPr>
            <a:lstStyle>
              <a:defPPr>
                <a:defRPr lang="en-US"/>
              </a:defPPr>
              <a:lvl1pPr>
                <a:defRPr kumimoji="1" sz="2000">
                  <a:latin typeface="+mn-ea"/>
                </a:defRPr>
              </a:lvl1pPr>
            </a:lstStyle>
            <a:p>
              <a:pPr algn="ctr"/>
              <a:r>
                <a:rPr lang="ja-JP" altLang="en-US" sz="1400" dirty="0">
                  <a:cs typeface="Meiryo UI" panose="020B0604030504040204" pitchFamily="50" charset="-128"/>
                </a:rPr>
                <a:t>公開情報</a:t>
              </a:r>
            </a:p>
          </p:txBody>
        </p:sp>
      </p:grpSp>
      <p:cxnSp>
        <p:nvCxnSpPr>
          <p:cNvPr id="23" name="直線矢印コネクタ 22"/>
          <p:cNvCxnSpPr/>
          <p:nvPr/>
        </p:nvCxnSpPr>
        <p:spPr bwMode="auto">
          <a:xfrm>
            <a:off x="5436096" y="2852936"/>
            <a:ext cx="1296144" cy="0"/>
          </a:xfrm>
          <a:prstGeom prst="straightConnector1">
            <a:avLst/>
          </a:prstGeom>
          <a:ln w="57150">
            <a:solidFill>
              <a:srgbClr val="F57E1B"/>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4" name="正方形/長方形 23"/>
          <p:cNvSpPr/>
          <p:nvPr/>
        </p:nvSpPr>
        <p:spPr>
          <a:xfrm>
            <a:off x="5436096" y="3140968"/>
            <a:ext cx="1512168" cy="1656184"/>
          </a:xfrm>
          <a:prstGeom prst="rect">
            <a:avLst/>
          </a:prstGeom>
          <a:noFill/>
          <a:ln>
            <a:noFill/>
          </a:ln>
        </p:spPr>
        <p:txBody>
          <a:bodyPr wrap="square" rtlCol="0" anchor="t">
            <a:noAutofit/>
          </a:bodyPr>
          <a:lstStyle/>
          <a:p>
            <a:pPr marL="88900" indent="-88900" defTabSz="914400">
              <a:buFont typeface="Arial" panose="020B0604020202020204" pitchFamily="34" charset="0"/>
              <a:buChar char="•"/>
            </a:pPr>
            <a:r>
              <a:rPr kumimoji="1" lang="ja-JP" altLang="en-US" sz="1600" dirty="0">
                <a:latin typeface="+mn-ea"/>
                <a:cs typeface="Meiryo UI" panose="020B0604030504040204" pitchFamily="50" charset="-128"/>
              </a:rPr>
              <a:t>サイトの整備</a:t>
            </a:r>
            <a:endParaRPr kumimoji="1" lang="en-US" altLang="ja-JP" sz="1600" dirty="0">
              <a:latin typeface="+mn-ea"/>
              <a:cs typeface="Meiryo UI" panose="020B0604030504040204" pitchFamily="50" charset="-128"/>
            </a:endParaRPr>
          </a:p>
          <a:p>
            <a:pPr marL="88900" indent="-88900" defTabSz="914400">
              <a:buFont typeface="Arial" panose="020B0604020202020204" pitchFamily="34" charset="0"/>
              <a:buChar char="•"/>
            </a:pPr>
            <a:r>
              <a:rPr kumimoji="1" lang="ja-JP" altLang="en-US" sz="1600" dirty="0">
                <a:latin typeface="+mn-ea"/>
                <a:cs typeface="Meiryo UI" panose="020B0604030504040204" pitchFamily="50" charset="-128"/>
              </a:rPr>
              <a:t>利用ルールの整備</a:t>
            </a:r>
            <a:endParaRPr kumimoji="1" lang="en-US" altLang="ja-JP" sz="1600" dirty="0">
              <a:latin typeface="+mn-ea"/>
              <a:cs typeface="Meiryo UI" panose="020B0604030504040204" pitchFamily="50" charset="-128"/>
            </a:endParaRPr>
          </a:p>
          <a:p>
            <a:pPr marL="88900" indent="-88900" defTabSz="914400">
              <a:buFont typeface="Arial" panose="020B0604020202020204" pitchFamily="34" charset="0"/>
              <a:buChar char="•"/>
            </a:pPr>
            <a:r>
              <a:rPr kumimoji="1" lang="ja-JP" altLang="en-US" sz="1600" dirty="0">
                <a:latin typeface="+mn-ea"/>
                <a:cs typeface="Meiryo UI" panose="020B0604030504040204" pitchFamily="50" charset="-128"/>
              </a:rPr>
              <a:t>オープンデータの掲載</a:t>
            </a:r>
            <a:endParaRPr kumimoji="1" lang="en-US" altLang="ja-JP" sz="1600" dirty="0">
              <a:latin typeface="+mn-ea"/>
              <a:cs typeface="Meiryo UI" panose="020B0604030504040204" pitchFamily="50" charset="-128"/>
            </a:endParaRPr>
          </a:p>
          <a:p>
            <a:pPr algn="r" defTabSz="914400"/>
            <a:r>
              <a:rPr kumimoji="1" lang="ja-JP" altLang="en-US" sz="1600" dirty="0">
                <a:latin typeface="+mn-ea"/>
                <a:cs typeface="Meiryo UI" panose="020B0604030504040204" pitchFamily="50" charset="-128"/>
              </a:rPr>
              <a:t>・・・</a:t>
            </a:r>
            <a:endParaRPr kumimoji="1" lang="en-US" altLang="ja-JP" sz="1600" dirty="0">
              <a:latin typeface="+mn-ea"/>
              <a:cs typeface="Meiryo UI" panose="020B0604030504040204" pitchFamily="50" charset="-128"/>
            </a:endParaRPr>
          </a:p>
        </p:txBody>
      </p:sp>
      <p:sp>
        <p:nvSpPr>
          <p:cNvPr id="25" name="正方形/長方形 24"/>
          <p:cNvSpPr/>
          <p:nvPr/>
        </p:nvSpPr>
        <p:spPr>
          <a:xfrm>
            <a:off x="7020272" y="2852936"/>
            <a:ext cx="1800200" cy="504056"/>
          </a:xfrm>
          <a:prstGeom prst="rect">
            <a:avLst/>
          </a:prstGeom>
          <a:noFill/>
          <a:ln>
            <a:noFill/>
          </a:ln>
        </p:spPr>
        <p:txBody>
          <a:bodyPr wrap="none" lIns="90000" tIns="46800" rIns="90000" bIns="46800" rtlCol="0" anchor="ctr">
            <a:noAutofit/>
          </a:bodyPr>
          <a:lstStyle/>
          <a:p>
            <a:pPr algn="ctr" defTabSz="914400"/>
            <a:r>
              <a:rPr kumimoji="1" lang="ja-JP" altLang="en-US" sz="1400" dirty="0">
                <a:solidFill>
                  <a:schemeClr val="bg1"/>
                </a:solidFill>
                <a:latin typeface="+mn-ea"/>
                <a:cs typeface="Meiryo UI" panose="020B0604030504040204" pitchFamily="50" charset="-128"/>
              </a:rPr>
              <a:t>自治体ホームページや</a:t>
            </a:r>
            <a:endParaRPr kumimoji="1" lang="en-US" altLang="ja-JP" sz="1400" dirty="0">
              <a:solidFill>
                <a:schemeClr val="bg1"/>
              </a:solidFill>
              <a:latin typeface="+mn-ea"/>
              <a:cs typeface="Meiryo UI" panose="020B0604030504040204" pitchFamily="50" charset="-128"/>
            </a:endParaRPr>
          </a:p>
          <a:p>
            <a:pPr algn="ctr" defTabSz="914400"/>
            <a:r>
              <a:rPr lang="ja-JP" altLang="en-US" sz="1400" dirty="0">
                <a:solidFill>
                  <a:schemeClr val="bg1"/>
                </a:solidFill>
                <a:latin typeface="+mn-ea"/>
                <a:cs typeface="Meiryo UI" panose="020B0604030504040204" pitchFamily="50" charset="-128"/>
              </a:rPr>
              <a:t>オープンデータ専用サイト</a:t>
            </a:r>
            <a:endParaRPr kumimoji="1" lang="en-US" altLang="ja-JP" sz="1400" dirty="0">
              <a:solidFill>
                <a:schemeClr val="bg1"/>
              </a:solidFill>
              <a:latin typeface="+mn-ea"/>
              <a:cs typeface="Meiryo UI" panose="020B0604030504040204" pitchFamily="50" charset="-128"/>
            </a:endParaRPr>
          </a:p>
        </p:txBody>
      </p:sp>
      <p:sp>
        <p:nvSpPr>
          <p:cNvPr id="32" name="大かっこ 31"/>
          <p:cNvSpPr/>
          <p:nvPr/>
        </p:nvSpPr>
        <p:spPr>
          <a:xfrm>
            <a:off x="7020272" y="2852936"/>
            <a:ext cx="1800200" cy="576064"/>
          </a:xfrm>
          <a:prstGeom prst="bracketPair">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38" name="グループ化 37"/>
          <p:cNvGrpSpPr/>
          <p:nvPr/>
        </p:nvGrpSpPr>
        <p:grpSpPr>
          <a:xfrm>
            <a:off x="7956376" y="3645024"/>
            <a:ext cx="864096" cy="504056"/>
            <a:chOff x="7884368" y="2780928"/>
            <a:chExt cx="864096" cy="504056"/>
          </a:xfrm>
        </p:grpSpPr>
        <p:sp>
          <p:nvSpPr>
            <p:cNvPr id="39" name="メモ 38"/>
            <p:cNvSpPr/>
            <p:nvPr/>
          </p:nvSpPr>
          <p:spPr>
            <a:xfrm flipV="1">
              <a:off x="7884368" y="2780928"/>
              <a:ext cx="864096" cy="504056"/>
            </a:xfrm>
            <a:prstGeom prst="foldedCorner">
              <a:avLst>
                <a:gd name="adj" fmla="val 3839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40" name="テキスト ボックス 39"/>
            <p:cNvSpPr txBox="1"/>
            <p:nvPr/>
          </p:nvSpPr>
          <p:spPr>
            <a:xfrm>
              <a:off x="7884368" y="2852936"/>
              <a:ext cx="864096" cy="360040"/>
            </a:xfrm>
            <a:prstGeom prst="rect">
              <a:avLst/>
            </a:prstGeom>
            <a:noFill/>
            <a:ln>
              <a:noFill/>
            </a:ln>
          </p:spPr>
          <p:txBody>
            <a:bodyPr wrap="none" rtlCol="0" anchor="ctr">
              <a:noAutofit/>
            </a:bodyPr>
            <a:lstStyle>
              <a:defPPr>
                <a:defRPr lang="en-US"/>
              </a:defPPr>
              <a:lvl1pPr>
                <a:defRPr kumimoji="1" sz="2000">
                  <a:latin typeface="+mn-ea"/>
                </a:defRPr>
              </a:lvl1pPr>
            </a:lstStyle>
            <a:p>
              <a:pPr algn="ctr"/>
              <a:r>
                <a:rPr lang="ja-JP" altLang="en-US" sz="1400" dirty="0">
                  <a:cs typeface="Meiryo UI" panose="020B0604030504040204" pitchFamily="50" charset="-128"/>
                </a:rPr>
                <a:t>公開情報</a:t>
              </a:r>
            </a:p>
          </p:txBody>
        </p:sp>
      </p:grpSp>
      <p:sp>
        <p:nvSpPr>
          <p:cNvPr id="41" name="テキスト ボックス 40"/>
          <p:cNvSpPr txBox="1"/>
          <p:nvPr/>
        </p:nvSpPr>
        <p:spPr>
          <a:xfrm>
            <a:off x="107504" y="836712"/>
            <a:ext cx="8784976" cy="792088"/>
          </a:xfrm>
          <a:prstGeom prst="rect">
            <a:avLst/>
          </a:prstGeom>
          <a:noFill/>
          <a:ln>
            <a:noFill/>
          </a:ln>
        </p:spPr>
        <p:txBody>
          <a:bodyPr wrap="square" rtlCol="0" anchor="t">
            <a:noAutofit/>
          </a:bodyPr>
          <a:lstStyle/>
          <a:p>
            <a:r>
              <a:rPr kumimoji="1" lang="ja-JP" altLang="en-US" sz="2000" dirty="0">
                <a:latin typeface="+mn-ea"/>
              </a:rPr>
              <a:t>公開情報の準備や利用ルールの整備といったオープンデータの取組みは、業務担当課とオープンデータとりまとめ部署が、連携して進めていくことが重要です。</a:t>
            </a:r>
            <a:endParaRPr kumimoji="1" lang="en-US" altLang="ja-JP" sz="2000" dirty="0">
              <a:latin typeface="+mn-ea"/>
            </a:endParaRPr>
          </a:p>
          <a:p>
            <a:endParaRPr kumimoji="1" lang="ja-JP" altLang="en-US" sz="2000" dirty="0">
              <a:latin typeface="+mn-ea"/>
            </a:endParaRPr>
          </a:p>
          <a:p>
            <a:endParaRPr kumimoji="1" lang="ja-JP" altLang="en-US" sz="2000" dirty="0">
              <a:latin typeface="+mn-ea"/>
            </a:endParaRPr>
          </a:p>
        </p:txBody>
      </p:sp>
      <p:sp>
        <p:nvSpPr>
          <p:cNvPr id="50" name="縦巻き 49"/>
          <p:cNvSpPr/>
          <p:nvPr/>
        </p:nvSpPr>
        <p:spPr>
          <a:xfrm>
            <a:off x="7164288" y="4293096"/>
            <a:ext cx="1584176" cy="648072"/>
          </a:xfrm>
          <a:prstGeom prst="verticalScroll">
            <a:avLst>
              <a:gd name="adj" fmla="val 22578"/>
            </a:avLst>
          </a:prstGeom>
          <a:solidFill>
            <a:schemeClr val="bg1">
              <a:lumMod val="85000"/>
            </a:schemeClr>
          </a:solidFill>
          <a:ln>
            <a:solidFill>
              <a:schemeClr val="bg1">
                <a:lumMod val="50000"/>
              </a:schemeClr>
            </a:solidFill>
          </a:ln>
          <a:effectLst/>
        </p:spPr>
        <p:txBody>
          <a:bodyPr wrap="square" rtlCol="0" anchor="t">
            <a:noAutofit/>
          </a:bodyPr>
          <a:lstStyle/>
          <a:p>
            <a:pPr algn="ctr">
              <a:spcBef>
                <a:spcPts val="600"/>
              </a:spcBef>
            </a:pPr>
            <a:endParaRPr kumimoji="1" lang="ja-JP" altLang="en-US" sz="2000" dirty="0">
              <a:solidFill>
                <a:schemeClr val="tx1"/>
              </a:solidFill>
              <a:latin typeface="+mn-ea"/>
            </a:endParaRPr>
          </a:p>
        </p:txBody>
      </p:sp>
      <p:sp>
        <p:nvSpPr>
          <p:cNvPr id="51" name="テキスト ボックス 50"/>
          <p:cNvSpPr txBox="1"/>
          <p:nvPr/>
        </p:nvSpPr>
        <p:spPr>
          <a:xfrm>
            <a:off x="7380312" y="4437112"/>
            <a:ext cx="1152128" cy="288032"/>
          </a:xfrm>
          <a:prstGeom prst="rect">
            <a:avLst/>
          </a:prstGeom>
          <a:noFill/>
          <a:ln>
            <a:noFill/>
          </a:ln>
        </p:spPr>
        <p:txBody>
          <a:bodyPr wrap="none" rtlCol="0" anchor="ctr">
            <a:noAutofit/>
          </a:bodyPr>
          <a:lstStyle>
            <a:defPPr>
              <a:defRPr lang="en-US"/>
            </a:defPPr>
            <a:lvl1pPr>
              <a:defRPr kumimoji="1" sz="2000">
                <a:latin typeface="+mn-ea"/>
              </a:defRPr>
            </a:lvl1pPr>
          </a:lstStyle>
          <a:p>
            <a:pPr algn="ctr"/>
            <a:r>
              <a:rPr lang="ja-JP" altLang="en-US" sz="1800" dirty="0">
                <a:cs typeface="Meiryo UI" panose="020B0604030504040204" pitchFamily="50" charset="-128"/>
              </a:rPr>
              <a:t>利用ルール</a:t>
            </a:r>
            <a:endParaRPr lang="en-US" altLang="ja-JP" sz="1800" dirty="0">
              <a:cs typeface="Meiryo UI" panose="020B0604030504040204" pitchFamily="50" charset="-128"/>
            </a:endParaRPr>
          </a:p>
          <a:p>
            <a:pPr algn="ctr"/>
            <a:r>
              <a:rPr lang="en-US" altLang="ja-JP" sz="1800" dirty="0">
                <a:cs typeface="Meiryo UI" panose="020B0604030504040204" pitchFamily="50" charset="-128"/>
              </a:rPr>
              <a:t>(</a:t>
            </a:r>
            <a:r>
              <a:rPr lang="ja-JP" altLang="en-US" sz="1800" dirty="0">
                <a:cs typeface="Meiryo UI" panose="020B0604030504040204" pitchFamily="50" charset="-128"/>
              </a:rPr>
              <a:t>利用規約</a:t>
            </a:r>
            <a:r>
              <a:rPr lang="en-US" altLang="ja-JP" sz="1800" dirty="0">
                <a:cs typeface="Meiryo UI" panose="020B0604030504040204" pitchFamily="50" charset="-128"/>
              </a:rPr>
              <a:t>)</a:t>
            </a:r>
            <a:endParaRPr lang="ja-JP" altLang="en-US" sz="1800" dirty="0">
              <a:cs typeface="Meiryo UI" panose="020B0604030504040204" pitchFamily="50" charset="-128"/>
            </a:endParaRPr>
          </a:p>
        </p:txBody>
      </p:sp>
      <p:sp>
        <p:nvSpPr>
          <p:cNvPr id="53" name="正方形/長方形 52"/>
          <p:cNvSpPr/>
          <p:nvPr/>
        </p:nvSpPr>
        <p:spPr>
          <a:xfrm>
            <a:off x="1907704" y="3140968"/>
            <a:ext cx="1656184" cy="504056"/>
          </a:xfrm>
          <a:prstGeom prst="rect">
            <a:avLst/>
          </a:prstGeom>
          <a:noFill/>
          <a:ln>
            <a:noFill/>
          </a:ln>
        </p:spPr>
        <p:txBody>
          <a:bodyPr wrap="square" rtlCol="0" anchor="t">
            <a:noAutofit/>
          </a:bodyPr>
          <a:lstStyle/>
          <a:p>
            <a:pPr marL="88900" indent="-88900" defTabSz="914400">
              <a:buFont typeface="Arial" panose="020B0604020202020204" pitchFamily="34" charset="0"/>
              <a:buChar char="•"/>
            </a:pPr>
            <a:r>
              <a:rPr kumimoji="1" lang="ja-JP" altLang="en-US" sz="1600" dirty="0">
                <a:latin typeface="+mn-ea"/>
                <a:cs typeface="Meiryo UI" panose="020B0604030504040204" pitchFamily="50" charset="-128"/>
              </a:rPr>
              <a:t>公開情報の</a:t>
            </a:r>
            <a:r>
              <a:rPr kumimoji="1" lang="en-US" altLang="ja-JP" sz="1600" dirty="0">
                <a:latin typeface="+mn-ea"/>
                <a:cs typeface="Meiryo UI" panose="020B0604030504040204" pitchFamily="50" charset="-128"/>
              </a:rPr>
              <a:t/>
            </a:r>
            <a:br>
              <a:rPr kumimoji="1" lang="en-US" altLang="ja-JP" sz="1600" dirty="0">
                <a:latin typeface="+mn-ea"/>
                <a:cs typeface="Meiryo UI" panose="020B0604030504040204" pitchFamily="50" charset="-128"/>
              </a:rPr>
            </a:br>
            <a:r>
              <a:rPr kumimoji="1" lang="ja-JP" altLang="en-US" sz="1600" dirty="0">
                <a:latin typeface="+mn-ea"/>
                <a:cs typeface="Meiryo UI" panose="020B0604030504040204" pitchFamily="50" charset="-128"/>
              </a:rPr>
              <a:t>準備　　　・・・</a:t>
            </a:r>
            <a:endParaRPr kumimoji="1" lang="en-US" altLang="ja-JP" sz="1600" dirty="0">
              <a:latin typeface="+mn-ea"/>
              <a:cs typeface="Meiryo UI" panose="020B0604030504040204" pitchFamily="50" charset="-128"/>
            </a:endParaRPr>
          </a:p>
        </p:txBody>
      </p:sp>
      <p:sp>
        <p:nvSpPr>
          <p:cNvPr id="34" name="吹き出し: 角を丸めた四角形 6">
            <a:extLst>
              <a:ext uri="{FF2B5EF4-FFF2-40B4-BE49-F238E27FC236}">
                <a16:creationId xmlns:a16="http://schemas.microsoft.com/office/drawing/2014/main" id="{29B23DFA-4BA6-4853-9E84-6FECE6F03694}"/>
              </a:ext>
            </a:extLst>
          </p:cNvPr>
          <p:cNvSpPr/>
          <p:nvPr/>
        </p:nvSpPr>
        <p:spPr>
          <a:xfrm>
            <a:off x="251520" y="5589240"/>
            <a:ext cx="2592288" cy="1008112"/>
          </a:xfrm>
          <a:prstGeom prst="wedgeRoundRectCallout">
            <a:avLst>
              <a:gd name="adj1" fmla="val -30986"/>
              <a:gd name="adj2" fmla="val -98108"/>
              <a:gd name="adj3" fmla="val 16667"/>
            </a:avLst>
          </a:prstGeom>
          <a:solidFill>
            <a:schemeClr val="bg1"/>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n-ea"/>
              </a:rPr>
              <a:t>公開情報の元となる</a:t>
            </a:r>
            <a:r>
              <a:rPr kumimoji="1" lang="en-US" altLang="ja-JP" dirty="0">
                <a:solidFill>
                  <a:schemeClr val="tx1"/>
                </a:solidFill>
                <a:latin typeface="+mn-ea"/>
              </a:rPr>
              <a:t/>
            </a:r>
            <a:br>
              <a:rPr kumimoji="1" lang="en-US" altLang="ja-JP" dirty="0">
                <a:solidFill>
                  <a:schemeClr val="tx1"/>
                </a:solidFill>
                <a:latin typeface="+mn-ea"/>
              </a:rPr>
            </a:br>
            <a:r>
              <a:rPr kumimoji="1" lang="ja-JP" altLang="en-US" dirty="0">
                <a:solidFill>
                  <a:schemeClr val="tx1"/>
                </a:solidFill>
                <a:latin typeface="+mn-ea"/>
              </a:rPr>
              <a:t>データを持っているのは、業務担当課。</a:t>
            </a:r>
          </a:p>
        </p:txBody>
      </p:sp>
      <p:sp>
        <p:nvSpPr>
          <p:cNvPr id="35" name="吹き出し: 角を丸めた四角形 6">
            <a:extLst>
              <a:ext uri="{FF2B5EF4-FFF2-40B4-BE49-F238E27FC236}">
                <a16:creationId xmlns:a16="http://schemas.microsoft.com/office/drawing/2014/main" id="{29B23DFA-4BA6-4853-9E84-6FECE6F03694}"/>
              </a:ext>
            </a:extLst>
          </p:cNvPr>
          <p:cNvSpPr/>
          <p:nvPr/>
        </p:nvSpPr>
        <p:spPr>
          <a:xfrm>
            <a:off x="3563888" y="5589240"/>
            <a:ext cx="3816424" cy="1008112"/>
          </a:xfrm>
          <a:prstGeom prst="wedgeRoundRectCallout">
            <a:avLst>
              <a:gd name="adj1" fmla="val -35410"/>
              <a:gd name="adj2" fmla="val -90819"/>
              <a:gd name="adj3" fmla="val 16667"/>
            </a:avLst>
          </a:prstGeom>
          <a:solidFill>
            <a:schemeClr val="bg1"/>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n-ea"/>
              </a:rPr>
              <a:t>サイトの整備や利用ルールの作成など、庁内でまとめて実施するものは、オープンデータとりまとめ部署が担当。</a:t>
            </a:r>
          </a:p>
        </p:txBody>
      </p:sp>
      <p:sp>
        <p:nvSpPr>
          <p:cNvPr id="36" name="正方形/長方形 35"/>
          <p:cNvSpPr/>
          <p:nvPr/>
        </p:nvSpPr>
        <p:spPr>
          <a:xfrm>
            <a:off x="323528" y="1916832"/>
            <a:ext cx="4176464" cy="43204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2000" dirty="0">
                <a:solidFill>
                  <a:schemeClr val="lt1"/>
                </a:solidFill>
                <a:latin typeface="+mn-ea"/>
              </a:rPr>
              <a:t>庁内のオープンデータ作業の分担の例</a:t>
            </a:r>
            <a:endParaRPr kumimoji="1" lang="en-US" altLang="ja-JP" sz="2000" dirty="0">
              <a:solidFill>
                <a:schemeClr val="lt1"/>
              </a:solidFill>
              <a:latin typeface="+mn-ea"/>
            </a:endParaRPr>
          </a:p>
        </p:txBody>
      </p:sp>
      <p:grpSp>
        <p:nvGrpSpPr>
          <p:cNvPr id="11" name="グループ化 10"/>
          <p:cNvGrpSpPr/>
          <p:nvPr/>
        </p:nvGrpSpPr>
        <p:grpSpPr>
          <a:xfrm>
            <a:off x="971600" y="3284984"/>
            <a:ext cx="864096" cy="504056"/>
            <a:chOff x="-2628800" y="2276632"/>
            <a:chExt cx="864096" cy="504056"/>
          </a:xfrm>
        </p:grpSpPr>
        <p:sp>
          <p:nvSpPr>
            <p:cNvPr id="56" name="メモ 55"/>
            <p:cNvSpPr/>
            <p:nvPr/>
          </p:nvSpPr>
          <p:spPr>
            <a:xfrm flipV="1">
              <a:off x="-2628800" y="2276632"/>
              <a:ext cx="864096" cy="504056"/>
            </a:xfrm>
            <a:prstGeom prst="foldedCorner">
              <a:avLst>
                <a:gd name="adj" fmla="val 38396"/>
              </a:avLst>
            </a:prstGeom>
            <a:solidFill>
              <a:srgbClr val="F57E1B"/>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57" name="テキスト ボックス 56"/>
            <p:cNvSpPr txBox="1"/>
            <p:nvPr/>
          </p:nvSpPr>
          <p:spPr>
            <a:xfrm>
              <a:off x="-2628800" y="2348640"/>
              <a:ext cx="864096" cy="360040"/>
            </a:xfrm>
            <a:prstGeom prst="rect">
              <a:avLst/>
            </a:prstGeom>
            <a:noFill/>
            <a:ln>
              <a:noFill/>
            </a:ln>
          </p:spPr>
          <p:txBody>
            <a:bodyPr wrap="none" rtlCol="0" anchor="ctr">
              <a:noAutofit/>
            </a:bodyPr>
            <a:lstStyle>
              <a:defPPr>
                <a:defRPr lang="en-US"/>
              </a:defPPr>
              <a:lvl1pPr>
                <a:defRPr kumimoji="1" sz="2000">
                  <a:latin typeface="+mn-ea"/>
                </a:defRPr>
              </a:lvl1pPr>
            </a:lstStyle>
            <a:p>
              <a:pPr algn="ctr"/>
              <a:r>
                <a:rPr lang="ja-JP" altLang="en-US" sz="1400" dirty="0">
                  <a:solidFill>
                    <a:schemeClr val="bg1"/>
                  </a:solidFill>
                  <a:cs typeface="Meiryo UI" panose="020B0604030504040204" pitchFamily="50" charset="-128"/>
                </a:rPr>
                <a:t>元データ</a:t>
              </a:r>
            </a:p>
          </p:txBody>
        </p:sp>
      </p:grpSp>
      <p:grpSp>
        <p:nvGrpSpPr>
          <p:cNvPr id="58" name="グループ化 57"/>
          <p:cNvGrpSpPr/>
          <p:nvPr/>
        </p:nvGrpSpPr>
        <p:grpSpPr>
          <a:xfrm>
            <a:off x="1043608" y="4725144"/>
            <a:ext cx="864096" cy="504056"/>
            <a:chOff x="-2628800" y="2276632"/>
            <a:chExt cx="864096" cy="504056"/>
          </a:xfrm>
        </p:grpSpPr>
        <p:sp>
          <p:nvSpPr>
            <p:cNvPr id="59" name="メモ 58"/>
            <p:cNvSpPr/>
            <p:nvPr/>
          </p:nvSpPr>
          <p:spPr>
            <a:xfrm flipV="1">
              <a:off x="-2628800" y="2276632"/>
              <a:ext cx="864096" cy="504056"/>
            </a:xfrm>
            <a:prstGeom prst="foldedCorner">
              <a:avLst>
                <a:gd name="adj" fmla="val 38396"/>
              </a:avLst>
            </a:prstGeom>
            <a:solidFill>
              <a:srgbClr val="F57E1B"/>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60" name="テキスト ボックス 59"/>
            <p:cNvSpPr txBox="1"/>
            <p:nvPr/>
          </p:nvSpPr>
          <p:spPr>
            <a:xfrm>
              <a:off x="-2628800" y="2348640"/>
              <a:ext cx="864096" cy="360040"/>
            </a:xfrm>
            <a:prstGeom prst="rect">
              <a:avLst/>
            </a:prstGeom>
            <a:noFill/>
            <a:ln>
              <a:noFill/>
            </a:ln>
          </p:spPr>
          <p:txBody>
            <a:bodyPr wrap="none" rtlCol="0" anchor="ctr">
              <a:noAutofit/>
            </a:bodyPr>
            <a:lstStyle>
              <a:defPPr>
                <a:defRPr lang="en-US"/>
              </a:defPPr>
              <a:lvl1pPr>
                <a:defRPr kumimoji="1" sz="2000">
                  <a:latin typeface="+mn-ea"/>
                </a:defRPr>
              </a:lvl1pPr>
            </a:lstStyle>
            <a:p>
              <a:pPr algn="ctr"/>
              <a:r>
                <a:rPr lang="ja-JP" altLang="en-US" sz="1400" dirty="0">
                  <a:solidFill>
                    <a:schemeClr val="bg1"/>
                  </a:solidFill>
                  <a:cs typeface="Meiryo UI" panose="020B0604030504040204" pitchFamily="50" charset="-128"/>
                </a:rPr>
                <a:t>元データ</a:t>
              </a:r>
            </a:p>
          </p:txBody>
        </p:sp>
      </p:grpSp>
      <p:sp>
        <p:nvSpPr>
          <p:cNvPr id="13" name="フリーフォーム 12"/>
          <p:cNvSpPr/>
          <p:nvPr/>
        </p:nvSpPr>
        <p:spPr>
          <a:xfrm>
            <a:off x="1778000" y="2924944"/>
            <a:ext cx="1569864" cy="406896"/>
          </a:xfrm>
          <a:custGeom>
            <a:avLst/>
            <a:gdLst>
              <a:gd name="connsiteX0" fmla="*/ 0 w 1511300"/>
              <a:gd name="connsiteY0" fmla="*/ 482600 h 482600"/>
              <a:gd name="connsiteX1" fmla="*/ 304800 w 1511300"/>
              <a:gd name="connsiteY1" fmla="*/ 139700 h 482600"/>
              <a:gd name="connsiteX2" fmla="*/ 1511300 w 1511300"/>
              <a:gd name="connsiteY2" fmla="*/ 0 h 482600"/>
            </a:gdLst>
            <a:ahLst/>
            <a:cxnLst>
              <a:cxn ang="0">
                <a:pos x="connsiteX0" y="connsiteY0"/>
              </a:cxn>
              <a:cxn ang="0">
                <a:pos x="connsiteX1" y="connsiteY1"/>
              </a:cxn>
              <a:cxn ang="0">
                <a:pos x="connsiteX2" y="connsiteY2"/>
              </a:cxn>
            </a:cxnLst>
            <a:rect l="l" t="t" r="r" b="b"/>
            <a:pathLst>
              <a:path w="1511300" h="482600">
                <a:moveTo>
                  <a:pt x="0" y="482600"/>
                </a:moveTo>
                <a:cubicBezTo>
                  <a:pt x="26458" y="351366"/>
                  <a:pt x="52917" y="220133"/>
                  <a:pt x="304800" y="139700"/>
                </a:cubicBezTo>
                <a:cubicBezTo>
                  <a:pt x="556683" y="59267"/>
                  <a:pt x="1033991" y="29633"/>
                  <a:pt x="1511300" y="0"/>
                </a:cubicBezTo>
              </a:path>
            </a:pathLst>
          </a:custGeom>
          <a:ln w="57150">
            <a:solidFill>
              <a:srgbClr val="F57E1B"/>
            </a:solidFill>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nvGrpSpPr>
          <p:cNvPr id="43" name="グループ化 42"/>
          <p:cNvGrpSpPr/>
          <p:nvPr/>
        </p:nvGrpSpPr>
        <p:grpSpPr>
          <a:xfrm>
            <a:off x="2051720" y="2564904"/>
            <a:ext cx="864096" cy="504056"/>
            <a:chOff x="7884368" y="2780928"/>
            <a:chExt cx="864096" cy="504056"/>
          </a:xfrm>
        </p:grpSpPr>
        <p:sp>
          <p:nvSpPr>
            <p:cNvPr id="44" name="メモ 43"/>
            <p:cNvSpPr/>
            <p:nvPr/>
          </p:nvSpPr>
          <p:spPr>
            <a:xfrm flipV="1">
              <a:off x="7884368" y="2780928"/>
              <a:ext cx="864096" cy="504056"/>
            </a:xfrm>
            <a:prstGeom prst="foldedCorner">
              <a:avLst>
                <a:gd name="adj" fmla="val 3839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45" name="テキスト ボックス 44"/>
            <p:cNvSpPr txBox="1"/>
            <p:nvPr/>
          </p:nvSpPr>
          <p:spPr>
            <a:xfrm>
              <a:off x="7884368" y="2852936"/>
              <a:ext cx="864096" cy="360040"/>
            </a:xfrm>
            <a:prstGeom prst="rect">
              <a:avLst/>
            </a:prstGeom>
            <a:noFill/>
            <a:ln>
              <a:noFill/>
            </a:ln>
          </p:spPr>
          <p:txBody>
            <a:bodyPr wrap="none" rtlCol="0" anchor="ctr">
              <a:noAutofit/>
            </a:bodyPr>
            <a:lstStyle>
              <a:defPPr>
                <a:defRPr lang="en-US"/>
              </a:defPPr>
              <a:lvl1pPr>
                <a:defRPr kumimoji="1" sz="2000">
                  <a:latin typeface="+mn-ea"/>
                </a:defRPr>
              </a:lvl1pPr>
            </a:lstStyle>
            <a:p>
              <a:pPr algn="ctr"/>
              <a:r>
                <a:rPr lang="ja-JP" altLang="en-US" sz="1400" dirty="0">
                  <a:cs typeface="Meiryo UI" panose="020B0604030504040204" pitchFamily="50" charset="-128"/>
                </a:rPr>
                <a:t>公開情報</a:t>
              </a:r>
            </a:p>
          </p:txBody>
        </p:sp>
      </p:grpSp>
      <p:sp>
        <p:nvSpPr>
          <p:cNvPr id="61" name="正方形/長方形 60"/>
          <p:cNvSpPr/>
          <p:nvPr/>
        </p:nvSpPr>
        <p:spPr>
          <a:xfrm>
            <a:off x="1907704" y="4509120"/>
            <a:ext cx="1656184" cy="504056"/>
          </a:xfrm>
          <a:prstGeom prst="rect">
            <a:avLst/>
          </a:prstGeom>
          <a:noFill/>
          <a:ln>
            <a:noFill/>
          </a:ln>
        </p:spPr>
        <p:txBody>
          <a:bodyPr wrap="square" rtlCol="0" anchor="t">
            <a:noAutofit/>
          </a:bodyPr>
          <a:lstStyle/>
          <a:p>
            <a:pPr marL="88900" indent="-88900" defTabSz="914400">
              <a:buFont typeface="Arial" panose="020B0604020202020204" pitchFamily="34" charset="0"/>
              <a:buChar char="•"/>
            </a:pPr>
            <a:r>
              <a:rPr kumimoji="1" lang="ja-JP" altLang="en-US" sz="1600" dirty="0">
                <a:latin typeface="+mn-ea"/>
                <a:cs typeface="Meiryo UI" panose="020B0604030504040204" pitchFamily="50" charset="-128"/>
              </a:rPr>
              <a:t>公開情報の</a:t>
            </a:r>
            <a:r>
              <a:rPr kumimoji="1" lang="en-US" altLang="ja-JP" sz="1600" dirty="0">
                <a:latin typeface="+mn-ea"/>
                <a:cs typeface="Meiryo UI" panose="020B0604030504040204" pitchFamily="50" charset="-128"/>
              </a:rPr>
              <a:t/>
            </a:r>
            <a:br>
              <a:rPr kumimoji="1" lang="en-US" altLang="ja-JP" sz="1600" dirty="0">
                <a:latin typeface="+mn-ea"/>
                <a:cs typeface="Meiryo UI" panose="020B0604030504040204" pitchFamily="50" charset="-128"/>
              </a:rPr>
            </a:br>
            <a:r>
              <a:rPr kumimoji="1" lang="ja-JP" altLang="en-US" sz="1600" dirty="0">
                <a:latin typeface="+mn-ea"/>
                <a:cs typeface="Meiryo UI" panose="020B0604030504040204" pitchFamily="50" charset="-128"/>
              </a:rPr>
              <a:t>準備　　　・・・</a:t>
            </a:r>
            <a:endParaRPr kumimoji="1" lang="en-US" altLang="ja-JP" sz="1600" dirty="0">
              <a:latin typeface="+mn-ea"/>
              <a:cs typeface="Meiryo UI" panose="020B0604030504040204" pitchFamily="50" charset="-128"/>
            </a:endParaRPr>
          </a:p>
        </p:txBody>
      </p:sp>
      <p:sp>
        <p:nvSpPr>
          <p:cNvPr id="62" name="フリーフォーム 61"/>
          <p:cNvSpPr/>
          <p:nvPr/>
        </p:nvSpPr>
        <p:spPr>
          <a:xfrm>
            <a:off x="1778000" y="4293096"/>
            <a:ext cx="1569864" cy="406896"/>
          </a:xfrm>
          <a:custGeom>
            <a:avLst/>
            <a:gdLst>
              <a:gd name="connsiteX0" fmla="*/ 0 w 1511300"/>
              <a:gd name="connsiteY0" fmla="*/ 482600 h 482600"/>
              <a:gd name="connsiteX1" fmla="*/ 304800 w 1511300"/>
              <a:gd name="connsiteY1" fmla="*/ 139700 h 482600"/>
              <a:gd name="connsiteX2" fmla="*/ 1511300 w 1511300"/>
              <a:gd name="connsiteY2" fmla="*/ 0 h 482600"/>
            </a:gdLst>
            <a:ahLst/>
            <a:cxnLst>
              <a:cxn ang="0">
                <a:pos x="connsiteX0" y="connsiteY0"/>
              </a:cxn>
              <a:cxn ang="0">
                <a:pos x="connsiteX1" y="connsiteY1"/>
              </a:cxn>
              <a:cxn ang="0">
                <a:pos x="connsiteX2" y="connsiteY2"/>
              </a:cxn>
            </a:cxnLst>
            <a:rect l="l" t="t" r="r" b="b"/>
            <a:pathLst>
              <a:path w="1511300" h="482600">
                <a:moveTo>
                  <a:pt x="0" y="482600"/>
                </a:moveTo>
                <a:cubicBezTo>
                  <a:pt x="26458" y="351366"/>
                  <a:pt x="52917" y="220133"/>
                  <a:pt x="304800" y="139700"/>
                </a:cubicBezTo>
                <a:cubicBezTo>
                  <a:pt x="556683" y="59267"/>
                  <a:pt x="1033991" y="29633"/>
                  <a:pt x="1511300" y="0"/>
                </a:cubicBezTo>
              </a:path>
            </a:pathLst>
          </a:custGeom>
          <a:ln w="57150">
            <a:solidFill>
              <a:srgbClr val="F57E1B"/>
            </a:solidFill>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nvGrpSpPr>
          <p:cNvPr id="63" name="グループ化 62"/>
          <p:cNvGrpSpPr/>
          <p:nvPr/>
        </p:nvGrpSpPr>
        <p:grpSpPr>
          <a:xfrm>
            <a:off x="2051720" y="3933056"/>
            <a:ext cx="864096" cy="504056"/>
            <a:chOff x="7884368" y="2780928"/>
            <a:chExt cx="864096" cy="504056"/>
          </a:xfrm>
        </p:grpSpPr>
        <p:sp>
          <p:nvSpPr>
            <p:cNvPr id="64" name="メモ 63"/>
            <p:cNvSpPr/>
            <p:nvPr/>
          </p:nvSpPr>
          <p:spPr>
            <a:xfrm flipV="1">
              <a:off x="7884368" y="2780928"/>
              <a:ext cx="864096" cy="504056"/>
            </a:xfrm>
            <a:prstGeom prst="foldedCorner">
              <a:avLst>
                <a:gd name="adj" fmla="val 3839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65" name="テキスト ボックス 64"/>
            <p:cNvSpPr txBox="1"/>
            <p:nvPr/>
          </p:nvSpPr>
          <p:spPr>
            <a:xfrm>
              <a:off x="7884368" y="2852936"/>
              <a:ext cx="864096" cy="360040"/>
            </a:xfrm>
            <a:prstGeom prst="rect">
              <a:avLst/>
            </a:prstGeom>
            <a:noFill/>
            <a:ln>
              <a:noFill/>
            </a:ln>
          </p:spPr>
          <p:txBody>
            <a:bodyPr wrap="none" rtlCol="0" anchor="ctr">
              <a:noAutofit/>
            </a:bodyPr>
            <a:lstStyle>
              <a:defPPr>
                <a:defRPr lang="en-US"/>
              </a:defPPr>
              <a:lvl1pPr>
                <a:defRPr kumimoji="1" sz="2000">
                  <a:latin typeface="+mn-ea"/>
                </a:defRPr>
              </a:lvl1pPr>
            </a:lstStyle>
            <a:p>
              <a:pPr algn="ctr"/>
              <a:r>
                <a:rPr lang="ja-JP" altLang="en-US" sz="1400" dirty="0">
                  <a:cs typeface="Meiryo UI" panose="020B0604030504040204" pitchFamily="50" charset="-128"/>
                </a:rPr>
                <a:t>公開情報</a:t>
              </a:r>
            </a:p>
          </p:txBody>
        </p:sp>
      </p:grpSp>
    </p:spTree>
    <p:extLst>
      <p:ext uri="{BB962C8B-B14F-4D97-AF65-F5344CB8AC3E}">
        <p14:creationId xmlns:p14="http://schemas.microsoft.com/office/powerpoint/2010/main" val="3093090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１．はじめに</a:t>
            </a:r>
          </a:p>
        </p:txBody>
      </p:sp>
      <p:sp>
        <p:nvSpPr>
          <p:cNvPr id="34" name="額縁 33"/>
          <p:cNvSpPr/>
          <p:nvPr/>
        </p:nvSpPr>
        <p:spPr>
          <a:xfrm>
            <a:off x="5220072" y="3573016"/>
            <a:ext cx="3672408" cy="1080120"/>
          </a:xfrm>
          <a:prstGeom prst="bevel">
            <a:avLst>
              <a:gd name="adj" fmla="val 7696"/>
            </a:avLst>
          </a:prstGeom>
          <a:solidFill>
            <a:srgbClr val="F6A36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dirty="0">
                <a:latin typeface="+mn-ea"/>
              </a:rPr>
              <a:t>２章</a:t>
            </a:r>
            <a:endParaRPr lang="en-US" altLang="ja-JP" sz="2000" dirty="0">
              <a:latin typeface="+mn-ea"/>
            </a:endParaRPr>
          </a:p>
          <a:p>
            <a:pPr algn="ctr"/>
            <a:r>
              <a:rPr lang="ja-JP" altLang="en-US" sz="2000" dirty="0">
                <a:latin typeface="+mn-ea"/>
              </a:rPr>
              <a:t>オープンデータを公開するための</a:t>
            </a:r>
            <a:endParaRPr lang="en-US" altLang="ja-JP" sz="2000" dirty="0">
              <a:latin typeface="+mn-ea"/>
            </a:endParaRPr>
          </a:p>
          <a:p>
            <a:pPr algn="ctr"/>
            <a:r>
              <a:rPr lang="ja-JP" altLang="en-US" sz="2000" dirty="0">
                <a:latin typeface="+mn-ea"/>
              </a:rPr>
              <a:t>基本的な作業</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8</a:t>
            </a:fld>
            <a:endParaRPr kumimoji="1" lang="ja-JP" altLang="en-US" dirty="0"/>
          </a:p>
        </p:txBody>
      </p:sp>
      <p:sp>
        <p:nvSpPr>
          <p:cNvPr id="27" name="テキスト ボックス 26"/>
          <p:cNvSpPr txBox="1"/>
          <p:nvPr/>
        </p:nvSpPr>
        <p:spPr>
          <a:xfrm>
            <a:off x="251520" y="2564904"/>
            <a:ext cx="7848872" cy="10801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defPPr>
              <a:defRPr lang="en-US"/>
            </a:defPPr>
            <a:lvl1pPr marL="285750" indent="-285750">
              <a:spcBef>
                <a:spcPts val="600"/>
              </a:spcBef>
              <a:buClr>
                <a:schemeClr val="accent6">
                  <a:lumMod val="75000"/>
                </a:schemeClr>
              </a:buClr>
              <a:buFont typeface="Wingdings" panose="05000000000000000000" pitchFamily="2" charset="2"/>
              <a:buChar char="l"/>
              <a:defRPr>
                <a:solidFill>
                  <a:schemeClr val="tx1"/>
                </a:solidFill>
                <a:latin typeface="+mn-ea"/>
                <a:cs typeface="Meiryo UI" panose="020B0604030504040204" pitchFamily="50" charset="-128"/>
              </a:defRPr>
            </a:lvl1pPr>
          </a:lstStyle>
          <a:p>
            <a:pPr>
              <a:buFont typeface="Wingdings" panose="05000000000000000000" pitchFamily="2" charset="2"/>
              <a:buChar char="u"/>
            </a:pPr>
            <a:r>
              <a:rPr lang="ja-JP" altLang="en-US" dirty="0"/>
              <a:t>まず、</a:t>
            </a:r>
            <a:endParaRPr lang="en-US" altLang="ja-JP" dirty="0"/>
          </a:p>
          <a:p>
            <a:pPr marL="449263" indent="0">
              <a:buNone/>
            </a:pPr>
            <a:r>
              <a:rPr lang="ja-JP" altLang="en-US" dirty="0"/>
              <a:t>いまある情報を活かして最短距離でオープンデータを公開するための作業や、</a:t>
            </a:r>
            <a:r>
              <a:rPr lang="en-US" altLang="ja-JP" dirty="0"/>
              <a:t/>
            </a:r>
            <a:br>
              <a:rPr lang="en-US" altLang="ja-JP" dirty="0"/>
            </a:br>
            <a:r>
              <a:rPr lang="ja-JP" altLang="en-US" dirty="0"/>
              <a:t>より使いやすいデータとするための作業などを、ご説明します。</a:t>
            </a:r>
            <a:endParaRPr lang="en-US" altLang="ja-JP" dirty="0"/>
          </a:p>
        </p:txBody>
      </p:sp>
      <p:sp>
        <p:nvSpPr>
          <p:cNvPr id="36" name="テキスト ボックス 35"/>
          <p:cNvSpPr txBox="1"/>
          <p:nvPr/>
        </p:nvSpPr>
        <p:spPr>
          <a:xfrm>
            <a:off x="251520" y="4725144"/>
            <a:ext cx="7848872" cy="72008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defPPr>
              <a:defRPr lang="en-US"/>
            </a:defPPr>
            <a:lvl1pPr marL="285750" indent="-285750">
              <a:spcBef>
                <a:spcPts val="600"/>
              </a:spcBef>
              <a:buClr>
                <a:schemeClr val="accent6">
                  <a:lumMod val="75000"/>
                </a:schemeClr>
              </a:buClr>
              <a:buFont typeface="Wingdings" panose="05000000000000000000" pitchFamily="2" charset="2"/>
              <a:buChar char="u"/>
              <a:defRPr>
                <a:solidFill>
                  <a:schemeClr val="tx1"/>
                </a:solidFill>
                <a:latin typeface="+mn-ea"/>
                <a:cs typeface="Meiryo UI" panose="020B0604030504040204" pitchFamily="50" charset="-128"/>
              </a:defRPr>
            </a:lvl1pPr>
          </a:lstStyle>
          <a:p>
            <a:r>
              <a:rPr lang="ja-JP" altLang="en-US" dirty="0"/>
              <a:t>次に、</a:t>
            </a:r>
            <a:endParaRPr lang="en-US" altLang="ja-JP" dirty="0"/>
          </a:p>
          <a:p>
            <a:pPr marL="449263" indent="0">
              <a:buNone/>
            </a:pPr>
            <a:r>
              <a:rPr lang="ja-JP" altLang="en-US" dirty="0"/>
              <a:t>公開済みのオープンデータの更新や、拡充など、継続的な取り組み内容についてご説明します。</a:t>
            </a:r>
            <a:endParaRPr lang="en-US" altLang="ja-JP" dirty="0"/>
          </a:p>
        </p:txBody>
      </p:sp>
      <p:sp>
        <p:nvSpPr>
          <p:cNvPr id="37" name="額縁 36"/>
          <p:cNvSpPr/>
          <p:nvPr/>
        </p:nvSpPr>
        <p:spPr>
          <a:xfrm>
            <a:off x="5220072" y="5445224"/>
            <a:ext cx="3672408" cy="1080120"/>
          </a:xfrm>
          <a:prstGeom prst="bevel">
            <a:avLst>
              <a:gd name="adj" fmla="val 7696"/>
            </a:avLst>
          </a:prstGeom>
          <a:solidFill>
            <a:srgbClr val="F6A36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dirty="0">
                <a:latin typeface="+mn-ea"/>
              </a:rPr>
              <a:t>３章</a:t>
            </a:r>
          </a:p>
          <a:p>
            <a:pPr algn="ctr"/>
            <a:r>
              <a:rPr lang="ja-JP" altLang="en-US" sz="2000" dirty="0">
                <a:latin typeface="+mn-ea"/>
              </a:rPr>
              <a:t>オープンデータを継続していくための</a:t>
            </a:r>
          </a:p>
          <a:p>
            <a:pPr algn="ctr"/>
            <a:r>
              <a:rPr lang="ja-JP" altLang="en-US" sz="2000" dirty="0">
                <a:latin typeface="+mn-ea"/>
              </a:rPr>
              <a:t>取り組み</a:t>
            </a:r>
          </a:p>
        </p:txBody>
      </p:sp>
      <p:sp>
        <p:nvSpPr>
          <p:cNvPr id="38" name="右矢印 37"/>
          <p:cNvSpPr/>
          <p:nvPr/>
        </p:nvSpPr>
        <p:spPr>
          <a:xfrm>
            <a:off x="4716016" y="3717032"/>
            <a:ext cx="360040" cy="792088"/>
          </a:xfrm>
          <a:prstGeom prst="rightArrow">
            <a:avLst/>
          </a:prstGeom>
          <a:solidFill>
            <a:srgbClr val="F6A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右矢印 38"/>
          <p:cNvSpPr/>
          <p:nvPr/>
        </p:nvSpPr>
        <p:spPr>
          <a:xfrm>
            <a:off x="4716016" y="5589240"/>
            <a:ext cx="360040" cy="792088"/>
          </a:xfrm>
          <a:prstGeom prst="rightArrow">
            <a:avLst/>
          </a:prstGeom>
          <a:solidFill>
            <a:srgbClr val="F6A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79512" y="908720"/>
            <a:ext cx="1440160" cy="864096"/>
          </a:xfrm>
          <a:prstGeom prst="rect">
            <a:avLst/>
          </a:prstGeom>
          <a:noFill/>
          <a:ln>
            <a:noFill/>
          </a:ln>
        </p:spPr>
        <p:txBody>
          <a:bodyPr wrap="none" rtlCol="0" anchor="ctr">
            <a:noAutofit/>
          </a:bodyPr>
          <a:lstStyle/>
          <a:p>
            <a:r>
              <a:rPr kumimoji="1" lang="ja-JP" altLang="en-US" sz="2000" dirty="0">
                <a:latin typeface="+mn-ea"/>
              </a:rPr>
              <a:t>この研修では、</a:t>
            </a:r>
          </a:p>
        </p:txBody>
      </p:sp>
      <p:sp>
        <p:nvSpPr>
          <p:cNvPr id="11" name="角丸四角形 10"/>
          <p:cNvSpPr/>
          <p:nvPr/>
        </p:nvSpPr>
        <p:spPr>
          <a:xfrm>
            <a:off x="1763688" y="908720"/>
            <a:ext cx="2160240" cy="864096"/>
          </a:xfrm>
          <a:prstGeom prst="roundRect">
            <a:avLst>
              <a:gd name="adj" fmla="val 6752"/>
            </a:avLst>
          </a:prstGeom>
          <a:solidFill>
            <a:srgbClr val="6E97C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ja-JP" altLang="en-US" sz="2000" dirty="0">
                <a:solidFill>
                  <a:schemeClr val="bg1"/>
                </a:solidFill>
                <a:latin typeface="+mn-ea"/>
                <a:cs typeface="メイリオ" panose="020B0604030504040204" pitchFamily="50" charset="-128"/>
              </a:rPr>
              <a:t>業務担当課</a:t>
            </a:r>
            <a:endParaRPr lang="en-US" altLang="ja-JP" sz="2000" dirty="0">
              <a:solidFill>
                <a:schemeClr val="bg1"/>
              </a:solidFill>
              <a:latin typeface="+mn-ea"/>
              <a:cs typeface="メイリオ" panose="020B0604030504040204" pitchFamily="50" charset="-128"/>
            </a:endParaRPr>
          </a:p>
          <a:p>
            <a:pPr algn="ctr">
              <a:defRPr/>
            </a:pPr>
            <a:r>
              <a:rPr lang="ja-JP" altLang="en-US" sz="2000" dirty="0">
                <a:solidFill>
                  <a:schemeClr val="bg1"/>
                </a:solidFill>
                <a:latin typeface="+mn-ea"/>
                <a:cs typeface="メイリオ" panose="020B0604030504040204" pitchFamily="50" charset="-128"/>
              </a:rPr>
              <a:t>（データ保有部署）</a:t>
            </a:r>
          </a:p>
        </p:txBody>
      </p:sp>
      <p:sp>
        <p:nvSpPr>
          <p:cNvPr id="12" name="テキスト ボックス 11"/>
          <p:cNvSpPr txBox="1"/>
          <p:nvPr/>
        </p:nvSpPr>
        <p:spPr>
          <a:xfrm>
            <a:off x="3995936" y="908720"/>
            <a:ext cx="2592288" cy="864096"/>
          </a:xfrm>
          <a:prstGeom prst="rect">
            <a:avLst/>
          </a:prstGeom>
          <a:noFill/>
          <a:ln>
            <a:noFill/>
          </a:ln>
        </p:spPr>
        <p:txBody>
          <a:bodyPr wrap="none" rtlCol="0" anchor="ctr">
            <a:noAutofit/>
          </a:bodyPr>
          <a:lstStyle/>
          <a:p>
            <a:r>
              <a:rPr kumimoji="1" lang="ja-JP" altLang="en-US" sz="2000" dirty="0">
                <a:latin typeface="+mn-ea"/>
              </a:rPr>
              <a:t>の方を対象に、</a:t>
            </a:r>
          </a:p>
        </p:txBody>
      </p:sp>
      <p:sp>
        <p:nvSpPr>
          <p:cNvPr id="13" name="テキスト ボックス 12"/>
          <p:cNvSpPr txBox="1"/>
          <p:nvPr/>
        </p:nvSpPr>
        <p:spPr>
          <a:xfrm>
            <a:off x="179512" y="1772816"/>
            <a:ext cx="2592288" cy="432048"/>
          </a:xfrm>
          <a:prstGeom prst="rect">
            <a:avLst/>
          </a:prstGeom>
          <a:noFill/>
          <a:ln>
            <a:noFill/>
          </a:ln>
        </p:spPr>
        <p:txBody>
          <a:bodyPr wrap="none" rtlCol="0" anchor="ctr">
            <a:noAutofit/>
          </a:bodyPr>
          <a:lstStyle/>
          <a:p>
            <a:r>
              <a:rPr kumimoji="1" lang="ja-JP" altLang="en-US" sz="2000" dirty="0">
                <a:latin typeface="+mn-ea"/>
              </a:rPr>
              <a:t>についてご説明します。</a:t>
            </a:r>
          </a:p>
        </p:txBody>
      </p:sp>
      <p:sp>
        <p:nvSpPr>
          <p:cNvPr id="14" name="テキスト ボックス 13"/>
          <p:cNvSpPr txBox="1"/>
          <p:nvPr/>
        </p:nvSpPr>
        <p:spPr>
          <a:xfrm>
            <a:off x="5724128" y="908720"/>
            <a:ext cx="3240360" cy="864096"/>
          </a:xfrm>
          <a:prstGeom prst="rect">
            <a:avLst/>
          </a:prstGeom>
          <a:solidFill>
            <a:schemeClr val="accent6">
              <a:lumMod val="40000"/>
              <a:lumOff val="60000"/>
            </a:schemeClr>
          </a:solidFill>
          <a:ln w="9525">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defPPr>
              <a:defRPr lang="en-US"/>
            </a:defPPr>
            <a:lvl1pPr marL="261938" indent="-261938">
              <a:spcBef>
                <a:spcPts val="600"/>
              </a:spcBef>
              <a:buClr>
                <a:schemeClr val="accent6">
                  <a:lumMod val="75000"/>
                </a:schemeClr>
              </a:buClr>
              <a:buFont typeface="Wingdings" panose="05000000000000000000" pitchFamily="2" charset="2"/>
              <a:buChar char="l"/>
              <a:defRPr>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buNone/>
            </a:pPr>
            <a:r>
              <a:rPr lang="ja-JP" altLang="en-US" sz="2000" dirty="0">
                <a:solidFill>
                  <a:schemeClr val="tx1"/>
                </a:solidFill>
              </a:rPr>
              <a:t>オープンデータを公開するために何をすればよいか</a:t>
            </a:r>
            <a:endParaRPr lang="en-US" altLang="ja-JP" sz="2000" dirty="0">
              <a:solidFill>
                <a:schemeClr val="tx1"/>
              </a:solidFill>
            </a:endParaRPr>
          </a:p>
        </p:txBody>
      </p:sp>
    </p:spTree>
    <p:extLst>
      <p:ext uri="{BB962C8B-B14F-4D97-AF65-F5344CB8AC3E}">
        <p14:creationId xmlns:p14="http://schemas.microsoft.com/office/powerpoint/2010/main" val="2792898192"/>
      </p:ext>
    </p:extLst>
  </p:cSld>
  <p:clrMapOvr>
    <a:masterClrMapping/>
  </p:clrMapOvr>
</p:sld>
</file>

<file path=ppt/theme/theme1.xml><?xml version="1.0" encoding="utf-8"?>
<a:theme xmlns:a="http://schemas.openxmlformats.org/drawingml/2006/main" name="Office テーマ">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9286</Words>
  <Application>Microsoft Office PowerPoint</Application>
  <PresentationFormat>画面に合わせる (4:3)</PresentationFormat>
  <Paragraphs>1027</Paragraphs>
  <Slides>72</Slides>
  <Notes>67</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72</vt:i4>
      </vt:variant>
    </vt:vector>
  </HeadingPairs>
  <TitlesOfParts>
    <vt:vector size="81" baseType="lpstr">
      <vt:lpstr>HGP創英角ｺﾞｼｯｸUB</vt:lpstr>
      <vt:lpstr>Meiryo UI</vt:lpstr>
      <vt:lpstr>ＭＳ ゴシック</vt:lpstr>
      <vt:lpstr>メイリオ</vt:lpstr>
      <vt:lpstr>游ゴシック</vt:lpstr>
      <vt:lpstr>Arial</vt:lpstr>
      <vt:lpstr>Calibri</vt:lpstr>
      <vt:lpstr>Wingdings</vt:lpstr>
      <vt:lpstr>Office テーマ</vt:lpstr>
      <vt:lpstr>オープンデータ化支援研修</vt:lpstr>
      <vt:lpstr>PowerPoint プレゼンテーション</vt:lpstr>
      <vt:lpstr>PowerPoint プレゼンテーション</vt:lpstr>
      <vt:lpstr>１．はじめに</vt:lpstr>
      <vt:lpstr>１．はじめに</vt:lpstr>
      <vt:lpstr>１．はじめに</vt:lpstr>
      <vt:lpstr>１．はじめに</vt:lpstr>
      <vt:lpstr>１．はじめに</vt:lpstr>
      <vt:lpstr>１．はじめに</vt:lpstr>
      <vt:lpstr>PowerPoint プレゼンテーション</vt:lpstr>
      <vt:lpstr>PowerPoint プレゼンテーション</vt:lpstr>
      <vt:lpstr>２．オープンデータを公開するための基本的な作業</vt:lpstr>
      <vt:lpstr>２．オープンデータを公開するための基本的な作業</vt:lpstr>
      <vt:lpstr>(1) 利用ルールと一緒に公開する</vt:lpstr>
      <vt:lpstr>(1) 利用ルールと一緒に公開する</vt:lpstr>
      <vt:lpstr>(1) 利用ルールと一緒に公開する</vt:lpstr>
      <vt:lpstr>２．オープンデータを公開するための基本的な作業</vt:lpstr>
      <vt:lpstr>(2) 利用ルールを整備する</vt:lpstr>
      <vt:lpstr>(2) 利用ルールを整備する</vt:lpstr>
      <vt:lpstr>(2) 利用ルールを整備する</vt:lpstr>
      <vt:lpstr>(2) 利用ルールを整備する</vt:lpstr>
      <vt:lpstr>(2) 利用ルールを整備する</vt:lpstr>
      <vt:lpstr>(2) 利用ルールを整備する</vt:lpstr>
      <vt:lpstr>(2) 利用ルールを整備する</vt:lpstr>
      <vt:lpstr>(2) 利用ルールを整備する</vt:lpstr>
      <vt:lpstr>２．オープンデータを公開するための基本的な作業</vt:lpstr>
      <vt:lpstr>(3) 公開するデータを選ぶ</vt:lpstr>
      <vt:lpstr>(3) 公開するデータを選ぶ</vt:lpstr>
      <vt:lpstr>(3) 公開するデータを選ぶ</vt:lpstr>
      <vt:lpstr>(3) 公開するデータを選ぶ</vt:lpstr>
      <vt:lpstr>(3) 公開するデータを選ぶ</vt:lpstr>
      <vt:lpstr>(3) 公開するデータを選ぶ</vt:lpstr>
      <vt:lpstr>(3) 公開するデータを選ぶ</vt:lpstr>
      <vt:lpstr>(3) 公開するデータを選ぶ</vt:lpstr>
      <vt:lpstr>２．オープンデータを公開するための基本的な作業</vt:lpstr>
      <vt:lpstr>(4) オープンデータにより適したデータにする</vt:lpstr>
      <vt:lpstr>(4) オープンデータにより適したデータにする</vt:lpstr>
      <vt:lpstr>(4) オープンデータにより適したデータにする</vt:lpstr>
      <vt:lpstr>(4) オープンデータにより適したデータにする</vt:lpstr>
      <vt:lpstr>(4) オープンデータにより適したデータにする</vt:lpstr>
      <vt:lpstr>(4) オープンデータにより適したデータにする</vt:lpstr>
      <vt:lpstr>(4) オープンデータにより適したデータにする</vt:lpstr>
      <vt:lpstr>(4) オープンデータにより適したデータにする</vt:lpstr>
      <vt:lpstr>(4) オープンデータにより適したデータにする</vt:lpstr>
      <vt:lpstr>(4) オープンデータにより適したデータにする</vt:lpstr>
      <vt:lpstr>(4) オープンデータにより適したデータにする</vt:lpstr>
      <vt:lpstr>(4) オープンデータにより適したデータにする</vt:lpstr>
      <vt:lpstr>(4) オープンデータにより適したデータにする</vt:lpstr>
      <vt:lpstr>(4) オープンデータにより適したデータにする</vt:lpstr>
      <vt:lpstr>(4) オープンデータにより適したデータにする</vt:lpstr>
      <vt:lpstr>２．オープンデータを公開するための基本的な作業　（まとめ）</vt:lpstr>
      <vt:lpstr>PowerPoint プレゼンテーション</vt:lpstr>
      <vt:lpstr>PowerPoint プレゼンテーション</vt:lpstr>
      <vt:lpstr>３. オープンデータを継続していくための取り組み</vt:lpstr>
      <vt:lpstr>(1) 公開したオープンデータを更新する</vt:lpstr>
      <vt:lpstr>(1) 公開したオープンデータを更新する</vt:lpstr>
      <vt:lpstr>(2) オープンデータを拡充する</vt:lpstr>
      <vt:lpstr>(2) オープンデータを拡充する</vt:lpstr>
      <vt:lpstr>(2) オープンデータを拡充する</vt:lpstr>
      <vt:lpstr>(2) オープンデータを拡充する</vt:lpstr>
      <vt:lpstr>PowerPoint プレゼンテーション</vt:lpstr>
      <vt:lpstr>(1)オープンデータ研修ポータルとは</vt:lpstr>
      <vt:lpstr>(2)教材の掲載</vt:lpstr>
      <vt:lpstr>(3)e-learning</vt:lpstr>
      <vt:lpstr>(4)Web演習</vt:lpstr>
      <vt:lpstr>(5)相談・問い合わせ窓口等</vt:lpstr>
      <vt:lpstr>オープンデータ化支援研修</vt:lpstr>
      <vt:lpstr>本資料の利用について</vt:lpstr>
      <vt:lpstr>本資料の利用について</vt:lpstr>
      <vt:lpstr>他社所有商標に関する表示</vt:lpstr>
      <vt:lpstr>免責事項等について</vt:lpstr>
      <vt:lpstr>出典について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2018-12-12T04:28:39Z</dcterms:created>
  <dcterms:modified xsi:type="dcterms:W3CDTF">2020-06-03T05:50:57Z</dcterms:modified>
</cp:coreProperties>
</file>