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94" r:id="rId2"/>
    <p:sldId id="743" r:id="rId3"/>
    <p:sldId id="740" r:id="rId4"/>
    <p:sldId id="718" r:id="rId5"/>
    <p:sldId id="719" r:id="rId6"/>
    <p:sldId id="714" r:id="rId7"/>
    <p:sldId id="715" r:id="rId8"/>
    <p:sldId id="716" r:id="rId9"/>
    <p:sldId id="717" r:id="rId10"/>
    <p:sldId id="741" r:id="rId11"/>
    <p:sldId id="742" r:id="rId12"/>
    <p:sldId id="720" r:id="rId13"/>
    <p:sldId id="721" r:id="rId14"/>
    <p:sldId id="722" r:id="rId15"/>
    <p:sldId id="744" r:id="rId16"/>
    <p:sldId id="745" r:id="rId17"/>
    <p:sldId id="485" r:id="rId1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D8480E"/>
    <a:srgbClr val="4271C6"/>
    <a:srgbClr val="66FFCC"/>
    <a:srgbClr val="F57E1B"/>
    <a:srgbClr val="6E97C8"/>
    <a:srgbClr val="FAD0B4"/>
    <a:srgbClr val="779DCB"/>
    <a:srgbClr val="85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304" autoAdjust="0"/>
  </p:normalViewPr>
  <p:slideViewPr>
    <p:cSldViewPr>
      <p:cViewPr varScale="1">
        <p:scale>
          <a:sx n="70" d="100"/>
          <a:sy n="70" d="100"/>
        </p:scale>
        <p:origin x="14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10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D30B-1FDC-4CC9-8968-EEE2923C924E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4BF54-7412-42BF-98B8-BD4FC4DB6F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3B6B-85F0-4D10-BE8B-30F32F836F75}" type="datetimeFigureOut">
              <a:rPr kumimoji="1" lang="ja-JP" altLang="en-US" smtClean="0"/>
              <a:t>2020/6/29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3228-728A-4795-AE70-4E5858140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18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40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3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68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29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3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8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05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Copyright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Copyright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ja-JP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>
              <a:defRPr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2pPr>
            <a:lvl3pPr>
              <a:defRPr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3pPr>
            <a:lvl4pPr>
              <a:defRPr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4pPr>
            <a:lvl5pPr>
              <a:defRPr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Copyright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7110"/>
            <a:ext cx="8640960" cy="424732"/>
          </a:xfr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defRPr lang="en-US" sz="2400" dirty="0">
                <a:latin typeface="+mn-ea"/>
                <a:ea typeface="+mn-ea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8104" y="6525344"/>
            <a:ext cx="3096344" cy="288032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Copyright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 vert="horz" lIns="91440" tIns="45720" rIns="91440" bIns="45720" rtlCol="0" anchor="ctr"/>
          <a:lstStyle>
            <a:lvl1pPr>
              <a:def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dirty="0"/>
              <a:t>実習</a:t>
            </a:r>
            <a:r>
              <a:rPr kumimoji="1" lang="en-US" altLang="ja-JP" dirty="0"/>
              <a:t>(</a:t>
            </a:r>
            <a:r>
              <a:rPr kumimoji="1" lang="ja-JP" altLang="en-US" dirty="0"/>
              <a:t>データ加工編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B7D53B40-31BA-4145-95FF-97C966B99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操作手順書</a:t>
            </a:r>
          </a:p>
        </p:txBody>
      </p:sp>
    </p:spTree>
    <p:extLst>
      <p:ext uri="{BB962C8B-B14F-4D97-AF65-F5344CB8AC3E}">
        <p14:creationId xmlns:p14="http://schemas.microsoft.com/office/powerpoint/2010/main" val="307971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43608" y="2615956"/>
            <a:ext cx="576064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北海道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1000,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3,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・・・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青　森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900, ***,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・・・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２．</a:t>
            </a:r>
            <a:r>
              <a:rPr lang="en-US" altLang="ja-JP" dirty="0"/>
              <a:t>Excel</a:t>
            </a:r>
            <a:r>
              <a:rPr lang="ja-JP" altLang="en-US" dirty="0"/>
              <a:t>ファイルの修正　－</a:t>
            </a:r>
            <a:r>
              <a:rPr lang="en-US" altLang="ja-JP" dirty="0"/>
              <a:t>CSV</a:t>
            </a:r>
            <a:r>
              <a:rPr lang="ja-JP" altLang="en-US" dirty="0"/>
              <a:t>ファイル作成の観点</a:t>
            </a:r>
            <a:r>
              <a:rPr lang="en-US" altLang="ja-JP" dirty="0"/>
              <a:t>(3)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971600" y="3140968"/>
            <a:ext cx="1512168" cy="57606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3491880" y="3048004"/>
            <a:ext cx="792088" cy="57606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95536" y="4251184"/>
            <a:ext cx="3240360" cy="885052"/>
          </a:xfrm>
          <a:prstGeom prst="wedgeRoundRectCallout">
            <a:avLst>
              <a:gd name="adj1" fmla="val -10530"/>
              <a:gd name="adj2" fmla="val -114154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見やすくするために、間に空白を入れる。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355976" y="4221088"/>
            <a:ext cx="4032448" cy="885052"/>
          </a:xfrm>
          <a:prstGeom prst="wedgeRoundRectCallout">
            <a:avLst>
              <a:gd name="adj1" fmla="val -54322"/>
              <a:gd name="adj2" fmla="val -126036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例えば数値が取得されていない場合に、代わりの文字を入れる。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827584" y="2060848"/>
            <a:ext cx="2416768" cy="43204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latin typeface="+mn-ea"/>
              </a:rPr>
              <a:t>CSV</a:t>
            </a:r>
            <a:r>
              <a:rPr kumimoji="1" lang="ja-JP" altLang="en-US" dirty="0">
                <a:latin typeface="+mn-ea"/>
              </a:rPr>
              <a:t>形式のデータの例</a:t>
            </a:r>
          </a:p>
        </p:txBody>
      </p:sp>
      <p:grpSp>
        <p:nvGrpSpPr>
          <p:cNvPr id="56" name="グループ化 55"/>
          <p:cNvGrpSpPr/>
          <p:nvPr/>
        </p:nvGrpSpPr>
        <p:grpSpPr>
          <a:xfrm>
            <a:off x="3347864" y="4488164"/>
            <a:ext cx="648072" cy="813044"/>
            <a:chOff x="4932040" y="1628800"/>
            <a:chExt cx="648072" cy="813044"/>
          </a:xfrm>
        </p:grpSpPr>
        <p:grpSp>
          <p:nvGrpSpPr>
            <p:cNvPr id="57" name="グループ化 56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59" name="角丸四角形 58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8" name="テキスト ボックス 57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8172400" y="4458068"/>
            <a:ext cx="648072" cy="813044"/>
            <a:chOff x="4932040" y="1628800"/>
            <a:chExt cx="648072" cy="813044"/>
          </a:xfrm>
        </p:grpSpPr>
        <p:grpSp>
          <p:nvGrpSpPr>
            <p:cNvPr id="66" name="グループ化 65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68" name="角丸四角形 67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68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角丸四角形 69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角丸四角形 70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角丸四角形 71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角丸四角形 72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" name="テキスト ボックス 66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楕円 40"/>
          <p:cNvSpPr/>
          <p:nvPr/>
        </p:nvSpPr>
        <p:spPr>
          <a:xfrm>
            <a:off x="179512" y="3933056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６</a:t>
            </a:r>
          </a:p>
        </p:txBody>
      </p:sp>
      <p:sp>
        <p:nvSpPr>
          <p:cNvPr id="42" name="楕円 41"/>
          <p:cNvSpPr/>
          <p:nvPr/>
        </p:nvSpPr>
        <p:spPr>
          <a:xfrm>
            <a:off x="4067944" y="3933056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７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79512" y="980728"/>
            <a:ext cx="8712968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形式でも、情報の記載方法によって、機械判読に適さなくなってしまう場合があるため、以下のような点に気をつける必要があります。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19081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43608" y="2615956"/>
            <a:ext cx="576064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北海道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1000,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3,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・・・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青森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 900,    ,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・・・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２．</a:t>
            </a:r>
            <a:r>
              <a:rPr lang="en-US" altLang="ja-JP" dirty="0"/>
              <a:t>Excel</a:t>
            </a:r>
            <a:r>
              <a:rPr lang="ja-JP" altLang="en-US" dirty="0"/>
              <a:t>ファイルの修正　－</a:t>
            </a:r>
            <a:r>
              <a:rPr lang="en-US" altLang="ja-JP" dirty="0"/>
              <a:t>CSV</a:t>
            </a:r>
            <a:r>
              <a:rPr lang="ja-JP" altLang="en-US" dirty="0"/>
              <a:t>ファイル作成の観点</a:t>
            </a:r>
            <a:r>
              <a:rPr lang="en-US" altLang="ja-JP" dirty="0"/>
              <a:t>(3)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55576" y="3140968"/>
            <a:ext cx="1512168" cy="57606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3131840" y="3140968"/>
            <a:ext cx="936104" cy="57606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827584" y="2060848"/>
            <a:ext cx="2416768" cy="43204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>
                <a:latin typeface="+mn-ea"/>
              </a:rPr>
              <a:t>CSV</a:t>
            </a:r>
            <a:r>
              <a:rPr kumimoji="1" lang="ja-JP" altLang="en-US" dirty="0">
                <a:latin typeface="+mn-ea"/>
              </a:rPr>
              <a:t>形式のデータの例</a:t>
            </a:r>
          </a:p>
        </p:txBody>
      </p:sp>
      <p:sp>
        <p:nvSpPr>
          <p:cNvPr id="48" name="角丸四角形吹き出し 47"/>
          <p:cNvSpPr/>
          <p:nvPr/>
        </p:nvSpPr>
        <p:spPr>
          <a:xfrm>
            <a:off x="395536" y="4251184"/>
            <a:ext cx="3456384" cy="885052"/>
          </a:xfrm>
          <a:prstGeom prst="wedgeRoundRectCallout">
            <a:avLst>
              <a:gd name="adj1" fmla="val -10530"/>
              <a:gd name="adj2" fmla="val -114154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見やすさのための空白は入れません</a:t>
            </a:r>
          </a:p>
        </p:txBody>
      </p:sp>
      <p:sp>
        <p:nvSpPr>
          <p:cNvPr id="49" name="角丸四角形吹き出し 48"/>
          <p:cNvSpPr/>
          <p:nvPr/>
        </p:nvSpPr>
        <p:spPr>
          <a:xfrm>
            <a:off x="4355976" y="4221088"/>
            <a:ext cx="3888432" cy="885052"/>
          </a:xfrm>
          <a:prstGeom prst="wedgeRoundRectCallout">
            <a:avLst>
              <a:gd name="adj1" fmla="val -58521"/>
              <a:gd name="adj2" fmla="val -139429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0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数値の項目には記号は入れず、ゼロや空白（何も入力しない）とします。</a:t>
            </a:r>
          </a:p>
        </p:txBody>
      </p:sp>
      <p:sp>
        <p:nvSpPr>
          <p:cNvPr id="86" name="楕円 85"/>
          <p:cNvSpPr/>
          <p:nvPr/>
        </p:nvSpPr>
        <p:spPr>
          <a:xfrm>
            <a:off x="179512" y="3933056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６</a:t>
            </a:r>
          </a:p>
        </p:txBody>
      </p:sp>
      <p:sp>
        <p:nvSpPr>
          <p:cNvPr id="87" name="楕円 86"/>
          <p:cNvSpPr/>
          <p:nvPr/>
        </p:nvSpPr>
        <p:spPr>
          <a:xfrm>
            <a:off x="4067944" y="3933056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７</a:t>
            </a:r>
          </a:p>
        </p:txBody>
      </p:sp>
      <p:sp>
        <p:nvSpPr>
          <p:cNvPr id="35" name="ドーナツ 34"/>
          <p:cNvSpPr/>
          <p:nvPr/>
        </p:nvSpPr>
        <p:spPr>
          <a:xfrm>
            <a:off x="3347864" y="4869160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ドーナツ 87"/>
          <p:cNvSpPr/>
          <p:nvPr/>
        </p:nvSpPr>
        <p:spPr>
          <a:xfrm>
            <a:off x="7740352" y="4797152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9512" y="980728"/>
            <a:ext cx="8856984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形式でも、「無駄な空白を入れない」「数値の項目に記号などを入れない」 といったことを意識すると、より機械判読に適したデータを作成することがきます。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84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３</a:t>
            </a:r>
            <a:r>
              <a:rPr lang="en-US" altLang="ja-JP" dirty="0"/>
              <a:t>. Excel</a:t>
            </a:r>
            <a:r>
              <a:rPr lang="ja-JP" altLang="en-US" dirty="0"/>
              <a:t>ファイルを</a:t>
            </a:r>
            <a:r>
              <a:rPr lang="en-US" altLang="ja-JP" dirty="0"/>
              <a:t>CSV</a:t>
            </a:r>
            <a:r>
              <a:rPr lang="ja-JP" altLang="en-US" dirty="0"/>
              <a:t>形式で保存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Excel</a:t>
            </a:r>
            <a:r>
              <a:rPr lang="ja-JP" altLang="en-US" dirty="0">
                <a:solidFill>
                  <a:schemeClr val="tx1"/>
                </a:solidFill>
              </a:rPr>
              <a:t>で作成したデータを、</a:t>
            </a:r>
            <a:r>
              <a:rPr lang="en-US" altLang="ja-JP" dirty="0">
                <a:solidFill>
                  <a:schemeClr val="tx1"/>
                </a:solidFill>
              </a:rPr>
              <a:t>CSV</a:t>
            </a:r>
            <a:r>
              <a:rPr lang="ja-JP" altLang="en-US" dirty="0">
                <a:solidFill>
                  <a:schemeClr val="tx1"/>
                </a:solidFill>
              </a:rPr>
              <a:t>ファイル形式で保存します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r="24692" b="29385"/>
          <a:stretch/>
        </p:blipFill>
        <p:spPr>
          <a:xfrm>
            <a:off x="251519" y="1484784"/>
            <a:ext cx="8519907" cy="4824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楕円 18"/>
          <p:cNvSpPr/>
          <p:nvPr/>
        </p:nvSpPr>
        <p:spPr>
          <a:xfrm>
            <a:off x="107504" y="1772816"/>
            <a:ext cx="1008112" cy="43204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r="29440" b="39603"/>
          <a:stretch/>
        </p:blipFill>
        <p:spPr>
          <a:xfrm>
            <a:off x="1547664" y="2636912"/>
            <a:ext cx="6888855" cy="3561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右矢印 22"/>
          <p:cNvSpPr/>
          <p:nvPr/>
        </p:nvSpPr>
        <p:spPr>
          <a:xfrm rot="2518256">
            <a:off x="970787" y="2330650"/>
            <a:ext cx="944983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ja-JP" altLang="en-US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1619672" y="4797152"/>
            <a:ext cx="1152128" cy="50405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2555776" y="1628800"/>
            <a:ext cx="2592288" cy="885052"/>
          </a:xfrm>
          <a:prstGeom prst="wedgeRoundRectCallout">
            <a:avLst>
              <a:gd name="adj1" fmla="val -94150"/>
              <a:gd name="adj2" fmla="val -13400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④「ファイル」メニューを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クリックします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779912" y="4725144"/>
            <a:ext cx="2592288" cy="885052"/>
          </a:xfrm>
          <a:prstGeom prst="wedgeRoundRectCallout">
            <a:avLst>
              <a:gd name="adj1" fmla="val -94150"/>
              <a:gd name="adj2" fmla="val -13400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⑤「名前を付けて保存」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メニューをクリックします</a:t>
            </a:r>
          </a:p>
        </p:txBody>
      </p:sp>
    </p:spTree>
    <p:extLst>
      <p:ext uri="{BB962C8B-B14F-4D97-AF65-F5344CB8AC3E}">
        <p14:creationId xmlns:p14="http://schemas.microsoft.com/office/powerpoint/2010/main" val="256345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b="9692"/>
          <a:stretch/>
        </p:blipFill>
        <p:spPr>
          <a:xfrm>
            <a:off x="251519" y="1484783"/>
            <a:ext cx="7539761" cy="5112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Excel</a:t>
            </a:r>
            <a:r>
              <a:rPr lang="ja-JP" altLang="en-US" dirty="0">
                <a:solidFill>
                  <a:schemeClr val="tx1"/>
                </a:solidFill>
              </a:rPr>
              <a:t>で作成したデータを、</a:t>
            </a:r>
            <a:r>
              <a:rPr lang="en-US" altLang="ja-JP" dirty="0">
                <a:solidFill>
                  <a:schemeClr val="tx1"/>
                </a:solidFill>
              </a:rPr>
              <a:t>CSV</a:t>
            </a:r>
            <a:r>
              <a:rPr lang="ja-JP" altLang="en-US" dirty="0">
                <a:solidFill>
                  <a:schemeClr val="tx1"/>
                </a:solidFill>
              </a:rPr>
              <a:t>ファイル形式で保存します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３</a:t>
            </a:r>
            <a:r>
              <a:rPr lang="en-US" altLang="ja-JP" dirty="0"/>
              <a:t>. Excel</a:t>
            </a:r>
            <a:r>
              <a:rPr lang="ja-JP" altLang="en-US" dirty="0"/>
              <a:t>ファイルを</a:t>
            </a:r>
            <a:r>
              <a:rPr lang="en-US" altLang="ja-JP" dirty="0"/>
              <a:t>CSV</a:t>
            </a:r>
            <a:r>
              <a:rPr lang="ja-JP" altLang="en-US" dirty="0"/>
              <a:t>形式で保存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34278" t="3337" r="15218" b="11070"/>
          <a:stretch/>
        </p:blipFill>
        <p:spPr>
          <a:xfrm>
            <a:off x="3491880" y="1412776"/>
            <a:ext cx="5138946" cy="4896544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1763688" y="6093296"/>
            <a:ext cx="1152128" cy="50405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23528" y="4941168"/>
            <a:ext cx="2592288" cy="597020"/>
          </a:xfrm>
          <a:prstGeom prst="wedgeRoundRectCallout">
            <a:avLst>
              <a:gd name="adj1" fmla="val 11672"/>
              <a:gd name="adj2" fmla="val 119435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⑥「参照」をクリックします</a:t>
            </a:r>
          </a:p>
        </p:txBody>
      </p:sp>
      <p:sp>
        <p:nvSpPr>
          <p:cNvPr id="11" name="右矢印 10"/>
          <p:cNvSpPr/>
          <p:nvPr/>
        </p:nvSpPr>
        <p:spPr>
          <a:xfrm rot="18549217">
            <a:off x="2550684" y="5338173"/>
            <a:ext cx="1566502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ja-JP" altLang="en-US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6300192" y="1844824"/>
            <a:ext cx="2664296" cy="648072"/>
          </a:xfrm>
          <a:prstGeom prst="wedgeRoundRectCallout">
            <a:avLst>
              <a:gd name="adj1" fmla="val -62688"/>
              <a:gd name="adj2" fmla="val -56671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⑦「名前を付けて保存」の画面が開きます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5940152" y="4005064"/>
            <a:ext cx="3096344" cy="1224136"/>
          </a:xfrm>
          <a:prstGeom prst="wedgeRoundRectCallout">
            <a:avLst>
              <a:gd name="adj1" fmla="val -59509"/>
              <a:gd name="adj2" fmla="val 57681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⑧「ファイルの種類」で、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『CSV(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カンマ区切り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)(*.csv)』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を選択します</a:t>
            </a:r>
          </a:p>
        </p:txBody>
      </p:sp>
      <p:sp>
        <p:nvSpPr>
          <p:cNvPr id="14" name="楕円 13"/>
          <p:cNvSpPr/>
          <p:nvPr/>
        </p:nvSpPr>
        <p:spPr>
          <a:xfrm>
            <a:off x="3491880" y="3933056"/>
            <a:ext cx="1152128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33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Excel</a:t>
            </a:r>
            <a:r>
              <a:rPr lang="ja-JP" altLang="en-US" dirty="0">
                <a:solidFill>
                  <a:schemeClr val="tx1"/>
                </a:solidFill>
              </a:rPr>
              <a:t>で作成したデータを、</a:t>
            </a:r>
            <a:r>
              <a:rPr lang="en-US" altLang="ja-JP" dirty="0">
                <a:solidFill>
                  <a:schemeClr val="tx1"/>
                </a:solidFill>
              </a:rPr>
              <a:t>CSV</a:t>
            </a:r>
            <a:r>
              <a:rPr lang="ja-JP" altLang="en-US" dirty="0">
                <a:solidFill>
                  <a:schemeClr val="tx1"/>
                </a:solidFill>
              </a:rPr>
              <a:t>ファイル形式で保存します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692"/>
          <a:stretch/>
        </p:blipFill>
        <p:spPr>
          <a:xfrm>
            <a:off x="251519" y="1484783"/>
            <a:ext cx="7539761" cy="5112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３</a:t>
            </a:r>
            <a:r>
              <a:rPr lang="en-US" altLang="ja-JP" dirty="0"/>
              <a:t>. Excel</a:t>
            </a:r>
            <a:r>
              <a:rPr lang="ja-JP" altLang="en-US" dirty="0"/>
              <a:t>ファイルを</a:t>
            </a:r>
            <a:r>
              <a:rPr lang="en-US" altLang="ja-JP" dirty="0"/>
              <a:t>CSV</a:t>
            </a:r>
            <a:r>
              <a:rPr lang="ja-JP" altLang="en-US" dirty="0"/>
              <a:t>形式で保存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44824"/>
            <a:ext cx="6859887" cy="4824536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6732240" y="5085184"/>
            <a:ext cx="1944216" cy="648072"/>
          </a:xfrm>
          <a:prstGeom prst="wedgeRoundRectCallout">
            <a:avLst>
              <a:gd name="adj1" fmla="val -32826"/>
              <a:gd name="adj2" fmla="val 86664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⑨「保存」ボタンをクリックします</a:t>
            </a:r>
          </a:p>
        </p:txBody>
      </p:sp>
      <p:sp>
        <p:nvSpPr>
          <p:cNvPr id="9" name="楕円 8"/>
          <p:cNvSpPr/>
          <p:nvPr/>
        </p:nvSpPr>
        <p:spPr>
          <a:xfrm>
            <a:off x="6300192" y="6093296"/>
            <a:ext cx="1296144" cy="50405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0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F7C12C9C-F2F2-4FF5-AC37-45D3983D8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5" y="1520155"/>
            <a:ext cx="4724400" cy="44291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４．</a:t>
            </a:r>
            <a:r>
              <a:rPr lang="en-US" altLang="ja-JP" dirty="0"/>
              <a:t>CSV</a:t>
            </a:r>
            <a:r>
              <a:rPr lang="ja-JP" altLang="en-US" dirty="0"/>
              <a:t>ファイルの確認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5436096" y="4149080"/>
            <a:ext cx="2520280" cy="595537"/>
          </a:xfrm>
          <a:prstGeom prst="wedgeRoundRectCallout">
            <a:avLst>
              <a:gd name="adj1" fmla="val -68255"/>
              <a:gd name="adj2" fmla="val 37541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ファイルを「メモ帳」で開きます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</a:rPr>
              <a:t>CSV</a:t>
            </a:r>
            <a:r>
              <a:rPr lang="ja-JP" altLang="en-US" dirty="0">
                <a:solidFill>
                  <a:schemeClr val="tx1"/>
                </a:solidFill>
              </a:rPr>
              <a:t>ファイルを「メモ帳」等のテキストエディタで開きます</a:t>
            </a:r>
          </a:p>
        </p:txBody>
      </p:sp>
    </p:spTree>
    <p:extLst>
      <p:ext uri="{BB962C8B-B14F-4D97-AF65-F5344CB8AC3E}">
        <p14:creationId xmlns:p14="http://schemas.microsoft.com/office/powerpoint/2010/main" val="146416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30B851E6-4300-4BAA-9CCD-2F3329D54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1298"/>
            <a:ext cx="8748464" cy="1277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４．</a:t>
            </a:r>
            <a:r>
              <a:rPr lang="en-US" altLang="ja-JP" dirty="0"/>
              <a:t>CSV</a:t>
            </a:r>
            <a:r>
              <a:rPr lang="ja-JP" altLang="en-US" dirty="0"/>
              <a:t>ファイルの確認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5496" y="2924944"/>
            <a:ext cx="9001000" cy="28803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508104" y="1844824"/>
            <a:ext cx="3096344" cy="648072"/>
          </a:xfrm>
          <a:prstGeom prst="wedgeRoundRectCallout">
            <a:avLst>
              <a:gd name="adj1" fmla="val -39561"/>
              <a:gd name="adj2" fmla="val 112059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１行目に項目の見出しが半角カンマ区切りで記載されているか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内容が適切であることを確認します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5460C6-2385-4AC8-8183-F770E39CD373}"/>
              </a:ext>
            </a:extLst>
          </p:cNvPr>
          <p:cNvSpPr/>
          <p:nvPr/>
        </p:nvSpPr>
        <p:spPr>
          <a:xfrm>
            <a:off x="323528" y="5682734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7E1B"/>
              </a:buClr>
              <a:buFont typeface="Wingdings" panose="05000000000000000000" pitchFamily="2" charset="2"/>
              <a:buChar char="l"/>
            </a:pPr>
            <a:r>
              <a:rPr lang="ja-JP" altLang="en-US" sz="1600" dirty="0"/>
              <a:t>誤りがあれば、</a:t>
            </a:r>
            <a:r>
              <a:rPr lang="en-US" altLang="ja-JP" sz="1600" dirty="0"/>
              <a:t>Excel</a:t>
            </a:r>
            <a:r>
              <a:rPr lang="ja-JP" altLang="en-US" sz="1600" dirty="0"/>
              <a:t>ファイルを再度修正して、</a:t>
            </a:r>
            <a:r>
              <a:rPr lang="en-US" altLang="ja-JP" sz="1600" dirty="0"/>
              <a:t>CSV</a:t>
            </a:r>
            <a:r>
              <a:rPr lang="ja-JP" altLang="en-US" sz="1600" dirty="0"/>
              <a:t>形式で保存してください。</a:t>
            </a:r>
          </a:p>
        </p:txBody>
      </p:sp>
      <p:sp>
        <p:nvSpPr>
          <p:cNvPr id="14" name="角丸四角形 11">
            <a:extLst>
              <a:ext uri="{FF2B5EF4-FFF2-40B4-BE49-F238E27FC236}">
                <a16:creationId xmlns:a16="http://schemas.microsoft.com/office/drawing/2014/main" id="{5C57E5FF-9029-43FA-9127-4FF95DCD3F80}"/>
              </a:ext>
            </a:extLst>
          </p:cNvPr>
          <p:cNvSpPr/>
          <p:nvPr/>
        </p:nvSpPr>
        <p:spPr>
          <a:xfrm>
            <a:off x="35496" y="3284210"/>
            <a:ext cx="9001000" cy="576838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2">
            <a:extLst>
              <a:ext uri="{FF2B5EF4-FFF2-40B4-BE49-F238E27FC236}">
                <a16:creationId xmlns:a16="http://schemas.microsoft.com/office/drawing/2014/main" id="{E8544F9C-9403-4B32-9858-F664453A01C5}"/>
              </a:ext>
            </a:extLst>
          </p:cNvPr>
          <p:cNvSpPr/>
          <p:nvPr/>
        </p:nvSpPr>
        <p:spPr>
          <a:xfrm>
            <a:off x="5436096" y="4221088"/>
            <a:ext cx="3320752" cy="648072"/>
          </a:xfrm>
          <a:prstGeom prst="wedgeRoundRectCallout">
            <a:avLst>
              <a:gd name="adj1" fmla="val -30740"/>
              <a:gd name="adj2" fmla="val -104165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２行目以降に項目の内容が半角カンマ区切りで記載されているか</a:t>
            </a:r>
          </a:p>
        </p:txBody>
      </p:sp>
    </p:spTree>
    <p:extLst>
      <p:ext uri="{BB962C8B-B14F-4D97-AF65-F5344CB8AC3E}">
        <p14:creationId xmlns:p14="http://schemas.microsoft.com/office/powerpoint/2010/main" val="86888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dirty="0"/>
              <a:t>実習</a:t>
            </a:r>
            <a:r>
              <a:rPr lang="en-US" altLang="ja-JP" dirty="0"/>
              <a:t>(</a:t>
            </a:r>
            <a:r>
              <a:rPr lang="ja-JP" altLang="en-US" dirty="0"/>
              <a:t>データ加工編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658B0B1-5B12-4981-B4DE-136F351E9675}"/>
              </a:ext>
            </a:extLst>
          </p:cNvPr>
          <p:cNvSpPr txBox="1">
            <a:spLocks/>
          </p:cNvSpPr>
          <p:nvPr/>
        </p:nvSpPr>
        <p:spPr>
          <a:xfrm>
            <a:off x="323528" y="2194649"/>
            <a:ext cx="5328592" cy="5386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9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pPr algn="l"/>
            <a:r>
              <a:rPr lang="en-US" altLang="ja-JP" dirty="0">
                <a:latin typeface="+mj-lt"/>
              </a:rPr>
              <a:t>END</a:t>
            </a:r>
            <a:endParaRPr lang="ja-JP" altLang="en-US" dirty="0">
              <a:latin typeface="+mj-lt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287742" cy="1075439"/>
          </a:xfrm>
        </p:spPr>
        <p:txBody>
          <a:bodyPr/>
          <a:lstStyle/>
          <a:p>
            <a:r>
              <a:rPr lang="ja-JP" altLang="en-US" dirty="0"/>
              <a:t>操作手順書</a:t>
            </a:r>
          </a:p>
        </p:txBody>
      </p:sp>
    </p:spTree>
    <p:extLst>
      <p:ext uri="{BB962C8B-B14F-4D97-AF65-F5344CB8AC3E}">
        <p14:creationId xmlns:p14="http://schemas.microsoft.com/office/powerpoint/2010/main" val="123573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475656" y="3789040"/>
            <a:ext cx="5760640" cy="216024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大字名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男女別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常住人口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出生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死亡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転入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転出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転居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北一丁目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男女計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,5197,13,32,86,166,-4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北一丁目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,2437,8,22,56,101,-5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北一丁目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,2760,5,10,30,65,1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南二丁目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男女計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,5698,7,23,29,145,-3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南二丁目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,2637,3,15,9,90,-5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南二丁目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女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,3061,4,8,20,55,2</a:t>
            </a:r>
          </a:p>
          <a:p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合計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kumimoji="1" lang="zh-TW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男女計</a:t>
            </a:r>
            <a:r>
              <a:rPr kumimoji="1" lang="en-US" altLang="zh-TW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,10895,20,55,115,311,-7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はじめに　－</a:t>
            </a:r>
            <a:r>
              <a:rPr lang="en-US" altLang="ja-JP" dirty="0"/>
              <a:t>CSV</a:t>
            </a:r>
            <a:r>
              <a:rPr lang="ja-JP" altLang="en-US" dirty="0"/>
              <a:t>形式のファイルとは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99592" y="1556792"/>
            <a:ext cx="7344816" cy="13681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各列にどのような情報が入っているかが明確で、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行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データという構造のため、コンピュータが、どの列に何が入力されているかを判断しやすくなっています。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項目の見出しと内容が異なる行に入力されていることから、コンピュータが内容のみを読み取ることが容易になっています。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755576" y="1052736"/>
            <a:ext cx="7560840" cy="43204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形式のファイルは、各領域（セル）をカンマ「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」で区切ったテキストファイルです。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59632" y="3284984"/>
            <a:ext cx="2664296" cy="4320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>
                <a:latin typeface="+mn-ea"/>
              </a:rPr>
              <a:t>CSV</a:t>
            </a:r>
            <a:r>
              <a:rPr kumimoji="1" lang="ja-JP" altLang="en-US" sz="2000" dirty="0">
                <a:latin typeface="+mn-ea"/>
              </a:rPr>
              <a:t>形式のデータの例</a:t>
            </a:r>
          </a:p>
        </p:txBody>
      </p:sp>
    </p:spTree>
    <p:extLst>
      <p:ext uri="{BB962C8B-B14F-4D97-AF65-F5344CB8AC3E}">
        <p14:creationId xmlns:p14="http://schemas.microsoft.com/office/powerpoint/2010/main" val="351589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実習</a:t>
            </a:r>
            <a:r>
              <a:rPr kumimoji="1" lang="en-US" altLang="ja-JP" dirty="0"/>
              <a:t>(</a:t>
            </a:r>
            <a:r>
              <a:rPr kumimoji="1" lang="ja-JP" altLang="en-US" dirty="0"/>
              <a:t>データ加工編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の概要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3528" y="1052736"/>
            <a:ext cx="8568952" cy="7920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本実習では、サンプルの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ファイルを元に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ファイルを作成します。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AC1C5EB-135A-4A56-BF8E-A164BF1EB4C7}"/>
              </a:ext>
            </a:extLst>
          </p:cNvPr>
          <p:cNvSpPr/>
          <p:nvPr/>
        </p:nvSpPr>
        <p:spPr>
          <a:xfrm>
            <a:off x="971600" y="2708920"/>
            <a:ext cx="237626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サンプルの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ダウンロード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EDBE709-5F82-4369-ADAF-F8AAEA88FED9}"/>
              </a:ext>
            </a:extLst>
          </p:cNvPr>
          <p:cNvSpPr/>
          <p:nvPr/>
        </p:nvSpPr>
        <p:spPr>
          <a:xfrm>
            <a:off x="971600" y="3789040"/>
            <a:ext cx="237626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修正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0C5CC6-200D-4BA5-B080-FF5B4384B59C}"/>
              </a:ext>
            </a:extLst>
          </p:cNvPr>
          <p:cNvSpPr/>
          <p:nvPr/>
        </p:nvSpPr>
        <p:spPr>
          <a:xfrm>
            <a:off x="971600" y="4869160"/>
            <a:ext cx="237626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形式で保存</a:t>
            </a:r>
          </a:p>
        </p:txBody>
      </p:sp>
      <p:sp>
        <p:nvSpPr>
          <p:cNvPr id="12" name="下矢印 3">
            <a:extLst>
              <a:ext uri="{FF2B5EF4-FFF2-40B4-BE49-F238E27FC236}">
                <a16:creationId xmlns:a16="http://schemas.microsoft.com/office/drawing/2014/main" id="{FE44702D-0179-4B2E-868B-0CA209FEF9A6}"/>
              </a:ext>
            </a:extLst>
          </p:cNvPr>
          <p:cNvSpPr/>
          <p:nvPr/>
        </p:nvSpPr>
        <p:spPr>
          <a:xfrm>
            <a:off x="1763688" y="3501008"/>
            <a:ext cx="792088" cy="14401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3" name="下矢印 17">
            <a:extLst>
              <a:ext uri="{FF2B5EF4-FFF2-40B4-BE49-F238E27FC236}">
                <a16:creationId xmlns:a16="http://schemas.microsoft.com/office/drawing/2014/main" id="{368C5EA5-AB72-45EE-A175-27E755091A45}"/>
              </a:ext>
            </a:extLst>
          </p:cNvPr>
          <p:cNvSpPr/>
          <p:nvPr/>
        </p:nvSpPr>
        <p:spPr>
          <a:xfrm>
            <a:off x="1763688" y="4581128"/>
            <a:ext cx="792088" cy="14401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A7029E-3E0F-4B56-B622-D96CD1C2F21E}"/>
              </a:ext>
            </a:extLst>
          </p:cNvPr>
          <p:cNvSpPr txBox="1"/>
          <p:nvPr/>
        </p:nvSpPr>
        <p:spPr>
          <a:xfrm>
            <a:off x="179512" y="2060848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実習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データ加工編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r>
              <a:rPr lang="ja-JP" altLang="en-US" dirty="0">
                <a:solidFill>
                  <a:schemeClr val="tx1"/>
                </a:solidFill>
              </a:rPr>
              <a:t>の流れ</a:t>
            </a:r>
            <a:endParaRPr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6C2FD26-C07F-46D9-853C-B8E5D63DFCE5}"/>
              </a:ext>
            </a:extLst>
          </p:cNvPr>
          <p:cNvSpPr/>
          <p:nvPr/>
        </p:nvSpPr>
        <p:spPr>
          <a:xfrm>
            <a:off x="971600" y="5949280"/>
            <a:ext cx="2376264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ファイルを確認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6" name="下矢印 17">
            <a:extLst>
              <a:ext uri="{FF2B5EF4-FFF2-40B4-BE49-F238E27FC236}">
                <a16:creationId xmlns:a16="http://schemas.microsoft.com/office/drawing/2014/main" id="{85B97B72-DBFC-439E-8F68-C84A174C754A}"/>
              </a:ext>
            </a:extLst>
          </p:cNvPr>
          <p:cNvSpPr/>
          <p:nvPr/>
        </p:nvSpPr>
        <p:spPr>
          <a:xfrm>
            <a:off x="1763688" y="5661248"/>
            <a:ext cx="792088" cy="14401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2D13434-06C3-4E51-9B12-C8EFF38D0CF5}"/>
              </a:ext>
            </a:extLst>
          </p:cNvPr>
          <p:cNvSpPr/>
          <p:nvPr/>
        </p:nvSpPr>
        <p:spPr>
          <a:xfrm>
            <a:off x="3563888" y="2708920"/>
            <a:ext cx="5112568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サンプルの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ファイルは、自治体で印刷用に作成している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ファイルを想定した架空のファイルです。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1123B41-3338-4394-AD3E-35ED4EBCDB2E}"/>
              </a:ext>
            </a:extLst>
          </p:cNvPr>
          <p:cNvSpPr/>
          <p:nvPr/>
        </p:nvSpPr>
        <p:spPr>
          <a:xfrm>
            <a:off x="3563888" y="3861048"/>
            <a:ext cx="5112568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形式で保存できるように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ファイルの内容を修正します。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35CABF-AC34-4D58-B9E2-0076945743E3}"/>
              </a:ext>
            </a:extLst>
          </p:cNvPr>
          <p:cNvSpPr/>
          <p:nvPr/>
        </p:nvSpPr>
        <p:spPr>
          <a:xfrm>
            <a:off x="3563888" y="4869160"/>
            <a:ext cx="5112568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上で、「名前を付けて保存」メニューにより、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形式で保存します。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306C787-B419-4FB1-AD52-59C58A9695D8}"/>
              </a:ext>
            </a:extLst>
          </p:cNvPr>
          <p:cNvSpPr/>
          <p:nvPr/>
        </p:nvSpPr>
        <p:spPr>
          <a:xfrm>
            <a:off x="3563888" y="5949280"/>
            <a:ext cx="5112568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ja-JP" altLang="ja-JP" dirty="0">
                <a:solidFill>
                  <a:schemeClr val="tx1"/>
                </a:solidFill>
              </a:rPr>
              <a:t>「メモ帳」でファイル の中身を確認します。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52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6" y="1338964"/>
            <a:ext cx="7704856" cy="49440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サンプルの</a:t>
            </a:r>
            <a:r>
              <a:rPr lang="en-US" altLang="ja-JP" dirty="0">
                <a:solidFill>
                  <a:schemeClr val="tx1"/>
                </a:solidFill>
              </a:rPr>
              <a:t>Excel</a:t>
            </a:r>
            <a:r>
              <a:rPr lang="ja-JP" altLang="en-US" dirty="0">
                <a:solidFill>
                  <a:schemeClr val="tx1"/>
                </a:solidFill>
              </a:rPr>
              <a:t>ファイルをダウンロードします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. </a:t>
            </a:r>
            <a:r>
              <a:rPr lang="ja-JP" altLang="en-US" dirty="0"/>
              <a:t>サンプルの</a:t>
            </a:r>
            <a:r>
              <a:rPr lang="en-US" altLang="ja-JP" dirty="0"/>
              <a:t>Excel</a:t>
            </a:r>
            <a:r>
              <a:rPr lang="ja-JP" altLang="en-US" dirty="0"/>
              <a:t>ファイルのダウンロード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78160" y="5225068"/>
            <a:ext cx="681472" cy="24930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1000066" y="4196000"/>
            <a:ext cx="2304256" cy="885052"/>
          </a:xfrm>
          <a:prstGeom prst="wedgeRoundRectCallout">
            <a:avLst>
              <a:gd name="adj1" fmla="val -39160"/>
              <a:gd name="adj2" fmla="val 69724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該当ファイルをクリックし保存します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88256F8-DC3E-4FDF-A8DE-224F50F67CE2}"/>
              </a:ext>
            </a:extLst>
          </p:cNvPr>
          <p:cNvSpPr/>
          <p:nvPr/>
        </p:nvSpPr>
        <p:spPr>
          <a:xfrm>
            <a:off x="251520" y="6093296"/>
            <a:ext cx="898274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1600" dirty="0">
                <a:latin typeface="+mn-ea"/>
                <a:cs typeface="Meiryo UI" panose="020B0604030504040204" pitchFamily="50" charset="-128"/>
              </a:rPr>
              <a:t>サンプルの</a:t>
            </a:r>
            <a:r>
              <a:rPr lang="en-US" altLang="ja-JP" sz="1600" dirty="0"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sz="1600" dirty="0">
                <a:latin typeface="+mn-ea"/>
                <a:cs typeface="Meiryo UI" panose="020B0604030504040204" pitchFamily="50" charset="-128"/>
              </a:rPr>
              <a:t>ファイルは、自治体で印刷用に作成している</a:t>
            </a:r>
            <a:r>
              <a:rPr lang="en-US" altLang="ja-JP" sz="1600" dirty="0"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sz="1600" dirty="0">
                <a:latin typeface="+mn-ea"/>
                <a:cs typeface="Meiryo UI" panose="020B0604030504040204" pitchFamily="50" charset="-128"/>
              </a:rPr>
              <a:t>ファイルを想定した架空のファイルです。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sz="1600" dirty="0">
                <a:latin typeface="+mn-ea"/>
                <a:cs typeface="Meiryo UI" panose="020B0604030504040204" pitchFamily="50" charset="-128"/>
              </a:rPr>
              <a:t>内容は「指定緊急避難所一覧」のデータです。詳細は次ページを参照ください。</a:t>
            </a:r>
            <a:endParaRPr lang="en-US" altLang="ja-JP" sz="16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04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パソコンの画面&#10;&#10;自動的に生成された説明">
            <a:extLst>
              <a:ext uri="{FF2B5EF4-FFF2-40B4-BE49-F238E27FC236}">
                <a16:creationId xmlns:a16="http://schemas.microsoft.com/office/drawing/2014/main" id="{7FB9BAEA-51DC-4E50-926F-9D00EE71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55020"/>
            <a:ext cx="8964488" cy="27461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46340" t="42361" r="46340" b="45639"/>
          <a:stretch/>
        </p:blipFill>
        <p:spPr>
          <a:xfrm>
            <a:off x="323528" y="1484784"/>
            <a:ext cx="952501" cy="8777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１</a:t>
            </a:r>
            <a:r>
              <a:rPr lang="en-US" altLang="ja-JP" dirty="0"/>
              <a:t>.</a:t>
            </a:r>
            <a:r>
              <a:rPr lang="ja-JP" altLang="en-US" dirty="0"/>
              <a:t>サンプルの</a:t>
            </a:r>
            <a:r>
              <a:rPr lang="en-US" altLang="ja-JP" dirty="0"/>
              <a:t>Excel</a:t>
            </a:r>
            <a:r>
              <a:rPr lang="ja-JP" altLang="en-US" dirty="0"/>
              <a:t>ファイル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2518256">
            <a:off x="1151686" y="1981725"/>
            <a:ext cx="850669" cy="360040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ja-JP" altLang="en-US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2267744" y="1556792"/>
            <a:ext cx="3024336" cy="432048"/>
          </a:xfrm>
          <a:prstGeom prst="wedgeRoundRectCallout">
            <a:avLst>
              <a:gd name="adj1" fmla="val -68255"/>
              <a:gd name="adj2" fmla="val 37541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ファイルを開きます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07504" y="3140968"/>
            <a:ext cx="8856984" cy="216024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6732240" y="1988840"/>
            <a:ext cx="3024336" cy="648072"/>
          </a:xfrm>
          <a:prstGeom prst="wedgeRoundRectCallout">
            <a:avLst>
              <a:gd name="adj1" fmla="val -39561"/>
              <a:gd name="adj2" fmla="val 112059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形式で保存できるように内容を修正します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908720"/>
            <a:ext cx="87849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2000">
                <a:latin typeface="+mn-ea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</a:rPr>
              <a:t>データのひな型ファイルをもとに、登録するオープンデータを作成します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5460C6-2385-4AC8-8183-F770E39CD373}"/>
              </a:ext>
            </a:extLst>
          </p:cNvPr>
          <p:cNvSpPr/>
          <p:nvPr/>
        </p:nvSpPr>
        <p:spPr>
          <a:xfrm>
            <a:off x="323528" y="6228601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57E1B"/>
              </a:buClr>
              <a:buFont typeface="Wingdings" panose="05000000000000000000" pitchFamily="2" charset="2"/>
              <a:buChar char="l"/>
            </a:pPr>
            <a:r>
              <a:rPr lang="ja-JP" altLang="en-US" sz="1600" dirty="0"/>
              <a:t>次ページ以降に示す７つの観点で、内容を修正します。</a:t>
            </a:r>
          </a:p>
        </p:txBody>
      </p:sp>
    </p:spTree>
    <p:extLst>
      <p:ext uri="{BB962C8B-B14F-4D97-AF65-F5344CB8AC3E}">
        <p14:creationId xmlns:p14="http://schemas.microsoft.com/office/powerpoint/2010/main" val="23105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29111" r="68088" b="32179"/>
          <a:stretch/>
        </p:blipFill>
        <p:spPr>
          <a:xfrm>
            <a:off x="107504" y="1772816"/>
            <a:ext cx="5776553" cy="381642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２．</a:t>
            </a:r>
            <a:r>
              <a:rPr lang="en-US" altLang="ja-JP" dirty="0"/>
              <a:t>Excel</a:t>
            </a:r>
            <a:r>
              <a:rPr lang="ja-JP" altLang="en-US" dirty="0"/>
              <a:t>ファイルの修正　－</a:t>
            </a:r>
            <a:r>
              <a:rPr lang="en-US" altLang="ja-JP" dirty="0"/>
              <a:t>CSV</a:t>
            </a:r>
            <a:r>
              <a:rPr lang="ja-JP" altLang="en-US" dirty="0"/>
              <a:t>ファイル作成の観点</a:t>
            </a:r>
            <a:r>
              <a:rPr lang="en-US" altLang="ja-JP" dirty="0"/>
              <a:t>(1)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908720"/>
            <a:ext cx="8856984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形式のファイルにすることを前提に、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形式ファイルを作成する場合、以下のような点に気をつける必要があります。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275856" y="2132856"/>
            <a:ext cx="2520280" cy="36004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吹き出し 81"/>
          <p:cNvSpPr/>
          <p:nvPr/>
        </p:nvSpPr>
        <p:spPr>
          <a:xfrm>
            <a:off x="6012160" y="1916832"/>
            <a:ext cx="3024336" cy="936104"/>
          </a:xfrm>
          <a:prstGeom prst="wedgeRoundRectCallout">
            <a:avLst>
              <a:gd name="adj1" fmla="val -59772"/>
              <a:gd name="adj2" fmla="val -1092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表の「欄外」にタイトルや日付などを入れている。</a:t>
            </a:r>
          </a:p>
        </p:txBody>
      </p:sp>
      <p:sp>
        <p:nvSpPr>
          <p:cNvPr id="80" name="楕円 79"/>
          <p:cNvSpPr/>
          <p:nvPr/>
        </p:nvSpPr>
        <p:spPr>
          <a:xfrm>
            <a:off x="5868144" y="148478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１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395536" y="3356992"/>
            <a:ext cx="1152128" cy="201622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吹き出し 84"/>
          <p:cNvSpPr/>
          <p:nvPr/>
        </p:nvSpPr>
        <p:spPr>
          <a:xfrm>
            <a:off x="6012160" y="4941168"/>
            <a:ext cx="3024336" cy="936104"/>
          </a:xfrm>
          <a:prstGeom prst="wedgeRoundRectCallout">
            <a:avLst>
              <a:gd name="adj1" fmla="val -198638"/>
              <a:gd name="adj2" fmla="val -98408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行や列で内容が同じ場合に、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セルを「結合」している。</a:t>
            </a:r>
          </a:p>
        </p:txBody>
      </p:sp>
      <p:sp>
        <p:nvSpPr>
          <p:cNvPr id="105" name="楕円 104"/>
          <p:cNvSpPr/>
          <p:nvPr/>
        </p:nvSpPr>
        <p:spPr>
          <a:xfrm>
            <a:off x="5940152" y="450912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３</a:t>
            </a:r>
          </a:p>
        </p:txBody>
      </p:sp>
      <p:sp>
        <p:nvSpPr>
          <p:cNvPr id="106" name="角丸四角形吹き出し 105"/>
          <p:cNvSpPr/>
          <p:nvPr/>
        </p:nvSpPr>
        <p:spPr>
          <a:xfrm>
            <a:off x="6012160" y="3429000"/>
            <a:ext cx="3024336" cy="936104"/>
          </a:xfrm>
          <a:prstGeom prst="wedgeRoundRectCallout">
            <a:avLst>
              <a:gd name="adj1" fmla="val -66888"/>
              <a:gd name="adj2" fmla="val -61627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見出しを「複数行」にしている。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539552" y="2636912"/>
            <a:ext cx="5256584" cy="57606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0" name="グループ化 59"/>
          <p:cNvGrpSpPr/>
          <p:nvPr/>
        </p:nvGrpSpPr>
        <p:grpSpPr>
          <a:xfrm>
            <a:off x="8316416" y="2564904"/>
            <a:ext cx="648072" cy="813044"/>
            <a:chOff x="4932040" y="1628800"/>
            <a:chExt cx="648072" cy="813044"/>
          </a:xfrm>
        </p:grpSpPr>
        <p:grpSp>
          <p:nvGrpSpPr>
            <p:cNvPr id="61" name="グループ化 60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65" name="角丸四角形 64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74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角丸四角形 75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角丸四角形 76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角丸四角形 77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角丸四角形 78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8316416" y="3789040"/>
            <a:ext cx="648072" cy="813044"/>
            <a:chOff x="4932040" y="1628800"/>
            <a:chExt cx="648072" cy="813044"/>
          </a:xfrm>
        </p:grpSpPr>
        <p:grpSp>
          <p:nvGrpSpPr>
            <p:cNvPr id="87" name="グループ化 86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89" name="角丸四角形 88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89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角丸四角形 90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角丸四角形 91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角丸四角形 92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角丸四角形 93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テキスト ボックス 87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8316416" y="5517232"/>
            <a:ext cx="648072" cy="813044"/>
            <a:chOff x="4932040" y="1628800"/>
            <a:chExt cx="648072" cy="813044"/>
          </a:xfrm>
        </p:grpSpPr>
        <p:grpSp>
          <p:nvGrpSpPr>
            <p:cNvPr id="96" name="グループ化 95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98" name="角丸四角形 97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角丸四角形 99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角丸四角形 100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角丸四角形 101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角丸四角形 102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テキスト ボックス 96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楕円 103"/>
          <p:cNvSpPr/>
          <p:nvPr/>
        </p:nvSpPr>
        <p:spPr>
          <a:xfrm>
            <a:off x="5940152" y="2996952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5375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28495" r="39605" b="38709"/>
          <a:stretch/>
        </p:blipFill>
        <p:spPr>
          <a:xfrm>
            <a:off x="323528" y="2636912"/>
            <a:ext cx="8521439" cy="252028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２．</a:t>
            </a:r>
            <a:r>
              <a:rPr lang="en-US" altLang="ja-JP" dirty="0"/>
              <a:t>Excel</a:t>
            </a:r>
            <a:r>
              <a:rPr lang="ja-JP" altLang="en-US" dirty="0"/>
              <a:t>ファイルの修正　－</a:t>
            </a:r>
            <a:r>
              <a:rPr lang="en-US" altLang="ja-JP" dirty="0"/>
              <a:t>CSV</a:t>
            </a:r>
            <a:r>
              <a:rPr lang="ja-JP" altLang="en-US" dirty="0"/>
              <a:t>ファイル作成の観点</a:t>
            </a:r>
            <a:r>
              <a:rPr lang="en-US" altLang="ja-JP" dirty="0"/>
              <a:t>(1)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980728"/>
            <a:ext cx="8856984" cy="8640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「欄外の記載をしない」「見出しは一行にする」「セルの結合は行なわない」といったことに意識して、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形式のデータを作成しておくと、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形式ファイルにした場合に、機械判読に適したデータを作成することができます。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09" name="角丸四角形 108"/>
          <p:cNvSpPr/>
          <p:nvPr/>
        </p:nvSpPr>
        <p:spPr>
          <a:xfrm>
            <a:off x="1331640" y="3284984"/>
            <a:ext cx="1008112" cy="172819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角丸四角形吹き出し 130"/>
          <p:cNvSpPr/>
          <p:nvPr/>
        </p:nvSpPr>
        <p:spPr>
          <a:xfrm>
            <a:off x="5940152" y="3717032"/>
            <a:ext cx="2556792" cy="576064"/>
          </a:xfrm>
          <a:prstGeom prst="wedgeRoundRectCallout">
            <a:avLst>
              <a:gd name="adj1" fmla="val -37597"/>
              <a:gd name="adj2" fmla="val -114354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見出しは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行にします。</a:t>
            </a:r>
          </a:p>
        </p:txBody>
      </p:sp>
      <p:sp>
        <p:nvSpPr>
          <p:cNvPr id="132" name="角丸四角形吹き出し 131"/>
          <p:cNvSpPr/>
          <p:nvPr/>
        </p:nvSpPr>
        <p:spPr>
          <a:xfrm>
            <a:off x="1259632" y="5445224"/>
            <a:ext cx="3168352" cy="936104"/>
          </a:xfrm>
          <a:prstGeom prst="wedgeRoundRectCallout">
            <a:avLst>
              <a:gd name="adj1" fmla="val -56577"/>
              <a:gd name="adj2" fmla="val -92936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行や列で内容が同じ場合でも、全てのセルに情報を記載します。</a:t>
            </a:r>
          </a:p>
        </p:txBody>
      </p:sp>
      <p:sp>
        <p:nvSpPr>
          <p:cNvPr id="134" name="角丸四角形 133"/>
          <p:cNvSpPr/>
          <p:nvPr/>
        </p:nvSpPr>
        <p:spPr>
          <a:xfrm>
            <a:off x="467544" y="3284984"/>
            <a:ext cx="936104" cy="172819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角丸四角形 135"/>
          <p:cNvSpPr/>
          <p:nvPr/>
        </p:nvSpPr>
        <p:spPr>
          <a:xfrm>
            <a:off x="467544" y="2924944"/>
            <a:ext cx="8208912" cy="36004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角丸四角形吹き出し 129"/>
          <p:cNvSpPr/>
          <p:nvPr/>
        </p:nvSpPr>
        <p:spPr>
          <a:xfrm>
            <a:off x="1547664" y="1988840"/>
            <a:ext cx="4536504" cy="792088"/>
          </a:xfrm>
          <a:prstGeom prst="wedgeRoundRectCallout">
            <a:avLst>
              <a:gd name="adj1" fmla="val -35474"/>
              <a:gd name="adj2" fmla="val 112586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全項目で共通する内容でも、欄外に記載せず、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項目として記載します。</a:t>
            </a:r>
          </a:p>
        </p:txBody>
      </p:sp>
      <p:sp>
        <p:nvSpPr>
          <p:cNvPr id="81" name="楕円 80"/>
          <p:cNvSpPr/>
          <p:nvPr/>
        </p:nvSpPr>
        <p:spPr>
          <a:xfrm>
            <a:off x="1043608" y="2060848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１</a:t>
            </a:r>
          </a:p>
        </p:txBody>
      </p:sp>
      <p:sp>
        <p:nvSpPr>
          <p:cNvPr id="137" name="楕円 136"/>
          <p:cNvSpPr/>
          <p:nvPr/>
        </p:nvSpPr>
        <p:spPr>
          <a:xfrm>
            <a:off x="5580112" y="4005064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２</a:t>
            </a:r>
          </a:p>
        </p:txBody>
      </p:sp>
      <p:sp>
        <p:nvSpPr>
          <p:cNvPr id="138" name="楕円 137"/>
          <p:cNvSpPr/>
          <p:nvPr/>
        </p:nvSpPr>
        <p:spPr>
          <a:xfrm>
            <a:off x="827584" y="5301208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３</a:t>
            </a:r>
          </a:p>
        </p:txBody>
      </p:sp>
      <p:sp>
        <p:nvSpPr>
          <p:cNvPr id="139" name="ドーナツ 138"/>
          <p:cNvSpPr/>
          <p:nvPr/>
        </p:nvSpPr>
        <p:spPr>
          <a:xfrm>
            <a:off x="5724128" y="2348880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0" name="ドーナツ 139"/>
          <p:cNvSpPr/>
          <p:nvPr/>
        </p:nvSpPr>
        <p:spPr>
          <a:xfrm>
            <a:off x="8028384" y="3933056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1" name="ドーナツ 140"/>
          <p:cNvSpPr/>
          <p:nvPr/>
        </p:nvSpPr>
        <p:spPr>
          <a:xfrm>
            <a:off x="4139952" y="6021288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3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29746" r="42050" b="33237"/>
          <a:stretch/>
        </p:blipFill>
        <p:spPr>
          <a:xfrm>
            <a:off x="467544" y="1916832"/>
            <a:ext cx="7539896" cy="2623278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２．</a:t>
            </a:r>
            <a:r>
              <a:rPr lang="en-US" altLang="ja-JP" dirty="0"/>
              <a:t>Excel</a:t>
            </a:r>
            <a:r>
              <a:rPr lang="ja-JP" altLang="en-US" dirty="0"/>
              <a:t>ファイルの修正　－</a:t>
            </a:r>
            <a:r>
              <a:rPr lang="en-US" altLang="ja-JP" dirty="0"/>
              <a:t>CSV</a:t>
            </a:r>
            <a:r>
              <a:rPr lang="ja-JP" altLang="en-US" dirty="0"/>
              <a:t>ファイル作成の観点</a:t>
            </a:r>
            <a:r>
              <a:rPr lang="en-US" altLang="ja-JP" dirty="0"/>
              <a:t>(2)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980728"/>
            <a:ext cx="8856984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形式のファイルにすることを前提に、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形式ファイルを作成する場合、以下のような点に気をつける必要があります。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971600" y="2996952"/>
            <a:ext cx="5400600" cy="432048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角丸四角形 109"/>
          <p:cNvSpPr/>
          <p:nvPr/>
        </p:nvSpPr>
        <p:spPr>
          <a:xfrm>
            <a:off x="827584" y="3501008"/>
            <a:ext cx="6912768" cy="792088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角丸四角形吹き出し 81"/>
          <p:cNvSpPr/>
          <p:nvPr/>
        </p:nvSpPr>
        <p:spPr>
          <a:xfrm>
            <a:off x="3131840" y="5157192"/>
            <a:ext cx="3384376" cy="864096"/>
          </a:xfrm>
          <a:prstGeom prst="wedgeRoundRectCallout">
            <a:avLst>
              <a:gd name="adj1" fmla="val -58781"/>
              <a:gd name="adj2" fmla="val -146813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「罫線だけの行」を残している。</a:t>
            </a:r>
          </a:p>
        </p:txBody>
      </p:sp>
      <p:sp>
        <p:nvSpPr>
          <p:cNvPr id="108" name="角丸四角形吹き出し 107"/>
          <p:cNvSpPr/>
          <p:nvPr/>
        </p:nvSpPr>
        <p:spPr>
          <a:xfrm>
            <a:off x="4932040" y="3717032"/>
            <a:ext cx="3168352" cy="720080"/>
          </a:xfrm>
          <a:prstGeom prst="wedgeRoundRectCallout">
            <a:avLst>
              <a:gd name="adj1" fmla="val -41625"/>
              <a:gd name="adj2" fmla="val -101603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セルの中で「改行」している。</a:t>
            </a:r>
          </a:p>
        </p:txBody>
      </p:sp>
      <p:sp>
        <p:nvSpPr>
          <p:cNvPr id="80" name="楕円 79"/>
          <p:cNvSpPr/>
          <p:nvPr/>
        </p:nvSpPr>
        <p:spPr>
          <a:xfrm>
            <a:off x="4644008" y="4077072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４</a:t>
            </a:r>
          </a:p>
        </p:txBody>
      </p:sp>
      <p:sp>
        <p:nvSpPr>
          <p:cNvPr id="104" name="楕円 103"/>
          <p:cNvSpPr/>
          <p:nvPr/>
        </p:nvSpPr>
        <p:spPr>
          <a:xfrm>
            <a:off x="2915816" y="558924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５</a:t>
            </a:r>
          </a:p>
        </p:txBody>
      </p:sp>
      <p:grpSp>
        <p:nvGrpSpPr>
          <p:cNvPr id="60" name="グループ化 59"/>
          <p:cNvGrpSpPr/>
          <p:nvPr/>
        </p:nvGrpSpPr>
        <p:grpSpPr>
          <a:xfrm>
            <a:off x="7524328" y="4077072"/>
            <a:ext cx="648072" cy="813044"/>
            <a:chOff x="4932040" y="1628800"/>
            <a:chExt cx="648072" cy="813044"/>
          </a:xfrm>
        </p:grpSpPr>
        <p:grpSp>
          <p:nvGrpSpPr>
            <p:cNvPr id="61" name="グループ化 60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65" name="角丸四角形 64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74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角丸四角形 75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角丸四角形 76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角丸四角形 77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角丸四角形 78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6012160" y="5589240"/>
            <a:ext cx="648072" cy="813044"/>
            <a:chOff x="4932040" y="1628800"/>
            <a:chExt cx="648072" cy="813044"/>
          </a:xfrm>
        </p:grpSpPr>
        <p:grpSp>
          <p:nvGrpSpPr>
            <p:cNvPr id="87" name="グループ化 86"/>
            <p:cNvGrpSpPr>
              <a:grpSpLocks noChangeAspect="1"/>
            </p:cNvGrpSpPr>
            <p:nvPr/>
          </p:nvGrpSpPr>
          <p:grpSpPr>
            <a:xfrm>
              <a:off x="4932040" y="1628800"/>
              <a:ext cx="648071" cy="813044"/>
              <a:chOff x="1164685" y="1988840"/>
              <a:chExt cx="1607113" cy="2016224"/>
            </a:xfrm>
            <a:solidFill>
              <a:srgbClr val="85A7D1"/>
            </a:solidFill>
          </p:grpSpPr>
          <p:sp>
            <p:nvSpPr>
              <p:cNvPr id="89" name="角丸四角形 88"/>
              <p:cNvSpPr/>
              <p:nvPr/>
            </p:nvSpPr>
            <p:spPr>
              <a:xfrm>
                <a:off x="1403647" y="2132856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89"/>
              <p:cNvSpPr/>
              <p:nvPr/>
            </p:nvSpPr>
            <p:spPr>
              <a:xfrm>
                <a:off x="1259631" y="2780928"/>
                <a:ext cx="1512167" cy="12241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角丸四角形 90"/>
              <p:cNvSpPr/>
              <p:nvPr/>
            </p:nvSpPr>
            <p:spPr>
              <a:xfrm>
                <a:off x="176368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角丸四角形 91"/>
              <p:cNvSpPr/>
              <p:nvPr/>
            </p:nvSpPr>
            <p:spPr>
              <a:xfrm>
                <a:off x="2123727" y="1988840"/>
                <a:ext cx="288032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角丸四角形 92"/>
              <p:cNvSpPr/>
              <p:nvPr/>
            </p:nvSpPr>
            <p:spPr>
              <a:xfrm>
                <a:off x="2483766" y="2132855"/>
                <a:ext cx="288032" cy="129614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角丸四角形 93"/>
              <p:cNvSpPr/>
              <p:nvPr/>
            </p:nvSpPr>
            <p:spPr>
              <a:xfrm rot="19328135">
                <a:off x="1164685" y="2728409"/>
                <a:ext cx="344123" cy="108012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テキスト ボックス 87"/>
            <p:cNvSpPr txBox="1"/>
            <p:nvPr/>
          </p:nvSpPr>
          <p:spPr>
            <a:xfrm>
              <a:off x="5004048" y="198884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STOP!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28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29535" r="41705" b="32602"/>
          <a:stretch/>
        </p:blipFill>
        <p:spPr>
          <a:xfrm>
            <a:off x="271406" y="2060848"/>
            <a:ext cx="8549066" cy="302433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２．</a:t>
            </a:r>
            <a:r>
              <a:rPr lang="en-US" altLang="ja-JP" dirty="0"/>
              <a:t>Excel</a:t>
            </a:r>
            <a:r>
              <a:rPr lang="ja-JP" altLang="en-US" dirty="0"/>
              <a:t>ファイルの修正　－</a:t>
            </a:r>
            <a:r>
              <a:rPr lang="en-US" altLang="ja-JP" dirty="0"/>
              <a:t>CSV</a:t>
            </a:r>
            <a:r>
              <a:rPr lang="ja-JP" altLang="en-US" dirty="0"/>
              <a:t>ファイル作成の観点</a:t>
            </a:r>
            <a:r>
              <a:rPr lang="en-US" altLang="ja-JP" dirty="0"/>
              <a:t>(2)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052736"/>
            <a:ext cx="8856984" cy="89324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「セル内改行をしない」「無駄な行を残さない」 といったことに意識して、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Excel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形式のデータを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作成しておくと、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形式ファイルにした場合に、機械判読に適したデータを作成することが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できます。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1" name="角丸四角形吹き出し 130"/>
          <p:cNvSpPr/>
          <p:nvPr/>
        </p:nvSpPr>
        <p:spPr>
          <a:xfrm>
            <a:off x="1639558" y="5373216"/>
            <a:ext cx="4104456" cy="1008112"/>
          </a:xfrm>
          <a:prstGeom prst="wedgeRoundRectCallout">
            <a:avLst>
              <a:gd name="adj1" fmla="val -37597"/>
              <a:gd name="adj2" fmla="val -114354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データが無い行は、罫線も記載しません。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CSV</a:t>
            </a: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に無駄な空白行が作られる場合があるためです）</a:t>
            </a:r>
          </a:p>
        </p:txBody>
      </p:sp>
      <p:sp>
        <p:nvSpPr>
          <p:cNvPr id="136" name="角丸四角形 135"/>
          <p:cNvSpPr/>
          <p:nvPr/>
        </p:nvSpPr>
        <p:spPr>
          <a:xfrm>
            <a:off x="775462" y="3284984"/>
            <a:ext cx="6840760" cy="36004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角丸四角形吹き出し 129"/>
          <p:cNvSpPr/>
          <p:nvPr/>
        </p:nvSpPr>
        <p:spPr>
          <a:xfrm>
            <a:off x="4447870" y="3933056"/>
            <a:ext cx="3384376" cy="792088"/>
          </a:xfrm>
          <a:prstGeom prst="wedgeRoundRectCallout">
            <a:avLst>
              <a:gd name="adj1" fmla="val -32043"/>
              <a:gd name="adj2" fmla="val -85314"/>
              <a:gd name="adj3" fmla="val 16667"/>
            </a:avLst>
          </a:prstGeom>
          <a:solidFill>
            <a:srgbClr val="FFFF99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一つのセルの中に改行は入れません。</a:t>
            </a:r>
            <a:endParaRPr lang="en-US" altLang="ja-JP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ja-JP" altLang="en-US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（見出しの場合も同様です）</a:t>
            </a:r>
          </a:p>
        </p:txBody>
      </p:sp>
      <p:sp>
        <p:nvSpPr>
          <p:cNvPr id="81" name="楕円 80"/>
          <p:cNvSpPr/>
          <p:nvPr/>
        </p:nvSpPr>
        <p:spPr>
          <a:xfrm>
            <a:off x="4159838" y="443711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４</a:t>
            </a:r>
          </a:p>
        </p:txBody>
      </p:sp>
      <p:sp>
        <p:nvSpPr>
          <p:cNvPr id="137" name="楕円 136"/>
          <p:cNvSpPr/>
          <p:nvPr/>
        </p:nvSpPr>
        <p:spPr>
          <a:xfrm>
            <a:off x="1207510" y="515719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５</a:t>
            </a:r>
          </a:p>
        </p:txBody>
      </p:sp>
      <p:sp>
        <p:nvSpPr>
          <p:cNvPr id="139" name="ドーナツ 138"/>
          <p:cNvSpPr/>
          <p:nvPr/>
        </p:nvSpPr>
        <p:spPr>
          <a:xfrm>
            <a:off x="7400198" y="4437112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0" name="ドーナツ 139"/>
          <p:cNvSpPr/>
          <p:nvPr/>
        </p:nvSpPr>
        <p:spPr>
          <a:xfrm>
            <a:off x="5383974" y="6021288"/>
            <a:ext cx="504056" cy="50405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1299</Words>
  <Application>Microsoft Office PowerPoint</Application>
  <PresentationFormat>画面に合わせる (4:3)</PresentationFormat>
  <Paragraphs>144</Paragraphs>
  <Slides>17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HGP創英角ｺﾞｼｯｸUB</vt:lpstr>
      <vt:lpstr>Meiryo UI</vt:lpstr>
      <vt:lpstr>ＭＳ ゴシック</vt:lpstr>
      <vt:lpstr>游ゴシック</vt:lpstr>
      <vt:lpstr>Arial</vt:lpstr>
      <vt:lpstr>Wingdings</vt:lpstr>
      <vt:lpstr>Office テーマ</vt:lpstr>
      <vt:lpstr>実習(データ加工編)</vt:lpstr>
      <vt:lpstr>はじめに　－CSV形式のファイルとは</vt:lpstr>
      <vt:lpstr>実習(データ加工編)の概要</vt:lpstr>
      <vt:lpstr>１. サンプルのExcelファイルのダウンロード</vt:lpstr>
      <vt:lpstr>１.サンプルのExcelファイル</vt:lpstr>
      <vt:lpstr>２．Excelファイルの修正　－CSVファイル作成の観点(1)</vt:lpstr>
      <vt:lpstr>２．Excelファイルの修正　－CSVファイル作成の観点(1)</vt:lpstr>
      <vt:lpstr>２．Excelファイルの修正　－CSVファイル作成の観点(2)</vt:lpstr>
      <vt:lpstr>２．Excelファイルの修正　－CSVファイル作成の観点(2)</vt:lpstr>
      <vt:lpstr>２．Excelファイルの修正　－CSVファイル作成の観点(3)</vt:lpstr>
      <vt:lpstr>２．Excelファイルの修正　－CSVファイル作成の観点(3)</vt:lpstr>
      <vt:lpstr>３. ExcelファイルをCSV形式で保存</vt:lpstr>
      <vt:lpstr>３. ExcelファイルをCSV形式で保存</vt:lpstr>
      <vt:lpstr>３. ExcelファイルをCSV形式で保存</vt:lpstr>
      <vt:lpstr>４．CSVファイルの確認</vt:lpstr>
      <vt:lpstr>４．CSVファイルの確認</vt:lpstr>
      <vt:lpstr>実習(データ加工編)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2018-11-28T02:03:25Z</dcterms:created>
  <dcterms:modified xsi:type="dcterms:W3CDTF">2020-06-29T09:37:34Z</dcterms:modified>
</cp:coreProperties>
</file>