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0" r:id="rId1"/>
  </p:sldMasterIdLst>
  <p:notesMasterIdLst>
    <p:notesMasterId r:id="rId18"/>
  </p:notesMasterIdLst>
  <p:handoutMasterIdLst>
    <p:handoutMasterId r:id="rId19"/>
  </p:handoutMasterIdLst>
  <p:sldIdLst>
    <p:sldId id="773" r:id="rId2"/>
    <p:sldId id="774" r:id="rId3"/>
    <p:sldId id="775" r:id="rId4"/>
    <p:sldId id="776" r:id="rId5"/>
    <p:sldId id="777" r:id="rId6"/>
    <p:sldId id="778" r:id="rId7"/>
    <p:sldId id="779" r:id="rId8"/>
    <p:sldId id="780" r:id="rId9"/>
    <p:sldId id="781" r:id="rId10"/>
    <p:sldId id="782" r:id="rId11"/>
    <p:sldId id="783" r:id="rId12"/>
    <p:sldId id="767" r:id="rId13"/>
    <p:sldId id="768" r:id="rId14"/>
    <p:sldId id="769" r:id="rId15"/>
    <p:sldId id="770" r:id="rId16"/>
    <p:sldId id="771" r:id="rId17"/>
  </p:sldIdLst>
  <p:sldSz cx="9144000" cy="6858000" type="screen4x3"/>
  <p:notesSz cx="9866313" cy="142954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3300"/>
    <a:srgbClr val="0000CC"/>
    <a:srgbClr val="D8480E"/>
    <a:srgbClr val="FFFFFF"/>
    <a:srgbClr val="F57E1B"/>
    <a:srgbClr val="779DCB"/>
    <a:srgbClr val="FFFF66"/>
    <a:srgbClr val="66FFCC"/>
    <a:srgbClr val="4271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80" autoAdjust="0"/>
    <p:restoredTop sz="90840" autoAdjust="0"/>
  </p:normalViewPr>
  <p:slideViewPr>
    <p:cSldViewPr>
      <p:cViewPr varScale="1">
        <p:scale>
          <a:sx n="60" d="100"/>
          <a:sy n="60" d="100"/>
        </p:scale>
        <p:origin x="1638" y="66"/>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32" d="100"/>
          <a:sy n="32" d="100"/>
        </p:scale>
        <p:origin x="300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4275403" cy="717254"/>
          </a:xfrm>
          <a:prstGeom prst="rect">
            <a:avLst/>
          </a:prstGeom>
        </p:spPr>
        <p:txBody>
          <a:bodyPr vert="horz" lIns="133073" tIns="66536" rIns="133073" bIns="66536" rtlCol="0"/>
          <a:lstStyle>
            <a:lvl1pPr algn="l">
              <a:defRPr sz="1700"/>
            </a:lvl1pPr>
          </a:lstStyle>
          <a:p>
            <a:endParaRPr kumimoji="1" lang="ja-JP" altLang="en-US"/>
          </a:p>
        </p:txBody>
      </p:sp>
      <p:sp>
        <p:nvSpPr>
          <p:cNvPr id="3" name="日付プレースホルダー 2"/>
          <p:cNvSpPr>
            <a:spLocks noGrp="1"/>
          </p:cNvSpPr>
          <p:nvPr>
            <p:ph type="dt" sz="quarter" idx="1"/>
          </p:nvPr>
        </p:nvSpPr>
        <p:spPr>
          <a:xfrm>
            <a:off x="5588627" y="1"/>
            <a:ext cx="4275403" cy="717254"/>
          </a:xfrm>
          <a:prstGeom prst="rect">
            <a:avLst/>
          </a:prstGeom>
        </p:spPr>
        <p:txBody>
          <a:bodyPr vert="horz" lIns="133073" tIns="66536" rIns="133073" bIns="66536" rtlCol="0"/>
          <a:lstStyle>
            <a:lvl1pPr algn="r">
              <a:defRPr sz="1700"/>
            </a:lvl1pPr>
          </a:lstStyle>
          <a:p>
            <a:fld id="{3C0AD30B-1FDC-4CC9-8968-EEE2923C924E}" type="datetimeFigureOut">
              <a:rPr kumimoji="1" lang="ja-JP" altLang="en-US" smtClean="0"/>
              <a:t>2019/5/27</a:t>
            </a:fld>
            <a:endParaRPr kumimoji="1" lang="ja-JP" altLang="en-US"/>
          </a:p>
        </p:txBody>
      </p:sp>
      <p:sp>
        <p:nvSpPr>
          <p:cNvPr id="4" name="フッター プレースホルダー 3"/>
          <p:cNvSpPr>
            <a:spLocks noGrp="1"/>
          </p:cNvSpPr>
          <p:nvPr>
            <p:ph type="ftr" sz="quarter" idx="2"/>
          </p:nvPr>
        </p:nvSpPr>
        <p:spPr>
          <a:xfrm>
            <a:off x="1" y="13578186"/>
            <a:ext cx="4275403" cy="717253"/>
          </a:xfrm>
          <a:prstGeom prst="rect">
            <a:avLst/>
          </a:prstGeom>
        </p:spPr>
        <p:txBody>
          <a:bodyPr vert="horz" lIns="133073" tIns="66536" rIns="133073" bIns="66536" rtlCol="0" anchor="b"/>
          <a:lstStyle>
            <a:lvl1pPr algn="l">
              <a:defRPr sz="1700"/>
            </a:lvl1pPr>
          </a:lstStyle>
          <a:p>
            <a:endParaRPr kumimoji="1" lang="ja-JP" altLang="en-US"/>
          </a:p>
        </p:txBody>
      </p:sp>
      <p:sp>
        <p:nvSpPr>
          <p:cNvPr id="5" name="スライド番号プレースホルダー 4"/>
          <p:cNvSpPr>
            <a:spLocks noGrp="1"/>
          </p:cNvSpPr>
          <p:nvPr>
            <p:ph type="sldNum" sz="quarter" idx="3"/>
          </p:nvPr>
        </p:nvSpPr>
        <p:spPr>
          <a:xfrm>
            <a:off x="5588627" y="13578186"/>
            <a:ext cx="4275403" cy="717253"/>
          </a:xfrm>
          <a:prstGeom prst="rect">
            <a:avLst/>
          </a:prstGeom>
        </p:spPr>
        <p:txBody>
          <a:bodyPr vert="horz" lIns="133073" tIns="66536" rIns="133073" bIns="66536" rtlCol="0" anchor="b"/>
          <a:lstStyle>
            <a:lvl1pPr algn="r">
              <a:defRPr sz="1700"/>
            </a:lvl1pPr>
          </a:lstStyle>
          <a:p>
            <a:fld id="{B944BF54-7412-42BF-98B8-BD4FC4DB6FDE}" type="slidenum">
              <a:rPr kumimoji="1" lang="ja-JP" altLang="en-US" smtClean="0"/>
              <a:t>‹#›</a:t>
            </a:fld>
            <a:endParaRPr kumimoji="1" lang="ja-JP" altLang="en-US"/>
          </a:p>
        </p:txBody>
      </p:sp>
    </p:spTree>
    <p:extLst>
      <p:ext uri="{BB962C8B-B14F-4D97-AF65-F5344CB8AC3E}">
        <p14:creationId xmlns:p14="http://schemas.microsoft.com/office/powerpoint/2010/main" val="272648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4275403" cy="717254"/>
          </a:xfrm>
          <a:prstGeom prst="rect">
            <a:avLst/>
          </a:prstGeom>
        </p:spPr>
        <p:txBody>
          <a:bodyPr vert="horz" lIns="133073" tIns="66536" rIns="133073" bIns="66536" rtlCol="0"/>
          <a:lstStyle>
            <a:lvl1pPr algn="l">
              <a:defRPr sz="1700"/>
            </a:lvl1pPr>
          </a:lstStyle>
          <a:p>
            <a:endParaRPr kumimoji="1" lang="ja-JP" altLang="en-US"/>
          </a:p>
        </p:txBody>
      </p:sp>
      <p:sp>
        <p:nvSpPr>
          <p:cNvPr id="3" name="日付プレースホルダー 2"/>
          <p:cNvSpPr>
            <a:spLocks noGrp="1"/>
          </p:cNvSpPr>
          <p:nvPr>
            <p:ph type="dt" idx="1"/>
          </p:nvPr>
        </p:nvSpPr>
        <p:spPr>
          <a:xfrm>
            <a:off x="5588627" y="1"/>
            <a:ext cx="4275403" cy="717254"/>
          </a:xfrm>
          <a:prstGeom prst="rect">
            <a:avLst/>
          </a:prstGeom>
        </p:spPr>
        <p:txBody>
          <a:bodyPr vert="horz" lIns="133073" tIns="66536" rIns="133073" bIns="66536" rtlCol="0"/>
          <a:lstStyle>
            <a:lvl1pPr algn="r">
              <a:defRPr sz="1700"/>
            </a:lvl1pPr>
          </a:lstStyle>
          <a:p>
            <a:fld id="{45053B6B-85F0-4D10-BE8B-30F32F836F75}" type="datetimeFigureOut">
              <a:rPr kumimoji="1" lang="ja-JP" altLang="en-US" smtClean="0"/>
              <a:t>2019/5/27</a:t>
            </a:fld>
            <a:endParaRPr kumimoji="1" lang="ja-JP" altLang="en-US"/>
          </a:p>
        </p:txBody>
      </p:sp>
      <p:sp>
        <p:nvSpPr>
          <p:cNvPr id="4" name="スライド イメージ プレースホルダー 3"/>
          <p:cNvSpPr>
            <a:spLocks noGrp="1" noRot="1" noChangeAspect="1"/>
          </p:cNvSpPr>
          <p:nvPr>
            <p:ph type="sldImg" idx="2"/>
          </p:nvPr>
        </p:nvSpPr>
        <p:spPr>
          <a:xfrm>
            <a:off x="612676" y="739007"/>
            <a:ext cx="8641672" cy="6480720"/>
          </a:xfrm>
          <a:prstGeom prst="rect">
            <a:avLst/>
          </a:prstGeom>
          <a:noFill/>
          <a:ln w="12700">
            <a:solidFill>
              <a:srgbClr val="000000"/>
            </a:solidFill>
          </a:ln>
        </p:spPr>
        <p:txBody>
          <a:bodyPr vert="horz" lIns="133073" tIns="66536" rIns="133073" bIns="66536" rtlCol="0" anchor="ctr"/>
          <a:lstStyle/>
          <a:p>
            <a:endParaRPr lang="ja-JP" altLang="en-US"/>
          </a:p>
        </p:txBody>
      </p:sp>
      <p:sp>
        <p:nvSpPr>
          <p:cNvPr id="5" name="ノート プレースホルダー 4"/>
          <p:cNvSpPr>
            <a:spLocks noGrp="1"/>
          </p:cNvSpPr>
          <p:nvPr>
            <p:ph type="body" sz="quarter" idx="3"/>
          </p:nvPr>
        </p:nvSpPr>
        <p:spPr>
          <a:xfrm>
            <a:off x="396652" y="7435751"/>
            <a:ext cx="9001000" cy="6408712"/>
          </a:xfrm>
          <a:prstGeom prst="rect">
            <a:avLst/>
          </a:prstGeom>
          <a:noFill/>
        </p:spPr>
        <p:txBody>
          <a:bodyPr vert="horz" lIns="133073" tIns="66536" rIns="133073" bIns="66536"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1" y="13578186"/>
            <a:ext cx="4275403" cy="717253"/>
          </a:xfrm>
          <a:prstGeom prst="rect">
            <a:avLst/>
          </a:prstGeom>
        </p:spPr>
        <p:txBody>
          <a:bodyPr vert="horz" lIns="133073" tIns="66536" rIns="133073" bIns="66536" rtlCol="0" anchor="b"/>
          <a:lstStyle>
            <a:lvl1pPr algn="l">
              <a:defRPr sz="1700"/>
            </a:lvl1pPr>
          </a:lstStyle>
          <a:p>
            <a:endParaRPr kumimoji="1" lang="ja-JP" altLang="en-US"/>
          </a:p>
        </p:txBody>
      </p:sp>
      <p:sp>
        <p:nvSpPr>
          <p:cNvPr id="7" name="スライド番号プレースホルダー 6"/>
          <p:cNvSpPr>
            <a:spLocks noGrp="1"/>
          </p:cNvSpPr>
          <p:nvPr>
            <p:ph type="sldNum" sz="quarter" idx="5"/>
          </p:nvPr>
        </p:nvSpPr>
        <p:spPr>
          <a:xfrm>
            <a:off x="5588627" y="13578186"/>
            <a:ext cx="4275403" cy="717253"/>
          </a:xfrm>
          <a:prstGeom prst="rect">
            <a:avLst/>
          </a:prstGeom>
        </p:spPr>
        <p:txBody>
          <a:bodyPr vert="horz" lIns="133073" tIns="66536" rIns="133073" bIns="66536" rtlCol="0" anchor="b"/>
          <a:lstStyle>
            <a:lvl1pPr algn="r">
              <a:defRPr sz="1700"/>
            </a:lvl1pPr>
          </a:lstStyle>
          <a:p>
            <a:fld id="{BC593228-728A-4795-AE70-4E5858140379}" type="slidenum">
              <a:rPr kumimoji="1" lang="ja-JP" altLang="en-US" smtClean="0"/>
              <a:t>‹#›</a:t>
            </a:fld>
            <a:endParaRPr kumimoji="1" lang="ja-JP" altLang="en-US"/>
          </a:p>
        </p:txBody>
      </p:sp>
    </p:spTree>
    <p:extLst>
      <p:ext uri="{BB962C8B-B14F-4D97-AF65-F5344CB8AC3E}">
        <p14:creationId xmlns:p14="http://schemas.microsoft.com/office/powerpoint/2010/main" val="264440718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600" kern="1200" baseline="0">
        <a:solidFill>
          <a:schemeClr val="tx1"/>
        </a:solidFill>
        <a:latin typeface="+mn-ea"/>
        <a:ea typeface="+mn-ea"/>
        <a:cs typeface="+mn-cs"/>
      </a:defRPr>
    </a:lvl1pPr>
    <a:lvl2pPr marL="457200" algn="l" defTabSz="914400" rtl="0" eaLnBrk="1" latinLnBrk="0" hangingPunct="1">
      <a:defRPr kumimoji="1" sz="1600" kern="1200" baseline="0">
        <a:solidFill>
          <a:schemeClr val="tx1"/>
        </a:solidFill>
        <a:latin typeface="+mn-ea"/>
        <a:ea typeface="+mn-ea"/>
        <a:cs typeface="+mn-cs"/>
      </a:defRPr>
    </a:lvl2pPr>
    <a:lvl3pPr marL="914400" algn="l" defTabSz="914400" rtl="0" eaLnBrk="1" latinLnBrk="0" hangingPunct="1">
      <a:defRPr kumimoji="1" sz="1600" kern="1200" baseline="0">
        <a:solidFill>
          <a:schemeClr val="tx1"/>
        </a:solidFill>
        <a:latin typeface="+mn-ea"/>
        <a:ea typeface="+mn-ea"/>
        <a:cs typeface="+mn-cs"/>
      </a:defRPr>
    </a:lvl3pPr>
    <a:lvl4pPr marL="1371600" algn="l" defTabSz="914400" rtl="0" eaLnBrk="1" latinLnBrk="0" hangingPunct="1">
      <a:defRPr kumimoji="1" sz="1600" kern="1200" baseline="0">
        <a:solidFill>
          <a:schemeClr val="tx1"/>
        </a:solidFill>
        <a:latin typeface="+mn-ea"/>
        <a:ea typeface="+mn-ea"/>
        <a:cs typeface="+mn-cs"/>
      </a:defRPr>
    </a:lvl4pPr>
    <a:lvl5pPr marL="1828800" algn="l" defTabSz="914400" rtl="0" eaLnBrk="1" latinLnBrk="0" hangingPunct="1">
      <a:defRPr kumimoji="1" sz="1600" kern="1200" baseline="0">
        <a:solidFill>
          <a:schemeClr val="tx1"/>
        </a:solidFill>
        <a:latin typeface="+mn-ea"/>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612676" y="739007"/>
            <a:ext cx="8640960" cy="64807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 イメージ プレースホルダー 1"/>
          <p:cNvSpPr>
            <a:spLocks noGrp="1" noRot="1" noChangeAspect="1"/>
          </p:cNvSpPr>
          <p:nvPr>
            <p:ph type="sldImg"/>
          </p:nvPr>
        </p:nvSpPr>
        <p:spPr>
          <a:xfrm>
            <a:off x="614363" y="739775"/>
            <a:ext cx="8639175" cy="64801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C593228-728A-4795-AE70-4E5858140379}" type="slidenum">
              <a:rPr kumimoji="1" lang="ja-JP" altLang="en-US" smtClean="0"/>
              <a:t>0</a:t>
            </a:fld>
            <a:endParaRPr kumimoji="1" lang="ja-JP" altLang="en-US"/>
          </a:p>
        </p:txBody>
      </p:sp>
    </p:spTree>
    <p:extLst>
      <p:ext uri="{BB962C8B-B14F-4D97-AF65-F5344CB8AC3E}">
        <p14:creationId xmlns:p14="http://schemas.microsoft.com/office/powerpoint/2010/main" val="25660255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14363" y="739775"/>
            <a:ext cx="8639175" cy="6480175"/>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幅広く利用されるオープンデータとしていくために、公開しているデータを、いくつかの観点で見直すことも有効です。</a:t>
            </a:r>
            <a:endParaRPr lang="en-US" altLang="ja-JP" dirty="0"/>
          </a:p>
          <a:p>
            <a:endParaRPr kumimoji="1" lang="en-US" altLang="ja-JP" dirty="0"/>
          </a:p>
          <a:p>
            <a:r>
              <a:rPr kumimoji="1" lang="ja-JP" altLang="en-US" dirty="0"/>
              <a:t>その際は、見直す観点をあらかじめ整理しておくとよいでしょう。</a:t>
            </a:r>
            <a:endParaRPr kumimoji="1" lang="en-US" altLang="ja-JP" dirty="0"/>
          </a:p>
          <a:p>
            <a:endParaRPr kumimoji="1" lang="en-US" altLang="ja-JP" dirty="0"/>
          </a:p>
          <a:p>
            <a:r>
              <a:rPr kumimoji="1" lang="ja-JP" altLang="en-US" dirty="0"/>
              <a:t>例えば、欲しいデータが探しやすくなっているか。</a:t>
            </a:r>
            <a:endParaRPr kumimoji="1" lang="en-US" altLang="ja-JP" dirty="0"/>
          </a:p>
          <a:p>
            <a:r>
              <a:rPr kumimoji="1" lang="ja-JP" altLang="en-US" dirty="0"/>
              <a:t>この観点では、ファイル名から、データの中身が分かりやすいか、スマートフォンで見た場合でも、見やすくなっているか</a:t>
            </a:r>
            <a:r>
              <a:rPr kumimoji="1" lang="ja-JP" altLang="en-US" dirty="0" smtClean="0"/>
              <a:t>、など</a:t>
            </a:r>
            <a:r>
              <a:rPr kumimoji="1" lang="ja-JP" altLang="en-US" dirty="0"/>
              <a:t>の具体的な観点があります。</a:t>
            </a:r>
            <a:endParaRPr kumimoji="1" lang="en-US" altLang="ja-JP" dirty="0"/>
          </a:p>
          <a:p>
            <a:endParaRPr kumimoji="1" lang="en-US" altLang="ja-JP" dirty="0"/>
          </a:p>
          <a:p>
            <a:r>
              <a:rPr kumimoji="1" lang="ja-JP" altLang="en-US" dirty="0"/>
              <a:t>このように、確認する観点をあらかじめ整理しておけば、当初公開した際の職員が異動になっても</a:t>
            </a:r>
            <a:r>
              <a:rPr kumimoji="1" lang="ja-JP" altLang="en-US" dirty="0" smtClean="0"/>
              <a:t>、部</a:t>
            </a:r>
            <a:r>
              <a:rPr kumimoji="1" lang="ja-JP" altLang="en-US" dirty="0"/>
              <a:t>署内で継続した取り組みを進めやすくなると考えます。</a:t>
            </a:r>
            <a:endParaRPr kumimoji="1" lang="en-US" altLang="ja-JP" dirty="0"/>
          </a:p>
          <a:p>
            <a:endParaRPr lang="ja-JP" altLang="en-US" dirty="0"/>
          </a:p>
        </p:txBody>
      </p:sp>
      <p:sp>
        <p:nvSpPr>
          <p:cNvPr id="4" name="スライド番号プレースホルダー 3"/>
          <p:cNvSpPr>
            <a:spLocks noGrp="1"/>
          </p:cNvSpPr>
          <p:nvPr>
            <p:ph type="sldNum" sz="quarter" idx="10"/>
          </p:nvPr>
        </p:nvSpPr>
        <p:spPr/>
        <p:txBody>
          <a:bodyPr/>
          <a:lstStyle/>
          <a:p>
            <a:fld id="{BC593228-728A-4795-AE70-4E5858140379}" type="slidenum">
              <a:rPr kumimoji="1" lang="ja-JP" altLang="en-US" smtClean="0"/>
              <a:t>9</a:t>
            </a:fld>
            <a:endParaRPr kumimoji="1" lang="ja-JP" altLang="en-US"/>
          </a:p>
        </p:txBody>
      </p:sp>
    </p:spTree>
    <p:extLst>
      <p:ext uri="{BB962C8B-B14F-4D97-AF65-F5344CB8AC3E}">
        <p14:creationId xmlns:p14="http://schemas.microsoft.com/office/powerpoint/2010/main" val="7728439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14363" y="739775"/>
            <a:ext cx="8639175" cy="64801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C593228-728A-4795-AE70-4E5858140379}" type="slidenum">
              <a:rPr kumimoji="1" lang="ja-JP" altLang="en-US" smtClean="0"/>
              <a:t>10</a:t>
            </a:fld>
            <a:endParaRPr kumimoji="1" lang="ja-JP" altLang="en-US"/>
          </a:p>
        </p:txBody>
      </p:sp>
    </p:spTree>
    <p:extLst>
      <p:ext uri="{BB962C8B-B14F-4D97-AF65-F5344CB8AC3E}">
        <p14:creationId xmlns:p14="http://schemas.microsoft.com/office/powerpoint/2010/main" val="36471668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11188" y="666750"/>
            <a:ext cx="8715375" cy="6537325"/>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p:txBody>
      </p:sp>
      <p:sp>
        <p:nvSpPr>
          <p:cNvPr id="4" name="スライド番号プレースホルダー 3"/>
          <p:cNvSpPr>
            <a:spLocks noGrp="1"/>
          </p:cNvSpPr>
          <p:nvPr>
            <p:ph type="sldNum" sz="quarter" idx="5"/>
          </p:nvPr>
        </p:nvSpPr>
        <p:spPr/>
        <p:txBody>
          <a:bodyPr/>
          <a:lstStyle/>
          <a:p>
            <a:fld id="{BC593228-728A-4795-AE70-4E5858140379}" type="slidenum">
              <a:rPr kumimoji="1" lang="ja-JP" altLang="en-US" smtClean="0"/>
              <a:t>11</a:t>
            </a:fld>
            <a:endParaRPr kumimoji="1" lang="ja-JP" altLang="en-US"/>
          </a:p>
        </p:txBody>
      </p:sp>
    </p:spTree>
    <p:extLst>
      <p:ext uri="{BB962C8B-B14F-4D97-AF65-F5344CB8AC3E}">
        <p14:creationId xmlns:p14="http://schemas.microsoft.com/office/powerpoint/2010/main" val="2099898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11188" y="666750"/>
            <a:ext cx="8715375" cy="6537325"/>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BC593228-728A-4795-AE70-4E5858140379}" type="slidenum">
              <a:rPr kumimoji="1" lang="ja-JP" altLang="en-US" smtClean="0"/>
              <a:t>12</a:t>
            </a:fld>
            <a:endParaRPr kumimoji="1" lang="ja-JP" altLang="en-US"/>
          </a:p>
        </p:txBody>
      </p:sp>
    </p:spTree>
    <p:extLst>
      <p:ext uri="{BB962C8B-B14F-4D97-AF65-F5344CB8AC3E}">
        <p14:creationId xmlns:p14="http://schemas.microsoft.com/office/powerpoint/2010/main" val="22645829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11188" y="666750"/>
            <a:ext cx="8737600" cy="65532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BC593228-728A-4795-AE70-4E5858140379}" type="slidenum">
              <a:rPr kumimoji="1" lang="ja-JP" altLang="en-US" smtClean="0"/>
              <a:t>13</a:t>
            </a:fld>
            <a:endParaRPr kumimoji="1" lang="ja-JP" altLang="en-US"/>
          </a:p>
        </p:txBody>
      </p:sp>
    </p:spTree>
    <p:extLst>
      <p:ext uri="{BB962C8B-B14F-4D97-AF65-F5344CB8AC3E}">
        <p14:creationId xmlns:p14="http://schemas.microsoft.com/office/powerpoint/2010/main" val="16744027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11188" y="666750"/>
            <a:ext cx="8737600" cy="65532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BC593228-728A-4795-AE70-4E5858140379}" type="slidenum">
              <a:rPr kumimoji="1" lang="ja-JP" altLang="en-US" smtClean="0"/>
              <a:t>14</a:t>
            </a:fld>
            <a:endParaRPr kumimoji="1" lang="ja-JP" altLang="en-US"/>
          </a:p>
        </p:txBody>
      </p:sp>
    </p:spTree>
    <p:extLst>
      <p:ext uri="{BB962C8B-B14F-4D97-AF65-F5344CB8AC3E}">
        <p14:creationId xmlns:p14="http://schemas.microsoft.com/office/powerpoint/2010/main" val="35722914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11188" y="666750"/>
            <a:ext cx="8737600" cy="65532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BC593228-728A-4795-AE70-4E5858140379}" type="slidenum">
              <a:rPr kumimoji="1" lang="ja-JP" altLang="en-US" smtClean="0"/>
              <a:t>15</a:t>
            </a:fld>
            <a:endParaRPr kumimoji="1" lang="ja-JP" altLang="en-US"/>
          </a:p>
        </p:txBody>
      </p:sp>
    </p:spTree>
    <p:extLst>
      <p:ext uri="{BB962C8B-B14F-4D97-AF65-F5344CB8AC3E}">
        <p14:creationId xmlns:p14="http://schemas.microsoft.com/office/powerpoint/2010/main" val="28134814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12775" y="739775"/>
            <a:ext cx="8640763" cy="64817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C593228-728A-4795-AE70-4E5858140379}" type="slidenum">
              <a:rPr kumimoji="1" lang="ja-JP" altLang="en-US" smtClean="0"/>
              <a:t>1</a:t>
            </a:fld>
            <a:endParaRPr kumimoji="1" lang="ja-JP" altLang="en-US"/>
          </a:p>
        </p:txBody>
      </p:sp>
    </p:spTree>
    <p:extLst>
      <p:ext uri="{BB962C8B-B14F-4D97-AF65-F5344CB8AC3E}">
        <p14:creationId xmlns:p14="http://schemas.microsoft.com/office/powerpoint/2010/main" val="2687682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12775" y="739775"/>
            <a:ext cx="8637588" cy="6480175"/>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C593228-728A-4795-AE70-4E5858140379}" type="slidenum">
              <a:rPr kumimoji="1" lang="ja-JP" altLang="en-US" smtClean="0"/>
              <a:t>2</a:t>
            </a:fld>
            <a:endParaRPr kumimoji="1" lang="ja-JP" altLang="en-US"/>
          </a:p>
        </p:txBody>
      </p:sp>
    </p:spTree>
    <p:extLst>
      <p:ext uri="{BB962C8B-B14F-4D97-AF65-F5344CB8AC3E}">
        <p14:creationId xmlns:p14="http://schemas.microsoft.com/office/powerpoint/2010/main" val="558494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14363" y="739775"/>
            <a:ext cx="8639175" cy="6480175"/>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オープンデータ</a:t>
            </a:r>
            <a:r>
              <a:rPr lang="ja-JP" altLang="en-US" dirty="0"/>
              <a:t>を公開できたら、そこで終わりではなく、次は</a:t>
            </a:r>
            <a:r>
              <a:rPr lang="ja-JP" altLang="en-US" dirty="0" smtClean="0"/>
              <a:t>、データ</a:t>
            </a:r>
            <a:r>
              <a:rPr lang="ja-JP" altLang="en-US" dirty="0"/>
              <a:t>内容を新しくしたり、公開するデータを増やしていく取り組みが大切になります。</a:t>
            </a:r>
            <a:endParaRPr lang="en-US" altLang="ja-JP" dirty="0"/>
          </a:p>
          <a:p>
            <a:endParaRPr kumimoji="1" lang="en-US" altLang="ja-JP" dirty="0"/>
          </a:p>
          <a:p>
            <a:r>
              <a:rPr lang="ja-JP" altLang="en-US" dirty="0" smtClean="0"/>
              <a:t>この章では、オープンデータ</a:t>
            </a:r>
            <a:r>
              <a:rPr lang="ja-JP" altLang="en-US" dirty="0"/>
              <a:t>を継続していくための取り組みとして</a:t>
            </a:r>
            <a:r>
              <a:rPr lang="ja-JP" altLang="en-US" dirty="0" smtClean="0"/>
              <a:t>、公開</a:t>
            </a:r>
            <a:r>
              <a:rPr lang="ja-JP" altLang="en-US" dirty="0"/>
              <a:t>したデータの内容を更新する作業や、オープンデータを拡充していく作業についてご説明します。</a:t>
            </a:r>
            <a:endParaRPr lang="en-US" altLang="ja-JP" dirty="0"/>
          </a:p>
          <a:p>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BC593228-728A-4795-AE70-4E5858140379}" type="slidenum">
              <a:rPr kumimoji="1" lang="ja-JP" altLang="en-US" smtClean="0"/>
              <a:t>3</a:t>
            </a:fld>
            <a:endParaRPr kumimoji="1" lang="ja-JP" altLang="en-US"/>
          </a:p>
        </p:txBody>
      </p:sp>
    </p:spTree>
    <p:extLst>
      <p:ext uri="{BB962C8B-B14F-4D97-AF65-F5344CB8AC3E}">
        <p14:creationId xmlns:p14="http://schemas.microsoft.com/office/powerpoint/2010/main" val="1434112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14363" y="739775"/>
            <a:ext cx="8639175" cy="6480175"/>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kern="1200" baseline="0" dirty="0">
                <a:solidFill>
                  <a:schemeClr val="tx1"/>
                </a:solidFill>
                <a:latin typeface="+mn-ea"/>
                <a:ea typeface="+mn-ea"/>
                <a:cs typeface="+mn-cs"/>
              </a:rPr>
              <a:t>公開データの内容に合わせて、データを新しいものにしていくことが望ましいです。</a:t>
            </a:r>
            <a:endParaRPr kumimoji="1" lang="en-US" altLang="ja-JP" sz="1600" kern="1200" baseline="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kern="1200" baseline="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kern="1200" baseline="0" dirty="0">
                <a:solidFill>
                  <a:schemeClr val="tx1"/>
                </a:solidFill>
                <a:latin typeface="+mn-ea"/>
                <a:ea typeface="+mn-ea"/>
                <a:cs typeface="+mn-cs"/>
              </a:rPr>
              <a:t>データの内容によって、データの更新方法や、更新のタイミングは異なります。</a:t>
            </a:r>
            <a:endParaRPr kumimoji="1" lang="en-US" altLang="ja-JP" sz="1600" kern="1200" baseline="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kern="1200" baseline="0" dirty="0">
                <a:solidFill>
                  <a:schemeClr val="tx1"/>
                </a:solidFill>
                <a:latin typeface="+mn-ea"/>
                <a:ea typeface="+mn-ea"/>
                <a:cs typeface="+mn-cs"/>
              </a:rPr>
              <a:t>そこで、データの内容に応じて、更新方法や更新タイミングを決める必要があります。</a:t>
            </a:r>
            <a:endParaRPr kumimoji="1" lang="en-US" altLang="ja-JP" sz="1600" kern="1200" baseline="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kern="1200" baseline="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kern="1200" baseline="0" dirty="0">
                <a:solidFill>
                  <a:schemeClr val="tx1"/>
                </a:solidFill>
                <a:latin typeface="+mn-ea"/>
                <a:ea typeface="+mn-ea"/>
                <a:cs typeface="+mn-cs"/>
              </a:rPr>
              <a:t>例えば、</a:t>
            </a:r>
            <a:r>
              <a:rPr kumimoji="1" lang="en-US" altLang="ja-JP" sz="1600" kern="1200" baseline="0" dirty="0">
                <a:solidFill>
                  <a:schemeClr val="tx1"/>
                </a:solidFill>
                <a:latin typeface="+mn-ea"/>
                <a:ea typeface="+mn-ea"/>
                <a:cs typeface="+mn-cs"/>
              </a:rPr>
              <a:t>AED</a:t>
            </a:r>
            <a:r>
              <a:rPr kumimoji="1" lang="ja-JP" altLang="en-US" sz="1600" kern="1200" baseline="0" dirty="0">
                <a:solidFill>
                  <a:schemeClr val="tx1"/>
                </a:solidFill>
                <a:latin typeface="+mn-ea"/>
                <a:ea typeface="+mn-ea"/>
                <a:cs typeface="+mn-cs"/>
              </a:rPr>
              <a:t>設置場所は、データの内容を新しいものに置き換えていく方法がよいと思われます。</a:t>
            </a:r>
            <a:endParaRPr kumimoji="1" lang="en-US" altLang="ja-JP" sz="1600" kern="1200" baseline="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kern="1200" baseline="0" dirty="0">
                <a:solidFill>
                  <a:schemeClr val="tx1"/>
                </a:solidFill>
                <a:latin typeface="+mn-ea"/>
                <a:ea typeface="+mn-ea"/>
                <a:cs typeface="+mn-cs"/>
              </a:rPr>
              <a:t>一方で、人口などの情報では、過去のデータも利用される可能性があるため、新しいデータに置き換えるのではなく</a:t>
            </a:r>
            <a:r>
              <a:rPr kumimoji="1" lang="ja-JP" altLang="en-US" sz="1600" kern="1200" baseline="0" dirty="0" smtClean="0">
                <a:solidFill>
                  <a:schemeClr val="tx1"/>
                </a:solidFill>
                <a:latin typeface="+mn-ea"/>
                <a:ea typeface="+mn-ea"/>
                <a:cs typeface="+mn-cs"/>
              </a:rPr>
              <a:t>、追加</a:t>
            </a:r>
            <a:r>
              <a:rPr kumimoji="1" lang="ja-JP" altLang="en-US" sz="1600" kern="1200" baseline="0" dirty="0">
                <a:solidFill>
                  <a:schemeClr val="tx1"/>
                </a:solidFill>
                <a:latin typeface="+mn-ea"/>
                <a:ea typeface="+mn-ea"/>
                <a:cs typeface="+mn-cs"/>
              </a:rPr>
              <a:t>していく方法が有効な場合があります。</a:t>
            </a:r>
            <a:endParaRPr kumimoji="1" lang="en-US" altLang="ja-JP" sz="1600" kern="1200" baseline="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kern="1200" baseline="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kern="1200" baseline="0" dirty="0">
                <a:solidFill>
                  <a:schemeClr val="tx1"/>
                </a:solidFill>
                <a:latin typeface="+mn-ea"/>
                <a:ea typeface="+mn-ea"/>
                <a:cs typeface="+mn-cs"/>
              </a:rPr>
              <a:t>また、更新タイミングもデータの内容によって異なります。</a:t>
            </a:r>
            <a:endParaRPr kumimoji="1" lang="en-US" altLang="ja-JP" sz="1600" kern="1200" baseline="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kern="1200" baseline="0" dirty="0">
                <a:solidFill>
                  <a:schemeClr val="tx1"/>
                </a:solidFill>
                <a:latin typeface="+mn-ea"/>
                <a:ea typeface="+mn-ea"/>
                <a:cs typeface="+mn-cs"/>
              </a:rPr>
              <a:t>イベント情報は、随時追加が発生します。しかし、そのたびにオープンデータを更新していくのは大変です。</a:t>
            </a:r>
            <a:endParaRPr kumimoji="1" lang="en-US" altLang="ja-JP" sz="1600" kern="1200" baseline="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kern="1200" baseline="0" dirty="0">
                <a:solidFill>
                  <a:schemeClr val="tx1"/>
                </a:solidFill>
                <a:latin typeface="+mn-ea"/>
                <a:ea typeface="+mn-ea"/>
                <a:cs typeface="+mn-cs"/>
              </a:rPr>
              <a:t>そこで、例えば１ヶ月に</a:t>
            </a:r>
            <a:r>
              <a:rPr kumimoji="1" lang="en-US" altLang="ja-JP" sz="1600" kern="1200" baseline="0" dirty="0">
                <a:solidFill>
                  <a:schemeClr val="tx1"/>
                </a:solidFill>
                <a:latin typeface="+mn-ea"/>
                <a:ea typeface="+mn-ea"/>
                <a:cs typeface="+mn-cs"/>
              </a:rPr>
              <a:t>1</a:t>
            </a:r>
            <a:r>
              <a:rPr kumimoji="1" lang="ja-JP" altLang="en-US" sz="1600" kern="1200" baseline="0" dirty="0">
                <a:solidFill>
                  <a:schemeClr val="tx1"/>
                </a:solidFill>
                <a:latin typeface="+mn-ea"/>
                <a:ea typeface="+mn-ea"/>
                <a:cs typeface="+mn-cs"/>
              </a:rPr>
              <a:t>回など、定期的な周期を決めて、オープンデータを更新していくことが現実的と思われます。</a:t>
            </a:r>
            <a:endParaRPr kumimoji="1" lang="en-US" altLang="ja-JP" sz="1600" kern="1200" baseline="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kern="1200" baseline="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kern="1200" baseline="0" dirty="0">
                <a:solidFill>
                  <a:schemeClr val="tx1"/>
                </a:solidFill>
                <a:latin typeface="+mn-ea"/>
                <a:ea typeface="+mn-ea"/>
                <a:cs typeface="+mn-cs"/>
              </a:rPr>
              <a:t>また、人口などの統計情報では、元となる情報が定期的に整備されます。</a:t>
            </a:r>
            <a:endParaRPr kumimoji="1" lang="en-US" altLang="ja-JP" sz="1600" kern="1200" baseline="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kern="1200" baseline="0" dirty="0">
                <a:solidFill>
                  <a:schemeClr val="tx1"/>
                </a:solidFill>
                <a:latin typeface="+mn-ea"/>
                <a:ea typeface="+mn-ea"/>
                <a:cs typeface="+mn-cs"/>
              </a:rPr>
              <a:t>そこで、オープンデータも、元となる情報の更新に合わせて、オープンデータの更新を行うことが良いでしょう。</a:t>
            </a:r>
            <a:endParaRPr kumimoji="1" lang="en-US" altLang="ja-JP" sz="1600" kern="1200" baseline="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kern="1200" baseline="0" dirty="0">
              <a:solidFill>
                <a:schemeClr val="tx1"/>
              </a:solidFill>
              <a:latin typeface="+mn-ea"/>
              <a:ea typeface="+mn-ea"/>
              <a:cs typeface="+mn-cs"/>
            </a:endParaRPr>
          </a:p>
        </p:txBody>
      </p:sp>
      <p:sp>
        <p:nvSpPr>
          <p:cNvPr id="4" name="スライド番号プレースホルダー 3"/>
          <p:cNvSpPr>
            <a:spLocks noGrp="1"/>
          </p:cNvSpPr>
          <p:nvPr>
            <p:ph type="sldNum" sz="quarter" idx="10"/>
          </p:nvPr>
        </p:nvSpPr>
        <p:spPr/>
        <p:txBody>
          <a:bodyPr/>
          <a:lstStyle/>
          <a:p>
            <a:fld id="{BC593228-728A-4795-AE70-4E5858140379}" type="slidenum">
              <a:rPr kumimoji="1" lang="ja-JP" altLang="en-US" smtClean="0"/>
              <a:t>4</a:t>
            </a:fld>
            <a:endParaRPr kumimoji="1" lang="ja-JP" altLang="en-US"/>
          </a:p>
        </p:txBody>
      </p:sp>
    </p:spTree>
    <p:extLst>
      <p:ext uri="{BB962C8B-B14F-4D97-AF65-F5344CB8AC3E}">
        <p14:creationId xmlns:p14="http://schemas.microsoft.com/office/powerpoint/2010/main" val="22694120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14363" y="739775"/>
            <a:ext cx="8639175" cy="6480175"/>
          </a:xfrm>
        </p:spPr>
      </p:sp>
      <p:sp>
        <p:nvSpPr>
          <p:cNvPr id="3" name="ノート プレースホルダー 2"/>
          <p:cNvSpPr>
            <a:spLocks noGrp="1"/>
          </p:cNvSpPr>
          <p:nvPr>
            <p:ph type="body" idx="1"/>
          </p:nvPr>
        </p:nvSpPr>
        <p:spPr/>
        <p:txBody>
          <a:bodyPr/>
          <a:lstStyle/>
          <a:p>
            <a:pPr defTabSz="1330726">
              <a:defRPr/>
            </a:pPr>
            <a:r>
              <a:rPr lang="ja-JP" altLang="en-US" dirty="0"/>
              <a:t>更新頻度については、内閣官房でアンケート調査を行っていますので</a:t>
            </a:r>
            <a:r>
              <a:rPr lang="ja-JP" altLang="en-US" dirty="0" smtClean="0"/>
              <a:t>、参考になるかと思います。</a:t>
            </a:r>
            <a:endParaRPr lang="ja-JP" altLang="en-US" dirty="0"/>
          </a:p>
        </p:txBody>
      </p:sp>
      <p:sp>
        <p:nvSpPr>
          <p:cNvPr id="4" name="スライド番号プレースホルダー 3"/>
          <p:cNvSpPr>
            <a:spLocks noGrp="1"/>
          </p:cNvSpPr>
          <p:nvPr>
            <p:ph type="sldNum" sz="quarter" idx="10"/>
          </p:nvPr>
        </p:nvSpPr>
        <p:spPr/>
        <p:txBody>
          <a:bodyPr/>
          <a:lstStyle/>
          <a:p>
            <a:fld id="{BC593228-728A-4795-AE70-4E5858140379}" type="slidenum">
              <a:rPr kumimoji="1" lang="ja-JP" altLang="en-US" smtClean="0"/>
              <a:t>5</a:t>
            </a:fld>
            <a:endParaRPr kumimoji="1" lang="ja-JP" altLang="en-US"/>
          </a:p>
        </p:txBody>
      </p:sp>
    </p:spTree>
    <p:extLst>
      <p:ext uri="{BB962C8B-B14F-4D97-AF65-F5344CB8AC3E}">
        <p14:creationId xmlns:p14="http://schemas.microsoft.com/office/powerpoint/2010/main" val="41934338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14363" y="739775"/>
            <a:ext cx="8639175" cy="6480175"/>
          </a:xfrm>
        </p:spPr>
      </p:sp>
      <p:sp>
        <p:nvSpPr>
          <p:cNvPr id="3" name="ノート プレースホルダー 2"/>
          <p:cNvSpPr>
            <a:spLocks noGrp="1"/>
          </p:cNvSpPr>
          <p:nvPr>
            <p:ph type="body" idx="1"/>
          </p:nvPr>
        </p:nvSpPr>
        <p:spPr/>
        <p:txBody>
          <a:bodyPr/>
          <a:lstStyle/>
          <a:p>
            <a:r>
              <a:rPr kumimoji="1" lang="ja-JP" altLang="en-US" dirty="0"/>
              <a:t>次に、オープンデータをより良くしていくための取り組みです。</a:t>
            </a:r>
            <a:endParaRPr kumimoji="1" lang="en-US" altLang="ja-JP" dirty="0"/>
          </a:p>
          <a:p>
            <a:endParaRPr kumimoji="1" lang="en-US" altLang="ja-JP" dirty="0"/>
          </a:p>
          <a:p>
            <a:r>
              <a:rPr kumimoji="1" lang="ja-JP" altLang="en-US" dirty="0"/>
              <a:t>オープンデータを追加して、データの数を増やすこと以外にも、オープンデータの改善の観点があります。</a:t>
            </a:r>
            <a:endParaRPr kumimoji="1" lang="en-US" altLang="ja-JP" dirty="0"/>
          </a:p>
          <a:p>
            <a:endParaRPr kumimoji="1" lang="en-US" altLang="ja-JP" dirty="0"/>
          </a:p>
          <a:p>
            <a:r>
              <a:rPr kumimoji="1" lang="ja-JP" altLang="en-US" dirty="0"/>
              <a:t>例えば、すでに公開しているデータについて、さらに情報の内容を増やしたり</a:t>
            </a:r>
            <a:r>
              <a:rPr kumimoji="1" lang="ja-JP" altLang="en-US" dirty="0" smtClean="0"/>
              <a:t>、新た</a:t>
            </a:r>
            <a:r>
              <a:rPr kumimoji="1" lang="ja-JP" altLang="en-US" dirty="0"/>
              <a:t>なファイル形式でデータを公開</a:t>
            </a:r>
            <a:r>
              <a:rPr kumimoji="1" lang="ja-JP" altLang="en-US" dirty="0" smtClean="0"/>
              <a:t>する、と</a:t>
            </a:r>
            <a:r>
              <a:rPr kumimoji="1" lang="ja-JP" altLang="en-US" dirty="0"/>
              <a:t>いった取り組みも有効です。</a:t>
            </a:r>
            <a:endParaRPr kumimoji="1" lang="en-US" altLang="ja-JP" dirty="0"/>
          </a:p>
          <a:p>
            <a:endParaRPr kumimoji="1" lang="ja-JP" altLang="en-US" dirty="0"/>
          </a:p>
          <a:p>
            <a:endParaRPr lang="ja-JP" altLang="en-US" dirty="0"/>
          </a:p>
        </p:txBody>
      </p:sp>
      <p:sp>
        <p:nvSpPr>
          <p:cNvPr id="4" name="スライド番号プレースホルダー 3"/>
          <p:cNvSpPr>
            <a:spLocks noGrp="1"/>
          </p:cNvSpPr>
          <p:nvPr>
            <p:ph type="sldNum" sz="quarter" idx="10"/>
          </p:nvPr>
        </p:nvSpPr>
        <p:spPr/>
        <p:txBody>
          <a:bodyPr/>
          <a:lstStyle/>
          <a:p>
            <a:fld id="{BC593228-728A-4795-AE70-4E5858140379}" type="slidenum">
              <a:rPr kumimoji="1" lang="ja-JP" altLang="en-US" smtClean="0"/>
              <a:t>6</a:t>
            </a:fld>
            <a:endParaRPr kumimoji="1" lang="ja-JP" altLang="en-US"/>
          </a:p>
        </p:txBody>
      </p:sp>
    </p:spTree>
    <p:extLst>
      <p:ext uri="{BB962C8B-B14F-4D97-AF65-F5344CB8AC3E}">
        <p14:creationId xmlns:p14="http://schemas.microsoft.com/office/powerpoint/2010/main" val="15373594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14363" y="739775"/>
            <a:ext cx="8639175" cy="6480175"/>
          </a:xfrm>
        </p:spPr>
      </p:sp>
      <p:sp>
        <p:nvSpPr>
          <p:cNvPr id="3" name="ノート プレースホルダー 2"/>
          <p:cNvSpPr>
            <a:spLocks noGrp="1"/>
          </p:cNvSpPr>
          <p:nvPr>
            <p:ph type="body" idx="1"/>
          </p:nvPr>
        </p:nvSpPr>
        <p:spPr/>
        <p:txBody>
          <a:bodyPr/>
          <a:lstStyle/>
          <a:p>
            <a:r>
              <a:rPr kumimoji="1" lang="ja-JP" altLang="en-US" dirty="0"/>
              <a:t>すでに公開しているデータについて、さらに情報の内容を増やす場合の例です。</a:t>
            </a:r>
            <a:endParaRPr kumimoji="1" lang="en-US" altLang="ja-JP" dirty="0"/>
          </a:p>
          <a:p>
            <a:endParaRPr kumimoji="1" lang="en-US" altLang="ja-JP" dirty="0"/>
          </a:p>
          <a:p>
            <a:r>
              <a:rPr kumimoji="1" lang="ja-JP" altLang="en-US" dirty="0"/>
              <a:t>例えば緯度、経度は、当初は内容の整備が難しいかもしれません。</a:t>
            </a:r>
            <a:endParaRPr kumimoji="1" lang="en-US" altLang="ja-JP" dirty="0"/>
          </a:p>
          <a:p>
            <a:r>
              <a:rPr kumimoji="1" lang="ja-JP" altLang="en-US" dirty="0"/>
              <a:t>その場合、そのような項目は空白のまま、いったんはデータを公開し</a:t>
            </a:r>
            <a:r>
              <a:rPr kumimoji="1" lang="ja-JP" altLang="en-US" dirty="0" smtClean="0"/>
              <a:t>、その後</a:t>
            </a:r>
            <a:r>
              <a:rPr kumimoji="1" lang="ja-JP" altLang="en-US" dirty="0"/>
              <a:t>、整備できた項目から埋めていく、といった方法で進めることも有効です。</a:t>
            </a:r>
            <a:endParaRPr kumimoji="1" lang="en-US" altLang="ja-JP" dirty="0"/>
          </a:p>
          <a:p>
            <a:endParaRPr kumimoji="1" lang="ja-JP" altLang="en-US" dirty="0"/>
          </a:p>
          <a:p>
            <a:endParaRPr lang="ja-JP" altLang="en-US" dirty="0"/>
          </a:p>
        </p:txBody>
      </p:sp>
      <p:sp>
        <p:nvSpPr>
          <p:cNvPr id="4" name="スライド番号プレースホルダー 3"/>
          <p:cNvSpPr>
            <a:spLocks noGrp="1"/>
          </p:cNvSpPr>
          <p:nvPr>
            <p:ph type="sldNum" sz="quarter" idx="10"/>
          </p:nvPr>
        </p:nvSpPr>
        <p:spPr/>
        <p:txBody>
          <a:bodyPr/>
          <a:lstStyle/>
          <a:p>
            <a:fld id="{BC593228-728A-4795-AE70-4E5858140379}" type="slidenum">
              <a:rPr kumimoji="1" lang="ja-JP" altLang="en-US" smtClean="0"/>
              <a:t>7</a:t>
            </a:fld>
            <a:endParaRPr kumimoji="1" lang="ja-JP" altLang="en-US"/>
          </a:p>
        </p:txBody>
      </p:sp>
    </p:spTree>
    <p:extLst>
      <p:ext uri="{BB962C8B-B14F-4D97-AF65-F5344CB8AC3E}">
        <p14:creationId xmlns:p14="http://schemas.microsoft.com/office/powerpoint/2010/main" val="1523084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14363" y="739775"/>
            <a:ext cx="8639175" cy="6480175"/>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次は、</a:t>
            </a:r>
            <a:r>
              <a:rPr lang="ja-JP" altLang="en-US" dirty="0">
                <a:solidFill>
                  <a:schemeClr val="tx1"/>
                </a:solidFill>
                <a:latin typeface="+mn-ea"/>
                <a:cs typeface="Meiryo UI" panose="020B0604030504040204" pitchFamily="50" charset="-128"/>
              </a:rPr>
              <a:t>公開しているデータのファイル形式を追加する場合の例です。</a:t>
            </a:r>
            <a:endParaRPr lang="en-US" altLang="ja-JP" dirty="0">
              <a:solidFill>
                <a:schemeClr val="tx1"/>
              </a:solidFill>
              <a:latin typeface="+mn-ea"/>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solidFill>
                <a:schemeClr val="tx1"/>
              </a:solidFill>
              <a:latin typeface="+mn-ea"/>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mn-ea"/>
                <a:cs typeface="Meiryo UI" panose="020B0604030504040204" pitchFamily="50" charset="-128"/>
              </a:rPr>
              <a:t>こちらも、最初は簡単に準備できるファイルとして、</a:t>
            </a:r>
            <a:r>
              <a:rPr kumimoji="1" lang="en-US" altLang="ja-JP" dirty="0">
                <a:solidFill>
                  <a:schemeClr val="tx1"/>
                </a:solidFill>
                <a:latin typeface="+mn-ea"/>
                <a:cs typeface="Meiryo UI" panose="020B0604030504040204" pitchFamily="50" charset="-128"/>
              </a:rPr>
              <a:t>PDF</a:t>
            </a:r>
            <a:r>
              <a:rPr kumimoji="1" lang="ja-JP" altLang="en-US" dirty="0">
                <a:solidFill>
                  <a:schemeClr val="tx1"/>
                </a:solidFill>
                <a:latin typeface="+mn-ea"/>
                <a:cs typeface="Meiryo UI" panose="020B0604030504040204" pitchFamily="50" charset="-128"/>
              </a:rPr>
              <a:t>形式のファイルを公開します。</a:t>
            </a:r>
            <a:endParaRPr kumimoji="1" lang="en-US" altLang="ja-JP" dirty="0">
              <a:solidFill>
                <a:schemeClr val="tx1"/>
              </a:solidFill>
              <a:latin typeface="+mn-ea"/>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solidFill>
                <a:schemeClr val="tx1"/>
              </a:solidFill>
              <a:latin typeface="+mn-ea"/>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mn-ea"/>
                <a:cs typeface="Meiryo UI" panose="020B0604030504040204" pitchFamily="50" charset="-128"/>
              </a:rPr>
              <a:t>その後、同じ内容でも、より使いやすいデータとして、</a:t>
            </a:r>
            <a:r>
              <a:rPr kumimoji="1" lang="en-US" altLang="ja-JP" dirty="0">
                <a:solidFill>
                  <a:schemeClr val="tx1"/>
                </a:solidFill>
                <a:latin typeface="+mn-ea"/>
                <a:cs typeface="Meiryo UI" panose="020B0604030504040204" pitchFamily="50" charset="-128"/>
              </a:rPr>
              <a:t>CSV</a:t>
            </a:r>
            <a:r>
              <a:rPr kumimoji="1" lang="ja-JP" altLang="en-US" dirty="0">
                <a:solidFill>
                  <a:schemeClr val="tx1"/>
                </a:solidFill>
                <a:latin typeface="+mn-ea"/>
                <a:cs typeface="Meiryo UI" panose="020B0604030504040204" pitchFamily="50" charset="-128"/>
              </a:rPr>
              <a:t>形式のファイルを公開することも可能です。</a:t>
            </a:r>
            <a:endParaRPr kumimoji="1" lang="en-US" altLang="ja-JP" dirty="0">
              <a:solidFill>
                <a:schemeClr val="tx1"/>
              </a:solidFill>
              <a:latin typeface="+mn-ea"/>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solidFill>
                <a:schemeClr val="tx1"/>
              </a:solidFill>
              <a:latin typeface="+mn-ea"/>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mn-ea"/>
                <a:cs typeface="Meiryo UI" panose="020B0604030504040204" pitchFamily="50" charset="-128"/>
              </a:rPr>
              <a:t>すべてを最初にとりそろえておく必要はありませんが、一方で</a:t>
            </a:r>
            <a:r>
              <a:rPr kumimoji="1" lang="ja-JP" altLang="en-US" dirty="0" smtClean="0">
                <a:solidFill>
                  <a:schemeClr val="tx1"/>
                </a:solidFill>
                <a:latin typeface="+mn-ea"/>
                <a:cs typeface="Meiryo UI" panose="020B0604030504040204" pitchFamily="50" charset="-128"/>
              </a:rPr>
              <a:t>、</a:t>
            </a:r>
            <a:r>
              <a:rPr lang="ja-JP" altLang="en-US" dirty="0" smtClean="0"/>
              <a:t>一度</a:t>
            </a:r>
            <a:r>
              <a:rPr lang="ja-JP" altLang="en-US" dirty="0"/>
              <a:t>、オープンデータを公開したら、それで終わり、ではありません。</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継続して、データ内容を新しくしたり、公開するデータを増やしていく取り組みが大切になります。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solidFill>
                <a:schemeClr val="tx1"/>
              </a:solidFill>
              <a:latin typeface="+mn-ea"/>
              <a:cs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BC593228-728A-4795-AE70-4E5858140379}" type="slidenum">
              <a:rPr kumimoji="1" lang="ja-JP" altLang="en-US" smtClean="0"/>
              <a:t>8</a:t>
            </a:fld>
            <a:endParaRPr kumimoji="1" lang="ja-JP" altLang="en-US"/>
          </a:p>
        </p:txBody>
      </p:sp>
    </p:spTree>
    <p:extLst>
      <p:ext uri="{BB962C8B-B14F-4D97-AF65-F5344CB8AC3E}">
        <p14:creationId xmlns:p14="http://schemas.microsoft.com/office/powerpoint/2010/main" val="3796517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3498702" y="2932007"/>
            <a:ext cx="5328592" cy="538609"/>
          </a:xfrm>
        </p:spPr>
        <p:txBody>
          <a:bodyPr wrap="square">
            <a:normAutofit/>
          </a:bodyPr>
          <a:lstStyle>
            <a:lvl1pPr algn="ctr">
              <a:defRPr lang="en-US" sz="2900" dirty="0">
                <a:latin typeface="HGP創英角ｺﾞｼｯｸUB" panose="020B0900000000000000" pitchFamily="50" charset="-128"/>
                <a:ea typeface="HGP創英角ｺﾞｼｯｸUB" panose="020B0900000000000000" pitchFamily="50" charset="-128"/>
              </a:defRPr>
            </a:lvl1pPr>
          </a:lstStyle>
          <a:p>
            <a:pPr lvl="0" fontAlgn="base">
              <a:lnSpc>
                <a:spcPct val="100000"/>
              </a:lnSpc>
              <a:spcAft>
                <a:spcPct val="0"/>
              </a:spcAft>
            </a:pPr>
            <a:r>
              <a:rPr lang="ja-JP" altLang="en-US" dirty="0"/>
              <a:t>マスター タイトルの書式設定</a:t>
            </a:r>
            <a:endParaRPr lang="en-US" dirty="0"/>
          </a:p>
        </p:txBody>
      </p:sp>
      <p:sp>
        <p:nvSpPr>
          <p:cNvPr id="3" name="Subtitle 2"/>
          <p:cNvSpPr>
            <a:spLocks noGrp="1"/>
          </p:cNvSpPr>
          <p:nvPr>
            <p:ph type="subTitle" idx="1"/>
          </p:nvPr>
        </p:nvSpPr>
        <p:spPr>
          <a:xfrm>
            <a:off x="3498702" y="3669365"/>
            <a:ext cx="5328592" cy="2059210"/>
          </a:xfrm>
        </p:spPr>
        <p:txBody>
          <a:bodyPr>
            <a:normAutofit/>
          </a:bodyPr>
          <a:lstStyle>
            <a:lvl1pPr marL="0" indent="0" algn="r">
              <a:buNone/>
              <a:defRPr sz="2400">
                <a:latin typeface="HGP創英角ｺﾞｼｯｸUB" panose="020B0900000000000000" pitchFamily="50" charset="-128"/>
                <a:ea typeface="HGP創英角ｺﾞｼｯｸUB" panose="020B0900000000000000"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dirty="0"/>
              <a:t>マスター サブタイトルの書式設定</a:t>
            </a:r>
            <a:endParaRPr lang="en-US" dirty="0"/>
          </a:p>
        </p:txBody>
      </p:sp>
      <p:sp>
        <p:nvSpPr>
          <p:cNvPr id="5" name="Footer Placeholder 4"/>
          <p:cNvSpPr>
            <a:spLocks noGrp="1"/>
          </p:cNvSpPr>
          <p:nvPr>
            <p:ph type="ftr" sz="quarter" idx="11"/>
          </p:nvPr>
        </p:nvSpPr>
        <p:spPr>
          <a:xfrm>
            <a:off x="5508104" y="6525344"/>
            <a:ext cx="3096344" cy="288032"/>
          </a:xfrm>
        </p:spPr>
        <p:txBody>
          <a:bodyPr/>
          <a:lstStyle>
            <a:lvl1pPr algn="r">
              <a:defRPr sz="1000">
                <a:latin typeface="Arial" panose="020B0604020202020204" pitchFamily="34" charset="0"/>
                <a:cs typeface="Arial" panose="020B0604020202020204" pitchFamily="34" charset="0"/>
              </a:defRPr>
            </a:lvl1pPr>
          </a:lstStyle>
          <a:p>
            <a:r>
              <a:rPr kumimoji="1" lang="en-US" altLang="ja-JP" dirty="0"/>
              <a:t>Copyright</a:t>
            </a:r>
            <a:endParaRPr kumimoji="1" lang="ja-JP" altLang="en-US" dirty="0"/>
          </a:p>
        </p:txBody>
      </p:sp>
      <p:sp>
        <p:nvSpPr>
          <p:cNvPr id="6" name="Slide Number Placeholder 5"/>
          <p:cNvSpPr>
            <a:spLocks noGrp="1"/>
          </p:cNvSpPr>
          <p:nvPr>
            <p:ph type="sldNum" sz="quarter" idx="12"/>
          </p:nvPr>
        </p:nvSpPr>
        <p:spPr>
          <a:xfrm>
            <a:off x="8617024" y="6525344"/>
            <a:ext cx="504056" cy="288032"/>
          </a:xfrm>
        </p:spPr>
        <p:txBody>
          <a:bodyPr/>
          <a:lstStyle>
            <a:lvl1pPr>
              <a:defRPr sz="1200">
                <a:latin typeface="Meiryo UI" panose="020B0604030504040204" pitchFamily="50" charset="-128"/>
                <a:ea typeface="Meiryo UI" panose="020B0604030504040204" pitchFamily="50" charset="-128"/>
                <a:cs typeface="Meiryo UI" panose="020B0604030504040204" pitchFamily="50" charset="-128"/>
              </a:defRPr>
            </a:lvl1pPr>
          </a:lstStyle>
          <a:p>
            <a:fld id="{EEDB8509-CC2C-4EC7-9C2E-996B98B58898}" type="slidenum">
              <a:rPr kumimoji="1" lang="ja-JP" altLang="en-US" smtClean="0"/>
              <a:pPr/>
              <a:t>‹#›</a:t>
            </a:fld>
            <a:endParaRPr kumimoji="1" lang="ja-JP" altLang="en-US" dirty="0"/>
          </a:p>
        </p:txBody>
      </p:sp>
      <p:sp>
        <p:nvSpPr>
          <p:cNvPr id="7" name="正方形/長方形 11"/>
          <p:cNvSpPr>
            <a:spLocks noChangeArrowheads="1"/>
          </p:cNvSpPr>
          <p:nvPr userDrawn="1"/>
        </p:nvSpPr>
        <p:spPr bwMode="gray">
          <a:xfrm>
            <a:off x="324644" y="2763058"/>
            <a:ext cx="8502650" cy="109537"/>
          </a:xfrm>
          <a:prstGeom prst="rect">
            <a:avLst/>
          </a:prstGeom>
          <a:gradFill flip="none" rotWithShape="1">
            <a:gsLst>
              <a:gs pos="0">
                <a:srgbClr val="B5C7E7">
                  <a:shade val="30000"/>
                  <a:satMod val="115000"/>
                </a:srgbClr>
              </a:gs>
              <a:gs pos="50000">
                <a:srgbClr val="B5C7E7">
                  <a:shade val="67500"/>
                  <a:satMod val="115000"/>
                </a:srgbClr>
              </a:gs>
              <a:gs pos="100000">
                <a:srgbClr val="B5C7E7">
                  <a:shade val="100000"/>
                  <a:satMod val="115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a:p>
        </p:txBody>
      </p:sp>
    </p:spTree>
    <p:extLst>
      <p:ext uri="{BB962C8B-B14F-4D97-AF65-F5344CB8AC3E}">
        <p14:creationId xmlns:p14="http://schemas.microsoft.com/office/powerpoint/2010/main" val="2178780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r>
              <a:rPr kumimoji="1" lang="en-US" altLang="ja-JP"/>
              <a:t>Copyright</a:t>
            </a:r>
            <a:endParaRPr kumimoji="1" lang="ja-JP" altLang="en-US"/>
          </a:p>
        </p:txBody>
      </p:sp>
      <p:sp>
        <p:nvSpPr>
          <p:cNvPr id="7" name="Slide Number Placeholder 6"/>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2813424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r>
              <a:rPr kumimoji="1" lang="en-US" altLang="ja-JP"/>
              <a:t>Copyright</a:t>
            </a:r>
            <a:endParaRPr kumimoji="1" lang="ja-JP" altLang="en-US"/>
          </a:p>
        </p:txBody>
      </p:sp>
      <p:sp>
        <p:nvSpPr>
          <p:cNvPr id="7" name="Slide Number Placeholder 6"/>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1845604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r>
              <a:rPr kumimoji="1" lang="en-US" altLang="ja-JP"/>
              <a:t>Copyright</a:t>
            </a:r>
            <a:endParaRPr kumimoji="1" lang="ja-JP" altLang="en-US"/>
          </a:p>
        </p:txBody>
      </p:sp>
      <p:sp>
        <p:nvSpPr>
          <p:cNvPr id="6" name="Slide Number Placeholder 5"/>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3148651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r>
              <a:rPr kumimoji="1" lang="en-US" altLang="ja-JP"/>
              <a:t>Copyright</a:t>
            </a:r>
            <a:endParaRPr kumimoji="1" lang="ja-JP" altLang="en-US"/>
          </a:p>
        </p:txBody>
      </p:sp>
      <p:sp>
        <p:nvSpPr>
          <p:cNvPr id="6" name="Slide Number Placeholder 5"/>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313306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タイトル スライド">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5508104" y="6525344"/>
            <a:ext cx="3096344" cy="288032"/>
          </a:xfrm>
        </p:spPr>
        <p:txBody>
          <a:bodyPr/>
          <a:lstStyle>
            <a:lvl1pPr algn="r">
              <a:defRPr sz="1000">
                <a:latin typeface="Arial" panose="020B0604020202020204" pitchFamily="34" charset="0"/>
                <a:cs typeface="Arial" panose="020B0604020202020204" pitchFamily="34" charset="0"/>
              </a:defRPr>
            </a:lvl1pPr>
          </a:lstStyle>
          <a:p>
            <a:r>
              <a:rPr kumimoji="1" lang="en-US" altLang="ja-JP" dirty="0"/>
              <a:t>Copyright</a:t>
            </a:r>
            <a:endParaRPr kumimoji="1" lang="ja-JP" altLang="en-US" dirty="0"/>
          </a:p>
        </p:txBody>
      </p:sp>
      <p:sp>
        <p:nvSpPr>
          <p:cNvPr id="6" name="Slide Number Placeholder 5"/>
          <p:cNvSpPr>
            <a:spLocks noGrp="1"/>
          </p:cNvSpPr>
          <p:nvPr>
            <p:ph type="sldNum" sz="quarter" idx="12"/>
          </p:nvPr>
        </p:nvSpPr>
        <p:spPr>
          <a:xfrm>
            <a:off x="8604448" y="6525344"/>
            <a:ext cx="504056" cy="288032"/>
          </a:xfrm>
        </p:spPr>
        <p:txBody>
          <a:bodyPr/>
          <a:lstStyle>
            <a:lvl1pPr>
              <a:defRPr sz="1400">
                <a:latin typeface="Arial" panose="020B0604020202020204" pitchFamily="34" charset="0"/>
                <a:cs typeface="Arial" panose="020B0604020202020204" pitchFamily="34" charset="0"/>
              </a:defRPr>
            </a:lvl1pPr>
          </a:lstStyle>
          <a:p>
            <a:fld id="{EEDB8509-CC2C-4EC7-9C2E-996B98B58898}" type="slidenum">
              <a:rPr kumimoji="1" lang="ja-JP" altLang="en-US" smtClean="0"/>
              <a:pPr/>
              <a:t>‹#›</a:t>
            </a:fld>
            <a:endParaRPr kumimoji="1" lang="ja-JP" altLang="en-US" dirty="0"/>
          </a:p>
        </p:txBody>
      </p:sp>
      <p:sp>
        <p:nvSpPr>
          <p:cNvPr id="7" name="正方形/長方形 11"/>
          <p:cNvSpPr>
            <a:spLocks noChangeArrowheads="1"/>
          </p:cNvSpPr>
          <p:nvPr userDrawn="1"/>
        </p:nvSpPr>
        <p:spPr bwMode="gray">
          <a:xfrm>
            <a:off x="324644" y="2763058"/>
            <a:ext cx="8502650" cy="109537"/>
          </a:xfrm>
          <a:prstGeom prst="rect">
            <a:avLst/>
          </a:prstGeom>
          <a:gradFill flip="none" rotWithShape="1">
            <a:gsLst>
              <a:gs pos="0">
                <a:srgbClr val="B5C7E7">
                  <a:shade val="30000"/>
                  <a:satMod val="115000"/>
                </a:srgbClr>
              </a:gs>
              <a:gs pos="50000">
                <a:srgbClr val="B5C7E7">
                  <a:shade val="67500"/>
                  <a:satMod val="115000"/>
                </a:srgbClr>
              </a:gs>
              <a:gs pos="100000">
                <a:srgbClr val="B5C7E7">
                  <a:shade val="100000"/>
                  <a:satMod val="115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a:p>
        </p:txBody>
      </p:sp>
      <p:sp>
        <p:nvSpPr>
          <p:cNvPr id="11" name="正方形/長方形 10"/>
          <p:cNvSpPr/>
          <p:nvPr userDrawn="1"/>
        </p:nvSpPr>
        <p:spPr>
          <a:xfrm>
            <a:off x="827584" y="2060848"/>
            <a:ext cx="4248472" cy="576064"/>
          </a:xfrm>
          <a:prstGeom prst="rect">
            <a:avLst/>
          </a:prstGeom>
        </p:spPr>
        <p:txBody>
          <a:bodyPr vert="horz" lIns="91440" tIns="45720" rIns="91440" bIns="45720" rtlCol="0" anchor="ctr">
            <a:normAutofit/>
          </a:bodyPr>
          <a:lstStyle/>
          <a:p>
            <a:pPr lvl="0" indent="0" defTabSz="914400">
              <a:lnSpc>
                <a:spcPct val="90000"/>
              </a:lnSpc>
              <a:spcBef>
                <a:spcPts val="1000"/>
              </a:spcBef>
              <a:buFont typeface="Arial" panose="020B0604020202020204" pitchFamily="34" charset="0"/>
              <a:buNone/>
            </a:pPr>
            <a:r>
              <a:rPr kumimoji="1" lang="en-US" altLang="ja-JP" sz="3200" b="1" dirty="0">
                <a:solidFill>
                  <a:schemeClr val="tx1"/>
                </a:solidFill>
                <a:latin typeface="Arial" panose="020B0604020202020204" pitchFamily="34" charset="0"/>
                <a:cs typeface="Arial" panose="020B0604020202020204" pitchFamily="34" charset="0"/>
              </a:rPr>
              <a:t>Contents</a:t>
            </a:r>
            <a:endParaRPr kumimoji="1" lang="ja-JP" altLang="en-US" sz="3200" b="1" dirty="0">
              <a:solidFill>
                <a:schemeClr val="tx1"/>
              </a:solidFill>
              <a:latin typeface="Arial" panose="020B0604020202020204" pitchFamily="34" charset="0"/>
              <a:cs typeface="Arial" panose="020B0604020202020204" pitchFamily="34" charset="0"/>
            </a:endParaRPr>
          </a:p>
        </p:txBody>
      </p:sp>
      <p:sp>
        <p:nvSpPr>
          <p:cNvPr id="13" name="テキスト プレースホルダー 12"/>
          <p:cNvSpPr>
            <a:spLocks noGrp="1"/>
          </p:cNvSpPr>
          <p:nvPr>
            <p:ph type="body" sz="quarter" idx="13"/>
          </p:nvPr>
        </p:nvSpPr>
        <p:spPr>
          <a:xfrm>
            <a:off x="1259632" y="2996952"/>
            <a:ext cx="6912768" cy="2664296"/>
          </a:xfrm>
        </p:spPr>
        <p:txBody>
          <a:bodyPr/>
          <a:lstStyle>
            <a:lvl1pPr>
              <a:defRPr>
                <a:latin typeface="HGP創英角ｺﾞｼｯｸUB" panose="020B0900000000000000" pitchFamily="50" charset="-128"/>
                <a:ea typeface="HGP創英角ｺﾞｼｯｸUB" panose="020B0900000000000000" pitchFamily="50" charset="-128"/>
              </a:defRPr>
            </a:lvl1pPr>
            <a:lvl2pPr>
              <a:defRPr>
                <a:latin typeface="HGP創英角ｺﾞｼｯｸUB" panose="020B0900000000000000" pitchFamily="50" charset="-128"/>
                <a:ea typeface="HGP創英角ｺﾞｼｯｸUB" panose="020B0900000000000000" pitchFamily="50" charset="-128"/>
              </a:defRPr>
            </a:lvl2pPr>
            <a:lvl3pPr>
              <a:defRPr>
                <a:latin typeface="HGP創英角ｺﾞｼｯｸUB" panose="020B0900000000000000" pitchFamily="50" charset="-128"/>
                <a:ea typeface="HGP創英角ｺﾞｼｯｸUB" panose="020B0900000000000000" pitchFamily="50" charset="-128"/>
              </a:defRPr>
            </a:lvl3pPr>
            <a:lvl4pPr>
              <a:defRPr>
                <a:latin typeface="HGP創英角ｺﾞｼｯｸUB" panose="020B0900000000000000" pitchFamily="50" charset="-128"/>
                <a:ea typeface="HGP創英角ｺﾞｼｯｸUB" panose="020B0900000000000000" pitchFamily="50" charset="-128"/>
              </a:defRPr>
            </a:lvl4pPr>
            <a:lvl5pPr>
              <a:defRPr>
                <a:latin typeface="HGP創英角ｺﾞｼｯｸUB" panose="020B0900000000000000" pitchFamily="50" charset="-128"/>
                <a:ea typeface="HGP創英角ｺﾞｼｯｸUB" panose="020B0900000000000000"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378052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924944"/>
            <a:ext cx="5328592" cy="538609"/>
          </a:xfrm>
        </p:spPr>
        <p:txBody>
          <a:bodyPr wrap="square">
            <a:normAutofit/>
          </a:bodyPr>
          <a:lstStyle>
            <a:lvl1pPr>
              <a:defRPr lang="en-US" sz="2900" dirty="0">
                <a:latin typeface="HGP創英角ｺﾞｼｯｸUB" panose="020B0900000000000000" pitchFamily="50" charset="-128"/>
                <a:ea typeface="HGP創英角ｺﾞｼｯｸUB" panose="020B0900000000000000" pitchFamily="50" charset="-128"/>
              </a:defRPr>
            </a:lvl1pPr>
          </a:lstStyle>
          <a:p>
            <a:pPr lvl="0" fontAlgn="base">
              <a:lnSpc>
                <a:spcPct val="100000"/>
              </a:lnSpc>
              <a:spcAft>
                <a:spcPct val="0"/>
              </a:spcAft>
            </a:pPr>
            <a:r>
              <a:rPr lang="ja-JP" altLang="en-US" dirty="0"/>
              <a:t>マスター タイトルの書式設定</a:t>
            </a:r>
            <a:endParaRPr lang="en-US" dirty="0"/>
          </a:p>
        </p:txBody>
      </p:sp>
      <p:sp>
        <p:nvSpPr>
          <p:cNvPr id="5" name="Footer Placeholder 4"/>
          <p:cNvSpPr>
            <a:spLocks noGrp="1"/>
          </p:cNvSpPr>
          <p:nvPr>
            <p:ph type="ftr" sz="quarter" idx="11"/>
          </p:nvPr>
        </p:nvSpPr>
        <p:spPr>
          <a:xfrm>
            <a:off x="5508104" y="6525344"/>
            <a:ext cx="3096344" cy="288032"/>
          </a:xfrm>
        </p:spPr>
        <p:txBody>
          <a:bodyPr/>
          <a:lstStyle>
            <a:lvl1pPr algn="r">
              <a:defRPr sz="1000">
                <a:latin typeface="Arial" panose="020B0604020202020204" pitchFamily="34" charset="0"/>
                <a:cs typeface="Arial" panose="020B0604020202020204" pitchFamily="34" charset="0"/>
              </a:defRPr>
            </a:lvl1pPr>
          </a:lstStyle>
          <a:p>
            <a:r>
              <a:rPr kumimoji="1" lang="en-US" altLang="ja-JP" dirty="0"/>
              <a:t>Copyright</a:t>
            </a:r>
            <a:endParaRPr kumimoji="1" lang="ja-JP" altLang="en-US" dirty="0"/>
          </a:p>
        </p:txBody>
      </p:sp>
      <p:sp>
        <p:nvSpPr>
          <p:cNvPr id="6" name="Slide Number Placeholder 5"/>
          <p:cNvSpPr>
            <a:spLocks noGrp="1"/>
          </p:cNvSpPr>
          <p:nvPr>
            <p:ph type="sldNum" sz="quarter" idx="12"/>
          </p:nvPr>
        </p:nvSpPr>
        <p:spPr>
          <a:xfrm>
            <a:off x="8604448" y="6525344"/>
            <a:ext cx="504056" cy="288032"/>
          </a:xfrm>
        </p:spPr>
        <p:txBody>
          <a:bodyPr/>
          <a:lstStyle>
            <a:lvl1pPr>
              <a:defRPr sz="1400">
                <a:latin typeface="Arial" panose="020B0604020202020204" pitchFamily="34" charset="0"/>
                <a:cs typeface="Arial" panose="020B0604020202020204" pitchFamily="34" charset="0"/>
              </a:defRPr>
            </a:lvl1pPr>
          </a:lstStyle>
          <a:p>
            <a:fld id="{EEDB8509-CC2C-4EC7-9C2E-996B98B58898}" type="slidenum">
              <a:rPr kumimoji="1" lang="ja-JP" altLang="en-US" smtClean="0"/>
              <a:pPr/>
              <a:t>‹#›</a:t>
            </a:fld>
            <a:endParaRPr kumimoji="1" lang="ja-JP" altLang="en-US" dirty="0"/>
          </a:p>
        </p:txBody>
      </p:sp>
      <p:sp>
        <p:nvSpPr>
          <p:cNvPr id="7" name="正方形/長方形 11"/>
          <p:cNvSpPr>
            <a:spLocks noChangeArrowheads="1"/>
          </p:cNvSpPr>
          <p:nvPr userDrawn="1"/>
        </p:nvSpPr>
        <p:spPr bwMode="gray">
          <a:xfrm>
            <a:off x="324644" y="2763058"/>
            <a:ext cx="8502650" cy="109537"/>
          </a:xfrm>
          <a:prstGeom prst="rect">
            <a:avLst/>
          </a:prstGeom>
          <a:gradFill flip="none" rotWithShape="1">
            <a:gsLst>
              <a:gs pos="0">
                <a:srgbClr val="B5C7E7">
                  <a:shade val="30000"/>
                  <a:satMod val="115000"/>
                </a:srgbClr>
              </a:gs>
              <a:gs pos="50000">
                <a:srgbClr val="B5C7E7">
                  <a:shade val="67500"/>
                  <a:satMod val="115000"/>
                </a:srgbClr>
              </a:gs>
              <a:gs pos="100000">
                <a:srgbClr val="B5C7E7">
                  <a:shade val="100000"/>
                  <a:satMod val="115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a:p>
        </p:txBody>
      </p:sp>
    </p:spTree>
    <p:extLst>
      <p:ext uri="{BB962C8B-B14F-4D97-AF65-F5344CB8AC3E}">
        <p14:creationId xmlns:p14="http://schemas.microsoft.com/office/powerpoint/2010/main" val="1974401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1520" y="297110"/>
            <a:ext cx="8640960" cy="424732"/>
          </a:xfrm>
          <a:ln>
            <a:noFill/>
          </a:ln>
        </p:spPr>
        <p:txBody>
          <a:bodyPr vert="horz" lIns="91440" tIns="45720" rIns="91440" bIns="45720" rtlCol="0" anchor="ctr">
            <a:normAutofit fontScale="70000" lnSpcReduction="20000"/>
          </a:bodyPr>
          <a:lstStyle>
            <a:lvl1pPr>
              <a:defRPr lang="en-US" sz="2400" dirty="0">
                <a:latin typeface="+mn-ea"/>
                <a:ea typeface="+mn-ea"/>
              </a:defRPr>
            </a:lvl1pPr>
          </a:lstStyle>
          <a:p>
            <a:pPr marL="0" lvl="0"/>
            <a:r>
              <a:rPr lang="ja-JP" altLang="en-US" dirty="0"/>
              <a:t>マスター タイトルの書式設定</a:t>
            </a:r>
            <a:endParaRPr lang="en-US" dirty="0"/>
          </a:p>
        </p:txBody>
      </p:sp>
      <p:sp>
        <p:nvSpPr>
          <p:cNvPr id="5" name="Footer Placeholder 4"/>
          <p:cNvSpPr>
            <a:spLocks noGrp="1"/>
          </p:cNvSpPr>
          <p:nvPr>
            <p:ph type="ftr" sz="quarter" idx="11"/>
          </p:nvPr>
        </p:nvSpPr>
        <p:spPr>
          <a:xfrm>
            <a:off x="5508104" y="6525344"/>
            <a:ext cx="3096344" cy="288032"/>
          </a:xfrm>
        </p:spPr>
        <p:txBody>
          <a:bodyPr/>
          <a:lstStyle>
            <a:lvl1pPr algn="r">
              <a:defRPr sz="1000">
                <a:latin typeface="Arial" panose="020B0604020202020204" pitchFamily="34" charset="0"/>
                <a:cs typeface="Arial" panose="020B0604020202020204" pitchFamily="34" charset="0"/>
              </a:defRPr>
            </a:lvl1pPr>
          </a:lstStyle>
          <a:p>
            <a:r>
              <a:rPr kumimoji="1" lang="en-US" altLang="ja-JP" dirty="0"/>
              <a:t>Copyright</a:t>
            </a:r>
            <a:endParaRPr kumimoji="1" lang="ja-JP" altLang="en-US" dirty="0"/>
          </a:p>
        </p:txBody>
      </p:sp>
      <p:sp>
        <p:nvSpPr>
          <p:cNvPr id="6" name="Slide Number Placeholder 5"/>
          <p:cNvSpPr>
            <a:spLocks noGrp="1"/>
          </p:cNvSpPr>
          <p:nvPr>
            <p:ph type="sldNum" sz="quarter" idx="12"/>
          </p:nvPr>
        </p:nvSpPr>
        <p:spPr>
          <a:xfrm>
            <a:off x="8604448" y="6525344"/>
            <a:ext cx="504056" cy="288032"/>
          </a:xfrm>
        </p:spPr>
        <p:txBody>
          <a:bodyPr/>
          <a:lstStyle>
            <a:lvl1pPr>
              <a:defRPr sz="1400">
                <a:latin typeface="Meiryo UI" panose="020B0604030504040204" pitchFamily="50" charset="-128"/>
                <a:ea typeface="Meiryo UI" panose="020B0604030504040204" pitchFamily="50" charset="-128"/>
                <a:cs typeface="Meiryo UI" panose="020B0604030504040204" pitchFamily="50" charset="-128"/>
              </a:defRPr>
            </a:lvl1pPr>
          </a:lstStyle>
          <a:p>
            <a:fld id="{EEDB8509-CC2C-4EC7-9C2E-996B98B58898}" type="slidenum">
              <a:rPr kumimoji="1" lang="ja-JP" altLang="en-US" smtClean="0"/>
              <a:pPr/>
              <a:t>‹#›</a:t>
            </a:fld>
            <a:endParaRPr kumimoji="1" lang="ja-JP" altLang="en-US"/>
          </a:p>
        </p:txBody>
      </p:sp>
      <p:sp>
        <p:nvSpPr>
          <p:cNvPr id="7" name="正方形/長方形 11"/>
          <p:cNvSpPr>
            <a:spLocks noChangeArrowheads="1"/>
          </p:cNvSpPr>
          <p:nvPr userDrawn="1"/>
        </p:nvSpPr>
        <p:spPr bwMode="gray">
          <a:xfrm>
            <a:off x="1" y="739775"/>
            <a:ext cx="9144000" cy="74485"/>
          </a:xfrm>
          <a:prstGeom prst="rect">
            <a:avLst/>
          </a:prstGeom>
          <a:gradFill flip="none" rotWithShape="1">
            <a:gsLst>
              <a:gs pos="0">
                <a:srgbClr val="B5C7E7">
                  <a:shade val="30000"/>
                  <a:satMod val="115000"/>
                </a:srgbClr>
              </a:gs>
              <a:gs pos="50000">
                <a:srgbClr val="B5C7E7">
                  <a:shade val="67500"/>
                  <a:satMod val="115000"/>
                </a:srgbClr>
              </a:gs>
              <a:gs pos="100000">
                <a:srgbClr val="B5C7E7">
                  <a:shade val="100000"/>
                  <a:satMod val="115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endParaRPr lang="ja-JP" altLang="en-US"/>
          </a:p>
        </p:txBody>
      </p:sp>
    </p:spTree>
    <p:extLst>
      <p:ext uri="{BB962C8B-B14F-4D97-AF65-F5344CB8AC3E}">
        <p14:creationId xmlns:p14="http://schemas.microsoft.com/office/powerpoint/2010/main" val="340102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r>
              <a:rPr kumimoji="1" lang="en-US" altLang="ja-JP"/>
              <a:t>Copyright</a:t>
            </a:r>
            <a:endParaRPr kumimoji="1" lang="ja-JP" altLang="en-US"/>
          </a:p>
        </p:txBody>
      </p:sp>
      <p:sp>
        <p:nvSpPr>
          <p:cNvPr id="6" name="Slide Number Placeholder 5"/>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3587513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r>
              <a:rPr kumimoji="1" lang="en-US" altLang="ja-JP"/>
              <a:t>Copyright</a:t>
            </a:r>
            <a:endParaRPr kumimoji="1" lang="ja-JP" altLang="en-US"/>
          </a:p>
        </p:txBody>
      </p:sp>
      <p:sp>
        <p:nvSpPr>
          <p:cNvPr id="7" name="Slide Number Placeholder 6"/>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1234066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r>
              <a:rPr kumimoji="1" lang="en-US" altLang="ja-JP"/>
              <a:t>Copyright</a:t>
            </a:r>
            <a:endParaRPr kumimoji="1" lang="ja-JP" altLang="en-US"/>
          </a:p>
        </p:txBody>
      </p:sp>
      <p:sp>
        <p:nvSpPr>
          <p:cNvPr id="9" name="Slide Number Placeholder 8"/>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1121691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r>
              <a:rPr kumimoji="1" lang="en-US" altLang="ja-JP"/>
              <a:t>Copyright</a:t>
            </a:r>
            <a:endParaRPr kumimoji="1" lang="ja-JP" altLang="en-US"/>
          </a:p>
        </p:txBody>
      </p:sp>
      <p:sp>
        <p:nvSpPr>
          <p:cNvPr id="5" name="Slide Number Placeholder 4"/>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3945427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r>
              <a:rPr kumimoji="1" lang="en-US" altLang="ja-JP"/>
              <a:t>Copyright</a:t>
            </a:r>
            <a:endParaRPr kumimoji="1" lang="ja-JP" altLang="en-US"/>
          </a:p>
        </p:txBody>
      </p:sp>
      <p:sp>
        <p:nvSpPr>
          <p:cNvPr id="4" name="Slide Number Placeholder 3"/>
          <p:cNvSpPr>
            <a:spLocks noGrp="1"/>
          </p:cNvSpPr>
          <p:nvPr>
            <p:ph type="sldNum" sz="quarter" idx="12"/>
          </p:nvPr>
        </p:nvSpPr>
        <p:spPr>
          <a:xfrm>
            <a:off x="8604448" y="6525344"/>
            <a:ext cx="504056" cy="288032"/>
          </a:xfrm>
        </p:spPr>
        <p:txBody>
          <a:bodyPr vert="horz" lIns="91440" tIns="45720" rIns="91440" bIns="45720" rtlCol="0" anchor="ctr"/>
          <a:lstStyle>
            <a:lvl1pPr>
              <a:defRPr kumimoji="1" lang="ja-JP" altLang="en-US" sz="1400" smtClean="0">
                <a:latin typeface="Meiryo UI" panose="020B0604030504040204" pitchFamily="50" charset="-128"/>
                <a:ea typeface="Meiryo UI" panose="020B0604030504040204" pitchFamily="50" charset="-128"/>
                <a:cs typeface="Meiryo UI" panose="020B0604030504040204" pitchFamily="50" charset="-128"/>
              </a:defRPr>
            </a:lvl1pPr>
          </a:lstStyle>
          <a:p>
            <a:fld id="{EEDB8509-CC2C-4EC7-9C2E-996B98B58898}" type="slidenum">
              <a:rPr lang="en-US" altLang="ja-JP" smtClean="0"/>
              <a:pPr/>
              <a:t>‹#›</a:t>
            </a:fld>
            <a:endParaRPr lang="en-US" altLang="ja-JP"/>
          </a:p>
        </p:txBody>
      </p:sp>
    </p:spTree>
    <p:extLst>
      <p:ext uri="{BB962C8B-B14F-4D97-AF65-F5344CB8AC3E}">
        <p14:creationId xmlns:p14="http://schemas.microsoft.com/office/powerpoint/2010/main" val="3073909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Copyright</a:t>
            </a:r>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475292831"/>
      </p:ext>
    </p:extLst>
  </p:cSld>
  <p:clrMap bg1="lt1" tx1="dk1" bg2="lt2" tx2="dk2" accent1="accent1" accent2="accent2" accent3="accent3" accent4="accent4" accent5="accent5" accent6="accent6" hlink="hlink" folHlink="folHlink"/>
  <p:sldLayoutIdLst>
    <p:sldLayoutId id="2147483661" r:id="rId1"/>
    <p:sldLayoutId id="2147483674" r:id="rId2"/>
    <p:sldLayoutId id="2147483672"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8" Type="http://schemas.openxmlformats.org/officeDocument/2006/relationships/hyperlink" Target="https://www.j-lis.go.jp/data/open/cnt/3/1504/1/guide.pdf" TargetMode="External"/><Relationship Id="rId3" Type="http://schemas.openxmlformats.org/officeDocument/2006/relationships/hyperlink" Target="https://catalog.data.vled.or.jp/dataset/opendata-seminar04/resource/21e7a2cf-fef0-450c-9ba8-cc1f7b2ea5d2" TargetMode="External"/><Relationship Id="rId7" Type="http://schemas.openxmlformats.org/officeDocument/2006/relationships/hyperlink" Target="http://www.vled.or.jp/results/OpenDataGuide_v21_fix.pdf" TargetMode="External"/><Relationship Id="rId2" Type="http://schemas.openxmlformats.org/officeDocument/2006/relationships/notesSlide" Target="../notesSlides/notesSlide16.xml"/><Relationship Id="rId1" Type="http://schemas.openxmlformats.org/officeDocument/2006/relationships/slideLayout" Target="../slideLayouts/slideLayout4.xml"/><Relationship Id="rId6" Type="http://schemas.openxmlformats.org/officeDocument/2006/relationships/hyperlink" Target="https://cio.go.jp/sites/default/files/uploads/documents/opendata_lg_enquete_201612.xlsx" TargetMode="External"/><Relationship Id="rId5" Type="http://schemas.openxmlformats.org/officeDocument/2006/relationships/hyperlink" Target="https://cio.go.jp/sites/default/files/uploads/documents/data_shishin.pdf" TargetMode="External"/><Relationship Id="rId10" Type="http://schemas.openxmlformats.org/officeDocument/2006/relationships/hyperlink" Target="https://creativecommons.jp/od_faq/" TargetMode="External"/><Relationship Id="rId4" Type="http://schemas.openxmlformats.org/officeDocument/2006/relationships/hyperlink" Target="https://cio.go.jp/sites/default/files/uploads/documents/opendata_tebikisyo.pptx" TargetMode="External"/><Relationship Id="rId9" Type="http://schemas.openxmlformats.org/officeDocument/2006/relationships/hyperlink" Target="https://creativecommons.jp/faq/"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pPr algn="r"/>
            <a:r>
              <a:rPr kumimoji="1" lang="ja-JP" altLang="en-US" dirty="0" smtClean="0"/>
              <a:t>オープンデータ　</a:t>
            </a:r>
            <a:r>
              <a:rPr kumimoji="1" lang="en-US" altLang="ja-JP" dirty="0" smtClean="0"/>
              <a:t>e-learning</a:t>
            </a:r>
            <a:r>
              <a:rPr kumimoji="1" lang="ja-JP" altLang="en-US" dirty="0" smtClean="0"/>
              <a:t>研修</a:t>
            </a:r>
            <a:endParaRPr kumimoji="1" lang="ja-JP" altLang="en-US" dirty="0"/>
          </a:p>
        </p:txBody>
      </p:sp>
      <p:sp>
        <p:nvSpPr>
          <p:cNvPr id="4" name="サブタイトル 3"/>
          <p:cNvSpPr>
            <a:spLocks noGrp="1"/>
          </p:cNvSpPr>
          <p:nvPr>
            <p:ph type="subTitle" idx="1"/>
          </p:nvPr>
        </p:nvSpPr>
        <p:spPr>
          <a:xfrm>
            <a:off x="179512" y="4437112"/>
            <a:ext cx="8647782" cy="1075439"/>
          </a:xfrm>
        </p:spPr>
        <p:txBody>
          <a:bodyPr wrap="none">
            <a:noAutofit/>
          </a:bodyPr>
          <a:lstStyle/>
          <a:p>
            <a:r>
              <a:rPr lang="ja-JP" altLang="en-US" dirty="0"/>
              <a:t>～</a:t>
            </a:r>
            <a:r>
              <a:rPr lang="ja-JP" altLang="en-US" dirty="0" smtClean="0"/>
              <a:t>ステップ４：</a:t>
            </a:r>
            <a:r>
              <a:rPr lang="ja-JP" altLang="en-US" dirty="0"/>
              <a:t>オープンデータを継続していくための取り組みを学ぶ～</a:t>
            </a:r>
          </a:p>
        </p:txBody>
      </p:sp>
      <p:sp>
        <p:nvSpPr>
          <p:cNvPr id="5" name="サブタイトル 3"/>
          <p:cNvSpPr txBox="1">
            <a:spLocks/>
          </p:cNvSpPr>
          <p:nvPr/>
        </p:nvSpPr>
        <p:spPr>
          <a:xfrm>
            <a:off x="539552" y="3717033"/>
            <a:ext cx="8287742" cy="504056"/>
          </a:xfrm>
          <a:prstGeom prst="rect">
            <a:avLst/>
          </a:prstGeom>
          <a:gradFill flip="none" rotWithShape="1">
            <a:gsLst>
              <a:gs pos="0">
                <a:srgbClr val="B5C7E7">
                  <a:shade val="30000"/>
                  <a:satMod val="115000"/>
                </a:srgbClr>
              </a:gs>
              <a:gs pos="50000">
                <a:srgbClr val="B5C7E7">
                  <a:shade val="67500"/>
                  <a:satMod val="115000"/>
                </a:srgbClr>
              </a:gs>
              <a:gs pos="100000">
                <a:srgbClr val="B5C7E7">
                  <a:shade val="100000"/>
                  <a:satMod val="115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r"/>
            <a:r>
              <a:rPr lang="ja-JP" altLang="en-US" sz="2800" dirty="0" smtClean="0">
                <a:latin typeface="HGP創英角ｺﾞｼｯｸUB" panose="020B0900000000000000" pitchFamily="50" charset="-128"/>
                <a:ea typeface="HGP創英角ｺﾞｼｯｸUB" panose="020B0900000000000000" pitchFamily="50" charset="-128"/>
              </a:rPr>
              <a:t>第２部　オープンデータ</a:t>
            </a:r>
            <a:r>
              <a:rPr lang="ja-JP" altLang="en-US" sz="2800" dirty="0">
                <a:latin typeface="HGP創英角ｺﾞｼｯｸUB" panose="020B0900000000000000" pitchFamily="50" charset="-128"/>
                <a:ea typeface="HGP創英角ｺﾞｼｯｸUB" panose="020B0900000000000000" pitchFamily="50" charset="-128"/>
              </a:rPr>
              <a:t>を公開するための手順</a:t>
            </a:r>
          </a:p>
        </p:txBody>
      </p:sp>
      <p:sp>
        <p:nvSpPr>
          <p:cNvPr id="6" name="Text Box 29">
            <a:extLst>
              <a:ext uri="{FF2B5EF4-FFF2-40B4-BE49-F238E27FC236}">
                <a16:creationId xmlns:a16="http://schemas.microsoft.com/office/drawing/2014/main" id="{8FB1291F-8409-42A7-9AED-FB8796037451}"/>
              </a:ext>
            </a:extLst>
          </p:cNvPr>
          <p:cNvSpPr txBox="1">
            <a:spLocks noChangeArrowheads="1"/>
          </p:cNvSpPr>
          <p:nvPr/>
        </p:nvSpPr>
        <p:spPr bwMode="gray">
          <a:xfrm>
            <a:off x="2699792" y="5157192"/>
            <a:ext cx="6120680" cy="432048"/>
          </a:xfrm>
          <a:prstGeom prst="rect">
            <a:avLst/>
          </a:prstGeom>
        </p:spPr>
        <p:txBody>
          <a:bodyPr vert="horz" lIns="91440" tIns="45720" rIns="91440" bIns="45720" rtlCol="0">
            <a:normAutofit/>
          </a:bodyPr>
          <a:lstStyle>
            <a:lvl1pPr indent="0" algn="r" defTabSz="914400">
              <a:lnSpc>
                <a:spcPct val="90000"/>
              </a:lnSpc>
              <a:spcBef>
                <a:spcPts val="1000"/>
              </a:spcBef>
              <a:buFont typeface="Arial" panose="020B0604020202020204" pitchFamily="34" charset="0"/>
              <a:buNone/>
              <a:defRPr kumimoji="1" sz="2400">
                <a:latin typeface="HGP創英角ｺﾞｼｯｸUB" panose="020B0900000000000000" pitchFamily="50" charset="-128"/>
                <a:ea typeface="HGP創英角ｺﾞｼｯｸUB" panose="020B0900000000000000" pitchFamily="50" charset="-128"/>
              </a:defRPr>
            </a:lvl1pPr>
            <a:lvl2pPr indent="0" algn="ctr" defTabSz="914400">
              <a:lnSpc>
                <a:spcPct val="90000"/>
              </a:lnSpc>
              <a:spcBef>
                <a:spcPts val="500"/>
              </a:spcBef>
              <a:buFont typeface="Arial" panose="020B0604020202020204" pitchFamily="34" charset="0"/>
              <a:buNone/>
              <a:defRPr kumimoji="1" sz="2000"/>
            </a:lvl2pPr>
            <a:lvl3pPr indent="0" algn="ctr" defTabSz="914400">
              <a:lnSpc>
                <a:spcPct val="90000"/>
              </a:lnSpc>
              <a:spcBef>
                <a:spcPts val="500"/>
              </a:spcBef>
              <a:buFont typeface="Arial" panose="020B0604020202020204" pitchFamily="34" charset="0"/>
              <a:buNone/>
              <a:defRPr kumimoji="1"/>
            </a:lvl3pPr>
            <a:lvl4pPr indent="0" algn="ctr" defTabSz="914400">
              <a:lnSpc>
                <a:spcPct val="90000"/>
              </a:lnSpc>
              <a:spcBef>
                <a:spcPts val="500"/>
              </a:spcBef>
              <a:buFont typeface="Arial" panose="020B0604020202020204" pitchFamily="34" charset="0"/>
              <a:buNone/>
              <a:defRPr kumimoji="1" sz="1600"/>
            </a:lvl4pPr>
            <a:lvl5pPr indent="0" algn="ctr" defTabSz="914400">
              <a:lnSpc>
                <a:spcPct val="90000"/>
              </a:lnSpc>
              <a:spcBef>
                <a:spcPts val="500"/>
              </a:spcBef>
              <a:buFont typeface="Arial" panose="020B0604020202020204" pitchFamily="34" charset="0"/>
              <a:buNone/>
              <a:defRPr kumimoji="1" sz="1600"/>
            </a:lvl5pPr>
            <a:lvl6pPr indent="0" algn="ctr" defTabSz="914400">
              <a:lnSpc>
                <a:spcPct val="90000"/>
              </a:lnSpc>
              <a:spcBef>
                <a:spcPts val="500"/>
              </a:spcBef>
              <a:buFont typeface="Arial" panose="020B0604020202020204" pitchFamily="34" charset="0"/>
              <a:buNone/>
              <a:defRPr kumimoji="1" sz="1600"/>
            </a:lvl6pPr>
            <a:lvl7pPr indent="0" algn="ctr" defTabSz="914400">
              <a:lnSpc>
                <a:spcPct val="90000"/>
              </a:lnSpc>
              <a:spcBef>
                <a:spcPts val="500"/>
              </a:spcBef>
              <a:buFont typeface="Arial" panose="020B0604020202020204" pitchFamily="34" charset="0"/>
              <a:buNone/>
              <a:defRPr kumimoji="1" sz="1600"/>
            </a:lvl7pPr>
            <a:lvl8pPr indent="0" algn="ctr" defTabSz="914400">
              <a:lnSpc>
                <a:spcPct val="90000"/>
              </a:lnSpc>
              <a:spcBef>
                <a:spcPts val="500"/>
              </a:spcBef>
              <a:buFont typeface="Arial" panose="020B0604020202020204" pitchFamily="34" charset="0"/>
              <a:buNone/>
              <a:defRPr kumimoji="1" sz="1600"/>
            </a:lvl8pPr>
            <a:lvl9pPr indent="0" algn="ctr" defTabSz="914400">
              <a:lnSpc>
                <a:spcPct val="90000"/>
              </a:lnSpc>
              <a:spcBef>
                <a:spcPts val="500"/>
              </a:spcBef>
              <a:buFont typeface="Arial" panose="020B0604020202020204" pitchFamily="34" charset="0"/>
              <a:buNone/>
              <a:defRPr kumimoji="1" sz="1600"/>
            </a:lvl9pPr>
          </a:lstStyle>
          <a:p>
            <a:r>
              <a:rPr lang="ja-JP" altLang="en-US" dirty="0"/>
              <a:t>総務省</a:t>
            </a:r>
          </a:p>
        </p:txBody>
      </p:sp>
      <p:sp>
        <p:nvSpPr>
          <p:cNvPr id="7" name="正方形/長方形 6"/>
          <p:cNvSpPr/>
          <p:nvPr/>
        </p:nvSpPr>
        <p:spPr>
          <a:xfrm>
            <a:off x="1979712" y="5949280"/>
            <a:ext cx="6984776" cy="576064"/>
          </a:xfrm>
          <a:prstGeom prst="rect">
            <a:avLst/>
          </a:prstGeom>
          <a:ln>
            <a:solidFill>
              <a:schemeClr val="accent1"/>
            </a:solidFill>
            <a:prstDash val="sysDash"/>
          </a:ln>
        </p:spPr>
        <p:txBody>
          <a:bodyPr wrap="square">
            <a:noAutofit/>
          </a:bodyPr>
          <a:lstStyle/>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本書は、クリエイティブ・コモンズ 表示</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4.0</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国際 </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(CC BY 4.0)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にしたがって</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利用いただけます</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 (http</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creativecommons.org/licenses/by/4.0/legalcode.ja)</a:t>
            </a:r>
            <a:endParaRPr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8" name="図 3"/>
          <p:cNvPicPr>
            <a:picLocks noChangeAspect="1"/>
          </p:cNvPicPr>
          <p:nvPr/>
        </p:nvPicPr>
        <p:blipFill>
          <a:blip r:embed="rId3"/>
          <a:srcRect/>
          <a:stretch>
            <a:fillRect/>
          </a:stretch>
        </p:blipFill>
        <p:spPr bwMode="auto">
          <a:xfrm>
            <a:off x="179512" y="5949280"/>
            <a:ext cx="1690696" cy="596716"/>
          </a:xfrm>
          <a:prstGeom prst="rect">
            <a:avLst/>
          </a:prstGeom>
          <a:noFill/>
          <a:ln w="9525">
            <a:noFill/>
            <a:miter lim="800000"/>
            <a:headEnd/>
            <a:tailEnd/>
          </a:ln>
        </p:spPr>
      </p:pic>
    </p:spTree>
    <p:extLst>
      <p:ext uri="{BB962C8B-B14F-4D97-AF65-F5344CB8AC3E}">
        <p14:creationId xmlns:p14="http://schemas.microsoft.com/office/powerpoint/2010/main" val="5248497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latin typeface="+mj-ea"/>
              </a:rPr>
              <a:t>(2) </a:t>
            </a:r>
            <a:r>
              <a:rPr lang="ja-JP" altLang="en-US" dirty="0">
                <a:latin typeface="+mj-ea"/>
              </a:rPr>
              <a:t>オープンデータを拡充する</a:t>
            </a:r>
          </a:p>
        </p:txBody>
      </p:sp>
      <p:sp>
        <p:nvSpPr>
          <p:cNvPr id="4" name="スライド番号プレースホルダー 3"/>
          <p:cNvSpPr>
            <a:spLocks noGrp="1"/>
          </p:cNvSpPr>
          <p:nvPr>
            <p:ph type="sldNum" sz="quarter" idx="12"/>
          </p:nvPr>
        </p:nvSpPr>
        <p:spPr/>
        <p:txBody>
          <a:bodyPr/>
          <a:lstStyle/>
          <a:p>
            <a:fld id="{EEDB8509-CC2C-4EC7-9C2E-996B98B58898}" type="slidenum">
              <a:rPr kumimoji="1" lang="ja-JP" altLang="en-US" smtClean="0"/>
              <a:pPr/>
              <a:t>9</a:t>
            </a:fld>
            <a:endParaRPr kumimoji="1" lang="ja-JP" altLang="en-US"/>
          </a:p>
        </p:txBody>
      </p:sp>
      <p:sp>
        <p:nvSpPr>
          <p:cNvPr id="7" name="タイトル 1"/>
          <p:cNvSpPr txBox="1">
            <a:spLocks/>
          </p:cNvSpPr>
          <p:nvPr/>
        </p:nvSpPr>
        <p:spPr>
          <a:xfrm>
            <a:off x="251520" y="116632"/>
            <a:ext cx="8712968" cy="234159"/>
          </a:xfrm>
          <a:prstGeom prst="rect">
            <a:avLst/>
          </a:prstGeom>
        </p:spPr>
        <p:txBody>
          <a:bodyPr vert="horz" wrap="none" lIns="91440" tIns="45720" rIns="91440" bIns="45720" rtlCol="0" anchor="ctr">
            <a:normAutofit fontScale="92500" lnSpcReduction="10000"/>
          </a:bodyPr>
          <a:lstStyle>
            <a:lvl1pPr algn="l" defTabSz="914400" rtl="0" eaLnBrk="1" latinLnBrk="0" hangingPunct="1">
              <a:lnSpc>
                <a:spcPct val="90000"/>
              </a:lnSpc>
              <a:spcBef>
                <a:spcPct val="0"/>
              </a:spcBef>
              <a:buNone/>
              <a:defRPr kumimoji="1" lang="en-US" sz="2400" kern="1200" dirty="0">
                <a:solidFill>
                  <a:schemeClr val="tx1"/>
                </a:solidFill>
                <a:latin typeface="HGP創英角ｺﾞｼｯｸUB" panose="020B0900000000000000" pitchFamily="50" charset="-128"/>
                <a:ea typeface="HGP創英角ｺﾞｼｯｸUB" panose="020B0900000000000000" pitchFamily="50" charset="-128"/>
                <a:cs typeface="+mj-cs"/>
              </a:defRPr>
            </a:lvl1pPr>
          </a:lstStyle>
          <a:p>
            <a:r>
              <a:rPr lang="ja-JP" altLang="en-US" sz="1200" dirty="0">
                <a:latin typeface="+mn-ea"/>
                <a:ea typeface="+mn-ea"/>
              </a:rPr>
              <a:t>４</a:t>
            </a:r>
            <a:r>
              <a:rPr lang="en-US" altLang="ja-JP" sz="1200" dirty="0">
                <a:latin typeface="+mn-ea"/>
                <a:ea typeface="+mn-ea"/>
              </a:rPr>
              <a:t>. </a:t>
            </a:r>
            <a:r>
              <a:rPr lang="ja-JP" altLang="en-US" sz="1200" dirty="0">
                <a:latin typeface="+mn-ea"/>
                <a:ea typeface="+mn-ea"/>
              </a:rPr>
              <a:t>オープンデータを継続していくための取り組み</a:t>
            </a:r>
          </a:p>
        </p:txBody>
      </p:sp>
      <p:graphicFrame>
        <p:nvGraphicFramePr>
          <p:cNvPr id="25" name="表 24"/>
          <p:cNvGraphicFramePr>
            <a:graphicFrameLocks noGrp="1"/>
          </p:cNvGraphicFramePr>
          <p:nvPr>
            <p:extLst/>
          </p:nvPr>
        </p:nvGraphicFramePr>
        <p:xfrm>
          <a:off x="395536" y="1700808"/>
          <a:ext cx="8424936" cy="4643760"/>
        </p:xfrm>
        <a:graphic>
          <a:graphicData uri="http://schemas.openxmlformats.org/drawingml/2006/table">
            <a:tbl>
              <a:tblPr firstRow="1" bandRow="1">
                <a:tableStyleId>{93296810-A885-4BE3-A3E7-6D5BEEA58F35}</a:tableStyleId>
              </a:tblPr>
              <a:tblGrid>
                <a:gridCol w="2304256">
                  <a:extLst>
                    <a:ext uri="{9D8B030D-6E8A-4147-A177-3AD203B41FA5}">
                      <a16:colId xmlns:a16="http://schemas.microsoft.com/office/drawing/2014/main" val="2908878412"/>
                    </a:ext>
                  </a:extLst>
                </a:gridCol>
                <a:gridCol w="6120680">
                  <a:extLst>
                    <a:ext uri="{9D8B030D-6E8A-4147-A177-3AD203B41FA5}">
                      <a16:colId xmlns:a16="http://schemas.microsoft.com/office/drawing/2014/main" val="20000"/>
                    </a:ext>
                  </a:extLst>
                </a:gridCol>
              </a:tblGrid>
              <a:tr h="0">
                <a:tc gridSpan="2">
                  <a:txBody>
                    <a:bodyPr/>
                    <a:lstStyle/>
                    <a:p>
                      <a:pPr algn="l" fontAlgn="ctr">
                        <a:spcBef>
                          <a:spcPts val="600"/>
                        </a:spcBef>
                      </a:pPr>
                      <a:r>
                        <a:rPr lang="ja-JP" altLang="en-US" sz="1800" b="1" i="0" u="none" strike="noStrike" dirty="0">
                          <a:solidFill>
                            <a:schemeClr val="lt1"/>
                          </a:solidFill>
                          <a:effectLst/>
                          <a:latin typeface="+mn-ea"/>
                          <a:ea typeface="+mn-ea"/>
                        </a:rPr>
                        <a:t>オープンデータの使いやすさを確認するための観点</a:t>
                      </a:r>
                      <a:endParaRPr lang="ja-JP" altLang="en-US" sz="1800" b="1" i="0" u="none" strike="noStrike" dirty="0">
                        <a:solidFill>
                          <a:srgbClr val="FFFFFF"/>
                        </a:solidFill>
                        <a:effectLst/>
                        <a:latin typeface="+mn-ea"/>
                        <a:ea typeface="+mn-ea"/>
                      </a:endParaRPr>
                    </a:p>
                  </a:txBody>
                  <a:tcPr marL="90000" marR="90000" marT="46800" marB="46800" anchor="ctr"/>
                </a:tc>
                <a:tc hMerge="1">
                  <a:txBody>
                    <a:bodyPr/>
                    <a:lstStyle/>
                    <a:p>
                      <a:pPr algn="l" fontAlgn="ctr"/>
                      <a:endParaRPr lang="ja-JP" altLang="en-US" sz="1600" b="1" i="0" u="none" strike="noStrike" dirty="0">
                        <a:solidFill>
                          <a:srgbClr val="FFFFFF"/>
                        </a:solidFill>
                        <a:effectLst/>
                        <a:latin typeface="+mn-ea"/>
                        <a:ea typeface="+mn-ea"/>
                      </a:endParaRPr>
                    </a:p>
                  </a:txBody>
                  <a:tcPr marL="90000" marR="90000" marT="46800" marB="46800" anchor="ctr"/>
                </a:tc>
                <a:extLst>
                  <a:ext uri="{0D108BD9-81ED-4DB2-BD59-A6C34878D82A}">
                    <a16:rowId xmlns:a16="http://schemas.microsoft.com/office/drawing/2014/main" val="10000"/>
                  </a:ext>
                </a:extLst>
              </a:tr>
              <a:tr h="215178">
                <a:tc>
                  <a:txBody>
                    <a:bodyPr/>
                    <a:lstStyle/>
                    <a:p>
                      <a:pPr marL="0" marR="0" lvl="0" indent="0" algn="l" defTabSz="914400" rtl="0" eaLnBrk="1" fontAlgn="t" latinLnBrk="0" hangingPunct="1">
                        <a:lnSpc>
                          <a:spcPct val="100000"/>
                        </a:lnSpc>
                        <a:spcBef>
                          <a:spcPts val="600"/>
                        </a:spcBef>
                        <a:spcAft>
                          <a:spcPts val="0"/>
                        </a:spcAft>
                        <a:buClrTx/>
                        <a:buSzTx/>
                        <a:buFontTx/>
                        <a:buNone/>
                        <a:tabLst/>
                        <a:defRPr/>
                      </a:pPr>
                      <a:r>
                        <a:rPr lang="en-US" altLang="ja-JP" sz="1800" b="0" i="0" u="none" strike="noStrike" dirty="0">
                          <a:solidFill>
                            <a:srgbClr val="000000"/>
                          </a:solidFill>
                          <a:effectLst/>
                          <a:latin typeface="+mn-ea"/>
                          <a:ea typeface="+mn-ea"/>
                        </a:rPr>
                        <a:t>1.</a:t>
                      </a:r>
                      <a:r>
                        <a:rPr lang="ja-JP" altLang="en-US" sz="1800" b="0" i="0" u="none" strike="noStrike" dirty="0">
                          <a:solidFill>
                            <a:srgbClr val="000000"/>
                          </a:solidFill>
                          <a:effectLst/>
                          <a:latin typeface="+mn-ea"/>
                          <a:ea typeface="+mn-ea"/>
                        </a:rPr>
                        <a:t>データの探しやすさ</a:t>
                      </a:r>
                      <a:endParaRPr lang="zh-TW" altLang="en-US" sz="1800" b="0" i="0" u="none" strike="noStrike" dirty="0">
                        <a:solidFill>
                          <a:srgbClr val="000000"/>
                        </a:solidFill>
                        <a:effectLst/>
                        <a:latin typeface="+mn-ea"/>
                        <a:ea typeface="+mn-ea"/>
                      </a:endParaRPr>
                    </a:p>
                  </a:txBody>
                  <a:tcPr marL="90000" marR="90000" marT="46800" marB="46800"/>
                </a:tc>
                <a:tc>
                  <a:txBody>
                    <a:bodyPr/>
                    <a:lstStyle/>
                    <a:p>
                      <a:pPr marL="0" marR="0" lvl="0" indent="0" algn="l" defTabSz="914400" rtl="0" eaLnBrk="1" fontAlgn="t" latinLnBrk="0" hangingPunct="1">
                        <a:lnSpc>
                          <a:spcPct val="100000"/>
                        </a:lnSpc>
                        <a:spcBef>
                          <a:spcPts val="600"/>
                        </a:spcBef>
                        <a:spcAft>
                          <a:spcPts val="0"/>
                        </a:spcAft>
                        <a:buClrTx/>
                        <a:buSzTx/>
                        <a:buFontTx/>
                        <a:buNone/>
                        <a:tabLst/>
                        <a:defRPr/>
                      </a:pPr>
                      <a:r>
                        <a:rPr lang="ja-JP" altLang="en-US" sz="1800" b="0" i="0" u="none" strike="noStrike" dirty="0">
                          <a:solidFill>
                            <a:srgbClr val="000000"/>
                          </a:solidFill>
                          <a:effectLst/>
                          <a:latin typeface="+mn-ea"/>
                          <a:ea typeface="+mn-ea"/>
                        </a:rPr>
                        <a:t>・中身のデータが分かりやすいファイル名称になっているか</a:t>
                      </a:r>
                      <a:endParaRPr lang="en-US" altLang="ja-JP" sz="1800" b="0" i="0" u="none" strike="noStrike" dirty="0">
                        <a:solidFill>
                          <a:srgbClr val="000000"/>
                        </a:solidFill>
                        <a:effectLst/>
                        <a:latin typeface="+mn-ea"/>
                        <a:ea typeface="+mn-ea"/>
                      </a:endParaRPr>
                    </a:p>
                    <a:p>
                      <a:pPr marL="0" marR="0" lvl="0" indent="0" algn="l" defTabSz="914400" rtl="0" eaLnBrk="1" fontAlgn="t" latinLnBrk="0" hangingPunct="1">
                        <a:lnSpc>
                          <a:spcPct val="100000"/>
                        </a:lnSpc>
                        <a:spcBef>
                          <a:spcPts val="600"/>
                        </a:spcBef>
                        <a:spcAft>
                          <a:spcPts val="0"/>
                        </a:spcAft>
                        <a:buClrTx/>
                        <a:buSzTx/>
                        <a:buFontTx/>
                        <a:buNone/>
                        <a:tabLst/>
                        <a:defRPr/>
                      </a:pPr>
                      <a:r>
                        <a:rPr lang="ja-JP" altLang="en-US" sz="1800" u="none" strike="noStrike" dirty="0">
                          <a:effectLst/>
                          <a:latin typeface="+mn-ea"/>
                          <a:ea typeface="+mn-ea"/>
                        </a:rPr>
                        <a:t>・スマートフォンからも閲覧しやすいレイアウトになっているか</a:t>
                      </a:r>
                      <a:endParaRPr lang="en-US" altLang="ja-JP" sz="1800" u="none" strike="noStrike" dirty="0">
                        <a:effectLst/>
                        <a:latin typeface="+mn-ea"/>
                        <a:ea typeface="+mn-ea"/>
                      </a:endParaRPr>
                    </a:p>
                    <a:p>
                      <a:pPr marL="0" marR="0" lvl="0" indent="0" algn="l" defTabSz="914400" rtl="0" eaLnBrk="1" fontAlgn="t" latinLnBrk="0" hangingPunct="1">
                        <a:lnSpc>
                          <a:spcPct val="100000"/>
                        </a:lnSpc>
                        <a:spcBef>
                          <a:spcPts val="600"/>
                        </a:spcBef>
                        <a:spcAft>
                          <a:spcPts val="0"/>
                        </a:spcAft>
                        <a:buClrTx/>
                        <a:buSzTx/>
                        <a:buFontTx/>
                        <a:buNone/>
                        <a:tabLst/>
                        <a:defRPr/>
                      </a:pPr>
                      <a:endParaRPr lang="ja-JP" altLang="en-US" sz="1800" b="0" i="0" u="none" strike="noStrike" dirty="0">
                        <a:solidFill>
                          <a:srgbClr val="000000"/>
                        </a:solidFill>
                        <a:effectLst/>
                        <a:latin typeface="+mn-ea"/>
                        <a:ea typeface="+mn-ea"/>
                      </a:endParaRPr>
                    </a:p>
                  </a:txBody>
                  <a:tcPr marL="90000" marR="90000" marT="46800" marB="46800"/>
                </a:tc>
                <a:extLst>
                  <a:ext uri="{0D108BD9-81ED-4DB2-BD59-A6C34878D82A}">
                    <a16:rowId xmlns:a16="http://schemas.microsoft.com/office/drawing/2014/main" val="10002"/>
                  </a:ext>
                </a:extLst>
              </a:tr>
              <a:tr h="0">
                <a:tc>
                  <a:txBody>
                    <a:bodyPr/>
                    <a:lstStyle/>
                    <a:p>
                      <a:pPr algn="l" fontAlgn="t">
                        <a:spcBef>
                          <a:spcPts val="600"/>
                        </a:spcBef>
                      </a:pPr>
                      <a:r>
                        <a:rPr lang="en-US" altLang="ja-JP" sz="1800" b="0" i="0" u="none" strike="noStrike" dirty="0">
                          <a:solidFill>
                            <a:srgbClr val="000000"/>
                          </a:solidFill>
                          <a:effectLst/>
                          <a:latin typeface="+mn-ea"/>
                          <a:ea typeface="+mn-ea"/>
                        </a:rPr>
                        <a:t>2.</a:t>
                      </a:r>
                      <a:r>
                        <a:rPr lang="ja-JP" altLang="en-US" sz="1800" b="0" i="0" u="none" strike="noStrike" dirty="0">
                          <a:solidFill>
                            <a:srgbClr val="000000"/>
                          </a:solidFill>
                          <a:effectLst/>
                          <a:latin typeface="+mn-ea"/>
                          <a:ea typeface="+mn-ea"/>
                        </a:rPr>
                        <a:t>データの鮮度</a:t>
                      </a:r>
                    </a:p>
                  </a:txBody>
                  <a:tcPr marL="90000" marR="90000" marT="46800" marB="46800"/>
                </a:tc>
                <a:tc>
                  <a:txBody>
                    <a:bodyPr/>
                    <a:lstStyle/>
                    <a:p>
                      <a:pPr marL="0" marR="0" lvl="0" indent="0" algn="l" defTabSz="914400" rtl="0" eaLnBrk="1" fontAlgn="t" latinLnBrk="0" hangingPunct="1">
                        <a:lnSpc>
                          <a:spcPct val="100000"/>
                        </a:lnSpc>
                        <a:spcBef>
                          <a:spcPts val="600"/>
                        </a:spcBef>
                        <a:spcAft>
                          <a:spcPts val="0"/>
                        </a:spcAft>
                        <a:buClrTx/>
                        <a:buSzTx/>
                        <a:buFontTx/>
                        <a:buNone/>
                        <a:tabLst/>
                        <a:defRPr/>
                      </a:pPr>
                      <a:r>
                        <a:rPr lang="ja-JP" altLang="en-US" sz="1800" b="0" i="0" u="none" strike="noStrike" dirty="0">
                          <a:solidFill>
                            <a:schemeClr val="dk1"/>
                          </a:solidFill>
                          <a:effectLst/>
                          <a:latin typeface="+mn-ea"/>
                          <a:ea typeface="+mn-ea"/>
                        </a:rPr>
                        <a:t>・公開データは定期的に更新しているか</a:t>
                      </a:r>
                      <a:endParaRPr lang="en-US" altLang="ja-JP" sz="1800" b="0" i="0" u="none" strike="noStrike" dirty="0">
                        <a:solidFill>
                          <a:schemeClr val="dk1"/>
                        </a:solidFill>
                        <a:effectLst/>
                        <a:latin typeface="+mn-ea"/>
                        <a:ea typeface="+mn-ea"/>
                      </a:endParaRPr>
                    </a:p>
                    <a:p>
                      <a:pPr marL="0" marR="0" lvl="0" indent="0" algn="l" defTabSz="914400" rtl="0" eaLnBrk="1" fontAlgn="t" latinLnBrk="0" hangingPunct="1">
                        <a:lnSpc>
                          <a:spcPct val="100000"/>
                        </a:lnSpc>
                        <a:spcBef>
                          <a:spcPts val="600"/>
                        </a:spcBef>
                        <a:spcAft>
                          <a:spcPts val="0"/>
                        </a:spcAft>
                        <a:buClrTx/>
                        <a:buSzTx/>
                        <a:buFontTx/>
                        <a:buNone/>
                        <a:tabLst/>
                        <a:defRPr/>
                      </a:pPr>
                      <a:endParaRPr lang="en-US" altLang="zh-TW" sz="1800" b="0" i="0" u="none" strike="noStrike" dirty="0">
                        <a:solidFill>
                          <a:schemeClr val="dk1"/>
                        </a:solidFill>
                        <a:effectLst/>
                        <a:latin typeface="+mn-ea"/>
                        <a:ea typeface="+mn-ea"/>
                      </a:endParaRPr>
                    </a:p>
                    <a:p>
                      <a:pPr marL="0" marR="0" lvl="0" indent="0" algn="l" defTabSz="914400" rtl="0" eaLnBrk="1" fontAlgn="t" latinLnBrk="0" hangingPunct="1">
                        <a:lnSpc>
                          <a:spcPct val="100000"/>
                        </a:lnSpc>
                        <a:spcBef>
                          <a:spcPts val="600"/>
                        </a:spcBef>
                        <a:spcAft>
                          <a:spcPts val="0"/>
                        </a:spcAft>
                        <a:buClrTx/>
                        <a:buSzTx/>
                        <a:buFontTx/>
                        <a:buNone/>
                        <a:tabLst/>
                        <a:defRPr/>
                      </a:pPr>
                      <a:endParaRPr lang="zh-TW" altLang="en-US" sz="1800" b="0" i="0" u="none" strike="noStrike" dirty="0">
                        <a:solidFill>
                          <a:srgbClr val="000000"/>
                        </a:solidFill>
                        <a:effectLst/>
                        <a:latin typeface="+mn-ea"/>
                        <a:ea typeface="+mn-ea"/>
                      </a:endParaRPr>
                    </a:p>
                  </a:txBody>
                  <a:tcPr marL="90000" marR="90000" marT="46800" marB="46800"/>
                </a:tc>
                <a:extLst>
                  <a:ext uri="{0D108BD9-81ED-4DB2-BD59-A6C34878D82A}">
                    <a16:rowId xmlns:a16="http://schemas.microsoft.com/office/drawing/2014/main" val="2567157189"/>
                  </a:ext>
                </a:extLst>
              </a:tr>
              <a:tr h="0">
                <a:tc>
                  <a:txBody>
                    <a:bodyPr/>
                    <a:lstStyle/>
                    <a:p>
                      <a:pPr algn="l" fontAlgn="t">
                        <a:spcBef>
                          <a:spcPts val="600"/>
                        </a:spcBef>
                      </a:pPr>
                      <a:r>
                        <a:rPr lang="en-US" altLang="ja-JP" sz="1800" b="0" i="0" u="none" strike="noStrike" dirty="0">
                          <a:solidFill>
                            <a:srgbClr val="000000"/>
                          </a:solidFill>
                          <a:effectLst/>
                          <a:latin typeface="+mn-ea"/>
                          <a:ea typeface="+mn-ea"/>
                        </a:rPr>
                        <a:t>3.</a:t>
                      </a:r>
                      <a:r>
                        <a:rPr lang="ja-JP" altLang="en-US" sz="1800" b="0" i="0" u="none" strike="noStrike" dirty="0">
                          <a:solidFill>
                            <a:srgbClr val="000000"/>
                          </a:solidFill>
                          <a:effectLst/>
                          <a:latin typeface="+mn-ea"/>
                          <a:ea typeface="+mn-ea"/>
                        </a:rPr>
                        <a:t>データの追加・拡大</a:t>
                      </a:r>
                      <a:endParaRPr lang="zh-TW" altLang="en-US" sz="1800" b="0" i="0" u="none" strike="noStrike" dirty="0">
                        <a:solidFill>
                          <a:srgbClr val="000000"/>
                        </a:solidFill>
                        <a:effectLst/>
                        <a:latin typeface="+mn-ea"/>
                        <a:ea typeface="+mn-ea"/>
                      </a:endParaRPr>
                    </a:p>
                  </a:txBody>
                  <a:tcPr marL="90000" marR="90000" marT="46800" marB="46800"/>
                </a:tc>
                <a:tc>
                  <a:txBody>
                    <a:bodyPr/>
                    <a:lstStyle/>
                    <a:p>
                      <a:pPr marL="0" marR="0" lvl="0" indent="0" algn="l" defTabSz="914400" rtl="0" eaLnBrk="1" fontAlgn="t" latinLnBrk="0" hangingPunct="1">
                        <a:lnSpc>
                          <a:spcPct val="100000"/>
                        </a:lnSpc>
                        <a:spcBef>
                          <a:spcPts val="600"/>
                        </a:spcBef>
                        <a:spcAft>
                          <a:spcPts val="0"/>
                        </a:spcAft>
                        <a:buClrTx/>
                        <a:buSzTx/>
                        <a:buFontTx/>
                        <a:buNone/>
                        <a:tabLst/>
                        <a:defRPr/>
                      </a:pPr>
                      <a:r>
                        <a:rPr lang="ja-JP" altLang="en-US" sz="1800" u="none" strike="noStrike" dirty="0">
                          <a:effectLst/>
                          <a:latin typeface="+mn-ea"/>
                          <a:ea typeface="+mn-ea"/>
                        </a:rPr>
                        <a:t>・推奨データセットの中で新たに公開できそうなデータはあるか</a:t>
                      </a:r>
                      <a:endParaRPr lang="en-US" altLang="ja-JP" sz="1800" u="none" strike="noStrike" dirty="0">
                        <a:effectLst/>
                        <a:latin typeface="+mn-ea"/>
                        <a:ea typeface="+mn-ea"/>
                      </a:endParaRPr>
                    </a:p>
                    <a:p>
                      <a:pPr marL="0" marR="0" lvl="0" indent="0" algn="l" defTabSz="914400" rtl="0" eaLnBrk="1" fontAlgn="t" latinLnBrk="0" hangingPunct="1">
                        <a:lnSpc>
                          <a:spcPct val="100000"/>
                        </a:lnSpc>
                        <a:spcBef>
                          <a:spcPts val="600"/>
                        </a:spcBef>
                        <a:spcAft>
                          <a:spcPts val="0"/>
                        </a:spcAft>
                        <a:buClrTx/>
                        <a:buSzTx/>
                        <a:buFontTx/>
                        <a:buNone/>
                        <a:tabLst/>
                        <a:defRPr/>
                      </a:pPr>
                      <a:r>
                        <a:rPr lang="ja-JP" altLang="en-US" sz="1800" b="0" i="0" u="none" strike="noStrike" dirty="0">
                          <a:solidFill>
                            <a:schemeClr val="dk1"/>
                          </a:solidFill>
                          <a:effectLst/>
                          <a:latin typeface="+mn-ea"/>
                          <a:ea typeface="+mn-ea"/>
                        </a:rPr>
                        <a:t>・公開データの追加を定期的に行なっているか</a:t>
                      </a:r>
                      <a:endParaRPr lang="en-US" altLang="ja-JP" sz="1800" b="0" i="0" u="none" strike="noStrike" dirty="0">
                        <a:solidFill>
                          <a:schemeClr val="dk1"/>
                        </a:solidFill>
                        <a:effectLst/>
                        <a:latin typeface="+mn-ea"/>
                        <a:ea typeface="+mn-ea"/>
                      </a:endParaRPr>
                    </a:p>
                    <a:p>
                      <a:pPr marL="0" marR="0" lvl="0" indent="0" algn="l" defTabSz="914400" rtl="0" eaLnBrk="1" fontAlgn="t" latinLnBrk="0" hangingPunct="1">
                        <a:lnSpc>
                          <a:spcPct val="100000"/>
                        </a:lnSpc>
                        <a:spcBef>
                          <a:spcPts val="600"/>
                        </a:spcBef>
                        <a:spcAft>
                          <a:spcPts val="0"/>
                        </a:spcAft>
                        <a:buClrTx/>
                        <a:buSzTx/>
                        <a:buFontTx/>
                        <a:buNone/>
                        <a:tabLst/>
                        <a:defRPr/>
                      </a:pPr>
                      <a:r>
                        <a:rPr lang="ja-JP" altLang="en-US" sz="1800" b="0" i="0" u="none" strike="noStrike" dirty="0">
                          <a:solidFill>
                            <a:schemeClr val="dk1"/>
                          </a:solidFill>
                          <a:effectLst/>
                          <a:latin typeface="+mn-ea"/>
                          <a:ea typeface="+mn-ea"/>
                        </a:rPr>
                        <a:t>・利用者のニーズを確認し、データ選定の参考にしているか</a:t>
                      </a:r>
                      <a:endParaRPr lang="zh-TW" altLang="en-US" sz="1800" b="0" i="0" u="none" strike="noStrike" dirty="0">
                        <a:solidFill>
                          <a:srgbClr val="000000"/>
                        </a:solidFill>
                        <a:effectLst/>
                        <a:latin typeface="+mn-ea"/>
                        <a:ea typeface="+mn-ea"/>
                      </a:endParaRPr>
                    </a:p>
                  </a:txBody>
                  <a:tcPr marL="90000" marR="90000" marT="46800" marB="46800"/>
                </a:tc>
                <a:extLst>
                  <a:ext uri="{0D108BD9-81ED-4DB2-BD59-A6C34878D82A}">
                    <a16:rowId xmlns:a16="http://schemas.microsoft.com/office/drawing/2014/main" val="3450377757"/>
                  </a:ext>
                </a:extLst>
              </a:tr>
              <a:tr h="130316">
                <a:tc>
                  <a:txBody>
                    <a:bodyPr/>
                    <a:lstStyle/>
                    <a:p>
                      <a:pPr marL="0" marR="0" lvl="0" indent="0" algn="l" defTabSz="914400" rtl="0" eaLnBrk="1" fontAlgn="t" latinLnBrk="0" hangingPunct="1">
                        <a:lnSpc>
                          <a:spcPct val="100000"/>
                        </a:lnSpc>
                        <a:spcBef>
                          <a:spcPts val="600"/>
                        </a:spcBef>
                        <a:spcAft>
                          <a:spcPts val="0"/>
                        </a:spcAft>
                        <a:buClrTx/>
                        <a:buSzTx/>
                        <a:buFontTx/>
                        <a:buNone/>
                        <a:tabLst/>
                        <a:defRPr/>
                      </a:pPr>
                      <a:r>
                        <a:rPr lang="en-US" altLang="ja-JP" sz="1800" b="0" i="0" u="none" strike="noStrike" dirty="0">
                          <a:solidFill>
                            <a:srgbClr val="000000"/>
                          </a:solidFill>
                          <a:effectLst/>
                          <a:latin typeface="+mn-ea"/>
                          <a:ea typeface="+mn-ea"/>
                        </a:rPr>
                        <a:t>4.</a:t>
                      </a:r>
                      <a:r>
                        <a:rPr lang="ja-JP" altLang="en-US" sz="1800" b="0" i="0" u="none" strike="noStrike" dirty="0">
                          <a:solidFill>
                            <a:srgbClr val="000000"/>
                          </a:solidFill>
                          <a:effectLst/>
                          <a:latin typeface="+mn-ea"/>
                          <a:ea typeface="+mn-ea"/>
                        </a:rPr>
                        <a:t>二次利用のしやすさ</a:t>
                      </a:r>
                    </a:p>
                  </a:txBody>
                  <a:tcPr marL="90000" marR="90000" marT="46800" marB="46800"/>
                </a:tc>
                <a:tc>
                  <a:txBody>
                    <a:bodyPr/>
                    <a:lstStyle/>
                    <a:p>
                      <a:pPr marL="0" marR="0" lvl="0" indent="0" algn="l" defTabSz="914400" rtl="0" eaLnBrk="1" fontAlgn="t" latinLnBrk="0" hangingPunct="1">
                        <a:lnSpc>
                          <a:spcPct val="100000"/>
                        </a:lnSpc>
                        <a:spcBef>
                          <a:spcPts val="600"/>
                        </a:spcBef>
                        <a:spcAft>
                          <a:spcPts val="0"/>
                        </a:spcAft>
                        <a:buClrTx/>
                        <a:buSzTx/>
                        <a:buFontTx/>
                        <a:buNone/>
                        <a:tabLst/>
                        <a:defRPr/>
                      </a:pPr>
                      <a:r>
                        <a:rPr lang="ja-JP" altLang="en-US" sz="1800" u="none" strike="noStrike" dirty="0">
                          <a:effectLst/>
                          <a:latin typeface="+mn-ea"/>
                          <a:ea typeface="+mn-ea"/>
                        </a:rPr>
                        <a:t>・機械判読が容易なデータ形式（</a:t>
                      </a:r>
                      <a:r>
                        <a:rPr lang="en-US" altLang="ja-JP" sz="1800" u="none" strike="noStrike" dirty="0">
                          <a:effectLst/>
                          <a:latin typeface="+mn-ea"/>
                          <a:ea typeface="+mn-ea"/>
                        </a:rPr>
                        <a:t>CSV</a:t>
                      </a:r>
                      <a:r>
                        <a:rPr lang="ja-JP" altLang="en-US" sz="1800" u="none" strike="noStrike" dirty="0">
                          <a:effectLst/>
                          <a:latin typeface="+mn-ea"/>
                          <a:ea typeface="+mn-ea"/>
                        </a:rPr>
                        <a:t>等）で公開しているか</a:t>
                      </a:r>
                      <a:endParaRPr lang="en-US" altLang="ja-JP" sz="1800" u="none" strike="noStrike" dirty="0">
                        <a:effectLst/>
                        <a:latin typeface="+mn-ea"/>
                        <a:ea typeface="+mn-ea"/>
                      </a:endParaRPr>
                    </a:p>
                    <a:p>
                      <a:pPr marL="0" marR="0" lvl="0" indent="0" algn="l" defTabSz="914400" rtl="0" eaLnBrk="1" fontAlgn="t" latinLnBrk="0" hangingPunct="1">
                        <a:lnSpc>
                          <a:spcPct val="100000"/>
                        </a:lnSpc>
                        <a:spcBef>
                          <a:spcPts val="600"/>
                        </a:spcBef>
                        <a:spcAft>
                          <a:spcPts val="0"/>
                        </a:spcAft>
                        <a:buClrTx/>
                        <a:buSzTx/>
                        <a:buFontTx/>
                        <a:buNone/>
                        <a:tabLst/>
                        <a:defRPr/>
                      </a:pPr>
                      <a:endParaRPr lang="en-US" altLang="zh-TW" sz="1800" b="0" i="0" u="none" strike="noStrike" dirty="0">
                        <a:solidFill>
                          <a:srgbClr val="000000"/>
                        </a:solidFill>
                        <a:effectLst/>
                        <a:latin typeface="+mn-ea"/>
                        <a:ea typeface="+mn-ea"/>
                      </a:endParaRPr>
                    </a:p>
                    <a:p>
                      <a:pPr marL="0" marR="0" lvl="0" indent="0" algn="l" defTabSz="914400" rtl="0" eaLnBrk="1" fontAlgn="t" latinLnBrk="0" hangingPunct="1">
                        <a:lnSpc>
                          <a:spcPct val="100000"/>
                        </a:lnSpc>
                        <a:spcBef>
                          <a:spcPts val="600"/>
                        </a:spcBef>
                        <a:spcAft>
                          <a:spcPts val="0"/>
                        </a:spcAft>
                        <a:buClrTx/>
                        <a:buSzTx/>
                        <a:buFontTx/>
                        <a:buNone/>
                        <a:tabLst/>
                        <a:defRPr/>
                      </a:pPr>
                      <a:endParaRPr lang="zh-TW" altLang="en-US" sz="1800" b="0" i="0" u="none" strike="noStrike" dirty="0">
                        <a:solidFill>
                          <a:srgbClr val="000000"/>
                        </a:solidFill>
                        <a:effectLst/>
                        <a:latin typeface="+mn-ea"/>
                        <a:ea typeface="+mn-ea"/>
                      </a:endParaRPr>
                    </a:p>
                  </a:txBody>
                  <a:tcPr marL="90000" marR="90000" marT="46800" marB="46800"/>
                </a:tc>
                <a:extLst>
                  <a:ext uri="{0D108BD9-81ED-4DB2-BD59-A6C34878D82A}">
                    <a16:rowId xmlns:a16="http://schemas.microsoft.com/office/drawing/2014/main" val="1339926430"/>
                  </a:ext>
                </a:extLst>
              </a:tr>
            </a:tbl>
          </a:graphicData>
        </a:graphic>
      </p:graphicFrame>
      <p:sp>
        <p:nvSpPr>
          <p:cNvPr id="16" name="テキスト ボックス 15"/>
          <p:cNvSpPr txBox="1"/>
          <p:nvPr/>
        </p:nvSpPr>
        <p:spPr>
          <a:xfrm>
            <a:off x="179512" y="908720"/>
            <a:ext cx="8784976" cy="792088"/>
          </a:xfrm>
          <a:prstGeom prst="rect">
            <a:avLst/>
          </a:prstGeom>
          <a:noFill/>
          <a:ln>
            <a:noFill/>
          </a:ln>
        </p:spPr>
        <p:txBody>
          <a:bodyPr wrap="square" rtlCol="0">
            <a:noAutofit/>
          </a:bodyPr>
          <a:lstStyle>
            <a:defPPr>
              <a:defRPr lang="en-US"/>
            </a:defPPr>
            <a:lvl1pPr>
              <a:defRPr kumimoji="1" sz="2000">
                <a:latin typeface="+mn-ea"/>
              </a:defRPr>
            </a:lvl1pPr>
          </a:lstStyle>
          <a:p>
            <a:r>
              <a:rPr lang="ja-JP" altLang="en-US" dirty="0"/>
              <a:t>幅広く利用されるオープンデータとしていくために、公開しているデータを、いくつかの観点で見直すことも有効です。</a:t>
            </a:r>
            <a:endParaRPr lang="en-US" altLang="ja-JP" dirty="0"/>
          </a:p>
        </p:txBody>
      </p:sp>
    </p:spTree>
    <p:extLst>
      <p:ext uri="{BB962C8B-B14F-4D97-AF65-F5344CB8AC3E}">
        <p14:creationId xmlns:p14="http://schemas.microsoft.com/office/powerpoint/2010/main" val="1119868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pPr algn="r"/>
            <a:r>
              <a:rPr lang="ja-JP" altLang="en-US" dirty="0"/>
              <a:t>オープンデータ　</a:t>
            </a:r>
            <a:r>
              <a:rPr lang="en-US" altLang="ja-JP" dirty="0"/>
              <a:t>e-learning</a:t>
            </a:r>
            <a:r>
              <a:rPr lang="ja-JP" altLang="en-US" dirty="0"/>
              <a:t>研修</a:t>
            </a:r>
            <a:endParaRPr kumimoji="1" lang="ja-JP" altLang="en-US" dirty="0"/>
          </a:p>
        </p:txBody>
      </p:sp>
      <p:sp>
        <p:nvSpPr>
          <p:cNvPr id="5" name="タイトル 1">
            <a:extLst>
              <a:ext uri="{FF2B5EF4-FFF2-40B4-BE49-F238E27FC236}">
                <a16:creationId xmlns:a16="http://schemas.microsoft.com/office/drawing/2014/main" id="{D658B0B1-5B12-4981-B4DE-136F351E9675}"/>
              </a:ext>
            </a:extLst>
          </p:cNvPr>
          <p:cNvSpPr txBox="1">
            <a:spLocks/>
          </p:cNvSpPr>
          <p:nvPr/>
        </p:nvSpPr>
        <p:spPr>
          <a:xfrm>
            <a:off x="323528" y="2194649"/>
            <a:ext cx="5328592" cy="538609"/>
          </a:xfrm>
          <a:prstGeom prst="rect">
            <a:avLst/>
          </a:prstGeom>
        </p:spPr>
        <p:txBody>
          <a:bodyPr vert="horz" wrap="square" lIns="91440" tIns="45720" rIns="91440" bIns="45720" rtlCol="0" anchor="ctr">
            <a:normAutofit/>
          </a:bodyPr>
          <a:lstStyle>
            <a:lvl1pPr algn="ctr" defTabSz="914400" rtl="0" eaLnBrk="1" latinLnBrk="0" hangingPunct="1">
              <a:lnSpc>
                <a:spcPct val="90000"/>
              </a:lnSpc>
              <a:spcBef>
                <a:spcPct val="0"/>
              </a:spcBef>
              <a:buNone/>
              <a:defRPr kumimoji="1" lang="en-US" sz="2900" kern="1200" dirty="0">
                <a:solidFill>
                  <a:schemeClr val="tx1"/>
                </a:solidFill>
                <a:latin typeface="HGP創英角ｺﾞｼｯｸUB" panose="020B0900000000000000" pitchFamily="50" charset="-128"/>
                <a:ea typeface="HGP創英角ｺﾞｼｯｸUB" panose="020B0900000000000000" pitchFamily="50" charset="-128"/>
                <a:cs typeface="+mj-cs"/>
              </a:defRPr>
            </a:lvl1pPr>
          </a:lstStyle>
          <a:p>
            <a:pPr algn="l"/>
            <a:r>
              <a:rPr lang="en-US" altLang="ja-JP" dirty="0">
                <a:latin typeface="+mj-lt"/>
              </a:rPr>
              <a:t>END</a:t>
            </a:r>
            <a:endParaRPr lang="ja-JP" altLang="en-US" dirty="0">
              <a:latin typeface="+mj-lt"/>
            </a:endParaRPr>
          </a:p>
        </p:txBody>
      </p:sp>
      <p:sp>
        <p:nvSpPr>
          <p:cNvPr id="6" name="サブタイトル 3"/>
          <p:cNvSpPr txBox="1">
            <a:spLocks/>
          </p:cNvSpPr>
          <p:nvPr/>
        </p:nvSpPr>
        <p:spPr>
          <a:xfrm>
            <a:off x="539552" y="3717033"/>
            <a:ext cx="8287742" cy="504056"/>
          </a:xfrm>
          <a:prstGeom prst="rect">
            <a:avLst/>
          </a:prstGeom>
          <a:gradFill flip="none" rotWithShape="1">
            <a:gsLst>
              <a:gs pos="0">
                <a:srgbClr val="B5C7E7">
                  <a:shade val="30000"/>
                  <a:satMod val="115000"/>
                </a:srgbClr>
              </a:gs>
              <a:gs pos="50000">
                <a:srgbClr val="B5C7E7">
                  <a:shade val="67500"/>
                  <a:satMod val="115000"/>
                </a:srgbClr>
              </a:gs>
              <a:gs pos="100000">
                <a:srgbClr val="B5C7E7">
                  <a:shade val="100000"/>
                  <a:satMod val="115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r"/>
            <a:r>
              <a:rPr lang="ja-JP" altLang="en-US" sz="2800" dirty="0" smtClean="0">
                <a:latin typeface="HGP創英角ｺﾞｼｯｸUB" panose="020B0900000000000000" pitchFamily="50" charset="-128"/>
                <a:ea typeface="HGP創英角ｺﾞｼｯｸUB" panose="020B0900000000000000" pitchFamily="50" charset="-128"/>
              </a:rPr>
              <a:t>第２部　オープンデータ</a:t>
            </a:r>
            <a:r>
              <a:rPr lang="ja-JP" altLang="en-US" sz="2800" dirty="0">
                <a:latin typeface="HGP創英角ｺﾞｼｯｸUB" panose="020B0900000000000000" pitchFamily="50" charset="-128"/>
                <a:ea typeface="HGP創英角ｺﾞｼｯｸUB" panose="020B0900000000000000" pitchFamily="50" charset="-128"/>
              </a:rPr>
              <a:t>を公開するための手順</a:t>
            </a:r>
          </a:p>
        </p:txBody>
      </p:sp>
      <p:sp>
        <p:nvSpPr>
          <p:cNvPr id="7" name="サブタイトル 3"/>
          <p:cNvSpPr>
            <a:spLocks noGrp="1"/>
          </p:cNvSpPr>
          <p:nvPr>
            <p:ph type="subTitle" idx="1"/>
          </p:nvPr>
        </p:nvSpPr>
        <p:spPr>
          <a:xfrm>
            <a:off x="179512" y="4437112"/>
            <a:ext cx="8647782" cy="1075439"/>
          </a:xfrm>
        </p:spPr>
        <p:txBody>
          <a:bodyPr wrap="none">
            <a:noAutofit/>
          </a:bodyPr>
          <a:lstStyle/>
          <a:p>
            <a:r>
              <a:rPr lang="ja-JP" altLang="en-US" dirty="0"/>
              <a:t>～</a:t>
            </a:r>
            <a:r>
              <a:rPr lang="ja-JP" altLang="en-US" dirty="0" smtClean="0"/>
              <a:t>ステップ４：</a:t>
            </a:r>
            <a:r>
              <a:rPr lang="ja-JP" altLang="en-US" dirty="0"/>
              <a:t>オープンデータを継続していくための取り組みを学ぶ～</a:t>
            </a:r>
          </a:p>
        </p:txBody>
      </p:sp>
    </p:spTree>
    <p:extLst>
      <p:ext uri="{BB962C8B-B14F-4D97-AF65-F5344CB8AC3E}">
        <p14:creationId xmlns:p14="http://schemas.microsoft.com/office/powerpoint/2010/main" val="24841197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EEDB8509-CC2C-4EC7-9C2E-996B98B58898}" type="slidenum">
              <a:rPr kumimoji="1" lang="ja-JP" altLang="en-US" smtClean="0"/>
              <a:pPr/>
              <a:t>11</a:t>
            </a:fld>
            <a:endParaRPr kumimoji="1" lang="ja-JP" altLang="en-US"/>
          </a:p>
        </p:txBody>
      </p:sp>
      <p:sp>
        <p:nvSpPr>
          <p:cNvPr id="31" name="正方形/長方形 30"/>
          <p:cNvSpPr/>
          <p:nvPr/>
        </p:nvSpPr>
        <p:spPr bwMode="auto">
          <a:xfrm>
            <a:off x="215900" y="935726"/>
            <a:ext cx="8748588" cy="5589617"/>
          </a:xfrm>
          <a:prstGeom prst="rect">
            <a:avLst/>
          </a:prstGeom>
          <a:solidFill>
            <a:schemeClr val="accent6">
              <a:lumMod val="20000"/>
              <a:lumOff val="80000"/>
            </a:schemeClr>
          </a:solidFill>
          <a:ln w="6350">
            <a:noFill/>
            <a:miter lim="800000"/>
            <a:headEnd/>
            <a:tailEnd/>
          </a:ln>
          <a:extLst/>
        </p:spPr>
        <p:txBody>
          <a:bodyPr wrap="square" rtlCol="0" anchor="t"/>
          <a:lstStyle/>
          <a:p>
            <a:r>
              <a:rPr lang="ja-JP" altLang="en-US" sz="1400" dirty="0" smtClean="0">
                <a:latin typeface="+mn-ea"/>
              </a:rPr>
              <a:t>当資料で公開している情報（以下「コンテンツ」といいます。）の利用は、クリエイティブ・コモンズ・ライセンスの表示</a:t>
            </a:r>
            <a:r>
              <a:rPr lang="en-US" altLang="ja-JP" sz="1400" dirty="0" smtClean="0">
                <a:latin typeface="+mn-ea"/>
              </a:rPr>
              <a:t>4.0</a:t>
            </a:r>
            <a:r>
              <a:rPr lang="ja-JP" altLang="en-US" sz="1400" dirty="0" smtClean="0">
                <a:latin typeface="+mn-ea"/>
              </a:rPr>
              <a:t>国際（</a:t>
            </a:r>
            <a:r>
              <a:rPr lang="en-US" altLang="ja-JP" sz="1400" dirty="0" smtClean="0">
                <a:latin typeface="+mn-ea"/>
              </a:rPr>
              <a:t>https://creativecommons.org/licenses/by/4.0/legalcode.ja </a:t>
            </a:r>
            <a:r>
              <a:rPr lang="ja-JP" altLang="en-US" sz="1400" dirty="0">
                <a:latin typeface="+mn-ea"/>
              </a:rPr>
              <a:t>に規定される著作権利用許諾条件を指す。）によるものとします。なお、リソースに個別のライセンスが定められているものはそれに</a:t>
            </a:r>
            <a:r>
              <a:rPr lang="ja-JP" altLang="en-US" sz="1400">
                <a:latin typeface="+mn-ea"/>
              </a:rPr>
              <a:t>よります</a:t>
            </a:r>
            <a:r>
              <a:rPr lang="ja-JP" altLang="en-US" sz="1400" smtClean="0">
                <a:latin typeface="+mn-ea"/>
              </a:rPr>
              <a:t>。</a:t>
            </a:r>
            <a:endParaRPr lang="ja-JP" altLang="en-US" sz="1400" dirty="0">
              <a:latin typeface="+mn-ea"/>
            </a:endParaRPr>
          </a:p>
          <a:p>
            <a:r>
              <a:rPr lang="ja-JP" altLang="en-US" sz="1400" dirty="0">
                <a:latin typeface="+mn-ea"/>
              </a:rPr>
              <a:t>コンテンツ利用に当たっては、本利用ルールに同意したものとみなします。</a:t>
            </a:r>
          </a:p>
          <a:p>
            <a:endParaRPr lang="ja-JP" altLang="en-US" sz="1400" dirty="0">
              <a:latin typeface="+mn-ea"/>
            </a:endParaRPr>
          </a:p>
          <a:p>
            <a:r>
              <a:rPr lang="en-US" altLang="ja-JP" sz="1400" dirty="0">
                <a:latin typeface="+mn-ea"/>
              </a:rPr>
              <a:t>1)</a:t>
            </a:r>
            <a:r>
              <a:rPr lang="ja-JP" altLang="en-US" sz="1400" dirty="0">
                <a:latin typeface="+mn-ea"/>
              </a:rPr>
              <a:t> 出典の記載について</a:t>
            </a:r>
          </a:p>
          <a:p>
            <a:pPr lvl="1"/>
            <a:r>
              <a:rPr lang="ja-JP" altLang="en-US" sz="1400" dirty="0">
                <a:latin typeface="+mn-ea"/>
              </a:rPr>
              <a:t>ア　コンテンツを利用する際は出典を記載してください。出典の記載方法は以下のとおりです。</a:t>
            </a:r>
          </a:p>
          <a:p>
            <a:pPr lvl="1"/>
            <a:r>
              <a:rPr lang="ja-JP" altLang="en-US" sz="1400" dirty="0">
                <a:latin typeface="+mn-ea"/>
              </a:rPr>
              <a:t>（出典記載例）</a:t>
            </a:r>
          </a:p>
          <a:p>
            <a:pPr marL="635000" lvl="1" indent="33338"/>
            <a:r>
              <a:rPr lang="ja-JP" altLang="en-US" sz="1400" dirty="0">
                <a:latin typeface="+mn-ea"/>
              </a:rPr>
              <a:t>　出典：</a:t>
            </a:r>
            <a:r>
              <a:rPr lang="ja-JP" altLang="en-US" sz="1400" dirty="0" smtClean="0">
                <a:latin typeface="+mn-ea"/>
              </a:rPr>
              <a:t>総務省「オープンデータ　</a:t>
            </a:r>
            <a:r>
              <a:rPr lang="en-US" altLang="ja-JP" sz="1400" dirty="0">
                <a:latin typeface="+mn-ea"/>
              </a:rPr>
              <a:t>e-learning</a:t>
            </a:r>
            <a:r>
              <a:rPr lang="ja-JP" altLang="en-US" sz="1400" dirty="0" smtClean="0">
                <a:latin typeface="+mn-ea"/>
              </a:rPr>
              <a:t>研修資料</a:t>
            </a:r>
            <a:r>
              <a:rPr lang="en-US" altLang="ja-JP" sz="1400" dirty="0" smtClean="0">
                <a:latin typeface="+mn-ea"/>
              </a:rPr>
              <a:t>(2019)</a:t>
            </a:r>
            <a:r>
              <a:rPr lang="ja-JP" altLang="en-US" sz="1400" dirty="0" smtClean="0">
                <a:latin typeface="+mn-ea"/>
              </a:rPr>
              <a:t>」</a:t>
            </a:r>
            <a:endParaRPr lang="ja-JP" altLang="en" sz="1400" dirty="0">
              <a:latin typeface="+mn-ea"/>
            </a:endParaRPr>
          </a:p>
          <a:p>
            <a:pPr marL="635000" lvl="1" indent="33338"/>
            <a:r>
              <a:rPr lang="ja-JP" altLang="en" sz="1400" dirty="0">
                <a:latin typeface="+mn-ea"/>
              </a:rPr>
              <a:t>　</a:t>
            </a:r>
            <a:r>
              <a:rPr lang="ja-JP" altLang="en-US" sz="1400" dirty="0">
                <a:latin typeface="+mn-ea"/>
              </a:rPr>
              <a:t>出典：「</a:t>
            </a:r>
            <a:r>
              <a:rPr lang="ja-JP" altLang="en-US" sz="1400" dirty="0" smtClean="0">
                <a:latin typeface="+mn-ea"/>
              </a:rPr>
              <a:t>オープンデータ　</a:t>
            </a:r>
            <a:r>
              <a:rPr lang="en-US" altLang="ja-JP" sz="1400" dirty="0">
                <a:latin typeface="+mn-ea"/>
              </a:rPr>
              <a:t>e-learning</a:t>
            </a:r>
            <a:r>
              <a:rPr lang="ja-JP" altLang="en-US" sz="1400" dirty="0">
                <a:latin typeface="+mn-ea"/>
              </a:rPr>
              <a:t>研修</a:t>
            </a:r>
            <a:r>
              <a:rPr lang="ja-JP" altLang="en-US" sz="1400" dirty="0" smtClean="0">
                <a:latin typeface="+mn-ea"/>
              </a:rPr>
              <a:t>資料</a:t>
            </a:r>
            <a:r>
              <a:rPr lang="en-US" altLang="ja-JP" sz="1400" dirty="0" smtClean="0">
                <a:latin typeface="+mn-ea"/>
              </a:rPr>
              <a:t>(2019)</a:t>
            </a:r>
            <a:r>
              <a:rPr lang="ja-JP" altLang="en-US" sz="1400" dirty="0">
                <a:latin typeface="+mn-ea"/>
              </a:rPr>
              <a:t>」（総務省）</a:t>
            </a:r>
            <a:r>
              <a:rPr lang="ja-JP" altLang="en" sz="1400" dirty="0">
                <a:latin typeface="+mn-ea"/>
              </a:rPr>
              <a:t>（○</a:t>
            </a:r>
            <a:r>
              <a:rPr lang="ja-JP" altLang="en-US" sz="1400" dirty="0">
                <a:latin typeface="+mn-ea"/>
              </a:rPr>
              <a:t>年○月○日に利用）</a:t>
            </a:r>
            <a:r>
              <a:rPr lang="ja-JP" altLang="en-US" sz="1400" dirty="0" smtClean="0">
                <a:latin typeface="+mn-ea"/>
              </a:rPr>
              <a:t>など</a:t>
            </a:r>
            <a:endParaRPr lang="en-US" altLang="ja-JP" sz="1400" dirty="0" smtClean="0">
              <a:latin typeface="+mn-ea"/>
            </a:endParaRPr>
          </a:p>
          <a:p>
            <a:pPr marL="635000" lvl="1" indent="33338"/>
            <a:endParaRPr lang="ja-JP" altLang="en-US" sz="1400" dirty="0">
              <a:latin typeface="+mn-ea"/>
            </a:endParaRPr>
          </a:p>
          <a:p>
            <a:pPr marL="771525" lvl="1" indent="-325438"/>
            <a:r>
              <a:rPr lang="ja-JP" altLang="en-US" sz="1400" dirty="0">
                <a:latin typeface="+mn-ea"/>
              </a:rPr>
              <a:t>イ　コンテンツを編集・加工等して利用する場合は、上記出典とは別に、編集・加工等を行ったことを記載してください。なお、編集・加工した情報を、あたかも国（又は府省等）が作成したかのような態様で公表・利用してはいけません。</a:t>
            </a:r>
          </a:p>
          <a:p>
            <a:pPr marL="547688" lvl="1" indent="-50800"/>
            <a:r>
              <a:rPr lang="ja-JP" altLang="en-US" sz="1400" dirty="0">
                <a:latin typeface="+mn-ea"/>
              </a:rPr>
              <a:t>（コンテンツを編集・加工等して利用する場合の記載例）</a:t>
            </a:r>
          </a:p>
          <a:p>
            <a:pPr marL="857250" lvl="1"/>
            <a:r>
              <a:rPr lang="ja-JP" altLang="en-US" sz="1400" dirty="0">
                <a:latin typeface="+mn-ea"/>
              </a:rPr>
              <a:t>　</a:t>
            </a:r>
            <a:r>
              <a:rPr lang="ja-JP" altLang="en-US" sz="1400" dirty="0" smtClean="0">
                <a:latin typeface="+mn-ea"/>
              </a:rPr>
              <a:t>総務省</a:t>
            </a:r>
            <a:r>
              <a:rPr lang="ja-JP" altLang="en-US" sz="1400" dirty="0">
                <a:latin typeface="+mn-ea"/>
              </a:rPr>
              <a:t>「オープンデータ　</a:t>
            </a:r>
            <a:r>
              <a:rPr lang="en-US" altLang="ja-JP" sz="1400" dirty="0">
                <a:latin typeface="+mn-ea"/>
              </a:rPr>
              <a:t>e-learning</a:t>
            </a:r>
            <a:r>
              <a:rPr lang="ja-JP" altLang="en-US" sz="1400" dirty="0">
                <a:latin typeface="+mn-ea"/>
              </a:rPr>
              <a:t>研修資料</a:t>
            </a:r>
            <a:r>
              <a:rPr lang="en-US" altLang="ja-JP" sz="1400" dirty="0" smtClean="0">
                <a:latin typeface="+mn-ea"/>
              </a:rPr>
              <a:t>(2019)</a:t>
            </a:r>
            <a:r>
              <a:rPr lang="ja-JP" altLang="en-US" sz="1400" dirty="0" smtClean="0">
                <a:latin typeface="+mn-ea"/>
              </a:rPr>
              <a:t>」を</a:t>
            </a:r>
            <a:r>
              <a:rPr lang="ja-JP" altLang="en-US" sz="1400" dirty="0">
                <a:latin typeface="+mn-ea"/>
              </a:rPr>
              <a:t>加工して作成</a:t>
            </a:r>
          </a:p>
          <a:p>
            <a:pPr marL="857250" lvl="1"/>
            <a:r>
              <a:rPr lang="ja-JP" altLang="en-US" sz="1400" dirty="0">
                <a:latin typeface="+mn-ea"/>
              </a:rPr>
              <a:t>　「オープンデータ　</a:t>
            </a:r>
            <a:r>
              <a:rPr lang="en-US" altLang="ja-JP" sz="1400" dirty="0">
                <a:latin typeface="+mn-ea"/>
              </a:rPr>
              <a:t>e-learning</a:t>
            </a:r>
            <a:r>
              <a:rPr lang="ja-JP" altLang="en-US" sz="1400" dirty="0">
                <a:latin typeface="+mn-ea"/>
              </a:rPr>
              <a:t>研修資料</a:t>
            </a:r>
            <a:r>
              <a:rPr lang="en-US" altLang="ja-JP" sz="1400" dirty="0" smtClean="0">
                <a:latin typeface="+mn-ea"/>
              </a:rPr>
              <a:t>(2019)</a:t>
            </a:r>
            <a:r>
              <a:rPr lang="ja-JP" altLang="en-US" sz="1400" dirty="0" smtClean="0">
                <a:latin typeface="+mn-ea"/>
              </a:rPr>
              <a:t>」</a:t>
            </a:r>
            <a:r>
              <a:rPr lang="ja-JP" altLang="en-US" sz="1400" dirty="0">
                <a:latin typeface="+mn-ea"/>
              </a:rPr>
              <a:t>（総務省）をもとに○○株式会社作成　など</a:t>
            </a:r>
          </a:p>
        </p:txBody>
      </p:sp>
      <p:sp>
        <p:nvSpPr>
          <p:cNvPr id="10" name="タイトル 1"/>
          <p:cNvSpPr>
            <a:spLocks noGrp="1"/>
          </p:cNvSpPr>
          <p:nvPr>
            <p:ph type="title"/>
          </p:nvPr>
        </p:nvSpPr>
        <p:spPr>
          <a:xfrm>
            <a:off x="251520" y="313813"/>
            <a:ext cx="8712968" cy="424732"/>
          </a:xfrm>
        </p:spPr>
        <p:txBody>
          <a:bodyPr>
            <a:normAutofit/>
          </a:bodyPr>
          <a:lstStyle/>
          <a:p>
            <a:r>
              <a:rPr lang="ja-JP" altLang="en-US" dirty="0" smtClean="0"/>
              <a:t>本資料の利用について</a:t>
            </a:r>
            <a:endParaRPr kumimoji="1" lang="ja-JP" altLang="en-US" dirty="0">
              <a:latin typeface="+mn-ea"/>
              <a:ea typeface="+mn-ea"/>
            </a:endParaRPr>
          </a:p>
        </p:txBody>
      </p:sp>
      <p:sp>
        <p:nvSpPr>
          <p:cNvPr id="11" name="タイトル 1"/>
          <p:cNvSpPr txBox="1">
            <a:spLocks/>
          </p:cNvSpPr>
          <p:nvPr/>
        </p:nvSpPr>
        <p:spPr>
          <a:xfrm>
            <a:off x="251520" y="116632"/>
            <a:ext cx="8712968" cy="234159"/>
          </a:xfrm>
          <a:prstGeom prst="rect">
            <a:avLst/>
          </a:prstGeom>
        </p:spPr>
        <p:txBody>
          <a:bodyPr vert="horz" wrap="none" lIns="91440" tIns="45720" rIns="91440" bIns="45720" rtlCol="0" anchor="ctr">
            <a:normAutofit fontScale="92500" lnSpcReduction="10000"/>
          </a:bodyPr>
          <a:lstStyle>
            <a:lvl1pPr algn="l" defTabSz="914400" rtl="0" eaLnBrk="1" latinLnBrk="0" hangingPunct="1">
              <a:lnSpc>
                <a:spcPct val="90000"/>
              </a:lnSpc>
              <a:spcBef>
                <a:spcPct val="0"/>
              </a:spcBef>
              <a:buNone/>
              <a:defRPr kumimoji="1" lang="en-US" sz="2400" kern="1200" dirty="0">
                <a:solidFill>
                  <a:schemeClr val="tx1"/>
                </a:solidFill>
                <a:latin typeface="HGP創英角ｺﾞｼｯｸUB" panose="020B0900000000000000" pitchFamily="50" charset="-128"/>
                <a:ea typeface="HGP創英角ｺﾞｼｯｸUB" panose="020B0900000000000000" pitchFamily="50" charset="-128"/>
                <a:cs typeface="+mj-cs"/>
              </a:defRPr>
            </a:lvl1pPr>
          </a:lstStyle>
          <a:p>
            <a:endParaRPr lang="ja-JP" altLang="en-US" sz="1200" dirty="0">
              <a:latin typeface="+mn-ea"/>
              <a:ea typeface="+mn-ea"/>
            </a:endParaRPr>
          </a:p>
        </p:txBody>
      </p:sp>
    </p:spTree>
    <p:extLst>
      <p:ext uri="{BB962C8B-B14F-4D97-AF65-F5344CB8AC3E}">
        <p14:creationId xmlns:p14="http://schemas.microsoft.com/office/powerpoint/2010/main" val="26578142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EEDB8509-CC2C-4EC7-9C2E-996B98B58898}" type="slidenum">
              <a:rPr kumimoji="1" lang="ja-JP" altLang="en-US" smtClean="0"/>
              <a:pPr/>
              <a:t>12</a:t>
            </a:fld>
            <a:endParaRPr kumimoji="1" lang="ja-JP" altLang="en-US"/>
          </a:p>
        </p:txBody>
      </p:sp>
      <p:sp>
        <p:nvSpPr>
          <p:cNvPr id="31" name="正方形/長方形 30"/>
          <p:cNvSpPr/>
          <p:nvPr/>
        </p:nvSpPr>
        <p:spPr bwMode="auto">
          <a:xfrm>
            <a:off x="215900" y="935726"/>
            <a:ext cx="8748588" cy="5589617"/>
          </a:xfrm>
          <a:prstGeom prst="rect">
            <a:avLst/>
          </a:prstGeom>
          <a:solidFill>
            <a:schemeClr val="accent6">
              <a:lumMod val="20000"/>
              <a:lumOff val="80000"/>
            </a:schemeClr>
          </a:solidFill>
          <a:ln w="6350">
            <a:noFill/>
            <a:miter lim="800000"/>
            <a:headEnd/>
            <a:tailEnd/>
          </a:ln>
          <a:extLst/>
        </p:spPr>
        <p:txBody>
          <a:bodyPr wrap="square" rtlCol="0" anchor="t"/>
          <a:lstStyle/>
          <a:p>
            <a:r>
              <a:rPr lang="en-US" altLang="ja-JP" sz="1400" dirty="0">
                <a:latin typeface="+mn-ea"/>
              </a:rPr>
              <a:t>2</a:t>
            </a:r>
            <a:r>
              <a:rPr lang="ja-JP" altLang="en-US" sz="1400" dirty="0">
                <a:latin typeface="+mn-ea"/>
              </a:rPr>
              <a:t>）　第三者の権利を侵害しないようにしてください</a:t>
            </a:r>
          </a:p>
          <a:p>
            <a:pPr marL="771525" lvl="1" indent="-314325"/>
            <a:r>
              <a:rPr lang="ja-JP" altLang="en-US" sz="1400" dirty="0">
                <a:latin typeface="+mn-ea"/>
              </a:rPr>
              <a:t>ア　コンテンツの中には、第三者が著作権その他の権利を有している場合があります。第三者が著作権を有しているコンテンツや、第三者が著作権以外の権利（例：写真における肖像権、パブリシティ権等）を有しているコンテンツについては、特に権利処理済であることが明示されているものを除き、利用者の責任で、当該第三者から利用の許諾を得てください。</a:t>
            </a:r>
          </a:p>
          <a:p>
            <a:pPr marL="771525" lvl="1" indent="-314325"/>
            <a:r>
              <a:rPr lang="ja-JP" altLang="en-US" sz="1400" dirty="0">
                <a:latin typeface="+mn-ea"/>
              </a:rPr>
              <a:t>イ　コンテンツのうち第三者が権利を有しているものについては、出典の表記等によって第三者が権利を有していることを直接的又は間接的に表示・示唆しているものもありますが、明確に第三者が権利を有している部分の特定・明示等を行っていないものもあります。利用する場合は利用者の責任において確認してください。</a:t>
            </a:r>
          </a:p>
          <a:p>
            <a:pPr marL="771525" lvl="1" indent="-314325"/>
            <a:r>
              <a:rPr lang="ja-JP" altLang="en-US" sz="1400" dirty="0">
                <a:latin typeface="+mn-ea"/>
              </a:rPr>
              <a:t>ウ　第三者が著作権等を有しているコンテンツであっても、著作権法上認められている引用など、著作権者等の許諾なしに利用できる場合があります</a:t>
            </a:r>
            <a:r>
              <a:rPr lang="ja-JP" altLang="en-US" sz="1400" dirty="0" smtClean="0">
                <a:latin typeface="+mn-ea"/>
              </a:rPr>
              <a:t>。</a:t>
            </a:r>
            <a:endParaRPr lang="en-US" altLang="ja-JP" sz="1400" dirty="0">
              <a:latin typeface="+mn-ea"/>
            </a:endParaRPr>
          </a:p>
          <a:p>
            <a:pPr marL="0" lvl="1" indent="-314325"/>
            <a:endParaRPr lang="en-US" altLang="ja-JP" sz="1400" dirty="0" smtClean="0">
              <a:latin typeface="+mn-ea"/>
            </a:endParaRPr>
          </a:p>
          <a:p>
            <a:pPr marL="0" lvl="1" indent="-314325"/>
            <a:r>
              <a:rPr lang="en-US" altLang="ja-JP" sz="1400" dirty="0" smtClean="0">
                <a:latin typeface="+mn-ea"/>
              </a:rPr>
              <a:t>3</a:t>
            </a:r>
            <a:r>
              <a:rPr lang="ja-JP" altLang="en-US" sz="1400" dirty="0">
                <a:latin typeface="+mn-ea"/>
              </a:rPr>
              <a:t>）　個別法令による利用の制約があるコンテンツについて</a:t>
            </a:r>
          </a:p>
          <a:p>
            <a:pPr marL="771525" lvl="1" indent="-314325"/>
            <a:r>
              <a:rPr lang="ja-JP" altLang="en-US" sz="1400" dirty="0">
                <a:latin typeface="+mn-ea"/>
              </a:rPr>
              <a:t>ア　一部のコンテンツには、個別法令により利用に制約がある場合があります。</a:t>
            </a:r>
          </a:p>
          <a:p>
            <a:pPr marL="0" lvl="1" indent="-314325"/>
            <a:endParaRPr lang="en-US" altLang="ja-JP" sz="1400" dirty="0" smtClean="0">
              <a:latin typeface="+mn-ea"/>
            </a:endParaRPr>
          </a:p>
          <a:p>
            <a:pPr marL="0" lvl="1" indent="-314325"/>
            <a:r>
              <a:rPr lang="en-US" altLang="ja-JP" sz="1400" dirty="0" smtClean="0">
                <a:latin typeface="+mn-ea"/>
              </a:rPr>
              <a:t>4</a:t>
            </a:r>
            <a:r>
              <a:rPr lang="ja-JP" altLang="en-US" sz="1400" dirty="0">
                <a:latin typeface="+mn-ea"/>
              </a:rPr>
              <a:t>）　本利用ルールが適用されないコンテンツについて</a:t>
            </a:r>
          </a:p>
          <a:p>
            <a:pPr marL="771525" lvl="1" indent="-314325"/>
            <a:r>
              <a:rPr lang="ja-JP" altLang="en-US" sz="1400" dirty="0">
                <a:latin typeface="+mn-ea"/>
              </a:rPr>
              <a:t>以下のコンテンツについては、本利用ルールの適用外です。</a:t>
            </a:r>
          </a:p>
          <a:p>
            <a:pPr marL="771525" lvl="1" indent="-314325"/>
            <a:r>
              <a:rPr lang="ja-JP" altLang="en-US" sz="1400" dirty="0">
                <a:latin typeface="+mn-ea"/>
              </a:rPr>
              <a:t>ア　組織や特定の事業を表すシンボルマーク、ロゴ、キャラクターデザイン</a:t>
            </a:r>
          </a:p>
          <a:p>
            <a:pPr marL="0" lvl="1" indent="-314325"/>
            <a:endParaRPr lang="en-US" altLang="ja-JP" sz="1400" dirty="0" smtClean="0">
              <a:latin typeface="+mn-ea"/>
            </a:endParaRPr>
          </a:p>
          <a:p>
            <a:pPr marL="0" lvl="1" indent="-314325"/>
            <a:r>
              <a:rPr lang="en-US" altLang="ja-JP" sz="1400" dirty="0" smtClean="0">
                <a:latin typeface="+mn-ea"/>
              </a:rPr>
              <a:t>5</a:t>
            </a:r>
            <a:r>
              <a:rPr lang="ja-JP" altLang="en-US" sz="1400" dirty="0">
                <a:latin typeface="+mn-ea"/>
              </a:rPr>
              <a:t>）　準拠法と合意管轄について</a:t>
            </a:r>
          </a:p>
          <a:p>
            <a:pPr marL="771525" lvl="1" indent="-314325"/>
            <a:r>
              <a:rPr lang="ja-JP" altLang="en-US" sz="1400" dirty="0">
                <a:latin typeface="+mn-ea"/>
              </a:rPr>
              <a:t>ア　本利用ルールは、日本法に基づいて解釈されます。</a:t>
            </a:r>
          </a:p>
          <a:p>
            <a:pPr marL="771525" lvl="1" indent="-314325"/>
            <a:r>
              <a:rPr lang="ja-JP" altLang="en-US" sz="1400" dirty="0">
                <a:latin typeface="+mn-ea"/>
              </a:rPr>
              <a:t>イ　本利用ルールによるコンテンツの利用及び本利用ルールに関する紛争については、当該紛争に係るコンテンツ又は利用ルールを公開している組織の所在地を管轄する地方裁判所を、第一審の専属的な合意管轄裁判所とします。</a:t>
            </a:r>
          </a:p>
          <a:p>
            <a:pPr marL="771525" lvl="1" indent="-314325"/>
            <a:endParaRPr lang="en-US" altLang="ja-JP" sz="1400" dirty="0" smtClean="0">
              <a:latin typeface="+mn-ea"/>
            </a:endParaRPr>
          </a:p>
          <a:p>
            <a:pPr marL="771525" lvl="1" indent="-314325"/>
            <a:endParaRPr lang="ja-JP" altLang="en-US" sz="1400" dirty="0">
              <a:latin typeface="+mn-ea"/>
            </a:endParaRPr>
          </a:p>
        </p:txBody>
      </p:sp>
      <p:sp>
        <p:nvSpPr>
          <p:cNvPr id="10" name="タイトル 1"/>
          <p:cNvSpPr>
            <a:spLocks noGrp="1"/>
          </p:cNvSpPr>
          <p:nvPr>
            <p:ph type="title"/>
          </p:nvPr>
        </p:nvSpPr>
        <p:spPr>
          <a:xfrm>
            <a:off x="251520" y="313813"/>
            <a:ext cx="8712968" cy="424732"/>
          </a:xfrm>
        </p:spPr>
        <p:txBody>
          <a:bodyPr>
            <a:normAutofit/>
          </a:bodyPr>
          <a:lstStyle/>
          <a:p>
            <a:r>
              <a:rPr lang="ja-JP" altLang="en-US" dirty="0"/>
              <a:t>本資料の利用について</a:t>
            </a:r>
            <a:endParaRPr kumimoji="1" lang="ja-JP" altLang="en-US" dirty="0">
              <a:latin typeface="+mn-ea"/>
              <a:ea typeface="+mn-ea"/>
            </a:endParaRPr>
          </a:p>
        </p:txBody>
      </p:sp>
      <p:sp>
        <p:nvSpPr>
          <p:cNvPr id="11" name="タイトル 1"/>
          <p:cNvSpPr txBox="1">
            <a:spLocks/>
          </p:cNvSpPr>
          <p:nvPr/>
        </p:nvSpPr>
        <p:spPr>
          <a:xfrm>
            <a:off x="251520" y="116632"/>
            <a:ext cx="8712968" cy="234159"/>
          </a:xfrm>
          <a:prstGeom prst="rect">
            <a:avLst/>
          </a:prstGeom>
        </p:spPr>
        <p:txBody>
          <a:bodyPr vert="horz" wrap="none" lIns="91440" tIns="45720" rIns="91440" bIns="45720" rtlCol="0" anchor="ctr">
            <a:normAutofit fontScale="92500" lnSpcReduction="10000"/>
          </a:bodyPr>
          <a:lstStyle>
            <a:lvl1pPr algn="l" defTabSz="914400" rtl="0" eaLnBrk="1" latinLnBrk="0" hangingPunct="1">
              <a:lnSpc>
                <a:spcPct val="90000"/>
              </a:lnSpc>
              <a:spcBef>
                <a:spcPct val="0"/>
              </a:spcBef>
              <a:buNone/>
              <a:defRPr kumimoji="1" lang="en-US" sz="2400" kern="1200" dirty="0">
                <a:solidFill>
                  <a:schemeClr val="tx1"/>
                </a:solidFill>
                <a:latin typeface="HGP創英角ｺﾞｼｯｸUB" panose="020B0900000000000000" pitchFamily="50" charset="-128"/>
                <a:ea typeface="HGP創英角ｺﾞｼｯｸUB" panose="020B0900000000000000" pitchFamily="50" charset="-128"/>
                <a:cs typeface="+mj-cs"/>
              </a:defRPr>
            </a:lvl1pPr>
          </a:lstStyle>
          <a:p>
            <a:endParaRPr lang="ja-JP" altLang="en-US" sz="1200" dirty="0">
              <a:latin typeface="+mn-ea"/>
              <a:ea typeface="+mn-ea"/>
            </a:endParaRPr>
          </a:p>
        </p:txBody>
      </p:sp>
    </p:spTree>
    <p:extLst>
      <p:ext uri="{BB962C8B-B14F-4D97-AF65-F5344CB8AC3E}">
        <p14:creationId xmlns:p14="http://schemas.microsoft.com/office/powerpoint/2010/main" val="8402057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EEDB8509-CC2C-4EC7-9C2E-996B98B58898}" type="slidenum">
              <a:rPr kumimoji="1" lang="ja-JP" altLang="en-US" smtClean="0"/>
              <a:pPr/>
              <a:t>13</a:t>
            </a:fld>
            <a:endParaRPr kumimoji="1" lang="ja-JP" altLang="en-US"/>
          </a:p>
        </p:txBody>
      </p:sp>
      <p:sp>
        <p:nvSpPr>
          <p:cNvPr id="31" name="正方形/長方形 30"/>
          <p:cNvSpPr/>
          <p:nvPr/>
        </p:nvSpPr>
        <p:spPr bwMode="auto">
          <a:xfrm>
            <a:off x="215900" y="935726"/>
            <a:ext cx="8748588" cy="5589617"/>
          </a:xfrm>
          <a:prstGeom prst="rect">
            <a:avLst/>
          </a:prstGeom>
          <a:solidFill>
            <a:schemeClr val="accent6">
              <a:lumMod val="20000"/>
              <a:lumOff val="80000"/>
            </a:schemeClr>
          </a:solidFill>
          <a:ln w="6350">
            <a:noFill/>
            <a:miter lim="800000"/>
            <a:headEnd/>
            <a:tailEnd/>
          </a:ln>
          <a:extLst/>
        </p:spPr>
        <p:txBody>
          <a:bodyPr wrap="square" rtlCol="0" anchor="t"/>
          <a:lstStyle/>
          <a:p>
            <a:pPr>
              <a:lnSpc>
                <a:spcPts val="2420"/>
              </a:lnSpc>
            </a:pPr>
            <a:r>
              <a:rPr lang="en-US" altLang="ja-JP" sz="1600" dirty="0">
                <a:latin typeface="+mn-ea"/>
              </a:rPr>
              <a:t>Microsoft</a:t>
            </a:r>
            <a:r>
              <a:rPr lang="ja-JP" altLang="en-US" sz="1600" dirty="0" err="1">
                <a:latin typeface="+mn-ea"/>
              </a:rPr>
              <a:t>、</a:t>
            </a:r>
            <a:r>
              <a:rPr lang="en-US" altLang="ja-JP" sz="1600" dirty="0">
                <a:latin typeface="+mn-ea"/>
              </a:rPr>
              <a:t>Windows</a:t>
            </a:r>
            <a:r>
              <a:rPr lang="ja-JP" altLang="en-US" sz="1600" dirty="0">
                <a:latin typeface="+mn-ea"/>
              </a:rPr>
              <a:t>および</a:t>
            </a:r>
            <a:r>
              <a:rPr lang="en-US" altLang="ja-JP" sz="1600" dirty="0">
                <a:latin typeface="+mn-ea"/>
              </a:rPr>
              <a:t>Word</a:t>
            </a:r>
            <a:r>
              <a:rPr lang="ja-JP" altLang="en-US" sz="1600" dirty="0" err="1">
                <a:latin typeface="+mn-ea"/>
              </a:rPr>
              <a:t>、</a:t>
            </a:r>
            <a:r>
              <a:rPr lang="en-US" altLang="ja-JP" sz="1600" dirty="0">
                <a:latin typeface="+mn-ea"/>
              </a:rPr>
              <a:t>Excel</a:t>
            </a:r>
            <a:r>
              <a:rPr lang="ja-JP" altLang="en-US" sz="1600" dirty="0" err="1">
                <a:latin typeface="+mn-ea"/>
              </a:rPr>
              <a:t>、</a:t>
            </a:r>
            <a:r>
              <a:rPr lang="en-US" altLang="ja-JP" sz="1600" dirty="0">
                <a:latin typeface="+mn-ea"/>
              </a:rPr>
              <a:t>PowerPoint</a:t>
            </a:r>
            <a:r>
              <a:rPr lang="ja-JP" altLang="en-US" sz="1600" dirty="0">
                <a:latin typeface="+mn-ea"/>
              </a:rPr>
              <a:t>は、米国</a:t>
            </a:r>
            <a:r>
              <a:rPr lang="en-US" altLang="ja-JP" sz="1600" dirty="0">
                <a:latin typeface="+mn-ea"/>
              </a:rPr>
              <a:t>Microsoft Corporation</a:t>
            </a:r>
            <a:r>
              <a:rPr lang="ja-JP" altLang="en-US" sz="1600" dirty="0">
                <a:latin typeface="+mn-ea"/>
              </a:rPr>
              <a:t>の、米国およびその他の国における登録商標または商標です。</a:t>
            </a:r>
          </a:p>
          <a:p>
            <a:pPr>
              <a:lnSpc>
                <a:spcPts val="2420"/>
              </a:lnSpc>
            </a:pPr>
            <a:r>
              <a:rPr lang="en-US" altLang="ja-JP" sz="1600" dirty="0">
                <a:latin typeface="+mn-ea"/>
              </a:rPr>
              <a:t>Adobe</a:t>
            </a:r>
            <a:r>
              <a:rPr lang="ja-JP" altLang="en-US" sz="1600" dirty="0" err="1">
                <a:latin typeface="+mn-ea"/>
              </a:rPr>
              <a:t>、</a:t>
            </a:r>
            <a:r>
              <a:rPr lang="en-US" altLang="ja-JP" sz="1600" dirty="0">
                <a:latin typeface="+mn-ea"/>
              </a:rPr>
              <a:t>Adobe</a:t>
            </a:r>
            <a:r>
              <a:rPr lang="ja-JP" altLang="en-US" sz="1600" dirty="0">
                <a:latin typeface="+mn-ea"/>
              </a:rPr>
              <a:t>ロゴ、</a:t>
            </a:r>
            <a:r>
              <a:rPr lang="en-US" altLang="ja-JP" sz="1600" dirty="0">
                <a:latin typeface="+mn-ea"/>
              </a:rPr>
              <a:t>Flash</a:t>
            </a:r>
            <a:r>
              <a:rPr lang="ja-JP" altLang="en-US" sz="1600" dirty="0" err="1">
                <a:latin typeface="+mn-ea"/>
              </a:rPr>
              <a:t>、</a:t>
            </a:r>
            <a:r>
              <a:rPr lang="en-US" altLang="ja-JP" sz="1600" dirty="0">
                <a:latin typeface="+mn-ea"/>
              </a:rPr>
              <a:t>Flash Lite</a:t>
            </a:r>
            <a:r>
              <a:rPr lang="ja-JP" altLang="en-US" sz="1600" dirty="0">
                <a:latin typeface="+mn-ea"/>
              </a:rPr>
              <a:t>は、アドビシステムズ社の米国およびその他の国における登録商標または商標です。</a:t>
            </a:r>
          </a:p>
          <a:p>
            <a:pPr>
              <a:lnSpc>
                <a:spcPts val="2420"/>
              </a:lnSpc>
            </a:pPr>
            <a:r>
              <a:rPr lang="ja-JP" altLang="en-US" sz="1600" dirty="0">
                <a:latin typeface="+mn-ea"/>
              </a:rPr>
              <a:t>その他の会社名および製品・サービス名は、それぞれを表示するためだけに引用しており、各社の登録商標あるいは出願中の商標である場合があります。</a:t>
            </a:r>
          </a:p>
          <a:p>
            <a:pPr>
              <a:lnSpc>
                <a:spcPts val="2420"/>
              </a:lnSpc>
            </a:pPr>
            <a:r>
              <a:rPr lang="ja-JP" altLang="en-US" sz="1600" dirty="0">
                <a:latin typeface="+mn-ea"/>
              </a:rPr>
              <a:t>当サイトに記載されているシステム名、製品などには、必ずしも商標表示（ </a:t>
            </a:r>
            <a:r>
              <a:rPr lang="en-US" altLang="ja-JP" sz="1600" dirty="0">
                <a:latin typeface="+mn-ea"/>
              </a:rPr>
              <a:t>(R)</a:t>
            </a:r>
            <a:r>
              <a:rPr lang="ja-JP" altLang="en-US" sz="1600" dirty="0" err="1">
                <a:latin typeface="+mn-ea"/>
              </a:rPr>
              <a:t>、</a:t>
            </a:r>
            <a:r>
              <a:rPr lang="en-US" altLang="ja-JP" sz="1600" dirty="0">
                <a:latin typeface="+mn-ea"/>
              </a:rPr>
              <a:t>TM </a:t>
            </a:r>
            <a:r>
              <a:rPr lang="ja-JP" altLang="en-US" sz="1600" dirty="0">
                <a:latin typeface="+mn-ea"/>
              </a:rPr>
              <a:t>）を付記していません。</a:t>
            </a:r>
          </a:p>
        </p:txBody>
      </p:sp>
      <p:sp>
        <p:nvSpPr>
          <p:cNvPr id="10" name="タイトル 1"/>
          <p:cNvSpPr>
            <a:spLocks noGrp="1"/>
          </p:cNvSpPr>
          <p:nvPr>
            <p:ph type="title"/>
          </p:nvPr>
        </p:nvSpPr>
        <p:spPr>
          <a:xfrm>
            <a:off x="251520" y="313813"/>
            <a:ext cx="8712968" cy="424732"/>
          </a:xfrm>
        </p:spPr>
        <p:txBody>
          <a:bodyPr>
            <a:normAutofit/>
          </a:bodyPr>
          <a:lstStyle/>
          <a:p>
            <a:r>
              <a:rPr lang="ja-JP" altLang="en-US" dirty="0"/>
              <a:t>他社所有商標に関する表示</a:t>
            </a:r>
            <a:endParaRPr kumimoji="1" lang="ja-JP" altLang="en-US" dirty="0">
              <a:latin typeface="+mn-ea"/>
              <a:ea typeface="+mn-ea"/>
            </a:endParaRPr>
          </a:p>
        </p:txBody>
      </p:sp>
      <p:sp>
        <p:nvSpPr>
          <p:cNvPr id="11" name="タイトル 1"/>
          <p:cNvSpPr txBox="1">
            <a:spLocks/>
          </p:cNvSpPr>
          <p:nvPr/>
        </p:nvSpPr>
        <p:spPr>
          <a:xfrm>
            <a:off x="251520" y="116632"/>
            <a:ext cx="8712968" cy="234159"/>
          </a:xfrm>
          <a:prstGeom prst="rect">
            <a:avLst/>
          </a:prstGeom>
        </p:spPr>
        <p:txBody>
          <a:bodyPr vert="horz" wrap="none" lIns="91440" tIns="45720" rIns="91440" bIns="45720" rtlCol="0" anchor="ctr">
            <a:normAutofit fontScale="92500" lnSpcReduction="10000"/>
          </a:bodyPr>
          <a:lstStyle>
            <a:lvl1pPr algn="l" defTabSz="914400" rtl="0" eaLnBrk="1" latinLnBrk="0" hangingPunct="1">
              <a:lnSpc>
                <a:spcPct val="90000"/>
              </a:lnSpc>
              <a:spcBef>
                <a:spcPct val="0"/>
              </a:spcBef>
              <a:buNone/>
              <a:defRPr kumimoji="1" lang="en-US" sz="2400" kern="1200" dirty="0">
                <a:solidFill>
                  <a:schemeClr val="tx1"/>
                </a:solidFill>
                <a:latin typeface="HGP創英角ｺﾞｼｯｸUB" panose="020B0900000000000000" pitchFamily="50" charset="-128"/>
                <a:ea typeface="HGP創英角ｺﾞｼｯｸUB" panose="020B0900000000000000" pitchFamily="50" charset="-128"/>
                <a:cs typeface="+mj-cs"/>
              </a:defRPr>
            </a:lvl1pPr>
          </a:lstStyle>
          <a:p>
            <a:endParaRPr lang="ja-JP" altLang="en-US" sz="1200" dirty="0">
              <a:latin typeface="+mn-ea"/>
              <a:ea typeface="+mn-ea"/>
            </a:endParaRPr>
          </a:p>
        </p:txBody>
      </p:sp>
    </p:spTree>
    <p:extLst>
      <p:ext uri="{BB962C8B-B14F-4D97-AF65-F5344CB8AC3E}">
        <p14:creationId xmlns:p14="http://schemas.microsoft.com/office/powerpoint/2010/main" val="24508371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EEDB8509-CC2C-4EC7-9C2E-996B98B58898}" type="slidenum">
              <a:rPr kumimoji="1" lang="ja-JP" altLang="en-US" smtClean="0"/>
              <a:pPr/>
              <a:t>14</a:t>
            </a:fld>
            <a:endParaRPr kumimoji="1" lang="ja-JP" altLang="en-US"/>
          </a:p>
        </p:txBody>
      </p:sp>
      <p:sp>
        <p:nvSpPr>
          <p:cNvPr id="31" name="正方形/長方形 30"/>
          <p:cNvSpPr/>
          <p:nvPr/>
        </p:nvSpPr>
        <p:spPr bwMode="auto">
          <a:xfrm>
            <a:off x="215900" y="935726"/>
            <a:ext cx="8748588" cy="5589617"/>
          </a:xfrm>
          <a:prstGeom prst="rect">
            <a:avLst/>
          </a:prstGeom>
          <a:solidFill>
            <a:schemeClr val="accent6">
              <a:lumMod val="20000"/>
              <a:lumOff val="80000"/>
            </a:schemeClr>
          </a:solidFill>
          <a:ln w="6350">
            <a:noFill/>
            <a:miter lim="800000"/>
            <a:headEnd/>
            <a:tailEnd/>
          </a:ln>
          <a:extLst/>
        </p:spPr>
        <p:txBody>
          <a:bodyPr wrap="square" rtlCol="0" anchor="t"/>
          <a:lstStyle/>
          <a:p>
            <a:pPr marL="173038" lvl="1" indent="-173038">
              <a:spcBef>
                <a:spcPts val="600"/>
              </a:spcBef>
            </a:pPr>
            <a:r>
              <a:rPr lang="en-US" altLang="ja-JP" sz="1600" dirty="0">
                <a:latin typeface="+mn-ea"/>
              </a:rPr>
              <a:t>1.</a:t>
            </a:r>
            <a:r>
              <a:rPr lang="ja-JP" altLang="en-US" sz="1600" dirty="0" smtClean="0">
                <a:latin typeface="+mn-ea"/>
              </a:rPr>
              <a:t>当コンテンツに</a:t>
            </a:r>
            <a:r>
              <a:rPr lang="ja-JP" altLang="en-US" sz="1600" dirty="0">
                <a:latin typeface="+mn-ea"/>
              </a:rPr>
              <a:t>記載されている情報の正確さについては万全を期しておりますが、総務省は利用者が</a:t>
            </a:r>
            <a:r>
              <a:rPr lang="ja-JP" altLang="en-US" sz="1600" dirty="0" smtClean="0">
                <a:latin typeface="+mn-ea"/>
              </a:rPr>
              <a:t>当コンテンツの</a:t>
            </a:r>
            <a:r>
              <a:rPr lang="ja-JP" altLang="en-US" sz="1600" dirty="0">
                <a:latin typeface="+mn-ea"/>
              </a:rPr>
              <a:t>情報を用いて行う一切の行為について、何ら責任を負うものではありません。</a:t>
            </a:r>
          </a:p>
          <a:p>
            <a:pPr marL="173038" lvl="1" indent="-173038">
              <a:spcBef>
                <a:spcPts val="600"/>
              </a:spcBef>
            </a:pPr>
            <a:r>
              <a:rPr lang="en-US" altLang="ja-JP" sz="1600" dirty="0" smtClean="0">
                <a:latin typeface="+mn-ea"/>
              </a:rPr>
              <a:t>2.</a:t>
            </a:r>
            <a:r>
              <a:rPr lang="ja-JP" altLang="en-US" sz="1600" dirty="0" smtClean="0">
                <a:latin typeface="+mn-ea"/>
              </a:rPr>
              <a:t>当コンテンツは</a:t>
            </a:r>
            <a:r>
              <a:rPr lang="ja-JP" altLang="en-US" sz="1600" dirty="0">
                <a:latin typeface="+mn-ea"/>
              </a:rPr>
              <a:t>、予告なしに内容を変更又は削除する場合があります。あらかじめ御了承ください。</a:t>
            </a:r>
          </a:p>
        </p:txBody>
      </p:sp>
      <p:sp>
        <p:nvSpPr>
          <p:cNvPr id="10" name="タイトル 1"/>
          <p:cNvSpPr>
            <a:spLocks noGrp="1"/>
          </p:cNvSpPr>
          <p:nvPr>
            <p:ph type="title"/>
          </p:nvPr>
        </p:nvSpPr>
        <p:spPr>
          <a:xfrm>
            <a:off x="251520" y="313813"/>
            <a:ext cx="8712968" cy="424732"/>
          </a:xfrm>
        </p:spPr>
        <p:txBody>
          <a:bodyPr>
            <a:normAutofit/>
          </a:bodyPr>
          <a:lstStyle/>
          <a:p>
            <a:r>
              <a:rPr lang="ja-JP" altLang="ja-JP" dirty="0"/>
              <a:t>免責事項等について</a:t>
            </a:r>
            <a:endParaRPr kumimoji="1" lang="ja-JP" altLang="en-US" dirty="0">
              <a:latin typeface="+mn-ea"/>
              <a:ea typeface="+mn-ea"/>
            </a:endParaRPr>
          </a:p>
        </p:txBody>
      </p:sp>
      <p:sp>
        <p:nvSpPr>
          <p:cNvPr id="11" name="タイトル 1"/>
          <p:cNvSpPr txBox="1">
            <a:spLocks/>
          </p:cNvSpPr>
          <p:nvPr/>
        </p:nvSpPr>
        <p:spPr>
          <a:xfrm>
            <a:off x="251520" y="116632"/>
            <a:ext cx="8712968" cy="234159"/>
          </a:xfrm>
          <a:prstGeom prst="rect">
            <a:avLst/>
          </a:prstGeom>
        </p:spPr>
        <p:txBody>
          <a:bodyPr vert="horz" wrap="none" lIns="91440" tIns="45720" rIns="91440" bIns="45720" rtlCol="0" anchor="ctr">
            <a:normAutofit fontScale="92500" lnSpcReduction="10000"/>
          </a:bodyPr>
          <a:lstStyle>
            <a:lvl1pPr algn="l" defTabSz="914400" rtl="0" eaLnBrk="1" latinLnBrk="0" hangingPunct="1">
              <a:lnSpc>
                <a:spcPct val="90000"/>
              </a:lnSpc>
              <a:spcBef>
                <a:spcPct val="0"/>
              </a:spcBef>
              <a:buNone/>
              <a:defRPr kumimoji="1" lang="en-US" sz="2400" kern="1200" dirty="0">
                <a:solidFill>
                  <a:schemeClr val="tx1"/>
                </a:solidFill>
                <a:latin typeface="HGP創英角ｺﾞｼｯｸUB" panose="020B0900000000000000" pitchFamily="50" charset="-128"/>
                <a:ea typeface="HGP創英角ｺﾞｼｯｸUB" panose="020B0900000000000000" pitchFamily="50" charset="-128"/>
                <a:cs typeface="+mj-cs"/>
              </a:defRPr>
            </a:lvl1pPr>
          </a:lstStyle>
          <a:p>
            <a:endParaRPr lang="ja-JP" altLang="en-US" sz="1200" dirty="0">
              <a:latin typeface="+mn-ea"/>
              <a:ea typeface="+mn-ea"/>
            </a:endParaRPr>
          </a:p>
        </p:txBody>
      </p:sp>
    </p:spTree>
    <p:extLst>
      <p:ext uri="{BB962C8B-B14F-4D97-AF65-F5344CB8AC3E}">
        <p14:creationId xmlns:p14="http://schemas.microsoft.com/office/powerpoint/2010/main" val="10800127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EEDB8509-CC2C-4EC7-9C2E-996B98B58898}" type="slidenum">
              <a:rPr kumimoji="1" lang="ja-JP" altLang="en-US" smtClean="0"/>
              <a:pPr/>
              <a:t>15</a:t>
            </a:fld>
            <a:endParaRPr kumimoji="1" lang="ja-JP" altLang="en-US"/>
          </a:p>
        </p:txBody>
      </p:sp>
      <p:sp>
        <p:nvSpPr>
          <p:cNvPr id="31" name="正方形/長方形 30"/>
          <p:cNvSpPr/>
          <p:nvPr/>
        </p:nvSpPr>
        <p:spPr bwMode="auto">
          <a:xfrm>
            <a:off x="215900" y="935726"/>
            <a:ext cx="8748588" cy="5589617"/>
          </a:xfrm>
          <a:prstGeom prst="rect">
            <a:avLst/>
          </a:prstGeom>
          <a:solidFill>
            <a:schemeClr val="accent6">
              <a:lumMod val="20000"/>
              <a:lumOff val="80000"/>
            </a:schemeClr>
          </a:solidFill>
          <a:ln w="6350">
            <a:noFill/>
            <a:miter lim="800000"/>
            <a:headEnd/>
            <a:tailEnd/>
          </a:ln>
          <a:extLst/>
        </p:spPr>
        <p:txBody>
          <a:bodyPr wrap="square" rtlCol="0" anchor="t"/>
          <a:lstStyle/>
          <a:p>
            <a:pPr>
              <a:spcBef>
                <a:spcPts val="600"/>
              </a:spcBef>
            </a:pPr>
            <a:r>
              <a:rPr lang="ja-JP" altLang="en-US" sz="1400" dirty="0" smtClean="0">
                <a:latin typeface="+mn-ea"/>
              </a:rPr>
              <a:t>オープンデータ化支援研修の</a:t>
            </a:r>
            <a:r>
              <a:rPr lang="ja-JP" altLang="en-US" sz="1400" dirty="0">
                <a:latin typeface="+mn-ea"/>
              </a:rPr>
              <a:t>資料は、以下の資料をもとに作成しました。</a:t>
            </a:r>
          </a:p>
          <a:p>
            <a:pPr marL="285750" indent="-285750">
              <a:spcBef>
                <a:spcPts val="600"/>
              </a:spcBef>
              <a:buFont typeface="Wingdings" pitchFamily="2" charset="2"/>
              <a:buChar char="l"/>
            </a:pPr>
            <a:r>
              <a:rPr lang="ja-JP" altLang="en-US" sz="1400" dirty="0">
                <a:latin typeface="+mn-ea"/>
                <a:hlinkClick r:id="rId3"/>
              </a:rPr>
              <a:t>オープンデータの意義と実務（東京大学</a:t>
            </a:r>
            <a:r>
              <a:rPr lang="en-US" altLang="ja-JP" sz="1400" dirty="0">
                <a:latin typeface="+mn-ea"/>
                <a:hlinkClick r:id="rId3"/>
              </a:rPr>
              <a:t> </a:t>
            </a:r>
            <a:r>
              <a:rPr lang="ja-JP" altLang="en-US" sz="1400" dirty="0">
                <a:latin typeface="+mn-ea"/>
                <a:hlinkClick r:id="rId3"/>
              </a:rPr>
              <a:t>越塚 登、</a:t>
            </a:r>
            <a:r>
              <a:rPr lang="en-US" altLang="ja-JP" sz="1400" dirty="0">
                <a:latin typeface="+mn-ea"/>
                <a:hlinkClick r:id="rId3"/>
              </a:rPr>
              <a:t>2018</a:t>
            </a:r>
            <a:r>
              <a:rPr lang="ja-JP" altLang="en-US" sz="1400" dirty="0">
                <a:latin typeface="+mn-ea"/>
                <a:hlinkClick r:id="rId3"/>
              </a:rPr>
              <a:t>年</a:t>
            </a:r>
            <a:r>
              <a:rPr lang="en-US" altLang="ja-JP" sz="1400" dirty="0">
                <a:latin typeface="+mn-ea"/>
                <a:hlinkClick r:id="rId3"/>
              </a:rPr>
              <a:t>3</a:t>
            </a:r>
            <a:r>
              <a:rPr lang="ja-JP" altLang="en-US" sz="1400" dirty="0">
                <a:latin typeface="+mn-ea"/>
                <a:hlinkClick r:id="rId3"/>
              </a:rPr>
              <a:t>月）</a:t>
            </a:r>
            <a:r>
              <a:rPr lang="ja-JP" altLang="en-US" sz="1400" dirty="0">
                <a:latin typeface="+mn-ea"/>
              </a:rPr>
              <a:t>（一般社団法人オープン＆ビッグデータ活用・地方創生推進機構 、クリエイティブ・コモンズ 表示 </a:t>
            </a:r>
            <a:r>
              <a:rPr lang="en-US" altLang="ja-JP" sz="1400" dirty="0">
                <a:latin typeface="+mn-ea"/>
              </a:rPr>
              <a:t>4.0 </a:t>
            </a:r>
            <a:r>
              <a:rPr lang="ja-JP" altLang="en-US" sz="1400" dirty="0">
                <a:latin typeface="+mn-ea"/>
              </a:rPr>
              <a:t>国際</a:t>
            </a:r>
            <a:r>
              <a:rPr lang="ja-JP" altLang="en-US" sz="1400" dirty="0" smtClean="0">
                <a:latin typeface="+mn-ea"/>
              </a:rPr>
              <a:t>）</a:t>
            </a:r>
            <a:endParaRPr lang="en-US" altLang="ja-JP" sz="1400" dirty="0" smtClean="0">
              <a:latin typeface="+mn-ea"/>
            </a:endParaRPr>
          </a:p>
          <a:p>
            <a:pPr marL="285750" indent="-285750">
              <a:spcBef>
                <a:spcPts val="600"/>
              </a:spcBef>
              <a:buFont typeface="Wingdings" pitchFamily="2" charset="2"/>
              <a:buChar char="l"/>
            </a:pPr>
            <a:r>
              <a:rPr lang="ja-JP" altLang="en-US" sz="1400" dirty="0" smtClean="0">
                <a:latin typeface="+mn-ea"/>
                <a:hlinkClick r:id="rId4"/>
              </a:rPr>
              <a:t>オープンデータ</a:t>
            </a:r>
            <a:r>
              <a:rPr lang="ja-JP" altLang="en-US" sz="1400" dirty="0">
                <a:latin typeface="+mn-ea"/>
                <a:hlinkClick r:id="rId4"/>
              </a:rPr>
              <a:t>をはじめよう ～ 地方公共団体のための最初の手引書 ～（内閣官房</a:t>
            </a:r>
            <a:r>
              <a:rPr lang="en" altLang="ja-JP" sz="1400" dirty="0">
                <a:latin typeface="+mn-ea"/>
                <a:hlinkClick r:id="rId4"/>
              </a:rPr>
              <a:t>IT</a:t>
            </a:r>
            <a:r>
              <a:rPr lang="ja-JP" altLang="en-US" sz="1400" dirty="0">
                <a:latin typeface="+mn-ea"/>
                <a:hlinkClick r:id="rId4"/>
              </a:rPr>
              <a:t>総合戦略室、平成</a:t>
            </a:r>
            <a:r>
              <a:rPr lang="en-US" altLang="ja-JP" sz="1400" dirty="0">
                <a:latin typeface="+mn-ea"/>
                <a:hlinkClick r:id="rId4"/>
              </a:rPr>
              <a:t>29</a:t>
            </a:r>
            <a:r>
              <a:rPr lang="ja-JP" altLang="en-US" sz="1400" dirty="0">
                <a:latin typeface="+mn-ea"/>
                <a:hlinkClick r:id="rId4"/>
              </a:rPr>
              <a:t>年</a:t>
            </a:r>
            <a:r>
              <a:rPr lang="en-US" altLang="ja-JP" sz="1400" dirty="0">
                <a:latin typeface="+mn-ea"/>
                <a:hlinkClick r:id="rId4"/>
              </a:rPr>
              <a:t>12</a:t>
            </a:r>
            <a:r>
              <a:rPr lang="ja-JP" altLang="en-US" sz="1400" dirty="0">
                <a:latin typeface="+mn-ea"/>
                <a:hlinkClick r:id="rId4"/>
              </a:rPr>
              <a:t>月</a:t>
            </a:r>
            <a:r>
              <a:rPr lang="en-US" altLang="ja-JP" sz="1400" dirty="0">
                <a:latin typeface="+mn-ea"/>
                <a:hlinkClick r:id="rId4"/>
              </a:rPr>
              <a:t>22</a:t>
            </a:r>
            <a:r>
              <a:rPr lang="ja-JP" altLang="en-US" sz="1400" dirty="0">
                <a:latin typeface="+mn-ea"/>
                <a:hlinkClick r:id="rId4"/>
              </a:rPr>
              <a:t>日改定）</a:t>
            </a:r>
            <a:r>
              <a:rPr lang="ja-JP" altLang="en-US" sz="1400" dirty="0">
                <a:latin typeface="+mn-ea"/>
              </a:rPr>
              <a:t>（内閣官房</a:t>
            </a:r>
            <a:r>
              <a:rPr lang="en" altLang="ja-JP" sz="1400" dirty="0">
                <a:latin typeface="+mn-ea"/>
              </a:rPr>
              <a:t>IT</a:t>
            </a:r>
            <a:r>
              <a:rPr lang="ja-JP" altLang="en-US" sz="1400" dirty="0">
                <a:latin typeface="+mn-ea"/>
              </a:rPr>
              <a:t>総合戦略室、クリエイティブ・コモンズ 表示 </a:t>
            </a:r>
            <a:r>
              <a:rPr lang="en-US" altLang="ja-JP" sz="1400" dirty="0">
                <a:latin typeface="+mn-ea"/>
              </a:rPr>
              <a:t>4.0 </a:t>
            </a:r>
            <a:r>
              <a:rPr lang="ja-JP" altLang="en-US" sz="1400" dirty="0">
                <a:latin typeface="+mn-ea"/>
              </a:rPr>
              <a:t>国際）</a:t>
            </a:r>
          </a:p>
          <a:p>
            <a:pPr marL="285750" indent="-285750">
              <a:spcBef>
                <a:spcPts val="600"/>
              </a:spcBef>
              <a:buFont typeface="Wingdings" pitchFamily="2" charset="2"/>
              <a:buChar char="l"/>
            </a:pPr>
            <a:r>
              <a:rPr lang="ja-JP" altLang="en-US" sz="1400" dirty="0">
                <a:latin typeface="+mn-ea"/>
                <a:hlinkClick r:id="rId5"/>
              </a:rPr>
              <a:t>オープンデータ基本指針（平成</a:t>
            </a:r>
            <a:r>
              <a:rPr lang="en-US" altLang="ja-JP" sz="1400" dirty="0">
                <a:latin typeface="+mn-ea"/>
                <a:hlinkClick r:id="rId5"/>
              </a:rPr>
              <a:t>29</a:t>
            </a:r>
            <a:r>
              <a:rPr lang="ja-JP" altLang="en-US" sz="1400" dirty="0">
                <a:latin typeface="+mn-ea"/>
                <a:hlinkClick r:id="rId5"/>
              </a:rPr>
              <a:t>年</a:t>
            </a:r>
            <a:r>
              <a:rPr lang="en-US" altLang="ja-JP" sz="1400" dirty="0">
                <a:latin typeface="+mn-ea"/>
                <a:hlinkClick r:id="rId5"/>
              </a:rPr>
              <a:t>5</a:t>
            </a:r>
            <a:r>
              <a:rPr lang="ja-JP" altLang="en-US" sz="1400" dirty="0">
                <a:latin typeface="+mn-ea"/>
                <a:hlinkClick r:id="rId5"/>
              </a:rPr>
              <a:t>月</a:t>
            </a:r>
            <a:r>
              <a:rPr lang="en-US" altLang="ja-JP" sz="1400" dirty="0">
                <a:latin typeface="+mn-ea"/>
                <a:hlinkClick r:id="rId5"/>
              </a:rPr>
              <a:t>30</a:t>
            </a:r>
            <a:r>
              <a:rPr lang="ja-JP" altLang="en-US" sz="1400" dirty="0">
                <a:latin typeface="+mn-ea"/>
                <a:hlinkClick r:id="rId5"/>
              </a:rPr>
              <a:t>日 </a:t>
            </a:r>
            <a:r>
              <a:rPr lang="en" altLang="ja-JP" sz="1400" dirty="0">
                <a:latin typeface="+mn-ea"/>
                <a:hlinkClick r:id="rId5"/>
              </a:rPr>
              <a:t>IT</a:t>
            </a:r>
            <a:r>
              <a:rPr lang="ja-JP" altLang="en-US" sz="1400" dirty="0">
                <a:latin typeface="+mn-ea"/>
                <a:hlinkClick r:id="rId5"/>
              </a:rPr>
              <a:t>本部・官民データ活用推進戦略会議決定）</a:t>
            </a:r>
            <a:r>
              <a:rPr lang="ja-JP" altLang="en-US" sz="1400" dirty="0">
                <a:latin typeface="+mn-ea"/>
              </a:rPr>
              <a:t>（内閣官房</a:t>
            </a:r>
            <a:r>
              <a:rPr lang="en" altLang="ja-JP" sz="1400" dirty="0">
                <a:latin typeface="+mn-ea"/>
              </a:rPr>
              <a:t>IT</a:t>
            </a:r>
            <a:r>
              <a:rPr lang="ja-JP" altLang="en-US" sz="1400" dirty="0">
                <a:latin typeface="+mn-ea"/>
              </a:rPr>
              <a:t>総合戦略室、クリエイティブ・コモンズ 表示 </a:t>
            </a:r>
            <a:r>
              <a:rPr lang="en-US" altLang="ja-JP" sz="1400" dirty="0">
                <a:latin typeface="+mn-ea"/>
              </a:rPr>
              <a:t>4.0 </a:t>
            </a:r>
            <a:r>
              <a:rPr lang="ja-JP" altLang="en-US" sz="1400" dirty="0">
                <a:latin typeface="+mn-ea"/>
              </a:rPr>
              <a:t>国際）</a:t>
            </a:r>
          </a:p>
          <a:p>
            <a:pPr marL="285750" indent="-285750">
              <a:spcBef>
                <a:spcPts val="600"/>
              </a:spcBef>
              <a:buFont typeface="Wingdings" pitchFamily="2" charset="2"/>
              <a:buChar char="l"/>
            </a:pPr>
            <a:r>
              <a:rPr lang="ja-JP" altLang="en-US" sz="1400" dirty="0" smtClean="0">
                <a:latin typeface="+mn-ea"/>
                <a:hlinkClick r:id="rId6"/>
              </a:rPr>
              <a:t>オープンデータ</a:t>
            </a:r>
            <a:r>
              <a:rPr lang="ja-JP" altLang="en-US" sz="1400" dirty="0">
                <a:latin typeface="+mn-ea"/>
                <a:hlinkClick r:id="rId6"/>
              </a:rPr>
              <a:t>の取組に関する自治体アンケート結果（内閣官房</a:t>
            </a:r>
            <a:r>
              <a:rPr lang="en" altLang="ja-JP" sz="1400" dirty="0">
                <a:latin typeface="+mn-ea"/>
                <a:hlinkClick r:id="rId6"/>
              </a:rPr>
              <a:t>IT</a:t>
            </a:r>
            <a:r>
              <a:rPr lang="ja-JP" altLang="en-US" sz="1400" dirty="0">
                <a:latin typeface="+mn-ea"/>
                <a:hlinkClick r:id="rId6"/>
              </a:rPr>
              <a:t>総合戦略室、平成</a:t>
            </a:r>
            <a:r>
              <a:rPr lang="en-US" altLang="ja-JP" sz="1400" dirty="0">
                <a:latin typeface="+mn-ea"/>
                <a:hlinkClick r:id="rId6"/>
              </a:rPr>
              <a:t>28</a:t>
            </a:r>
            <a:r>
              <a:rPr lang="ja-JP" altLang="en-US" sz="1400" dirty="0">
                <a:latin typeface="+mn-ea"/>
                <a:hlinkClick r:id="rId6"/>
              </a:rPr>
              <a:t>年</a:t>
            </a:r>
            <a:r>
              <a:rPr lang="en-US" altLang="ja-JP" sz="1400" dirty="0">
                <a:latin typeface="+mn-ea"/>
                <a:hlinkClick r:id="rId6"/>
              </a:rPr>
              <a:t>12</a:t>
            </a:r>
            <a:r>
              <a:rPr lang="ja-JP" altLang="en-US" sz="1400" dirty="0">
                <a:latin typeface="+mn-ea"/>
                <a:hlinkClick r:id="rId6"/>
              </a:rPr>
              <a:t>月実施）</a:t>
            </a:r>
            <a:r>
              <a:rPr lang="ja-JP" altLang="en-US" sz="1400" dirty="0">
                <a:latin typeface="+mn-ea"/>
              </a:rPr>
              <a:t>（内閣官房</a:t>
            </a:r>
            <a:r>
              <a:rPr lang="en" altLang="ja-JP" sz="1400" dirty="0">
                <a:latin typeface="+mn-ea"/>
              </a:rPr>
              <a:t>IT</a:t>
            </a:r>
            <a:r>
              <a:rPr lang="ja-JP" altLang="en-US" sz="1400" dirty="0">
                <a:latin typeface="+mn-ea"/>
              </a:rPr>
              <a:t>総合戦略室、クリエイティブ・コモンズ 表示 </a:t>
            </a:r>
            <a:r>
              <a:rPr lang="en-US" altLang="ja-JP" sz="1400" dirty="0">
                <a:latin typeface="+mn-ea"/>
              </a:rPr>
              <a:t>4.0 </a:t>
            </a:r>
            <a:r>
              <a:rPr lang="ja-JP" altLang="en-US" sz="1400" dirty="0">
                <a:latin typeface="+mn-ea"/>
              </a:rPr>
              <a:t>国際）</a:t>
            </a:r>
          </a:p>
          <a:p>
            <a:pPr marL="285750" indent="-285750">
              <a:spcBef>
                <a:spcPts val="600"/>
              </a:spcBef>
              <a:buFont typeface="Wingdings" pitchFamily="2" charset="2"/>
              <a:buChar char="l"/>
            </a:pPr>
            <a:r>
              <a:rPr lang="ja-JP" altLang="en-US" sz="1400" dirty="0" smtClean="0">
                <a:latin typeface="+mn-ea"/>
                <a:hlinkClick r:id="rId7"/>
              </a:rPr>
              <a:t>オープンデータガイド</a:t>
            </a:r>
            <a:r>
              <a:rPr lang="ja-JP" altLang="en-US" sz="1400" dirty="0">
                <a:latin typeface="+mn-ea"/>
                <a:hlinkClick r:id="rId7"/>
              </a:rPr>
              <a:t>第</a:t>
            </a:r>
            <a:r>
              <a:rPr lang="en-US" altLang="ja-JP" sz="1400" dirty="0">
                <a:latin typeface="+mn-ea"/>
                <a:hlinkClick r:id="rId7"/>
              </a:rPr>
              <a:t>2.1</a:t>
            </a:r>
            <a:r>
              <a:rPr lang="ja-JP" altLang="en-US" sz="1400" dirty="0">
                <a:latin typeface="+mn-ea"/>
                <a:hlinkClick r:id="rId7"/>
              </a:rPr>
              <a:t>版 ～オープンデータのためのルール・技術の手引き～ 第 </a:t>
            </a:r>
            <a:r>
              <a:rPr lang="en-US" altLang="ja-JP" sz="1400" dirty="0">
                <a:latin typeface="+mn-ea"/>
                <a:hlinkClick r:id="rId7"/>
              </a:rPr>
              <a:t>2.1 </a:t>
            </a:r>
            <a:r>
              <a:rPr lang="ja-JP" altLang="en-US" sz="1400" dirty="0">
                <a:latin typeface="+mn-ea"/>
                <a:hlinkClick r:id="rId7"/>
              </a:rPr>
              <a:t>版（一般社団法人オープン＆ビッグデータ活用・地方創生推進機構 、</a:t>
            </a:r>
            <a:r>
              <a:rPr lang="en-US" altLang="ja-JP" sz="1400" dirty="0">
                <a:latin typeface="+mn-ea"/>
                <a:hlinkClick r:id="rId7"/>
              </a:rPr>
              <a:t>2016</a:t>
            </a:r>
            <a:r>
              <a:rPr lang="ja-JP" altLang="en-US" sz="1400" dirty="0">
                <a:latin typeface="+mn-ea"/>
                <a:hlinkClick r:id="rId7"/>
              </a:rPr>
              <a:t>年</a:t>
            </a:r>
            <a:r>
              <a:rPr lang="en-US" altLang="ja-JP" sz="1400" dirty="0">
                <a:latin typeface="+mn-ea"/>
                <a:hlinkClick r:id="rId7"/>
              </a:rPr>
              <a:t>6</a:t>
            </a:r>
            <a:r>
              <a:rPr lang="ja-JP" altLang="en-US" sz="1400" dirty="0">
                <a:latin typeface="+mn-ea"/>
                <a:hlinkClick r:id="rId7"/>
              </a:rPr>
              <a:t>月</a:t>
            </a:r>
            <a:r>
              <a:rPr lang="en-US" altLang="ja-JP" sz="1400" dirty="0">
                <a:latin typeface="+mn-ea"/>
                <a:hlinkClick r:id="rId7"/>
              </a:rPr>
              <a:t>22</a:t>
            </a:r>
            <a:r>
              <a:rPr lang="ja-JP" altLang="en-US" sz="1400" dirty="0">
                <a:latin typeface="+mn-ea"/>
                <a:hlinkClick r:id="rId7"/>
              </a:rPr>
              <a:t>日）</a:t>
            </a:r>
            <a:r>
              <a:rPr lang="ja-JP" altLang="en-US" sz="1400" dirty="0">
                <a:latin typeface="+mn-ea"/>
              </a:rPr>
              <a:t>（一般社団法人オープン＆ビッグデータ活用・地方創生推進機構 、クリエイティブ・コモンズ 表示 </a:t>
            </a:r>
            <a:r>
              <a:rPr lang="en-US" altLang="ja-JP" sz="1400" dirty="0">
                <a:latin typeface="+mn-ea"/>
              </a:rPr>
              <a:t>4.0 </a:t>
            </a:r>
            <a:r>
              <a:rPr lang="ja-JP" altLang="en-US" sz="1400" dirty="0">
                <a:latin typeface="+mn-ea"/>
              </a:rPr>
              <a:t>国際）</a:t>
            </a:r>
          </a:p>
          <a:p>
            <a:pPr marL="285750" indent="-285750">
              <a:spcBef>
                <a:spcPts val="600"/>
              </a:spcBef>
              <a:buFont typeface="Wingdings" pitchFamily="2" charset="2"/>
              <a:buChar char="l"/>
            </a:pPr>
            <a:r>
              <a:rPr lang="ja-JP" altLang="en-US" sz="1400" dirty="0" smtClean="0">
                <a:latin typeface="+mn-ea"/>
                <a:hlinkClick r:id="rId8"/>
              </a:rPr>
              <a:t>オープンデータ</a:t>
            </a:r>
            <a:r>
              <a:rPr lang="ja-JP" altLang="en-US" sz="1400" dirty="0">
                <a:latin typeface="+mn-ea"/>
                <a:hlinkClick r:id="rId8"/>
              </a:rPr>
              <a:t>取組ガイド（地方公共団体情報システム機構）</a:t>
            </a:r>
            <a:endParaRPr lang="ja-JP" altLang="en-US" sz="1400" dirty="0">
              <a:latin typeface="+mn-ea"/>
            </a:endParaRPr>
          </a:p>
          <a:p>
            <a:pPr marL="285750" indent="-285750">
              <a:spcBef>
                <a:spcPts val="600"/>
              </a:spcBef>
              <a:buFont typeface="Wingdings" pitchFamily="2" charset="2"/>
              <a:buChar char="l"/>
            </a:pPr>
            <a:r>
              <a:rPr lang="en" altLang="ja-JP" sz="1400" dirty="0" smtClean="0">
                <a:latin typeface="+mn-ea"/>
                <a:hlinkClick r:id="rId9"/>
              </a:rPr>
              <a:t>FAQ</a:t>
            </a:r>
            <a:r>
              <a:rPr lang="ja-JP" altLang="en" sz="1400" dirty="0">
                <a:latin typeface="+mn-ea"/>
                <a:hlinkClick r:id="rId9"/>
              </a:rPr>
              <a:t>　</a:t>
            </a:r>
            <a:r>
              <a:rPr lang="ja-JP" altLang="en-US" sz="1400" dirty="0">
                <a:latin typeface="+mn-ea"/>
                <a:hlinkClick r:id="rId9"/>
              </a:rPr>
              <a:t>よくある質問と回答（クリエイティブ・コモンズ・ジャパン（特定非営利活動法人　コモンスフィア）</a:t>
            </a:r>
            <a:r>
              <a:rPr lang="ja-JP" altLang="en-US" sz="1400" dirty="0">
                <a:latin typeface="+mn-ea"/>
              </a:rPr>
              <a:t>、クリエイティブ・コモンズ 表示 </a:t>
            </a:r>
            <a:r>
              <a:rPr lang="en-US" altLang="ja-JP" sz="1400" dirty="0">
                <a:latin typeface="+mn-ea"/>
              </a:rPr>
              <a:t>4.0 </a:t>
            </a:r>
            <a:r>
              <a:rPr lang="ja-JP" altLang="en-US" sz="1400" dirty="0">
                <a:latin typeface="+mn-ea"/>
              </a:rPr>
              <a:t>国際）</a:t>
            </a:r>
          </a:p>
          <a:p>
            <a:pPr marL="285750" indent="-285750">
              <a:spcBef>
                <a:spcPts val="600"/>
              </a:spcBef>
              <a:buFont typeface="Wingdings" pitchFamily="2" charset="2"/>
              <a:buChar char="l"/>
            </a:pPr>
            <a:r>
              <a:rPr lang="ja-JP" altLang="en-US" sz="1400" dirty="0">
                <a:latin typeface="+mn-ea"/>
                <a:hlinkClick r:id="rId10"/>
              </a:rPr>
              <a:t>オープンデータに関する</a:t>
            </a:r>
            <a:r>
              <a:rPr lang="en" altLang="ja-JP" sz="1400" dirty="0">
                <a:latin typeface="+mn-ea"/>
                <a:hlinkClick r:id="rId10"/>
              </a:rPr>
              <a:t>FAQ</a:t>
            </a:r>
            <a:r>
              <a:rPr lang="ja-JP" altLang="en" sz="1400" dirty="0">
                <a:latin typeface="+mn-ea"/>
                <a:hlinkClick r:id="rId10"/>
              </a:rPr>
              <a:t>（</a:t>
            </a:r>
            <a:r>
              <a:rPr lang="ja-JP" altLang="en-US" sz="1400" dirty="0">
                <a:latin typeface="+mn-ea"/>
                <a:hlinkClick r:id="rId10"/>
              </a:rPr>
              <a:t>クリエイティブ・コモンズ・ジャパン（特定非営利活動法人　コモンスフィア）</a:t>
            </a:r>
            <a:r>
              <a:rPr lang="ja-JP" altLang="en-US" sz="1400" dirty="0">
                <a:latin typeface="+mn-ea"/>
              </a:rPr>
              <a:t>、クリエイティブ・コモンズ 表示 </a:t>
            </a:r>
            <a:r>
              <a:rPr lang="en-US" altLang="ja-JP" sz="1400" dirty="0">
                <a:latin typeface="+mn-ea"/>
              </a:rPr>
              <a:t>4.0 </a:t>
            </a:r>
            <a:r>
              <a:rPr lang="ja-JP" altLang="en-US" sz="1400" dirty="0">
                <a:latin typeface="+mn-ea"/>
              </a:rPr>
              <a:t>国際）</a:t>
            </a:r>
          </a:p>
        </p:txBody>
      </p:sp>
      <p:sp>
        <p:nvSpPr>
          <p:cNvPr id="10" name="タイトル 1"/>
          <p:cNvSpPr>
            <a:spLocks noGrp="1"/>
          </p:cNvSpPr>
          <p:nvPr>
            <p:ph type="title"/>
          </p:nvPr>
        </p:nvSpPr>
        <p:spPr>
          <a:xfrm>
            <a:off x="251520" y="313813"/>
            <a:ext cx="8712968" cy="424732"/>
          </a:xfrm>
        </p:spPr>
        <p:txBody>
          <a:bodyPr>
            <a:normAutofit/>
          </a:bodyPr>
          <a:lstStyle/>
          <a:p>
            <a:r>
              <a:rPr kumimoji="1" lang="ja-JP" altLang="en-US" dirty="0">
                <a:latin typeface="+mn-ea"/>
                <a:ea typeface="+mn-ea"/>
              </a:rPr>
              <a:t>出典について</a:t>
            </a:r>
          </a:p>
        </p:txBody>
      </p:sp>
      <p:sp>
        <p:nvSpPr>
          <p:cNvPr id="11" name="タイトル 1"/>
          <p:cNvSpPr txBox="1">
            <a:spLocks/>
          </p:cNvSpPr>
          <p:nvPr/>
        </p:nvSpPr>
        <p:spPr>
          <a:xfrm>
            <a:off x="251520" y="116632"/>
            <a:ext cx="8712968" cy="234159"/>
          </a:xfrm>
          <a:prstGeom prst="rect">
            <a:avLst/>
          </a:prstGeom>
        </p:spPr>
        <p:txBody>
          <a:bodyPr vert="horz" wrap="none" lIns="91440" tIns="45720" rIns="91440" bIns="45720" rtlCol="0" anchor="ctr">
            <a:normAutofit fontScale="92500" lnSpcReduction="10000"/>
          </a:bodyPr>
          <a:lstStyle>
            <a:lvl1pPr algn="l" defTabSz="914400" rtl="0" eaLnBrk="1" latinLnBrk="0" hangingPunct="1">
              <a:lnSpc>
                <a:spcPct val="90000"/>
              </a:lnSpc>
              <a:spcBef>
                <a:spcPct val="0"/>
              </a:spcBef>
              <a:buNone/>
              <a:defRPr kumimoji="1" lang="en-US" sz="2400" kern="1200" dirty="0">
                <a:solidFill>
                  <a:schemeClr val="tx1"/>
                </a:solidFill>
                <a:latin typeface="HGP創英角ｺﾞｼｯｸUB" panose="020B0900000000000000" pitchFamily="50" charset="-128"/>
                <a:ea typeface="HGP創英角ｺﾞｼｯｸUB" panose="020B0900000000000000" pitchFamily="50" charset="-128"/>
                <a:cs typeface="+mj-cs"/>
              </a:defRPr>
            </a:lvl1pPr>
          </a:lstStyle>
          <a:p>
            <a:endParaRPr lang="ja-JP" altLang="en-US" sz="1200" dirty="0">
              <a:latin typeface="+mn-ea"/>
              <a:ea typeface="+mn-ea"/>
            </a:endParaRPr>
          </a:p>
        </p:txBody>
      </p:sp>
    </p:spTree>
    <p:extLst>
      <p:ext uri="{BB962C8B-B14F-4D97-AF65-F5344CB8AC3E}">
        <p14:creationId xmlns:p14="http://schemas.microsoft.com/office/powerpoint/2010/main" val="22057507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1">
            <a:extLst>
              <a:ext uri="{FF2B5EF4-FFF2-40B4-BE49-F238E27FC236}">
                <a16:creationId xmlns:a16="http://schemas.microsoft.com/office/drawing/2014/main" id="{481B14C7-A8BD-48B1-9937-DC8AD9C3ADB2}"/>
              </a:ext>
            </a:extLst>
          </p:cNvPr>
          <p:cNvSpPr txBox="1">
            <a:spLocks noChangeArrowheads="1"/>
          </p:cNvSpPr>
          <p:nvPr/>
        </p:nvSpPr>
        <p:spPr bwMode="gray">
          <a:xfrm>
            <a:off x="611560" y="3212976"/>
            <a:ext cx="8136904" cy="432048"/>
          </a:xfrm>
          <a:prstGeom prst="rect">
            <a:avLst/>
          </a:prstGeom>
          <a:noFill/>
          <a:ln w="9525">
            <a:noFill/>
            <a:miter lim="800000"/>
            <a:headEnd/>
            <a:tailEnd/>
          </a:ln>
          <a:effectLst/>
        </p:spPr>
        <p:txBody>
          <a:bodyPr wrap="none">
            <a:noAutofit/>
          </a:bodyPr>
          <a:lstStyle>
            <a:defPPr>
              <a:defRPr lang="en-US"/>
            </a:defPPr>
            <a:lvl1pPr>
              <a:lnSpc>
                <a:spcPct val="100000"/>
              </a:lnSpc>
              <a:defRPr sz="2200">
                <a:solidFill>
                  <a:schemeClr val="bg1">
                    <a:lumMod val="85000"/>
                  </a:schemeClr>
                </a:solidFill>
                <a:latin typeface="+mj-ea"/>
                <a:ea typeface="+mj-ea"/>
              </a:defRPr>
            </a:lvl1pPr>
          </a:lstStyle>
          <a:p>
            <a:r>
              <a:rPr lang="ja-JP" altLang="en-US" dirty="0"/>
              <a:t>１．はじめに</a:t>
            </a:r>
          </a:p>
        </p:txBody>
      </p:sp>
      <p:sp>
        <p:nvSpPr>
          <p:cNvPr id="2" name="スライド番号プレースホルダー 1"/>
          <p:cNvSpPr>
            <a:spLocks noGrp="1"/>
          </p:cNvSpPr>
          <p:nvPr>
            <p:ph type="sldNum" sz="quarter" idx="12"/>
          </p:nvPr>
        </p:nvSpPr>
        <p:spPr/>
        <p:txBody>
          <a:bodyPr/>
          <a:lstStyle/>
          <a:p>
            <a:fld id="{EEDB8509-CC2C-4EC7-9C2E-996B98B58898}" type="slidenum">
              <a:rPr kumimoji="1" lang="ja-JP" altLang="en-US" smtClean="0"/>
              <a:pPr/>
              <a:t>1</a:t>
            </a:fld>
            <a:endParaRPr kumimoji="1" lang="ja-JP" altLang="en-US" dirty="0"/>
          </a:p>
        </p:txBody>
      </p:sp>
      <p:sp>
        <p:nvSpPr>
          <p:cNvPr id="12" name="Text Box 31">
            <a:extLst>
              <a:ext uri="{FF2B5EF4-FFF2-40B4-BE49-F238E27FC236}">
                <a16:creationId xmlns:a16="http://schemas.microsoft.com/office/drawing/2014/main" id="{481B14C7-A8BD-48B1-9937-DC8AD9C3ADB2}"/>
              </a:ext>
            </a:extLst>
          </p:cNvPr>
          <p:cNvSpPr txBox="1">
            <a:spLocks noChangeArrowheads="1"/>
          </p:cNvSpPr>
          <p:nvPr/>
        </p:nvSpPr>
        <p:spPr bwMode="gray">
          <a:xfrm>
            <a:off x="611560" y="3717032"/>
            <a:ext cx="8136904" cy="432048"/>
          </a:xfrm>
          <a:prstGeom prst="rect">
            <a:avLst/>
          </a:prstGeom>
          <a:noFill/>
          <a:ln w="9525">
            <a:noFill/>
            <a:miter lim="800000"/>
            <a:headEnd/>
            <a:tailEnd/>
          </a:ln>
          <a:effectLst/>
        </p:spPr>
        <p:txBody>
          <a:bodyPr wrap="none">
            <a:noAutofit/>
          </a:bodyPr>
          <a:lstStyle>
            <a:defPPr>
              <a:defRPr lang="en-US"/>
            </a:defPPr>
            <a:lvl1pPr>
              <a:lnSpc>
                <a:spcPct val="100000"/>
              </a:lnSpc>
              <a:defRPr sz="2200">
                <a:solidFill>
                  <a:schemeClr val="bg1">
                    <a:lumMod val="85000"/>
                  </a:schemeClr>
                </a:solidFill>
                <a:latin typeface="+mj-ea"/>
                <a:ea typeface="+mj-ea"/>
              </a:defRPr>
            </a:lvl1pPr>
          </a:lstStyle>
          <a:p>
            <a:r>
              <a:rPr lang="ja-JP" altLang="en-US" dirty="0"/>
              <a:t>２．オープンデータを公開するための基本的な作業</a:t>
            </a:r>
          </a:p>
        </p:txBody>
      </p:sp>
      <p:sp>
        <p:nvSpPr>
          <p:cNvPr id="14" name="Text Box 31">
            <a:extLst>
              <a:ext uri="{FF2B5EF4-FFF2-40B4-BE49-F238E27FC236}">
                <a16:creationId xmlns:a16="http://schemas.microsoft.com/office/drawing/2014/main" id="{481B14C7-A8BD-48B1-9937-DC8AD9C3ADB2}"/>
              </a:ext>
            </a:extLst>
          </p:cNvPr>
          <p:cNvSpPr txBox="1">
            <a:spLocks noChangeArrowheads="1"/>
          </p:cNvSpPr>
          <p:nvPr/>
        </p:nvSpPr>
        <p:spPr bwMode="gray">
          <a:xfrm>
            <a:off x="611560" y="4221088"/>
            <a:ext cx="8136904" cy="432048"/>
          </a:xfrm>
          <a:prstGeom prst="rect">
            <a:avLst/>
          </a:prstGeom>
          <a:noFill/>
          <a:ln w="9525">
            <a:noFill/>
            <a:miter lim="800000"/>
            <a:headEnd/>
            <a:tailEnd/>
          </a:ln>
          <a:effectLst/>
        </p:spPr>
        <p:txBody>
          <a:bodyPr wrap="none">
            <a:noAutofit/>
          </a:bodyPr>
          <a:lstStyle>
            <a:defPPr>
              <a:defRPr lang="en-US"/>
            </a:defPPr>
            <a:lvl1pPr>
              <a:lnSpc>
                <a:spcPct val="100000"/>
              </a:lnSpc>
              <a:defRPr sz="2200">
                <a:solidFill>
                  <a:schemeClr val="bg1">
                    <a:lumMod val="85000"/>
                  </a:schemeClr>
                </a:solidFill>
                <a:latin typeface="+mj-ea"/>
                <a:ea typeface="+mj-ea"/>
              </a:defRPr>
            </a:lvl1pPr>
          </a:lstStyle>
          <a:p>
            <a:r>
              <a:rPr lang="ja-JP" altLang="en-US" dirty="0"/>
              <a:t>３．より使いやすいオープンデータとするための作業</a:t>
            </a:r>
          </a:p>
        </p:txBody>
      </p:sp>
      <p:sp>
        <p:nvSpPr>
          <p:cNvPr id="15" name="Text Box 31">
            <a:extLst>
              <a:ext uri="{FF2B5EF4-FFF2-40B4-BE49-F238E27FC236}">
                <a16:creationId xmlns:a16="http://schemas.microsoft.com/office/drawing/2014/main" id="{481B14C7-A8BD-48B1-9937-DC8AD9C3ADB2}"/>
              </a:ext>
            </a:extLst>
          </p:cNvPr>
          <p:cNvSpPr txBox="1">
            <a:spLocks noChangeArrowheads="1"/>
          </p:cNvSpPr>
          <p:nvPr/>
        </p:nvSpPr>
        <p:spPr bwMode="gray">
          <a:xfrm>
            <a:off x="611560" y="4725144"/>
            <a:ext cx="8136904" cy="432048"/>
          </a:xfrm>
          <a:prstGeom prst="rect">
            <a:avLst/>
          </a:prstGeom>
          <a:noFill/>
          <a:ln w="9525">
            <a:noFill/>
            <a:miter lim="800000"/>
            <a:headEnd/>
            <a:tailEnd/>
          </a:ln>
          <a:effectLst/>
        </p:spPr>
        <p:txBody>
          <a:bodyPr wrap="none">
            <a:noAutofit/>
          </a:bodyPr>
          <a:lstStyle>
            <a:defPPr>
              <a:defRPr lang="en-US"/>
            </a:defPPr>
            <a:lvl1pPr>
              <a:lnSpc>
                <a:spcPct val="100000"/>
              </a:lnSpc>
              <a:defRPr sz="2200">
                <a:latin typeface="+mj-ea"/>
                <a:ea typeface="+mj-ea"/>
              </a:defRPr>
            </a:lvl1pPr>
          </a:lstStyle>
          <a:p>
            <a:r>
              <a:rPr lang="ja-JP" altLang="en-US" dirty="0"/>
              <a:t>４．オープンデータを継続していくための取り組み</a:t>
            </a:r>
          </a:p>
        </p:txBody>
      </p:sp>
    </p:spTree>
    <p:extLst>
      <p:ext uri="{BB962C8B-B14F-4D97-AF65-F5344CB8AC3E}">
        <p14:creationId xmlns:p14="http://schemas.microsoft.com/office/powerpoint/2010/main" val="25425841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9">
            <a:extLst>
              <a:ext uri="{FF2B5EF4-FFF2-40B4-BE49-F238E27FC236}">
                <a16:creationId xmlns:a16="http://schemas.microsoft.com/office/drawing/2014/main" id="{8FB1291F-8409-42A7-9AED-FB8796037451}"/>
              </a:ext>
            </a:extLst>
          </p:cNvPr>
          <p:cNvSpPr txBox="1">
            <a:spLocks noChangeArrowheads="1"/>
          </p:cNvSpPr>
          <p:nvPr/>
        </p:nvSpPr>
        <p:spPr bwMode="gray">
          <a:xfrm>
            <a:off x="566738" y="3178636"/>
            <a:ext cx="5527475" cy="430887"/>
          </a:xfrm>
          <a:prstGeom prst="rect">
            <a:avLst/>
          </a:prstGeom>
          <a:noFill/>
          <a:ln w="9525">
            <a:noFill/>
            <a:miter lim="800000"/>
            <a:headEnd/>
            <a:tailEnd/>
          </a:ln>
          <a:effectLst/>
        </p:spPr>
        <p:txBody>
          <a:bodyPr wrap="none">
            <a:spAutoFit/>
          </a:bodyPr>
          <a:lstStyle/>
          <a:p>
            <a:pPr>
              <a:lnSpc>
                <a:spcPct val="100000"/>
              </a:lnSpc>
            </a:pPr>
            <a:r>
              <a:rPr lang="ja-JP" altLang="en-US" sz="2200" dirty="0" smtClean="0">
                <a:latin typeface="+mj-ea"/>
                <a:ea typeface="+mj-ea"/>
              </a:rPr>
              <a:t>４．オープンデータを継続していくための取り組み</a:t>
            </a:r>
            <a:endParaRPr lang="ja-JP" altLang="en-US" sz="2200" dirty="0">
              <a:latin typeface="+mj-ea"/>
              <a:ea typeface="+mj-ea"/>
            </a:endParaRPr>
          </a:p>
        </p:txBody>
      </p:sp>
      <p:sp>
        <p:nvSpPr>
          <p:cNvPr id="8" name="Text Box 29">
            <a:extLst>
              <a:ext uri="{FF2B5EF4-FFF2-40B4-BE49-F238E27FC236}">
                <a16:creationId xmlns:a16="http://schemas.microsoft.com/office/drawing/2014/main" id="{8FB1291F-8409-42A7-9AED-FB8796037451}"/>
              </a:ext>
            </a:extLst>
          </p:cNvPr>
          <p:cNvSpPr txBox="1">
            <a:spLocks noChangeArrowheads="1"/>
          </p:cNvSpPr>
          <p:nvPr/>
        </p:nvSpPr>
        <p:spPr bwMode="gray">
          <a:xfrm>
            <a:off x="1115616" y="3574177"/>
            <a:ext cx="4554452" cy="430887"/>
          </a:xfrm>
          <a:prstGeom prst="rect">
            <a:avLst/>
          </a:prstGeom>
          <a:noFill/>
          <a:ln w="9525">
            <a:noFill/>
            <a:miter lim="800000"/>
            <a:headEnd/>
            <a:tailEnd/>
          </a:ln>
          <a:effectLst/>
        </p:spPr>
        <p:txBody>
          <a:bodyPr wrap="none">
            <a:spAutoFit/>
          </a:bodyPr>
          <a:lstStyle/>
          <a:p>
            <a:pPr>
              <a:lnSpc>
                <a:spcPct val="100000"/>
              </a:lnSpc>
            </a:pPr>
            <a:r>
              <a:rPr lang="en-US" altLang="ja-JP" sz="2200" dirty="0" smtClean="0">
                <a:latin typeface="+mj-ea"/>
                <a:ea typeface="+mj-ea"/>
              </a:rPr>
              <a:t>(1) </a:t>
            </a:r>
            <a:r>
              <a:rPr lang="ja-JP" altLang="en-US" sz="2200" dirty="0" smtClean="0">
                <a:latin typeface="+mj-ea"/>
                <a:ea typeface="+mj-ea"/>
              </a:rPr>
              <a:t>公開したオープンデータを更新する</a:t>
            </a:r>
            <a:endParaRPr lang="ja-JP" altLang="en-US" sz="2200" dirty="0">
              <a:latin typeface="+mj-ea"/>
              <a:ea typeface="+mj-ea"/>
            </a:endParaRPr>
          </a:p>
        </p:txBody>
      </p:sp>
      <p:sp>
        <p:nvSpPr>
          <p:cNvPr id="2" name="スライド番号プレースホルダー 1"/>
          <p:cNvSpPr>
            <a:spLocks noGrp="1"/>
          </p:cNvSpPr>
          <p:nvPr>
            <p:ph type="sldNum" sz="quarter" idx="12"/>
          </p:nvPr>
        </p:nvSpPr>
        <p:spPr/>
        <p:txBody>
          <a:bodyPr/>
          <a:lstStyle/>
          <a:p>
            <a:fld id="{EEDB8509-CC2C-4EC7-9C2E-996B98B58898}" type="slidenum">
              <a:rPr kumimoji="1" lang="ja-JP" altLang="en-US" smtClean="0"/>
              <a:pPr/>
              <a:t>2</a:t>
            </a:fld>
            <a:endParaRPr kumimoji="1" lang="ja-JP" altLang="en-US" dirty="0"/>
          </a:p>
        </p:txBody>
      </p:sp>
      <p:sp>
        <p:nvSpPr>
          <p:cNvPr id="9" name="Text Box 29">
            <a:extLst>
              <a:ext uri="{FF2B5EF4-FFF2-40B4-BE49-F238E27FC236}">
                <a16:creationId xmlns:a16="http://schemas.microsoft.com/office/drawing/2014/main" id="{8FB1291F-8409-42A7-9AED-FB8796037451}"/>
              </a:ext>
            </a:extLst>
          </p:cNvPr>
          <p:cNvSpPr txBox="1">
            <a:spLocks noChangeArrowheads="1"/>
          </p:cNvSpPr>
          <p:nvPr/>
        </p:nvSpPr>
        <p:spPr bwMode="gray">
          <a:xfrm>
            <a:off x="1115616" y="4006225"/>
            <a:ext cx="3461204" cy="430887"/>
          </a:xfrm>
          <a:prstGeom prst="rect">
            <a:avLst/>
          </a:prstGeom>
          <a:noFill/>
          <a:ln w="9525">
            <a:noFill/>
            <a:miter lim="800000"/>
            <a:headEnd/>
            <a:tailEnd/>
          </a:ln>
          <a:effectLst/>
        </p:spPr>
        <p:txBody>
          <a:bodyPr wrap="none">
            <a:spAutoFit/>
          </a:bodyPr>
          <a:lstStyle/>
          <a:p>
            <a:pPr>
              <a:lnSpc>
                <a:spcPct val="100000"/>
              </a:lnSpc>
            </a:pPr>
            <a:r>
              <a:rPr lang="en-US" altLang="ja-JP" sz="2200" dirty="0" smtClean="0">
                <a:latin typeface="+mj-ea"/>
                <a:ea typeface="+mj-ea"/>
              </a:rPr>
              <a:t>(2) </a:t>
            </a:r>
            <a:r>
              <a:rPr lang="ja-JP" altLang="en-US" sz="2200" dirty="0" smtClean="0">
                <a:latin typeface="+mj-ea"/>
                <a:ea typeface="+mj-ea"/>
              </a:rPr>
              <a:t>オープンデータを拡充する</a:t>
            </a:r>
            <a:endParaRPr lang="ja-JP" altLang="en-US" sz="2200" dirty="0">
              <a:latin typeface="+mj-ea"/>
              <a:ea typeface="+mj-ea"/>
            </a:endParaRPr>
          </a:p>
        </p:txBody>
      </p:sp>
    </p:spTree>
    <p:extLst>
      <p:ext uri="{BB962C8B-B14F-4D97-AF65-F5344CB8AC3E}">
        <p14:creationId xmlns:p14="http://schemas.microsoft.com/office/powerpoint/2010/main" val="20181850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15"/>
          <p:cNvGrpSpPr>
            <a:grpSpLocks/>
          </p:cNvGrpSpPr>
          <p:nvPr/>
        </p:nvGrpSpPr>
        <p:grpSpPr bwMode="auto">
          <a:xfrm>
            <a:off x="3923928" y="1628800"/>
            <a:ext cx="4968552" cy="1669405"/>
            <a:chOff x="155" y="554"/>
            <a:chExt cx="673" cy="598"/>
          </a:xfrm>
          <a:solidFill>
            <a:schemeClr val="accent1">
              <a:lumMod val="40000"/>
              <a:lumOff val="60000"/>
            </a:schemeClr>
          </a:solidFill>
        </p:grpSpPr>
        <p:sp>
          <p:nvSpPr>
            <p:cNvPr id="28" name="Freeform 10"/>
            <p:cNvSpPr>
              <a:spLocks/>
            </p:cNvSpPr>
            <p:nvPr/>
          </p:nvSpPr>
          <p:spPr bwMode="auto">
            <a:xfrm>
              <a:off x="304" y="739"/>
              <a:ext cx="431" cy="413"/>
            </a:xfrm>
            <a:custGeom>
              <a:avLst/>
              <a:gdLst>
                <a:gd name="T0" fmla="*/ 0 w 431"/>
                <a:gd name="T1" fmla="*/ 310 h 413"/>
                <a:gd name="T2" fmla="*/ 0 w 431"/>
                <a:gd name="T3" fmla="*/ 412 h 413"/>
                <a:gd name="T4" fmla="*/ 430 w 431"/>
                <a:gd name="T5" fmla="*/ 62 h 413"/>
                <a:gd name="T6" fmla="*/ 430 w 431"/>
                <a:gd name="T7" fmla="*/ 0 h 413"/>
                <a:gd name="T8" fmla="*/ 0 w 431"/>
                <a:gd name="T9" fmla="*/ 310 h 413"/>
              </a:gdLst>
              <a:ahLst/>
              <a:cxnLst>
                <a:cxn ang="0">
                  <a:pos x="T0" y="T1"/>
                </a:cxn>
                <a:cxn ang="0">
                  <a:pos x="T2" y="T3"/>
                </a:cxn>
                <a:cxn ang="0">
                  <a:pos x="T4" y="T5"/>
                </a:cxn>
                <a:cxn ang="0">
                  <a:pos x="T6" y="T7"/>
                </a:cxn>
                <a:cxn ang="0">
                  <a:pos x="T8" y="T9"/>
                </a:cxn>
              </a:cxnLst>
              <a:rect l="0" t="0" r="r" b="b"/>
              <a:pathLst>
                <a:path w="431" h="413">
                  <a:moveTo>
                    <a:pt x="0" y="310"/>
                  </a:moveTo>
                  <a:lnTo>
                    <a:pt x="0" y="412"/>
                  </a:lnTo>
                  <a:lnTo>
                    <a:pt x="430" y="62"/>
                  </a:lnTo>
                  <a:lnTo>
                    <a:pt x="430" y="0"/>
                  </a:lnTo>
                  <a:lnTo>
                    <a:pt x="0" y="310"/>
                  </a:lnTo>
                </a:path>
              </a:pathLst>
            </a:custGeom>
            <a:grpFill/>
            <a:ln w="12700" cap="rnd" cmpd="sng">
              <a:solidFill>
                <a:schemeClr val="accent1">
                  <a:lumMod val="60000"/>
                  <a:lumOff val="4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 name="Freeform 11"/>
            <p:cNvSpPr>
              <a:spLocks/>
            </p:cNvSpPr>
            <p:nvPr/>
          </p:nvSpPr>
          <p:spPr bwMode="auto">
            <a:xfrm>
              <a:off x="509" y="554"/>
              <a:ext cx="95" cy="124"/>
            </a:xfrm>
            <a:custGeom>
              <a:avLst/>
              <a:gdLst>
                <a:gd name="T0" fmla="*/ 94 w 95"/>
                <a:gd name="T1" fmla="*/ 61 h 124"/>
                <a:gd name="T2" fmla="*/ 94 w 95"/>
                <a:gd name="T3" fmla="*/ 123 h 124"/>
                <a:gd name="T4" fmla="*/ 0 w 95"/>
                <a:gd name="T5" fmla="*/ 48 h 124"/>
                <a:gd name="T6" fmla="*/ 0 w 95"/>
                <a:gd name="T7" fmla="*/ 0 h 124"/>
                <a:gd name="T8" fmla="*/ 94 w 95"/>
                <a:gd name="T9" fmla="*/ 61 h 124"/>
              </a:gdLst>
              <a:ahLst/>
              <a:cxnLst>
                <a:cxn ang="0">
                  <a:pos x="T0" y="T1"/>
                </a:cxn>
                <a:cxn ang="0">
                  <a:pos x="T2" y="T3"/>
                </a:cxn>
                <a:cxn ang="0">
                  <a:pos x="T4" y="T5"/>
                </a:cxn>
                <a:cxn ang="0">
                  <a:pos x="T6" y="T7"/>
                </a:cxn>
                <a:cxn ang="0">
                  <a:pos x="T8" y="T9"/>
                </a:cxn>
              </a:cxnLst>
              <a:rect l="0" t="0" r="r" b="b"/>
              <a:pathLst>
                <a:path w="95" h="124">
                  <a:moveTo>
                    <a:pt x="94" y="61"/>
                  </a:moveTo>
                  <a:lnTo>
                    <a:pt x="94" y="123"/>
                  </a:lnTo>
                  <a:lnTo>
                    <a:pt x="0" y="48"/>
                  </a:lnTo>
                  <a:lnTo>
                    <a:pt x="0" y="0"/>
                  </a:lnTo>
                  <a:lnTo>
                    <a:pt x="94" y="61"/>
                  </a:lnTo>
                </a:path>
              </a:pathLst>
            </a:custGeom>
            <a:grpFill/>
            <a:ln w="12700" cap="rnd" cmpd="sng">
              <a:solidFill>
                <a:schemeClr val="accent1">
                  <a:lumMod val="60000"/>
                  <a:lumOff val="4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 name="Freeform 12"/>
            <p:cNvSpPr>
              <a:spLocks/>
            </p:cNvSpPr>
            <p:nvPr/>
          </p:nvSpPr>
          <p:spPr bwMode="auto">
            <a:xfrm>
              <a:off x="155" y="554"/>
              <a:ext cx="673" cy="496"/>
            </a:xfrm>
            <a:custGeom>
              <a:avLst/>
              <a:gdLst>
                <a:gd name="T0" fmla="*/ 0 w 673"/>
                <a:gd name="T1" fmla="*/ 309 h 496"/>
                <a:gd name="T2" fmla="*/ 448 w 673"/>
                <a:gd name="T3" fmla="*/ 61 h 496"/>
                <a:gd name="T4" fmla="*/ 354 w 673"/>
                <a:gd name="T5" fmla="*/ 0 h 496"/>
                <a:gd name="T6" fmla="*/ 653 w 673"/>
                <a:gd name="T7" fmla="*/ 20 h 496"/>
                <a:gd name="T8" fmla="*/ 672 w 673"/>
                <a:gd name="T9" fmla="*/ 268 h 496"/>
                <a:gd name="T10" fmla="*/ 579 w 673"/>
                <a:gd name="T11" fmla="*/ 185 h 496"/>
                <a:gd name="T12" fmla="*/ 149 w 673"/>
                <a:gd name="T13" fmla="*/ 495 h 496"/>
                <a:gd name="T14" fmla="*/ 0 w 673"/>
                <a:gd name="T15" fmla="*/ 309 h 49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73" h="496">
                  <a:moveTo>
                    <a:pt x="0" y="309"/>
                  </a:moveTo>
                  <a:lnTo>
                    <a:pt x="448" y="61"/>
                  </a:lnTo>
                  <a:lnTo>
                    <a:pt x="354" y="0"/>
                  </a:lnTo>
                  <a:lnTo>
                    <a:pt x="653" y="20"/>
                  </a:lnTo>
                  <a:lnTo>
                    <a:pt x="672" y="268"/>
                  </a:lnTo>
                  <a:lnTo>
                    <a:pt x="579" y="185"/>
                  </a:lnTo>
                  <a:lnTo>
                    <a:pt x="149" y="495"/>
                  </a:lnTo>
                  <a:lnTo>
                    <a:pt x="0" y="309"/>
                  </a:lnTo>
                </a:path>
              </a:pathLst>
            </a:custGeom>
            <a:grpFill/>
            <a:ln w="12700" cap="rnd" cmpd="sng">
              <a:solidFill>
                <a:schemeClr val="accent1">
                  <a:lumMod val="60000"/>
                  <a:lumOff val="4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 name="Freeform 13"/>
            <p:cNvSpPr>
              <a:spLocks/>
            </p:cNvSpPr>
            <p:nvPr/>
          </p:nvSpPr>
          <p:spPr bwMode="auto">
            <a:xfrm>
              <a:off x="155" y="863"/>
              <a:ext cx="150" cy="289"/>
            </a:xfrm>
            <a:custGeom>
              <a:avLst/>
              <a:gdLst>
                <a:gd name="T0" fmla="*/ 0 w 150"/>
                <a:gd name="T1" fmla="*/ 0 h 289"/>
                <a:gd name="T2" fmla="*/ 149 w 150"/>
                <a:gd name="T3" fmla="*/ 186 h 289"/>
                <a:gd name="T4" fmla="*/ 149 w 150"/>
                <a:gd name="T5" fmla="*/ 288 h 289"/>
                <a:gd name="T6" fmla="*/ 0 w 150"/>
                <a:gd name="T7" fmla="*/ 93 h 289"/>
                <a:gd name="T8" fmla="*/ 0 w 150"/>
                <a:gd name="T9" fmla="*/ 0 h 289"/>
              </a:gdLst>
              <a:ahLst/>
              <a:cxnLst>
                <a:cxn ang="0">
                  <a:pos x="T0" y="T1"/>
                </a:cxn>
                <a:cxn ang="0">
                  <a:pos x="T2" y="T3"/>
                </a:cxn>
                <a:cxn ang="0">
                  <a:pos x="T4" y="T5"/>
                </a:cxn>
                <a:cxn ang="0">
                  <a:pos x="T6" y="T7"/>
                </a:cxn>
                <a:cxn ang="0">
                  <a:pos x="T8" y="T9"/>
                </a:cxn>
              </a:cxnLst>
              <a:rect l="0" t="0" r="r" b="b"/>
              <a:pathLst>
                <a:path w="150" h="289">
                  <a:moveTo>
                    <a:pt x="0" y="0"/>
                  </a:moveTo>
                  <a:lnTo>
                    <a:pt x="149" y="186"/>
                  </a:lnTo>
                  <a:lnTo>
                    <a:pt x="149" y="288"/>
                  </a:lnTo>
                  <a:lnTo>
                    <a:pt x="0" y="93"/>
                  </a:lnTo>
                  <a:lnTo>
                    <a:pt x="0" y="0"/>
                  </a:lnTo>
                </a:path>
              </a:pathLst>
            </a:custGeom>
            <a:grpFill/>
            <a:ln w="12700" cap="rnd" cmpd="sng">
              <a:solidFill>
                <a:schemeClr val="accent1">
                  <a:lumMod val="60000"/>
                  <a:lumOff val="4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2" name="Freeform 14"/>
            <p:cNvSpPr>
              <a:spLocks/>
            </p:cNvSpPr>
            <p:nvPr/>
          </p:nvSpPr>
          <p:spPr bwMode="auto">
            <a:xfrm>
              <a:off x="734" y="739"/>
              <a:ext cx="94" cy="154"/>
            </a:xfrm>
            <a:custGeom>
              <a:avLst/>
              <a:gdLst>
                <a:gd name="T0" fmla="*/ 0 w 94"/>
                <a:gd name="T1" fmla="*/ 0 h 154"/>
                <a:gd name="T2" fmla="*/ 0 w 94"/>
                <a:gd name="T3" fmla="*/ 62 h 154"/>
                <a:gd name="T4" fmla="*/ 93 w 94"/>
                <a:gd name="T5" fmla="*/ 153 h 154"/>
                <a:gd name="T6" fmla="*/ 93 w 94"/>
                <a:gd name="T7" fmla="*/ 83 h 154"/>
                <a:gd name="T8" fmla="*/ 0 w 94"/>
                <a:gd name="T9" fmla="*/ 0 h 154"/>
              </a:gdLst>
              <a:ahLst/>
              <a:cxnLst>
                <a:cxn ang="0">
                  <a:pos x="T0" y="T1"/>
                </a:cxn>
                <a:cxn ang="0">
                  <a:pos x="T2" y="T3"/>
                </a:cxn>
                <a:cxn ang="0">
                  <a:pos x="T4" y="T5"/>
                </a:cxn>
                <a:cxn ang="0">
                  <a:pos x="T6" y="T7"/>
                </a:cxn>
                <a:cxn ang="0">
                  <a:pos x="T8" y="T9"/>
                </a:cxn>
              </a:cxnLst>
              <a:rect l="0" t="0" r="r" b="b"/>
              <a:pathLst>
                <a:path w="94" h="154">
                  <a:moveTo>
                    <a:pt x="0" y="0"/>
                  </a:moveTo>
                  <a:lnTo>
                    <a:pt x="0" y="62"/>
                  </a:lnTo>
                  <a:lnTo>
                    <a:pt x="93" y="153"/>
                  </a:lnTo>
                  <a:lnTo>
                    <a:pt x="93" y="83"/>
                  </a:lnTo>
                  <a:lnTo>
                    <a:pt x="0" y="0"/>
                  </a:lnTo>
                </a:path>
              </a:pathLst>
            </a:custGeom>
            <a:grpFill/>
            <a:ln w="12700" cap="rnd" cmpd="sng">
              <a:solidFill>
                <a:schemeClr val="accent1">
                  <a:lumMod val="60000"/>
                  <a:lumOff val="4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2" name="タイトル 1"/>
          <p:cNvSpPr>
            <a:spLocks noGrp="1"/>
          </p:cNvSpPr>
          <p:nvPr>
            <p:ph type="title"/>
          </p:nvPr>
        </p:nvSpPr>
        <p:spPr/>
        <p:txBody>
          <a:bodyPr>
            <a:normAutofit/>
          </a:bodyPr>
          <a:lstStyle/>
          <a:p>
            <a:r>
              <a:rPr lang="ja-JP" altLang="en-US" dirty="0"/>
              <a:t>４</a:t>
            </a:r>
            <a:r>
              <a:rPr lang="en-US" altLang="ja-JP" dirty="0"/>
              <a:t>. </a:t>
            </a:r>
            <a:r>
              <a:rPr lang="ja-JP" altLang="en-US" dirty="0"/>
              <a:t>オープンデータを継続していくための取り組み</a:t>
            </a:r>
          </a:p>
        </p:txBody>
      </p:sp>
      <p:sp>
        <p:nvSpPr>
          <p:cNvPr id="3" name="スライド番号プレースホルダー 2"/>
          <p:cNvSpPr>
            <a:spLocks noGrp="1"/>
          </p:cNvSpPr>
          <p:nvPr>
            <p:ph type="sldNum" sz="quarter" idx="12"/>
          </p:nvPr>
        </p:nvSpPr>
        <p:spPr/>
        <p:txBody>
          <a:bodyPr/>
          <a:lstStyle/>
          <a:p>
            <a:fld id="{EEDB8509-CC2C-4EC7-9C2E-996B98B58898}" type="slidenum">
              <a:rPr kumimoji="1" lang="ja-JP" altLang="en-US" smtClean="0"/>
              <a:pPr/>
              <a:t>3</a:t>
            </a:fld>
            <a:endParaRPr kumimoji="1" lang="ja-JP" altLang="en-US"/>
          </a:p>
        </p:txBody>
      </p:sp>
      <p:sp>
        <p:nvSpPr>
          <p:cNvPr id="15" name="フリーフォーム 14"/>
          <p:cNvSpPr/>
          <p:nvPr/>
        </p:nvSpPr>
        <p:spPr>
          <a:xfrm>
            <a:off x="1547664" y="2492896"/>
            <a:ext cx="360040" cy="360040"/>
          </a:xfrm>
          <a:custGeom>
            <a:avLst/>
            <a:gdLst>
              <a:gd name="connsiteX0" fmla="*/ 80965 w 276227"/>
              <a:gd name="connsiteY0" fmla="*/ 33337 h 271893"/>
              <a:gd name="connsiteX1" fmla="*/ 114302 w 276227"/>
              <a:gd name="connsiteY1" fmla="*/ 38100 h 271893"/>
              <a:gd name="connsiteX2" fmla="*/ 161927 w 276227"/>
              <a:gd name="connsiteY2" fmla="*/ 57150 h 271893"/>
              <a:gd name="connsiteX3" fmla="*/ 161927 w 276227"/>
              <a:gd name="connsiteY3" fmla="*/ 133350 h 271893"/>
              <a:gd name="connsiteX4" fmla="*/ 147640 w 276227"/>
              <a:gd name="connsiteY4" fmla="*/ 138112 h 271893"/>
              <a:gd name="connsiteX5" fmla="*/ 119065 w 276227"/>
              <a:gd name="connsiteY5" fmla="*/ 133350 h 271893"/>
              <a:gd name="connsiteX6" fmla="*/ 104777 w 276227"/>
              <a:gd name="connsiteY6" fmla="*/ 128587 h 271893"/>
              <a:gd name="connsiteX7" fmla="*/ 109540 w 276227"/>
              <a:gd name="connsiteY7" fmla="*/ 104775 h 271893"/>
              <a:gd name="connsiteX8" fmla="*/ 152402 w 276227"/>
              <a:gd name="connsiteY8" fmla="*/ 80962 h 271893"/>
              <a:gd name="connsiteX9" fmla="*/ 180977 w 276227"/>
              <a:gd name="connsiteY9" fmla="*/ 71437 h 271893"/>
              <a:gd name="connsiteX10" fmla="*/ 195265 w 276227"/>
              <a:gd name="connsiteY10" fmla="*/ 66675 h 271893"/>
              <a:gd name="connsiteX11" fmla="*/ 214315 w 276227"/>
              <a:gd name="connsiteY11" fmla="*/ 71437 h 271893"/>
              <a:gd name="connsiteX12" fmla="*/ 209552 w 276227"/>
              <a:gd name="connsiteY12" fmla="*/ 166687 h 271893"/>
              <a:gd name="connsiteX13" fmla="*/ 161927 w 276227"/>
              <a:gd name="connsiteY13" fmla="*/ 209550 h 271893"/>
              <a:gd name="connsiteX14" fmla="*/ 52390 w 276227"/>
              <a:gd name="connsiteY14" fmla="*/ 180975 h 271893"/>
              <a:gd name="connsiteX15" fmla="*/ 47627 w 276227"/>
              <a:gd name="connsiteY15" fmla="*/ 166687 h 271893"/>
              <a:gd name="connsiteX16" fmla="*/ 57152 w 276227"/>
              <a:gd name="connsiteY16" fmla="*/ 114300 h 271893"/>
              <a:gd name="connsiteX17" fmla="*/ 71440 w 276227"/>
              <a:gd name="connsiteY17" fmla="*/ 95250 h 271893"/>
              <a:gd name="connsiteX18" fmla="*/ 95252 w 276227"/>
              <a:gd name="connsiteY18" fmla="*/ 66675 h 271893"/>
              <a:gd name="connsiteX19" fmla="*/ 114302 w 276227"/>
              <a:gd name="connsiteY19" fmla="*/ 57150 h 271893"/>
              <a:gd name="connsiteX20" fmla="*/ 161927 w 276227"/>
              <a:gd name="connsiteY20" fmla="*/ 61912 h 271893"/>
              <a:gd name="connsiteX21" fmla="*/ 185740 w 276227"/>
              <a:gd name="connsiteY21" fmla="*/ 71437 h 271893"/>
              <a:gd name="connsiteX22" fmla="*/ 228602 w 276227"/>
              <a:gd name="connsiteY22" fmla="*/ 109537 h 271893"/>
              <a:gd name="connsiteX23" fmla="*/ 238127 w 276227"/>
              <a:gd name="connsiteY23" fmla="*/ 123825 h 271893"/>
              <a:gd name="connsiteX24" fmla="*/ 247652 w 276227"/>
              <a:gd name="connsiteY24" fmla="*/ 152400 h 271893"/>
              <a:gd name="connsiteX25" fmla="*/ 242890 w 276227"/>
              <a:gd name="connsiteY25" fmla="*/ 195262 h 271893"/>
              <a:gd name="connsiteX26" fmla="*/ 238127 w 276227"/>
              <a:gd name="connsiteY26" fmla="*/ 209550 h 271893"/>
              <a:gd name="connsiteX27" fmla="*/ 223840 w 276227"/>
              <a:gd name="connsiteY27" fmla="*/ 219075 h 271893"/>
              <a:gd name="connsiteX28" fmla="*/ 171452 w 276227"/>
              <a:gd name="connsiteY28" fmla="*/ 214312 h 271893"/>
              <a:gd name="connsiteX29" fmla="*/ 157165 w 276227"/>
              <a:gd name="connsiteY29" fmla="*/ 204787 h 271893"/>
              <a:gd name="connsiteX30" fmla="*/ 133352 w 276227"/>
              <a:gd name="connsiteY30" fmla="*/ 200025 h 271893"/>
              <a:gd name="connsiteX31" fmla="*/ 119065 w 276227"/>
              <a:gd name="connsiteY31" fmla="*/ 190500 h 271893"/>
              <a:gd name="connsiteX32" fmla="*/ 104777 w 276227"/>
              <a:gd name="connsiteY32" fmla="*/ 185737 h 271893"/>
              <a:gd name="connsiteX33" fmla="*/ 90490 w 276227"/>
              <a:gd name="connsiteY33" fmla="*/ 161925 h 271893"/>
              <a:gd name="connsiteX34" fmla="*/ 100015 w 276227"/>
              <a:gd name="connsiteY34" fmla="*/ 52387 h 271893"/>
              <a:gd name="connsiteX35" fmla="*/ 114302 w 276227"/>
              <a:gd name="connsiteY35" fmla="*/ 33337 h 271893"/>
              <a:gd name="connsiteX36" fmla="*/ 123827 w 276227"/>
              <a:gd name="connsiteY36" fmla="*/ 14287 h 271893"/>
              <a:gd name="connsiteX37" fmla="*/ 152402 w 276227"/>
              <a:gd name="connsiteY37" fmla="*/ 0 h 271893"/>
              <a:gd name="connsiteX38" fmla="*/ 242890 w 276227"/>
              <a:gd name="connsiteY38" fmla="*/ 14287 h 271893"/>
              <a:gd name="connsiteX39" fmla="*/ 276227 w 276227"/>
              <a:gd name="connsiteY39" fmla="*/ 57150 h 271893"/>
              <a:gd name="connsiteX40" fmla="*/ 271465 w 276227"/>
              <a:gd name="connsiteY40" fmla="*/ 114300 h 271893"/>
              <a:gd name="connsiteX41" fmla="*/ 257177 w 276227"/>
              <a:gd name="connsiteY41" fmla="*/ 128587 h 271893"/>
              <a:gd name="connsiteX42" fmla="*/ 223840 w 276227"/>
              <a:gd name="connsiteY42" fmla="*/ 180975 h 271893"/>
              <a:gd name="connsiteX43" fmla="*/ 185740 w 276227"/>
              <a:gd name="connsiteY43" fmla="*/ 204787 h 271893"/>
              <a:gd name="connsiteX44" fmla="*/ 123827 w 276227"/>
              <a:gd name="connsiteY44" fmla="*/ 228600 h 271893"/>
              <a:gd name="connsiteX45" fmla="*/ 76202 w 276227"/>
              <a:gd name="connsiteY45" fmla="*/ 223837 h 271893"/>
              <a:gd name="connsiteX46" fmla="*/ 19052 w 276227"/>
              <a:gd name="connsiteY46" fmla="*/ 180975 h 271893"/>
              <a:gd name="connsiteX47" fmla="*/ 4765 w 276227"/>
              <a:gd name="connsiteY47" fmla="*/ 152400 h 271893"/>
              <a:gd name="connsiteX48" fmla="*/ 2 w 276227"/>
              <a:gd name="connsiteY48" fmla="*/ 133350 h 271893"/>
              <a:gd name="connsiteX49" fmla="*/ 19052 w 276227"/>
              <a:gd name="connsiteY49" fmla="*/ 47625 h 271893"/>
              <a:gd name="connsiteX50" fmla="*/ 52390 w 276227"/>
              <a:gd name="connsiteY50" fmla="*/ 28575 h 271893"/>
              <a:gd name="connsiteX51" fmla="*/ 123827 w 276227"/>
              <a:gd name="connsiteY51" fmla="*/ 38100 h 271893"/>
              <a:gd name="connsiteX52" fmla="*/ 161927 w 276227"/>
              <a:gd name="connsiteY52" fmla="*/ 57150 h 271893"/>
              <a:gd name="connsiteX53" fmla="*/ 200027 w 276227"/>
              <a:gd name="connsiteY53" fmla="*/ 80962 h 271893"/>
              <a:gd name="connsiteX54" fmla="*/ 238127 w 276227"/>
              <a:gd name="connsiteY54" fmla="*/ 123825 h 271893"/>
              <a:gd name="connsiteX55" fmla="*/ 242890 w 276227"/>
              <a:gd name="connsiteY55" fmla="*/ 147637 h 271893"/>
              <a:gd name="connsiteX56" fmla="*/ 247652 w 276227"/>
              <a:gd name="connsiteY56" fmla="*/ 166687 h 271893"/>
              <a:gd name="connsiteX57" fmla="*/ 242890 w 276227"/>
              <a:gd name="connsiteY57" fmla="*/ 233362 h 271893"/>
              <a:gd name="connsiteX58" fmla="*/ 228602 w 276227"/>
              <a:gd name="connsiteY58" fmla="*/ 261937 h 271893"/>
              <a:gd name="connsiteX59" fmla="*/ 166690 w 276227"/>
              <a:gd name="connsiteY59" fmla="*/ 271462 h 271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276227" h="271893">
                <a:moveTo>
                  <a:pt x="80965" y="33337"/>
                </a:moveTo>
                <a:cubicBezTo>
                  <a:pt x="92077" y="34925"/>
                  <a:pt x="103364" y="35576"/>
                  <a:pt x="114302" y="38100"/>
                </a:cubicBezTo>
                <a:cubicBezTo>
                  <a:pt x="136161" y="43145"/>
                  <a:pt x="143408" y="47890"/>
                  <a:pt x="161927" y="57150"/>
                </a:cubicBezTo>
                <a:cubicBezTo>
                  <a:pt x="177184" y="87664"/>
                  <a:pt x="180522" y="85003"/>
                  <a:pt x="161927" y="133350"/>
                </a:cubicBezTo>
                <a:cubicBezTo>
                  <a:pt x="160125" y="138035"/>
                  <a:pt x="152402" y="136525"/>
                  <a:pt x="147640" y="138112"/>
                </a:cubicBezTo>
                <a:cubicBezTo>
                  <a:pt x="138115" y="136525"/>
                  <a:pt x="128491" y="135445"/>
                  <a:pt x="119065" y="133350"/>
                </a:cubicBezTo>
                <a:cubicBezTo>
                  <a:pt x="114164" y="132261"/>
                  <a:pt x="106365" y="133350"/>
                  <a:pt x="104777" y="128587"/>
                </a:cubicBezTo>
                <a:cubicBezTo>
                  <a:pt x="102217" y="120908"/>
                  <a:pt x="105050" y="111510"/>
                  <a:pt x="109540" y="104775"/>
                </a:cubicBezTo>
                <a:cubicBezTo>
                  <a:pt x="123462" y="83892"/>
                  <a:pt x="133150" y="86738"/>
                  <a:pt x="152402" y="80962"/>
                </a:cubicBezTo>
                <a:cubicBezTo>
                  <a:pt x="162019" y="78077"/>
                  <a:pt x="171452" y="74612"/>
                  <a:pt x="180977" y="71437"/>
                </a:cubicBezTo>
                <a:lnTo>
                  <a:pt x="195265" y="66675"/>
                </a:lnTo>
                <a:cubicBezTo>
                  <a:pt x="201615" y="68262"/>
                  <a:pt x="210511" y="66111"/>
                  <a:pt x="214315" y="71437"/>
                </a:cubicBezTo>
                <a:cubicBezTo>
                  <a:pt x="227328" y="89656"/>
                  <a:pt x="209839" y="166017"/>
                  <a:pt x="209552" y="166687"/>
                </a:cubicBezTo>
                <a:cubicBezTo>
                  <a:pt x="202074" y="184135"/>
                  <a:pt x="178398" y="198569"/>
                  <a:pt x="161927" y="209550"/>
                </a:cubicBezTo>
                <a:cubicBezTo>
                  <a:pt x="72058" y="200991"/>
                  <a:pt x="73243" y="229630"/>
                  <a:pt x="52390" y="180975"/>
                </a:cubicBezTo>
                <a:cubicBezTo>
                  <a:pt x="50412" y="176361"/>
                  <a:pt x="49215" y="171450"/>
                  <a:pt x="47627" y="166687"/>
                </a:cubicBezTo>
                <a:cubicBezTo>
                  <a:pt x="50802" y="149225"/>
                  <a:pt x="51539" y="131138"/>
                  <a:pt x="57152" y="114300"/>
                </a:cubicBezTo>
                <a:cubicBezTo>
                  <a:pt x="59662" y="106770"/>
                  <a:pt x="66826" y="101709"/>
                  <a:pt x="71440" y="95250"/>
                </a:cubicBezTo>
                <a:cubicBezTo>
                  <a:pt x="80143" y="83066"/>
                  <a:pt x="82280" y="75940"/>
                  <a:pt x="95252" y="66675"/>
                </a:cubicBezTo>
                <a:cubicBezTo>
                  <a:pt x="101029" y="62549"/>
                  <a:pt x="107952" y="60325"/>
                  <a:pt x="114302" y="57150"/>
                </a:cubicBezTo>
                <a:cubicBezTo>
                  <a:pt x="130177" y="58737"/>
                  <a:pt x="146283" y="58783"/>
                  <a:pt x="161927" y="61912"/>
                </a:cubicBezTo>
                <a:cubicBezTo>
                  <a:pt x="170310" y="63589"/>
                  <a:pt x="178093" y="67614"/>
                  <a:pt x="185740" y="71437"/>
                </a:cubicBezTo>
                <a:cubicBezTo>
                  <a:pt x="200054" y="78594"/>
                  <a:pt x="222293" y="100073"/>
                  <a:pt x="228602" y="109537"/>
                </a:cubicBezTo>
                <a:cubicBezTo>
                  <a:pt x="231777" y="114300"/>
                  <a:pt x="235802" y="118594"/>
                  <a:pt x="238127" y="123825"/>
                </a:cubicBezTo>
                <a:cubicBezTo>
                  <a:pt x="242205" y="133000"/>
                  <a:pt x="247652" y="152400"/>
                  <a:pt x="247652" y="152400"/>
                </a:cubicBezTo>
                <a:cubicBezTo>
                  <a:pt x="246065" y="166687"/>
                  <a:pt x="245253" y="181082"/>
                  <a:pt x="242890" y="195262"/>
                </a:cubicBezTo>
                <a:cubicBezTo>
                  <a:pt x="242065" y="200214"/>
                  <a:pt x="241263" y="205630"/>
                  <a:pt x="238127" y="209550"/>
                </a:cubicBezTo>
                <a:cubicBezTo>
                  <a:pt x="234551" y="214019"/>
                  <a:pt x="228602" y="215900"/>
                  <a:pt x="223840" y="219075"/>
                </a:cubicBezTo>
                <a:cubicBezTo>
                  <a:pt x="206377" y="217487"/>
                  <a:pt x="188597" y="217986"/>
                  <a:pt x="171452" y="214312"/>
                </a:cubicBezTo>
                <a:cubicBezTo>
                  <a:pt x="165855" y="213113"/>
                  <a:pt x="162524" y="206797"/>
                  <a:pt x="157165" y="204787"/>
                </a:cubicBezTo>
                <a:cubicBezTo>
                  <a:pt x="149586" y="201945"/>
                  <a:pt x="141290" y="201612"/>
                  <a:pt x="133352" y="200025"/>
                </a:cubicBezTo>
                <a:cubicBezTo>
                  <a:pt x="128590" y="196850"/>
                  <a:pt x="124184" y="193060"/>
                  <a:pt x="119065" y="190500"/>
                </a:cubicBezTo>
                <a:cubicBezTo>
                  <a:pt x="114575" y="188255"/>
                  <a:pt x="108327" y="189287"/>
                  <a:pt x="104777" y="185737"/>
                </a:cubicBezTo>
                <a:cubicBezTo>
                  <a:pt x="98232" y="179192"/>
                  <a:pt x="95252" y="169862"/>
                  <a:pt x="90490" y="161925"/>
                </a:cubicBezTo>
                <a:cubicBezTo>
                  <a:pt x="83261" y="125784"/>
                  <a:pt x="72888" y="88558"/>
                  <a:pt x="100015" y="52387"/>
                </a:cubicBezTo>
                <a:cubicBezTo>
                  <a:pt x="104777" y="46037"/>
                  <a:pt x="110095" y="40068"/>
                  <a:pt x="114302" y="33337"/>
                </a:cubicBezTo>
                <a:cubicBezTo>
                  <a:pt x="118065" y="27317"/>
                  <a:pt x="119282" y="19741"/>
                  <a:pt x="123827" y="14287"/>
                </a:cubicBezTo>
                <a:cubicBezTo>
                  <a:pt x="130929" y="5765"/>
                  <a:pt x="142650" y="3250"/>
                  <a:pt x="152402" y="0"/>
                </a:cubicBezTo>
                <a:cubicBezTo>
                  <a:pt x="156706" y="307"/>
                  <a:pt x="225591" y="-1570"/>
                  <a:pt x="242890" y="14287"/>
                </a:cubicBezTo>
                <a:cubicBezTo>
                  <a:pt x="256233" y="26518"/>
                  <a:pt x="276227" y="57150"/>
                  <a:pt x="276227" y="57150"/>
                </a:cubicBezTo>
                <a:cubicBezTo>
                  <a:pt x="274640" y="76200"/>
                  <a:pt x="276391" y="95829"/>
                  <a:pt x="271465" y="114300"/>
                </a:cubicBezTo>
                <a:cubicBezTo>
                  <a:pt x="269730" y="120808"/>
                  <a:pt x="260747" y="122876"/>
                  <a:pt x="257177" y="128587"/>
                </a:cubicBezTo>
                <a:cubicBezTo>
                  <a:pt x="235655" y="163021"/>
                  <a:pt x="263846" y="147124"/>
                  <a:pt x="223840" y="180975"/>
                </a:cubicBezTo>
                <a:cubicBezTo>
                  <a:pt x="212407" y="190649"/>
                  <a:pt x="198954" y="197739"/>
                  <a:pt x="185740" y="204787"/>
                </a:cubicBezTo>
                <a:cubicBezTo>
                  <a:pt x="165468" y="215599"/>
                  <a:pt x="145358" y="221423"/>
                  <a:pt x="123827" y="228600"/>
                </a:cubicBezTo>
                <a:cubicBezTo>
                  <a:pt x="107952" y="227012"/>
                  <a:pt x="91680" y="227706"/>
                  <a:pt x="76202" y="223837"/>
                </a:cubicBezTo>
                <a:cubicBezTo>
                  <a:pt x="49119" y="217066"/>
                  <a:pt x="38030" y="199953"/>
                  <a:pt x="19052" y="180975"/>
                </a:cubicBezTo>
                <a:cubicBezTo>
                  <a:pt x="14290" y="171450"/>
                  <a:pt x="8720" y="162288"/>
                  <a:pt x="4765" y="152400"/>
                </a:cubicBezTo>
                <a:cubicBezTo>
                  <a:pt x="2334" y="146323"/>
                  <a:pt x="2" y="139895"/>
                  <a:pt x="2" y="133350"/>
                </a:cubicBezTo>
                <a:cubicBezTo>
                  <a:pt x="2" y="100448"/>
                  <a:pt x="-638" y="73878"/>
                  <a:pt x="19052" y="47625"/>
                </a:cubicBezTo>
                <a:cubicBezTo>
                  <a:pt x="23090" y="42240"/>
                  <a:pt x="48260" y="30640"/>
                  <a:pt x="52390" y="28575"/>
                </a:cubicBezTo>
                <a:cubicBezTo>
                  <a:pt x="61880" y="29438"/>
                  <a:pt x="106213" y="30761"/>
                  <a:pt x="123827" y="38100"/>
                </a:cubicBezTo>
                <a:cubicBezTo>
                  <a:pt x="136934" y="43561"/>
                  <a:pt x="149227" y="50800"/>
                  <a:pt x="161927" y="57150"/>
                </a:cubicBezTo>
                <a:cubicBezTo>
                  <a:pt x="180702" y="66538"/>
                  <a:pt x="183542" y="66538"/>
                  <a:pt x="200027" y="80962"/>
                </a:cubicBezTo>
                <a:cubicBezTo>
                  <a:pt x="217519" y="96267"/>
                  <a:pt x="223367" y="105375"/>
                  <a:pt x="238127" y="123825"/>
                </a:cubicBezTo>
                <a:cubicBezTo>
                  <a:pt x="239715" y="131762"/>
                  <a:pt x="241134" y="139735"/>
                  <a:pt x="242890" y="147637"/>
                </a:cubicBezTo>
                <a:cubicBezTo>
                  <a:pt x="244310" y="154027"/>
                  <a:pt x="247652" y="160142"/>
                  <a:pt x="247652" y="166687"/>
                </a:cubicBezTo>
                <a:cubicBezTo>
                  <a:pt x="247652" y="188969"/>
                  <a:pt x="245493" y="211233"/>
                  <a:pt x="242890" y="233362"/>
                </a:cubicBezTo>
                <a:cubicBezTo>
                  <a:pt x="242107" y="240014"/>
                  <a:pt x="234310" y="258370"/>
                  <a:pt x="228602" y="261937"/>
                </a:cubicBezTo>
                <a:cubicBezTo>
                  <a:pt x="207739" y="274976"/>
                  <a:pt x="189864" y="271462"/>
                  <a:pt x="166690" y="271462"/>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6" name="グループ化 15"/>
          <p:cNvGrpSpPr>
            <a:grpSpLocks noChangeAspect="1"/>
          </p:cNvGrpSpPr>
          <p:nvPr/>
        </p:nvGrpSpPr>
        <p:grpSpPr>
          <a:xfrm>
            <a:off x="1115616" y="2708920"/>
            <a:ext cx="549535" cy="720080"/>
            <a:chOff x="3275856" y="4005064"/>
            <a:chExt cx="2088232" cy="2736304"/>
          </a:xfrm>
        </p:grpSpPr>
        <p:sp>
          <p:nvSpPr>
            <p:cNvPr id="17" name="台形 16"/>
            <p:cNvSpPr/>
            <p:nvPr/>
          </p:nvSpPr>
          <p:spPr>
            <a:xfrm>
              <a:off x="3275856" y="4941168"/>
              <a:ext cx="2088232" cy="1800200"/>
            </a:xfrm>
            <a:prstGeom prst="trapezoid">
              <a:avLst>
                <a:gd name="adj" fmla="val 15325"/>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8" name="楕円 17"/>
            <p:cNvSpPr/>
            <p:nvPr/>
          </p:nvSpPr>
          <p:spPr>
            <a:xfrm>
              <a:off x="3791409" y="4005064"/>
              <a:ext cx="1080192" cy="1032534"/>
            </a:xfrm>
            <a:prstGeom prst="ellipse">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9" name="フリーフォーム 18"/>
            <p:cNvSpPr/>
            <p:nvPr/>
          </p:nvSpPr>
          <p:spPr>
            <a:xfrm>
              <a:off x="3664174" y="5024319"/>
              <a:ext cx="615948" cy="1089213"/>
            </a:xfrm>
            <a:custGeom>
              <a:avLst/>
              <a:gdLst>
                <a:gd name="connsiteX0" fmla="*/ 0 w 485889"/>
                <a:gd name="connsiteY0" fmla="*/ 590272 h 590272"/>
                <a:gd name="connsiteX1" fmla="*/ 219075 w 485889"/>
                <a:gd name="connsiteY1" fmla="*/ 47347 h 590272"/>
                <a:gd name="connsiteX2" fmla="*/ 381000 w 485889"/>
                <a:gd name="connsiteY2" fmla="*/ 47347 h 590272"/>
                <a:gd name="connsiteX3" fmla="*/ 485775 w 485889"/>
                <a:gd name="connsiteY3" fmla="*/ 218797 h 590272"/>
                <a:gd name="connsiteX4" fmla="*/ 361950 w 485889"/>
                <a:gd name="connsiteY4" fmla="*/ 485497 h 590272"/>
                <a:gd name="connsiteX0" fmla="*/ 0 w 485908"/>
                <a:gd name="connsiteY0" fmla="*/ 545369 h 545369"/>
                <a:gd name="connsiteX1" fmla="*/ 161925 w 485908"/>
                <a:gd name="connsiteY1" fmla="*/ 107219 h 545369"/>
                <a:gd name="connsiteX2" fmla="*/ 381000 w 485908"/>
                <a:gd name="connsiteY2" fmla="*/ 2444 h 545369"/>
                <a:gd name="connsiteX3" fmla="*/ 485775 w 485908"/>
                <a:gd name="connsiteY3" fmla="*/ 173894 h 545369"/>
                <a:gd name="connsiteX4" fmla="*/ 361950 w 485908"/>
                <a:gd name="connsiteY4" fmla="*/ 440594 h 545369"/>
                <a:gd name="connsiteX0" fmla="*/ 0 w 487492"/>
                <a:gd name="connsiteY0" fmla="*/ 573046 h 573046"/>
                <a:gd name="connsiteX1" fmla="*/ 161925 w 487492"/>
                <a:gd name="connsiteY1" fmla="*/ 134896 h 573046"/>
                <a:gd name="connsiteX2" fmla="*/ 276225 w 487492"/>
                <a:gd name="connsiteY2" fmla="*/ 1546 h 573046"/>
                <a:gd name="connsiteX3" fmla="*/ 485775 w 487492"/>
                <a:gd name="connsiteY3" fmla="*/ 201571 h 573046"/>
                <a:gd name="connsiteX4" fmla="*/ 361950 w 487492"/>
                <a:gd name="connsiteY4" fmla="*/ 468271 h 573046"/>
                <a:gd name="connsiteX0" fmla="*/ 0 w 389470"/>
                <a:gd name="connsiteY0" fmla="*/ 572378 h 572378"/>
                <a:gd name="connsiteX1" fmla="*/ 161925 w 389470"/>
                <a:gd name="connsiteY1" fmla="*/ 134228 h 572378"/>
                <a:gd name="connsiteX2" fmla="*/ 276225 w 389470"/>
                <a:gd name="connsiteY2" fmla="*/ 878 h 572378"/>
                <a:gd name="connsiteX3" fmla="*/ 352425 w 389470"/>
                <a:gd name="connsiteY3" fmla="*/ 181853 h 572378"/>
                <a:gd name="connsiteX4" fmla="*/ 361950 w 389470"/>
                <a:gd name="connsiteY4" fmla="*/ 467603 h 572378"/>
                <a:gd name="connsiteX0" fmla="*/ 0 w 352575"/>
                <a:gd name="connsiteY0" fmla="*/ 572378 h 572378"/>
                <a:gd name="connsiteX1" fmla="*/ 161925 w 352575"/>
                <a:gd name="connsiteY1" fmla="*/ 134228 h 572378"/>
                <a:gd name="connsiteX2" fmla="*/ 276225 w 352575"/>
                <a:gd name="connsiteY2" fmla="*/ 878 h 572378"/>
                <a:gd name="connsiteX3" fmla="*/ 352425 w 352575"/>
                <a:gd name="connsiteY3" fmla="*/ 181853 h 572378"/>
                <a:gd name="connsiteX4" fmla="*/ 257175 w 352575"/>
                <a:gd name="connsiteY4" fmla="*/ 505703 h 572378"/>
                <a:gd name="connsiteX0" fmla="*/ 0 w 384967"/>
                <a:gd name="connsiteY0" fmla="*/ 572378 h 572378"/>
                <a:gd name="connsiteX1" fmla="*/ 161925 w 384967"/>
                <a:gd name="connsiteY1" fmla="*/ 134228 h 572378"/>
                <a:gd name="connsiteX2" fmla="*/ 371475 w 384967"/>
                <a:gd name="connsiteY2" fmla="*/ 878 h 572378"/>
                <a:gd name="connsiteX3" fmla="*/ 352425 w 384967"/>
                <a:gd name="connsiteY3" fmla="*/ 181853 h 572378"/>
                <a:gd name="connsiteX4" fmla="*/ 257175 w 384967"/>
                <a:gd name="connsiteY4" fmla="*/ 505703 h 572378"/>
                <a:gd name="connsiteX0" fmla="*/ 0 w 370755"/>
                <a:gd name="connsiteY0" fmla="*/ 572378 h 572378"/>
                <a:gd name="connsiteX1" fmla="*/ 161925 w 370755"/>
                <a:gd name="connsiteY1" fmla="*/ 134228 h 572378"/>
                <a:gd name="connsiteX2" fmla="*/ 352425 w 370755"/>
                <a:gd name="connsiteY2" fmla="*/ 878 h 572378"/>
                <a:gd name="connsiteX3" fmla="*/ 352425 w 370755"/>
                <a:gd name="connsiteY3" fmla="*/ 181853 h 572378"/>
                <a:gd name="connsiteX4" fmla="*/ 257175 w 370755"/>
                <a:gd name="connsiteY4" fmla="*/ 505703 h 572378"/>
                <a:gd name="connsiteX0" fmla="*/ 0 w 357174"/>
                <a:gd name="connsiteY0" fmla="*/ 572378 h 572378"/>
                <a:gd name="connsiteX1" fmla="*/ 161925 w 357174"/>
                <a:gd name="connsiteY1" fmla="*/ 134228 h 572378"/>
                <a:gd name="connsiteX2" fmla="*/ 323850 w 357174"/>
                <a:gd name="connsiteY2" fmla="*/ 878 h 572378"/>
                <a:gd name="connsiteX3" fmla="*/ 352425 w 357174"/>
                <a:gd name="connsiteY3" fmla="*/ 181853 h 572378"/>
                <a:gd name="connsiteX4" fmla="*/ 257175 w 357174"/>
                <a:gd name="connsiteY4" fmla="*/ 505703 h 572378"/>
                <a:gd name="connsiteX0" fmla="*/ 0 w 309549"/>
                <a:gd name="connsiteY0" fmla="*/ 410170 h 505420"/>
                <a:gd name="connsiteX1" fmla="*/ 114300 w 309549"/>
                <a:gd name="connsiteY1" fmla="*/ 133945 h 505420"/>
                <a:gd name="connsiteX2" fmla="*/ 276225 w 309549"/>
                <a:gd name="connsiteY2" fmla="*/ 595 h 505420"/>
                <a:gd name="connsiteX3" fmla="*/ 304800 w 309549"/>
                <a:gd name="connsiteY3" fmla="*/ 181570 h 505420"/>
                <a:gd name="connsiteX4" fmla="*/ 209550 w 309549"/>
                <a:gd name="connsiteY4" fmla="*/ 505420 h 505420"/>
                <a:gd name="connsiteX0" fmla="*/ 0 w 310242"/>
                <a:gd name="connsiteY0" fmla="*/ 410170 h 610195"/>
                <a:gd name="connsiteX1" fmla="*/ 114300 w 310242"/>
                <a:gd name="connsiteY1" fmla="*/ 133945 h 610195"/>
                <a:gd name="connsiteX2" fmla="*/ 276225 w 310242"/>
                <a:gd name="connsiteY2" fmla="*/ 595 h 610195"/>
                <a:gd name="connsiteX3" fmla="*/ 304800 w 310242"/>
                <a:gd name="connsiteY3" fmla="*/ 181570 h 610195"/>
                <a:gd name="connsiteX4" fmla="*/ 200025 w 310242"/>
                <a:gd name="connsiteY4" fmla="*/ 610195 h 610195"/>
                <a:gd name="connsiteX0" fmla="*/ 0 w 309269"/>
                <a:gd name="connsiteY0" fmla="*/ 416793 h 616818"/>
                <a:gd name="connsiteX1" fmla="*/ 152400 w 309269"/>
                <a:gd name="connsiteY1" fmla="*/ 73893 h 616818"/>
                <a:gd name="connsiteX2" fmla="*/ 276225 w 309269"/>
                <a:gd name="connsiteY2" fmla="*/ 7218 h 616818"/>
                <a:gd name="connsiteX3" fmla="*/ 304800 w 309269"/>
                <a:gd name="connsiteY3" fmla="*/ 188193 h 616818"/>
                <a:gd name="connsiteX4" fmla="*/ 200025 w 309269"/>
                <a:gd name="connsiteY4" fmla="*/ 616818 h 616818"/>
                <a:gd name="connsiteX0" fmla="*/ 0 w 326729"/>
                <a:gd name="connsiteY0" fmla="*/ 413508 h 613533"/>
                <a:gd name="connsiteX1" fmla="*/ 152400 w 326729"/>
                <a:gd name="connsiteY1" fmla="*/ 70608 h 613533"/>
                <a:gd name="connsiteX2" fmla="*/ 276225 w 326729"/>
                <a:gd name="connsiteY2" fmla="*/ 3933 h 613533"/>
                <a:gd name="connsiteX3" fmla="*/ 323850 w 326729"/>
                <a:gd name="connsiteY3" fmla="*/ 137283 h 613533"/>
                <a:gd name="connsiteX4" fmla="*/ 200025 w 326729"/>
                <a:gd name="connsiteY4" fmla="*/ 613533 h 613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6729" h="613533">
                  <a:moveTo>
                    <a:pt x="0" y="413508"/>
                  </a:moveTo>
                  <a:cubicBezTo>
                    <a:pt x="77787" y="187289"/>
                    <a:pt x="106363" y="138870"/>
                    <a:pt x="152400" y="70608"/>
                  </a:cubicBezTo>
                  <a:cubicBezTo>
                    <a:pt x="198437" y="2346"/>
                    <a:pt x="247650" y="-7179"/>
                    <a:pt x="276225" y="3933"/>
                  </a:cubicBezTo>
                  <a:cubicBezTo>
                    <a:pt x="304800" y="15045"/>
                    <a:pt x="336550" y="35683"/>
                    <a:pt x="323850" y="137283"/>
                  </a:cubicBezTo>
                  <a:cubicBezTo>
                    <a:pt x="311150" y="238883"/>
                    <a:pt x="260350" y="516695"/>
                    <a:pt x="200025" y="613533"/>
                  </a:cubicBezTo>
                </a:path>
              </a:pathLst>
            </a:cu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フリーフォーム 19"/>
            <p:cNvSpPr/>
            <p:nvPr/>
          </p:nvSpPr>
          <p:spPr>
            <a:xfrm rot="15690132">
              <a:off x="4039889" y="5545789"/>
              <a:ext cx="570753" cy="1508998"/>
            </a:xfrm>
            <a:custGeom>
              <a:avLst/>
              <a:gdLst>
                <a:gd name="connsiteX0" fmla="*/ 0 w 485889"/>
                <a:gd name="connsiteY0" fmla="*/ 590272 h 590272"/>
                <a:gd name="connsiteX1" fmla="*/ 219075 w 485889"/>
                <a:gd name="connsiteY1" fmla="*/ 47347 h 590272"/>
                <a:gd name="connsiteX2" fmla="*/ 381000 w 485889"/>
                <a:gd name="connsiteY2" fmla="*/ 47347 h 590272"/>
                <a:gd name="connsiteX3" fmla="*/ 485775 w 485889"/>
                <a:gd name="connsiteY3" fmla="*/ 218797 h 590272"/>
                <a:gd name="connsiteX4" fmla="*/ 361950 w 485889"/>
                <a:gd name="connsiteY4" fmla="*/ 485497 h 590272"/>
                <a:gd name="connsiteX0" fmla="*/ 0 w 485908"/>
                <a:gd name="connsiteY0" fmla="*/ 545369 h 545369"/>
                <a:gd name="connsiteX1" fmla="*/ 161925 w 485908"/>
                <a:gd name="connsiteY1" fmla="*/ 107219 h 545369"/>
                <a:gd name="connsiteX2" fmla="*/ 381000 w 485908"/>
                <a:gd name="connsiteY2" fmla="*/ 2444 h 545369"/>
                <a:gd name="connsiteX3" fmla="*/ 485775 w 485908"/>
                <a:gd name="connsiteY3" fmla="*/ 173894 h 545369"/>
                <a:gd name="connsiteX4" fmla="*/ 361950 w 485908"/>
                <a:gd name="connsiteY4" fmla="*/ 440594 h 545369"/>
                <a:gd name="connsiteX0" fmla="*/ 0 w 487492"/>
                <a:gd name="connsiteY0" fmla="*/ 573046 h 573046"/>
                <a:gd name="connsiteX1" fmla="*/ 161925 w 487492"/>
                <a:gd name="connsiteY1" fmla="*/ 134896 h 573046"/>
                <a:gd name="connsiteX2" fmla="*/ 276225 w 487492"/>
                <a:gd name="connsiteY2" fmla="*/ 1546 h 573046"/>
                <a:gd name="connsiteX3" fmla="*/ 485775 w 487492"/>
                <a:gd name="connsiteY3" fmla="*/ 201571 h 573046"/>
                <a:gd name="connsiteX4" fmla="*/ 361950 w 487492"/>
                <a:gd name="connsiteY4" fmla="*/ 468271 h 573046"/>
                <a:gd name="connsiteX0" fmla="*/ 0 w 389470"/>
                <a:gd name="connsiteY0" fmla="*/ 572378 h 572378"/>
                <a:gd name="connsiteX1" fmla="*/ 161925 w 389470"/>
                <a:gd name="connsiteY1" fmla="*/ 134228 h 572378"/>
                <a:gd name="connsiteX2" fmla="*/ 276225 w 389470"/>
                <a:gd name="connsiteY2" fmla="*/ 878 h 572378"/>
                <a:gd name="connsiteX3" fmla="*/ 352425 w 389470"/>
                <a:gd name="connsiteY3" fmla="*/ 181853 h 572378"/>
                <a:gd name="connsiteX4" fmla="*/ 361950 w 389470"/>
                <a:gd name="connsiteY4" fmla="*/ 467603 h 572378"/>
                <a:gd name="connsiteX0" fmla="*/ 0 w 352575"/>
                <a:gd name="connsiteY0" fmla="*/ 572378 h 572378"/>
                <a:gd name="connsiteX1" fmla="*/ 161925 w 352575"/>
                <a:gd name="connsiteY1" fmla="*/ 134228 h 572378"/>
                <a:gd name="connsiteX2" fmla="*/ 276225 w 352575"/>
                <a:gd name="connsiteY2" fmla="*/ 878 h 572378"/>
                <a:gd name="connsiteX3" fmla="*/ 352425 w 352575"/>
                <a:gd name="connsiteY3" fmla="*/ 181853 h 572378"/>
                <a:gd name="connsiteX4" fmla="*/ 257175 w 352575"/>
                <a:gd name="connsiteY4" fmla="*/ 505703 h 572378"/>
                <a:gd name="connsiteX0" fmla="*/ 0 w 384967"/>
                <a:gd name="connsiteY0" fmla="*/ 572378 h 572378"/>
                <a:gd name="connsiteX1" fmla="*/ 161925 w 384967"/>
                <a:gd name="connsiteY1" fmla="*/ 134228 h 572378"/>
                <a:gd name="connsiteX2" fmla="*/ 371475 w 384967"/>
                <a:gd name="connsiteY2" fmla="*/ 878 h 572378"/>
                <a:gd name="connsiteX3" fmla="*/ 352425 w 384967"/>
                <a:gd name="connsiteY3" fmla="*/ 181853 h 572378"/>
                <a:gd name="connsiteX4" fmla="*/ 257175 w 384967"/>
                <a:gd name="connsiteY4" fmla="*/ 505703 h 572378"/>
                <a:gd name="connsiteX0" fmla="*/ 0 w 370755"/>
                <a:gd name="connsiteY0" fmla="*/ 572378 h 572378"/>
                <a:gd name="connsiteX1" fmla="*/ 161925 w 370755"/>
                <a:gd name="connsiteY1" fmla="*/ 134228 h 572378"/>
                <a:gd name="connsiteX2" fmla="*/ 352425 w 370755"/>
                <a:gd name="connsiteY2" fmla="*/ 878 h 572378"/>
                <a:gd name="connsiteX3" fmla="*/ 352425 w 370755"/>
                <a:gd name="connsiteY3" fmla="*/ 181853 h 572378"/>
                <a:gd name="connsiteX4" fmla="*/ 257175 w 370755"/>
                <a:gd name="connsiteY4" fmla="*/ 505703 h 572378"/>
                <a:gd name="connsiteX0" fmla="*/ 0 w 357174"/>
                <a:gd name="connsiteY0" fmla="*/ 572378 h 572378"/>
                <a:gd name="connsiteX1" fmla="*/ 161925 w 357174"/>
                <a:gd name="connsiteY1" fmla="*/ 134228 h 572378"/>
                <a:gd name="connsiteX2" fmla="*/ 323850 w 357174"/>
                <a:gd name="connsiteY2" fmla="*/ 878 h 572378"/>
                <a:gd name="connsiteX3" fmla="*/ 352425 w 357174"/>
                <a:gd name="connsiteY3" fmla="*/ 181853 h 572378"/>
                <a:gd name="connsiteX4" fmla="*/ 257175 w 357174"/>
                <a:gd name="connsiteY4" fmla="*/ 505703 h 572378"/>
                <a:gd name="connsiteX0" fmla="*/ 0 w 309549"/>
                <a:gd name="connsiteY0" fmla="*/ 410170 h 505420"/>
                <a:gd name="connsiteX1" fmla="*/ 114300 w 309549"/>
                <a:gd name="connsiteY1" fmla="*/ 133945 h 505420"/>
                <a:gd name="connsiteX2" fmla="*/ 276225 w 309549"/>
                <a:gd name="connsiteY2" fmla="*/ 595 h 505420"/>
                <a:gd name="connsiteX3" fmla="*/ 304800 w 309549"/>
                <a:gd name="connsiteY3" fmla="*/ 181570 h 505420"/>
                <a:gd name="connsiteX4" fmla="*/ 209550 w 309549"/>
                <a:gd name="connsiteY4" fmla="*/ 505420 h 505420"/>
                <a:gd name="connsiteX0" fmla="*/ 0 w 310242"/>
                <a:gd name="connsiteY0" fmla="*/ 410170 h 610195"/>
                <a:gd name="connsiteX1" fmla="*/ 114300 w 310242"/>
                <a:gd name="connsiteY1" fmla="*/ 133945 h 610195"/>
                <a:gd name="connsiteX2" fmla="*/ 276225 w 310242"/>
                <a:gd name="connsiteY2" fmla="*/ 595 h 610195"/>
                <a:gd name="connsiteX3" fmla="*/ 304800 w 310242"/>
                <a:gd name="connsiteY3" fmla="*/ 181570 h 610195"/>
                <a:gd name="connsiteX4" fmla="*/ 200025 w 310242"/>
                <a:gd name="connsiteY4" fmla="*/ 610195 h 610195"/>
                <a:gd name="connsiteX0" fmla="*/ 0 w 309269"/>
                <a:gd name="connsiteY0" fmla="*/ 416793 h 616818"/>
                <a:gd name="connsiteX1" fmla="*/ 152400 w 309269"/>
                <a:gd name="connsiteY1" fmla="*/ 73893 h 616818"/>
                <a:gd name="connsiteX2" fmla="*/ 276225 w 309269"/>
                <a:gd name="connsiteY2" fmla="*/ 7218 h 616818"/>
                <a:gd name="connsiteX3" fmla="*/ 304800 w 309269"/>
                <a:gd name="connsiteY3" fmla="*/ 188193 h 616818"/>
                <a:gd name="connsiteX4" fmla="*/ 200025 w 309269"/>
                <a:gd name="connsiteY4" fmla="*/ 616818 h 616818"/>
                <a:gd name="connsiteX0" fmla="*/ 0 w 326729"/>
                <a:gd name="connsiteY0" fmla="*/ 413508 h 613533"/>
                <a:gd name="connsiteX1" fmla="*/ 152400 w 326729"/>
                <a:gd name="connsiteY1" fmla="*/ 70608 h 613533"/>
                <a:gd name="connsiteX2" fmla="*/ 276225 w 326729"/>
                <a:gd name="connsiteY2" fmla="*/ 3933 h 613533"/>
                <a:gd name="connsiteX3" fmla="*/ 323850 w 326729"/>
                <a:gd name="connsiteY3" fmla="*/ 137283 h 613533"/>
                <a:gd name="connsiteX4" fmla="*/ 200025 w 326729"/>
                <a:gd name="connsiteY4" fmla="*/ 613533 h 613533"/>
                <a:gd name="connsiteX0" fmla="*/ 0 w 263822"/>
                <a:gd name="connsiteY0" fmla="*/ 174060 h 611210"/>
                <a:gd name="connsiteX1" fmla="*/ 89493 w 263822"/>
                <a:gd name="connsiteY1" fmla="*/ 68285 h 611210"/>
                <a:gd name="connsiteX2" fmla="*/ 213318 w 263822"/>
                <a:gd name="connsiteY2" fmla="*/ 1610 h 611210"/>
                <a:gd name="connsiteX3" fmla="*/ 260943 w 263822"/>
                <a:gd name="connsiteY3" fmla="*/ 134960 h 611210"/>
                <a:gd name="connsiteX4" fmla="*/ 137118 w 263822"/>
                <a:gd name="connsiteY4" fmla="*/ 611210 h 611210"/>
                <a:gd name="connsiteX0" fmla="*/ 0 w 263822"/>
                <a:gd name="connsiteY0" fmla="*/ 172450 h 609600"/>
                <a:gd name="connsiteX1" fmla="*/ 213318 w 263822"/>
                <a:gd name="connsiteY1" fmla="*/ 0 h 609600"/>
                <a:gd name="connsiteX2" fmla="*/ 260943 w 263822"/>
                <a:gd name="connsiteY2" fmla="*/ 133350 h 609600"/>
                <a:gd name="connsiteX3" fmla="*/ 137118 w 263822"/>
                <a:gd name="connsiteY3" fmla="*/ 609600 h 609600"/>
                <a:gd name="connsiteX0" fmla="*/ 0 w 267495"/>
                <a:gd name="connsiteY0" fmla="*/ 140218 h 609628"/>
                <a:gd name="connsiteX1" fmla="*/ 215701 w 267495"/>
                <a:gd name="connsiteY1" fmla="*/ 28 h 609628"/>
                <a:gd name="connsiteX2" fmla="*/ 263326 w 267495"/>
                <a:gd name="connsiteY2" fmla="*/ 133378 h 609628"/>
                <a:gd name="connsiteX3" fmla="*/ 139501 w 267495"/>
                <a:gd name="connsiteY3" fmla="*/ 609628 h 609628"/>
                <a:gd name="connsiteX0" fmla="*/ 0 w 238750"/>
                <a:gd name="connsiteY0" fmla="*/ 143053 h 609655"/>
                <a:gd name="connsiteX1" fmla="*/ 187440 w 238750"/>
                <a:gd name="connsiteY1" fmla="*/ 55 h 609655"/>
                <a:gd name="connsiteX2" fmla="*/ 235065 w 238750"/>
                <a:gd name="connsiteY2" fmla="*/ 133405 h 609655"/>
                <a:gd name="connsiteX3" fmla="*/ 111240 w 238750"/>
                <a:gd name="connsiteY3" fmla="*/ 609655 h 609655"/>
                <a:gd name="connsiteX0" fmla="*/ 0 w 213929"/>
                <a:gd name="connsiteY0" fmla="*/ 119856 h 609644"/>
                <a:gd name="connsiteX1" fmla="*/ 162969 w 213929"/>
                <a:gd name="connsiteY1" fmla="*/ 44 h 609644"/>
                <a:gd name="connsiteX2" fmla="*/ 210594 w 213929"/>
                <a:gd name="connsiteY2" fmla="*/ 133394 h 609644"/>
                <a:gd name="connsiteX3" fmla="*/ 86769 w 213929"/>
                <a:gd name="connsiteY3" fmla="*/ 609644 h 609644"/>
                <a:gd name="connsiteX0" fmla="*/ 0 w 210671"/>
                <a:gd name="connsiteY0" fmla="*/ 112947 h 602735"/>
                <a:gd name="connsiteX1" fmla="*/ 103631 w 210671"/>
                <a:gd name="connsiteY1" fmla="*/ 48 h 602735"/>
                <a:gd name="connsiteX2" fmla="*/ 210594 w 210671"/>
                <a:gd name="connsiteY2" fmla="*/ 126485 h 602735"/>
                <a:gd name="connsiteX3" fmla="*/ 86769 w 210671"/>
                <a:gd name="connsiteY3" fmla="*/ 602735 h 602735"/>
                <a:gd name="connsiteX0" fmla="*/ 0 w 211011"/>
                <a:gd name="connsiteY0" fmla="*/ 111076 h 600864"/>
                <a:gd name="connsiteX1" fmla="*/ 122472 w 211011"/>
                <a:gd name="connsiteY1" fmla="*/ 49 h 600864"/>
                <a:gd name="connsiteX2" fmla="*/ 210594 w 211011"/>
                <a:gd name="connsiteY2" fmla="*/ 124614 h 600864"/>
                <a:gd name="connsiteX3" fmla="*/ 86769 w 211011"/>
                <a:gd name="connsiteY3" fmla="*/ 600864 h 600864"/>
                <a:gd name="connsiteX0" fmla="*/ 0 w 210626"/>
                <a:gd name="connsiteY0" fmla="*/ 111076 h 526623"/>
                <a:gd name="connsiteX1" fmla="*/ 122472 w 210626"/>
                <a:gd name="connsiteY1" fmla="*/ 49 h 526623"/>
                <a:gd name="connsiteX2" fmla="*/ 210594 w 210626"/>
                <a:gd name="connsiteY2" fmla="*/ 124614 h 526623"/>
                <a:gd name="connsiteX3" fmla="*/ 113080 w 210626"/>
                <a:gd name="connsiteY3" fmla="*/ 526623 h 526623"/>
                <a:gd name="connsiteX0" fmla="*/ 0 w 210617"/>
                <a:gd name="connsiteY0" fmla="*/ 111076 h 520358"/>
                <a:gd name="connsiteX1" fmla="*/ 122472 w 210617"/>
                <a:gd name="connsiteY1" fmla="*/ 49 h 520358"/>
                <a:gd name="connsiteX2" fmla="*/ 210594 w 210617"/>
                <a:gd name="connsiteY2" fmla="*/ 124614 h 520358"/>
                <a:gd name="connsiteX3" fmla="*/ 114487 w 210617"/>
                <a:gd name="connsiteY3" fmla="*/ 520358 h 520358"/>
                <a:gd name="connsiteX0" fmla="*/ 0 w 211374"/>
                <a:gd name="connsiteY0" fmla="*/ 111076 h 520358"/>
                <a:gd name="connsiteX1" fmla="*/ 122472 w 211374"/>
                <a:gd name="connsiteY1" fmla="*/ 49 h 520358"/>
                <a:gd name="connsiteX2" fmla="*/ 210594 w 211374"/>
                <a:gd name="connsiteY2" fmla="*/ 124614 h 520358"/>
                <a:gd name="connsiteX3" fmla="*/ 162824 w 211374"/>
                <a:gd name="connsiteY3" fmla="*/ 389898 h 520358"/>
                <a:gd name="connsiteX4" fmla="*/ 114487 w 211374"/>
                <a:gd name="connsiteY4" fmla="*/ 520358 h 520358"/>
                <a:gd name="connsiteX0" fmla="*/ 0 w 306967"/>
                <a:gd name="connsiteY0" fmla="*/ 111076 h 565073"/>
                <a:gd name="connsiteX1" fmla="*/ 122472 w 306967"/>
                <a:gd name="connsiteY1" fmla="*/ 49 h 565073"/>
                <a:gd name="connsiteX2" fmla="*/ 210594 w 306967"/>
                <a:gd name="connsiteY2" fmla="*/ 124614 h 565073"/>
                <a:gd name="connsiteX3" fmla="*/ 162824 w 306967"/>
                <a:gd name="connsiteY3" fmla="*/ 389898 h 565073"/>
                <a:gd name="connsiteX4" fmla="*/ 306686 w 306967"/>
                <a:gd name="connsiteY4" fmla="*/ 565073 h 565073"/>
                <a:gd name="connsiteX0" fmla="*/ 0 w 306940"/>
                <a:gd name="connsiteY0" fmla="*/ 111076 h 565073"/>
                <a:gd name="connsiteX1" fmla="*/ 122472 w 306940"/>
                <a:gd name="connsiteY1" fmla="*/ 49 h 565073"/>
                <a:gd name="connsiteX2" fmla="*/ 210594 w 306940"/>
                <a:gd name="connsiteY2" fmla="*/ 124614 h 565073"/>
                <a:gd name="connsiteX3" fmla="*/ 144526 w 306940"/>
                <a:gd name="connsiteY3" fmla="*/ 471341 h 565073"/>
                <a:gd name="connsiteX4" fmla="*/ 306686 w 306940"/>
                <a:gd name="connsiteY4" fmla="*/ 565073 h 565073"/>
                <a:gd name="connsiteX0" fmla="*/ 0 w 306940"/>
                <a:gd name="connsiteY0" fmla="*/ 112607 h 566604"/>
                <a:gd name="connsiteX1" fmla="*/ 44790 w 306940"/>
                <a:gd name="connsiteY1" fmla="*/ 59469 h 566604"/>
                <a:gd name="connsiteX2" fmla="*/ 122472 w 306940"/>
                <a:gd name="connsiteY2" fmla="*/ 1580 h 566604"/>
                <a:gd name="connsiteX3" fmla="*/ 210594 w 306940"/>
                <a:gd name="connsiteY3" fmla="*/ 126145 h 566604"/>
                <a:gd name="connsiteX4" fmla="*/ 144526 w 306940"/>
                <a:gd name="connsiteY4" fmla="*/ 472872 h 566604"/>
                <a:gd name="connsiteX5" fmla="*/ 306686 w 306940"/>
                <a:gd name="connsiteY5" fmla="*/ 566604 h 566604"/>
                <a:gd name="connsiteX0" fmla="*/ 0 w 306940"/>
                <a:gd name="connsiteY0" fmla="*/ 109878 h 563875"/>
                <a:gd name="connsiteX1" fmla="*/ 44790 w 306940"/>
                <a:gd name="connsiteY1" fmla="*/ 56740 h 563875"/>
                <a:gd name="connsiteX2" fmla="*/ 150733 w 306940"/>
                <a:gd name="connsiteY2" fmla="*/ 1659 h 563875"/>
                <a:gd name="connsiteX3" fmla="*/ 210594 w 306940"/>
                <a:gd name="connsiteY3" fmla="*/ 123416 h 563875"/>
                <a:gd name="connsiteX4" fmla="*/ 144526 w 306940"/>
                <a:gd name="connsiteY4" fmla="*/ 470143 h 563875"/>
                <a:gd name="connsiteX5" fmla="*/ 306686 w 306940"/>
                <a:gd name="connsiteY5" fmla="*/ 563875 h 563875"/>
                <a:gd name="connsiteX0" fmla="*/ 0 w 306940"/>
                <a:gd name="connsiteY0" fmla="*/ 112749 h 566746"/>
                <a:gd name="connsiteX1" fmla="*/ 50420 w 306940"/>
                <a:gd name="connsiteY1" fmla="*/ 34552 h 566746"/>
                <a:gd name="connsiteX2" fmla="*/ 150733 w 306940"/>
                <a:gd name="connsiteY2" fmla="*/ 4530 h 566746"/>
                <a:gd name="connsiteX3" fmla="*/ 210594 w 306940"/>
                <a:gd name="connsiteY3" fmla="*/ 126287 h 566746"/>
                <a:gd name="connsiteX4" fmla="*/ 144526 w 306940"/>
                <a:gd name="connsiteY4" fmla="*/ 473014 h 566746"/>
                <a:gd name="connsiteX5" fmla="*/ 306686 w 306940"/>
                <a:gd name="connsiteY5" fmla="*/ 566746 h 566746"/>
                <a:gd name="connsiteX0" fmla="*/ 0 w 306947"/>
                <a:gd name="connsiteY0" fmla="*/ 112749 h 566746"/>
                <a:gd name="connsiteX1" fmla="*/ 50420 w 306947"/>
                <a:gd name="connsiteY1" fmla="*/ 34552 h 566746"/>
                <a:gd name="connsiteX2" fmla="*/ 150733 w 306947"/>
                <a:gd name="connsiteY2" fmla="*/ 4530 h 566746"/>
                <a:gd name="connsiteX3" fmla="*/ 210594 w 306947"/>
                <a:gd name="connsiteY3" fmla="*/ 126287 h 566746"/>
                <a:gd name="connsiteX4" fmla="*/ 150096 w 306947"/>
                <a:gd name="connsiteY4" fmla="*/ 449670 h 566746"/>
                <a:gd name="connsiteX5" fmla="*/ 306686 w 306947"/>
                <a:gd name="connsiteY5" fmla="*/ 566746 h 566746"/>
                <a:gd name="connsiteX0" fmla="*/ 0 w 321495"/>
                <a:gd name="connsiteY0" fmla="*/ 112749 h 532313"/>
                <a:gd name="connsiteX1" fmla="*/ 50420 w 321495"/>
                <a:gd name="connsiteY1" fmla="*/ 34552 h 532313"/>
                <a:gd name="connsiteX2" fmla="*/ 150733 w 321495"/>
                <a:gd name="connsiteY2" fmla="*/ 4530 h 532313"/>
                <a:gd name="connsiteX3" fmla="*/ 210594 w 321495"/>
                <a:gd name="connsiteY3" fmla="*/ 126287 h 532313"/>
                <a:gd name="connsiteX4" fmla="*/ 150096 w 321495"/>
                <a:gd name="connsiteY4" fmla="*/ 449670 h 532313"/>
                <a:gd name="connsiteX5" fmla="*/ 321253 w 321495"/>
                <a:gd name="connsiteY5" fmla="*/ 532313 h 532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495" h="532313">
                  <a:moveTo>
                    <a:pt x="0" y="112749"/>
                  </a:moveTo>
                  <a:cubicBezTo>
                    <a:pt x="7465" y="103893"/>
                    <a:pt x="30008" y="53057"/>
                    <a:pt x="50420" y="34552"/>
                  </a:cubicBezTo>
                  <a:cubicBezTo>
                    <a:pt x="70832" y="16048"/>
                    <a:pt x="124037" y="-10759"/>
                    <a:pt x="150733" y="4530"/>
                  </a:cubicBezTo>
                  <a:cubicBezTo>
                    <a:pt x="177429" y="19819"/>
                    <a:pt x="210700" y="52097"/>
                    <a:pt x="210594" y="126287"/>
                  </a:cubicBezTo>
                  <a:cubicBezTo>
                    <a:pt x="210488" y="200477"/>
                    <a:pt x="166114" y="383713"/>
                    <a:pt x="150096" y="449670"/>
                  </a:cubicBezTo>
                  <a:cubicBezTo>
                    <a:pt x="134078" y="515627"/>
                    <a:pt x="329309" y="510570"/>
                    <a:pt x="321253" y="532313"/>
                  </a:cubicBezTo>
                </a:path>
              </a:pathLst>
            </a:cu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3" name="テキスト ボックス 32"/>
          <p:cNvSpPr txBox="1"/>
          <p:nvPr/>
        </p:nvSpPr>
        <p:spPr>
          <a:xfrm>
            <a:off x="467544" y="3501008"/>
            <a:ext cx="3816424" cy="648072"/>
          </a:xfrm>
          <a:prstGeom prst="ellipse">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l="50000" t="50000" r="50000" b="50000"/>
            </a:path>
            <a:tileRect/>
          </a:gradFill>
          <a:ln>
            <a:noFill/>
          </a:ln>
        </p:spPr>
        <p:txBody>
          <a:bodyPr wrap="none" rtlCol="0" anchor="ctr">
            <a:noAutofit/>
          </a:bodyPr>
          <a:lstStyle>
            <a:defPPr>
              <a:defRPr lang="en-US"/>
            </a:defPPr>
            <a:lvl1pPr algn="ctr">
              <a:defRPr kumimoji="1">
                <a:latin typeface="+mn-ea"/>
              </a:defRPr>
            </a:lvl1pPr>
          </a:lstStyle>
          <a:p>
            <a:r>
              <a:rPr lang="ja-JP" altLang="en-US" dirty="0"/>
              <a:t>まずはオープンデータをはじめてみよう</a:t>
            </a:r>
            <a:endParaRPr lang="en-US" altLang="ja-JP" dirty="0"/>
          </a:p>
        </p:txBody>
      </p:sp>
      <p:sp>
        <p:nvSpPr>
          <p:cNvPr id="34" name="テキスト ボックス 33"/>
          <p:cNvSpPr txBox="1"/>
          <p:nvPr/>
        </p:nvSpPr>
        <p:spPr>
          <a:xfrm>
            <a:off x="4572000" y="3501008"/>
            <a:ext cx="3888432" cy="648072"/>
          </a:xfrm>
          <a:prstGeom prst="ellipse">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l="50000" t="50000" r="50000" b="50000"/>
            </a:path>
            <a:tileRect/>
          </a:gradFill>
          <a:ln>
            <a:noFill/>
          </a:ln>
        </p:spPr>
        <p:txBody>
          <a:bodyPr wrap="none" rtlCol="0" anchor="ctr">
            <a:noAutofit/>
          </a:bodyPr>
          <a:lstStyle>
            <a:defPPr>
              <a:defRPr lang="en-US"/>
            </a:defPPr>
            <a:lvl1pPr algn="ctr">
              <a:defRPr kumimoji="1">
                <a:latin typeface="+mn-ea"/>
              </a:defRPr>
            </a:lvl1pPr>
          </a:lstStyle>
          <a:p>
            <a:r>
              <a:rPr lang="ja-JP" altLang="en-US" dirty="0"/>
              <a:t>データ内容を新しくしたり、</a:t>
            </a:r>
            <a:endParaRPr lang="en-US" altLang="ja-JP" dirty="0"/>
          </a:p>
          <a:p>
            <a:r>
              <a:rPr lang="ja-JP" altLang="en-US" dirty="0"/>
              <a:t>公開するデータを増やしていこう</a:t>
            </a:r>
            <a:endParaRPr lang="en-US" altLang="ja-JP" dirty="0"/>
          </a:p>
        </p:txBody>
      </p:sp>
      <p:sp>
        <p:nvSpPr>
          <p:cNvPr id="36" name="正方形/長方形 35"/>
          <p:cNvSpPr/>
          <p:nvPr/>
        </p:nvSpPr>
        <p:spPr>
          <a:xfrm>
            <a:off x="395536" y="4365104"/>
            <a:ext cx="4608512" cy="432048"/>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r>
              <a:rPr kumimoji="1" lang="ja-JP" altLang="en-US" sz="2000" dirty="0">
                <a:latin typeface="+mn-ea"/>
              </a:rPr>
              <a:t>オープンデータを継続していくための取り組み</a:t>
            </a:r>
          </a:p>
        </p:txBody>
      </p:sp>
      <p:grpSp>
        <p:nvGrpSpPr>
          <p:cNvPr id="42" name="グループ化 41"/>
          <p:cNvGrpSpPr/>
          <p:nvPr/>
        </p:nvGrpSpPr>
        <p:grpSpPr>
          <a:xfrm>
            <a:off x="2627784" y="2564904"/>
            <a:ext cx="1152128" cy="648072"/>
            <a:chOff x="1547664" y="1340768"/>
            <a:chExt cx="1152128" cy="648072"/>
          </a:xfrm>
        </p:grpSpPr>
        <p:sp>
          <p:nvSpPr>
            <p:cNvPr id="43" name="メモ 42"/>
            <p:cNvSpPr/>
            <p:nvPr/>
          </p:nvSpPr>
          <p:spPr>
            <a:xfrm flipV="1">
              <a:off x="1547664" y="1340768"/>
              <a:ext cx="1152128" cy="648072"/>
            </a:xfrm>
            <a:prstGeom prst="foldedCorner">
              <a:avLst>
                <a:gd name="adj" fmla="val 38396"/>
              </a:avLst>
            </a:prstGeom>
            <a:solidFill>
              <a:schemeClr val="accent6">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90000" tIns="46800" rIns="90000" bIns="46800" rtlCol="0" anchor="t"/>
            <a:lstStyle/>
            <a:p>
              <a:pPr algn="ctr"/>
              <a:endParaRPr lang="ja-JP" altLang="en-US" dirty="0">
                <a:solidFill>
                  <a:schemeClr val="tx1"/>
                </a:solidFill>
                <a:latin typeface="+mn-ea"/>
                <a:cs typeface="Meiryo UI" panose="020B0604030504040204" pitchFamily="50" charset="-128"/>
              </a:endParaRPr>
            </a:p>
          </p:txBody>
        </p:sp>
        <p:sp>
          <p:nvSpPr>
            <p:cNvPr id="44" name="テキスト ボックス 43"/>
            <p:cNvSpPr txBox="1"/>
            <p:nvPr/>
          </p:nvSpPr>
          <p:spPr>
            <a:xfrm>
              <a:off x="1547664" y="1556792"/>
              <a:ext cx="1152128" cy="432048"/>
            </a:xfrm>
            <a:prstGeom prst="rect">
              <a:avLst/>
            </a:prstGeom>
            <a:noFill/>
            <a:ln>
              <a:noFill/>
            </a:ln>
          </p:spPr>
          <p:txBody>
            <a:bodyPr wrap="none" rtlCol="0">
              <a:noAutofit/>
            </a:bodyPr>
            <a:lstStyle>
              <a:defPPr>
                <a:defRPr lang="en-US"/>
              </a:defPPr>
              <a:lvl1pPr>
                <a:defRPr kumimoji="1" sz="2000">
                  <a:latin typeface="+mn-ea"/>
                </a:defRPr>
              </a:lvl1pPr>
            </a:lstStyle>
            <a:p>
              <a:pPr algn="ctr"/>
              <a:r>
                <a:rPr lang="ja-JP" altLang="en-US" sz="1800" dirty="0">
                  <a:cs typeface="Meiryo UI" panose="020B0604030504040204" pitchFamily="50" charset="-128"/>
                </a:rPr>
                <a:t>公開データ</a:t>
              </a:r>
            </a:p>
          </p:txBody>
        </p:sp>
      </p:grpSp>
      <p:grpSp>
        <p:nvGrpSpPr>
          <p:cNvPr id="12" name="グループ化 11"/>
          <p:cNvGrpSpPr>
            <a:grpSpLocks noChangeAspect="1"/>
          </p:cNvGrpSpPr>
          <p:nvPr/>
        </p:nvGrpSpPr>
        <p:grpSpPr>
          <a:xfrm>
            <a:off x="3203848" y="1988840"/>
            <a:ext cx="805870" cy="648072"/>
            <a:chOff x="-12372975" y="7240588"/>
            <a:chExt cx="11820525" cy="9505950"/>
          </a:xfrm>
          <a:solidFill>
            <a:schemeClr val="tx1"/>
          </a:solidFill>
        </p:grpSpPr>
        <p:sp>
          <p:nvSpPr>
            <p:cNvPr id="13" name="Freeform 12"/>
            <p:cNvSpPr>
              <a:spLocks/>
            </p:cNvSpPr>
            <p:nvPr/>
          </p:nvSpPr>
          <p:spPr bwMode="auto">
            <a:xfrm>
              <a:off x="-7940675" y="9059863"/>
              <a:ext cx="2898775" cy="2898775"/>
            </a:xfrm>
            <a:custGeom>
              <a:avLst/>
              <a:gdLst>
                <a:gd name="T0" fmla="*/ 960 w 1826"/>
                <a:gd name="T1" fmla="*/ 1826 h 1826"/>
                <a:gd name="T2" fmla="*/ 1098 w 1826"/>
                <a:gd name="T3" fmla="*/ 1808 h 1826"/>
                <a:gd name="T4" fmla="*/ 1228 w 1826"/>
                <a:gd name="T5" fmla="*/ 1770 h 1826"/>
                <a:gd name="T6" fmla="*/ 1348 w 1826"/>
                <a:gd name="T7" fmla="*/ 1716 h 1826"/>
                <a:gd name="T8" fmla="*/ 1460 w 1826"/>
                <a:gd name="T9" fmla="*/ 1644 h 1826"/>
                <a:gd name="T10" fmla="*/ 1560 w 1826"/>
                <a:gd name="T11" fmla="*/ 1558 h 1826"/>
                <a:gd name="T12" fmla="*/ 1646 w 1826"/>
                <a:gd name="T13" fmla="*/ 1460 h 1826"/>
                <a:gd name="T14" fmla="*/ 1716 w 1826"/>
                <a:gd name="T15" fmla="*/ 1348 h 1826"/>
                <a:gd name="T16" fmla="*/ 1772 w 1826"/>
                <a:gd name="T17" fmla="*/ 1226 h 1826"/>
                <a:gd name="T18" fmla="*/ 1808 w 1826"/>
                <a:gd name="T19" fmla="*/ 1096 h 1826"/>
                <a:gd name="T20" fmla="*/ 1826 w 1826"/>
                <a:gd name="T21" fmla="*/ 960 h 1826"/>
                <a:gd name="T22" fmla="*/ 1826 w 1826"/>
                <a:gd name="T23" fmla="*/ 866 h 1826"/>
                <a:gd name="T24" fmla="*/ 1808 w 1826"/>
                <a:gd name="T25" fmla="*/ 730 h 1826"/>
                <a:gd name="T26" fmla="*/ 1772 w 1826"/>
                <a:gd name="T27" fmla="*/ 600 h 1826"/>
                <a:gd name="T28" fmla="*/ 1716 w 1826"/>
                <a:gd name="T29" fmla="*/ 478 h 1826"/>
                <a:gd name="T30" fmla="*/ 1646 w 1826"/>
                <a:gd name="T31" fmla="*/ 368 h 1826"/>
                <a:gd name="T32" fmla="*/ 1560 w 1826"/>
                <a:gd name="T33" fmla="*/ 268 h 1826"/>
                <a:gd name="T34" fmla="*/ 1460 w 1826"/>
                <a:gd name="T35" fmla="*/ 182 h 1826"/>
                <a:gd name="T36" fmla="*/ 1348 w 1826"/>
                <a:gd name="T37" fmla="*/ 110 h 1826"/>
                <a:gd name="T38" fmla="*/ 1228 w 1826"/>
                <a:gd name="T39" fmla="*/ 56 h 1826"/>
                <a:gd name="T40" fmla="*/ 1098 w 1826"/>
                <a:gd name="T41" fmla="*/ 18 h 1826"/>
                <a:gd name="T42" fmla="*/ 960 w 1826"/>
                <a:gd name="T43" fmla="*/ 2 h 1826"/>
                <a:gd name="T44" fmla="*/ 866 w 1826"/>
                <a:gd name="T45" fmla="*/ 2 h 1826"/>
                <a:gd name="T46" fmla="*/ 730 w 1826"/>
                <a:gd name="T47" fmla="*/ 18 h 1826"/>
                <a:gd name="T48" fmla="*/ 600 w 1826"/>
                <a:gd name="T49" fmla="*/ 56 h 1826"/>
                <a:gd name="T50" fmla="*/ 478 w 1826"/>
                <a:gd name="T51" fmla="*/ 110 h 1826"/>
                <a:gd name="T52" fmla="*/ 368 w 1826"/>
                <a:gd name="T53" fmla="*/ 182 h 1826"/>
                <a:gd name="T54" fmla="*/ 268 w 1826"/>
                <a:gd name="T55" fmla="*/ 268 h 1826"/>
                <a:gd name="T56" fmla="*/ 182 w 1826"/>
                <a:gd name="T57" fmla="*/ 368 h 1826"/>
                <a:gd name="T58" fmla="*/ 110 w 1826"/>
                <a:gd name="T59" fmla="*/ 478 h 1826"/>
                <a:gd name="T60" fmla="*/ 56 w 1826"/>
                <a:gd name="T61" fmla="*/ 600 h 1826"/>
                <a:gd name="T62" fmla="*/ 18 w 1826"/>
                <a:gd name="T63" fmla="*/ 730 h 1826"/>
                <a:gd name="T64" fmla="*/ 2 w 1826"/>
                <a:gd name="T65" fmla="*/ 866 h 1826"/>
                <a:gd name="T66" fmla="*/ 2 w 1826"/>
                <a:gd name="T67" fmla="*/ 960 h 1826"/>
                <a:gd name="T68" fmla="*/ 18 w 1826"/>
                <a:gd name="T69" fmla="*/ 1096 h 1826"/>
                <a:gd name="T70" fmla="*/ 56 w 1826"/>
                <a:gd name="T71" fmla="*/ 1226 h 1826"/>
                <a:gd name="T72" fmla="*/ 110 w 1826"/>
                <a:gd name="T73" fmla="*/ 1348 h 1826"/>
                <a:gd name="T74" fmla="*/ 182 w 1826"/>
                <a:gd name="T75" fmla="*/ 1460 h 1826"/>
                <a:gd name="T76" fmla="*/ 268 w 1826"/>
                <a:gd name="T77" fmla="*/ 1558 h 1826"/>
                <a:gd name="T78" fmla="*/ 368 w 1826"/>
                <a:gd name="T79" fmla="*/ 1644 h 1826"/>
                <a:gd name="T80" fmla="*/ 478 w 1826"/>
                <a:gd name="T81" fmla="*/ 1716 h 1826"/>
                <a:gd name="T82" fmla="*/ 600 w 1826"/>
                <a:gd name="T83" fmla="*/ 1770 h 1826"/>
                <a:gd name="T84" fmla="*/ 730 w 1826"/>
                <a:gd name="T85" fmla="*/ 1808 h 1826"/>
                <a:gd name="T86" fmla="*/ 866 w 1826"/>
                <a:gd name="T87" fmla="*/ 1826 h 18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826" h="1826">
                  <a:moveTo>
                    <a:pt x="914" y="1826"/>
                  </a:moveTo>
                  <a:lnTo>
                    <a:pt x="914" y="1826"/>
                  </a:lnTo>
                  <a:lnTo>
                    <a:pt x="960" y="1826"/>
                  </a:lnTo>
                  <a:lnTo>
                    <a:pt x="1006" y="1822"/>
                  </a:lnTo>
                  <a:lnTo>
                    <a:pt x="1052" y="1816"/>
                  </a:lnTo>
                  <a:lnTo>
                    <a:pt x="1098" y="1808"/>
                  </a:lnTo>
                  <a:lnTo>
                    <a:pt x="1142" y="1798"/>
                  </a:lnTo>
                  <a:lnTo>
                    <a:pt x="1184" y="1786"/>
                  </a:lnTo>
                  <a:lnTo>
                    <a:pt x="1228" y="1770"/>
                  </a:lnTo>
                  <a:lnTo>
                    <a:pt x="1268" y="1754"/>
                  </a:lnTo>
                  <a:lnTo>
                    <a:pt x="1310" y="1736"/>
                  </a:lnTo>
                  <a:lnTo>
                    <a:pt x="1348" y="1716"/>
                  </a:lnTo>
                  <a:lnTo>
                    <a:pt x="1386" y="1694"/>
                  </a:lnTo>
                  <a:lnTo>
                    <a:pt x="1424" y="1670"/>
                  </a:lnTo>
                  <a:lnTo>
                    <a:pt x="1460" y="1644"/>
                  </a:lnTo>
                  <a:lnTo>
                    <a:pt x="1494" y="1618"/>
                  </a:lnTo>
                  <a:lnTo>
                    <a:pt x="1528" y="1588"/>
                  </a:lnTo>
                  <a:lnTo>
                    <a:pt x="1560" y="1558"/>
                  </a:lnTo>
                  <a:lnTo>
                    <a:pt x="1590" y="1526"/>
                  </a:lnTo>
                  <a:lnTo>
                    <a:pt x="1618" y="1494"/>
                  </a:lnTo>
                  <a:lnTo>
                    <a:pt x="1646" y="1460"/>
                  </a:lnTo>
                  <a:lnTo>
                    <a:pt x="1670" y="1424"/>
                  </a:lnTo>
                  <a:lnTo>
                    <a:pt x="1694" y="1386"/>
                  </a:lnTo>
                  <a:lnTo>
                    <a:pt x="1716" y="1348"/>
                  </a:lnTo>
                  <a:lnTo>
                    <a:pt x="1736" y="1308"/>
                  </a:lnTo>
                  <a:lnTo>
                    <a:pt x="1756" y="1268"/>
                  </a:lnTo>
                  <a:lnTo>
                    <a:pt x="1772" y="1226"/>
                  </a:lnTo>
                  <a:lnTo>
                    <a:pt x="1786" y="1184"/>
                  </a:lnTo>
                  <a:lnTo>
                    <a:pt x="1798" y="1142"/>
                  </a:lnTo>
                  <a:lnTo>
                    <a:pt x="1808" y="1096"/>
                  </a:lnTo>
                  <a:lnTo>
                    <a:pt x="1816" y="1052"/>
                  </a:lnTo>
                  <a:lnTo>
                    <a:pt x="1822" y="1006"/>
                  </a:lnTo>
                  <a:lnTo>
                    <a:pt x="1826" y="960"/>
                  </a:lnTo>
                  <a:lnTo>
                    <a:pt x="1826" y="914"/>
                  </a:lnTo>
                  <a:lnTo>
                    <a:pt x="1826" y="914"/>
                  </a:lnTo>
                  <a:lnTo>
                    <a:pt x="1826" y="866"/>
                  </a:lnTo>
                  <a:lnTo>
                    <a:pt x="1822" y="820"/>
                  </a:lnTo>
                  <a:lnTo>
                    <a:pt x="1816" y="774"/>
                  </a:lnTo>
                  <a:lnTo>
                    <a:pt x="1808" y="730"/>
                  </a:lnTo>
                  <a:lnTo>
                    <a:pt x="1798" y="686"/>
                  </a:lnTo>
                  <a:lnTo>
                    <a:pt x="1786" y="642"/>
                  </a:lnTo>
                  <a:lnTo>
                    <a:pt x="1772" y="600"/>
                  </a:lnTo>
                  <a:lnTo>
                    <a:pt x="1756" y="558"/>
                  </a:lnTo>
                  <a:lnTo>
                    <a:pt x="1736" y="518"/>
                  </a:lnTo>
                  <a:lnTo>
                    <a:pt x="1716" y="478"/>
                  </a:lnTo>
                  <a:lnTo>
                    <a:pt x="1694" y="440"/>
                  </a:lnTo>
                  <a:lnTo>
                    <a:pt x="1670" y="402"/>
                  </a:lnTo>
                  <a:lnTo>
                    <a:pt x="1646" y="368"/>
                  </a:lnTo>
                  <a:lnTo>
                    <a:pt x="1618" y="332"/>
                  </a:lnTo>
                  <a:lnTo>
                    <a:pt x="1590" y="300"/>
                  </a:lnTo>
                  <a:lnTo>
                    <a:pt x="1560" y="268"/>
                  </a:lnTo>
                  <a:lnTo>
                    <a:pt x="1528" y="238"/>
                  </a:lnTo>
                  <a:lnTo>
                    <a:pt x="1494" y="208"/>
                  </a:lnTo>
                  <a:lnTo>
                    <a:pt x="1460" y="182"/>
                  </a:lnTo>
                  <a:lnTo>
                    <a:pt x="1424" y="156"/>
                  </a:lnTo>
                  <a:lnTo>
                    <a:pt x="1386" y="132"/>
                  </a:lnTo>
                  <a:lnTo>
                    <a:pt x="1348" y="110"/>
                  </a:lnTo>
                  <a:lnTo>
                    <a:pt x="1310" y="90"/>
                  </a:lnTo>
                  <a:lnTo>
                    <a:pt x="1268" y="72"/>
                  </a:lnTo>
                  <a:lnTo>
                    <a:pt x="1228" y="56"/>
                  </a:lnTo>
                  <a:lnTo>
                    <a:pt x="1184" y="40"/>
                  </a:lnTo>
                  <a:lnTo>
                    <a:pt x="1142" y="28"/>
                  </a:lnTo>
                  <a:lnTo>
                    <a:pt x="1098" y="18"/>
                  </a:lnTo>
                  <a:lnTo>
                    <a:pt x="1052" y="10"/>
                  </a:lnTo>
                  <a:lnTo>
                    <a:pt x="1006" y="4"/>
                  </a:lnTo>
                  <a:lnTo>
                    <a:pt x="960" y="2"/>
                  </a:lnTo>
                  <a:lnTo>
                    <a:pt x="914" y="0"/>
                  </a:lnTo>
                  <a:lnTo>
                    <a:pt x="914" y="0"/>
                  </a:lnTo>
                  <a:lnTo>
                    <a:pt x="866" y="2"/>
                  </a:lnTo>
                  <a:lnTo>
                    <a:pt x="820" y="4"/>
                  </a:lnTo>
                  <a:lnTo>
                    <a:pt x="774" y="10"/>
                  </a:lnTo>
                  <a:lnTo>
                    <a:pt x="730" y="18"/>
                  </a:lnTo>
                  <a:lnTo>
                    <a:pt x="686" y="28"/>
                  </a:lnTo>
                  <a:lnTo>
                    <a:pt x="642" y="40"/>
                  </a:lnTo>
                  <a:lnTo>
                    <a:pt x="600" y="56"/>
                  </a:lnTo>
                  <a:lnTo>
                    <a:pt x="558" y="72"/>
                  </a:lnTo>
                  <a:lnTo>
                    <a:pt x="518" y="90"/>
                  </a:lnTo>
                  <a:lnTo>
                    <a:pt x="478" y="110"/>
                  </a:lnTo>
                  <a:lnTo>
                    <a:pt x="440" y="132"/>
                  </a:lnTo>
                  <a:lnTo>
                    <a:pt x="404" y="156"/>
                  </a:lnTo>
                  <a:lnTo>
                    <a:pt x="368" y="182"/>
                  </a:lnTo>
                  <a:lnTo>
                    <a:pt x="332" y="208"/>
                  </a:lnTo>
                  <a:lnTo>
                    <a:pt x="300" y="238"/>
                  </a:lnTo>
                  <a:lnTo>
                    <a:pt x="268" y="268"/>
                  </a:lnTo>
                  <a:lnTo>
                    <a:pt x="238" y="300"/>
                  </a:lnTo>
                  <a:lnTo>
                    <a:pt x="210" y="332"/>
                  </a:lnTo>
                  <a:lnTo>
                    <a:pt x="182" y="368"/>
                  </a:lnTo>
                  <a:lnTo>
                    <a:pt x="156" y="402"/>
                  </a:lnTo>
                  <a:lnTo>
                    <a:pt x="132" y="440"/>
                  </a:lnTo>
                  <a:lnTo>
                    <a:pt x="110" y="478"/>
                  </a:lnTo>
                  <a:lnTo>
                    <a:pt x="90" y="518"/>
                  </a:lnTo>
                  <a:lnTo>
                    <a:pt x="72" y="558"/>
                  </a:lnTo>
                  <a:lnTo>
                    <a:pt x="56" y="600"/>
                  </a:lnTo>
                  <a:lnTo>
                    <a:pt x="42" y="642"/>
                  </a:lnTo>
                  <a:lnTo>
                    <a:pt x="30" y="686"/>
                  </a:lnTo>
                  <a:lnTo>
                    <a:pt x="18" y="730"/>
                  </a:lnTo>
                  <a:lnTo>
                    <a:pt x="10" y="774"/>
                  </a:lnTo>
                  <a:lnTo>
                    <a:pt x="4" y="820"/>
                  </a:lnTo>
                  <a:lnTo>
                    <a:pt x="2" y="866"/>
                  </a:lnTo>
                  <a:lnTo>
                    <a:pt x="0" y="914"/>
                  </a:lnTo>
                  <a:lnTo>
                    <a:pt x="0" y="914"/>
                  </a:lnTo>
                  <a:lnTo>
                    <a:pt x="2" y="960"/>
                  </a:lnTo>
                  <a:lnTo>
                    <a:pt x="4" y="1006"/>
                  </a:lnTo>
                  <a:lnTo>
                    <a:pt x="10" y="1052"/>
                  </a:lnTo>
                  <a:lnTo>
                    <a:pt x="18" y="1096"/>
                  </a:lnTo>
                  <a:lnTo>
                    <a:pt x="30" y="1142"/>
                  </a:lnTo>
                  <a:lnTo>
                    <a:pt x="42" y="1184"/>
                  </a:lnTo>
                  <a:lnTo>
                    <a:pt x="56" y="1226"/>
                  </a:lnTo>
                  <a:lnTo>
                    <a:pt x="72" y="1268"/>
                  </a:lnTo>
                  <a:lnTo>
                    <a:pt x="90" y="1308"/>
                  </a:lnTo>
                  <a:lnTo>
                    <a:pt x="110" y="1348"/>
                  </a:lnTo>
                  <a:lnTo>
                    <a:pt x="132" y="1386"/>
                  </a:lnTo>
                  <a:lnTo>
                    <a:pt x="156" y="1424"/>
                  </a:lnTo>
                  <a:lnTo>
                    <a:pt x="182" y="1460"/>
                  </a:lnTo>
                  <a:lnTo>
                    <a:pt x="210" y="1494"/>
                  </a:lnTo>
                  <a:lnTo>
                    <a:pt x="238" y="1526"/>
                  </a:lnTo>
                  <a:lnTo>
                    <a:pt x="268" y="1558"/>
                  </a:lnTo>
                  <a:lnTo>
                    <a:pt x="300" y="1588"/>
                  </a:lnTo>
                  <a:lnTo>
                    <a:pt x="332" y="1618"/>
                  </a:lnTo>
                  <a:lnTo>
                    <a:pt x="368" y="1644"/>
                  </a:lnTo>
                  <a:lnTo>
                    <a:pt x="404" y="1670"/>
                  </a:lnTo>
                  <a:lnTo>
                    <a:pt x="440" y="1694"/>
                  </a:lnTo>
                  <a:lnTo>
                    <a:pt x="478" y="1716"/>
                  </a:lnTo>
                  <a:lnTo>
                    <a:pt x="518" y="1736"/>
                  </a:lnTo>
                  <a:lnTo>
                    <a:pt x="558" y="1754"/>
                  </a:lnTo>
                  <a:lnTo>
                    <a:pt x="600" y="1770"/>
                  </a:lnTo>
                  <a:lnTo>
                    <a:pt x="642" y="1786"/>
                  </a:lnTo>
                  <a:lnTo>
                    <a:pt x="686" y="1798"/>
                  </a:lnTo>
                  <a:lnTo>
                    <a:pt x="730" y="1808"/>
                  </a:lnTo>
                  <a:lnTo>
                    <a:pt x="774" y="1816"/>
                  </a:lnTo>
                  <a:lnTo>
                    <a:pt x="820" y="1822"/>
                  </a:lnTo>
                  <a:lnTo>
                    <a:pt x="866" y="1826"/>
                  </a:lnTo>
                  <a:lnTo>
                    <a:pt x="914" y="1826"/>
                  </a:lnTo>
                  <a:lnTo>
                    <a:pt x="914" y="18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 name="Freeform 13"/>
            <p:cNvSpPr>
              <a:spLocks/>
            </p:cNvSpPr>
            <p:nvPr/>
          </p:nvSpPr>
          <p:spPr bwMode="auto">
            <a:xfrm>
              <a:off x="-12372975" y="7240588"/>
              <a:ext cx="11820525" cy="9505950"/>
            </a:xfrm>
            <a:custGeom>
              <a:avLst/>
              <a:gdLst>
                <a:gd name="T0" fmla="*/ 7222 w 7446"/>
                <a:gd name="T1" fmla="*/ 38 h 5988"/>
                <a:gd name="T2" fmla="*/ 7112 w 7446"/>
                <a:gd name="T3" fmla="*/ 4 h 5988"/>
                <a:gd name="T4" fmla="*/ 6998 w 7446"/>
                <a:gd name="T5" fmla="*/ 4 h 5988"/>
                <a:gd name="T6" fmla="*/ 6890 w 7446"/>
                <a:gd name="T7" fmla="*/ 36 h 5988"/>
                <a:gd name="T8" fmla="*/ 6794 w 7446"/>
                <a:gd name="T9" fmla="*/ 98 h 5988"/>
                <a:gd name="T10" fmla="*/ 6718 w 7446"/>
                <a:gd name="T11" fmla="*/ 188 h 5988"/>
                <a:gd name="T12" fmla="*/ 4776 w 7446"/>
                <a:gd name="T13" fmla="*/ 3144 h 5988"/>
                <a:gd name="T14" fmla="*/ 4716 w 7446"/>
                <a:gd name="T15" fmla="*/ 3186 h 5988"/>
                <a:gd name="T16" fmla="*/ 4644 w 7446"/>
                <a:gd name="T17" fmla="*/ 3198 h 5988"/>
                <a:gd name="T18" fmla="*/ 4518 w 7446"/>
                <a:gd name="T19" fmla="*/ 3172 h 5988"/>
                <a:gd name="T20" fmla="*/ 4190 w 7446"/>
                <a:gd name="T21" fmla="*/ 3126 h 5988"/>
                <a:gd name="T22" fmla="*/ 3830 w 7446"/>
                <a:gd name="T23" fmla="*/ 3102 h 5988"/>
                <a:gd name="T24" fmla="*/ 3580 w 7446"/>
                <a:gd name="T25" fmla="*/ 3102 h 5988"/>
                <a:gd name="T26" fmla="*/ 3222 w 7446"/>
                <a:gd name="T27" fmla="*/ 3126 h 5988"/>
                <a:gd name="T28" fmla="*/ 2894 w 7446"/>
                <a:gd name="T29" fmla="*/ 3172 h 5988"/>
                <a:gd name="T30" fmla="*/ 2768 w 7446"/>
                <a:gd name="T31" fmla="*/ 3198 h 5988"/>
                <a:gd name="T32" fmla="*/ 2694 w 7446"/>
                <a:gd name="T33" fmla="*/ 3186 h 5988"/>
                <a:gd name="T34" fmla="*/ 2636 w 7446"/>
                <a:gd name="T35" fmla="*/ 3144 h 5988"/>
                <a:gd name="T36" fmla="*/ 726 w 7446"/>
                <a:gd name="T37" fmla="*/ 202 h 5988"/>
                <a:gd name="T38" fmla="*/ 650 w 7446"/>
                <a:gd name="T39" fmla="*/ 112 h 5988"/>
                <a:gd name="T40" fmla="*/ 556 w 7446"/>
                <a:gd name="T41" fmla="*/ 50 h 5988"/>
                <a:gd name="T42" fmla="*/ 448 w 7446"/>
                <a:gd name="T43" fmla="*/ 18 h 5988"/>
                <a:gd name="T44" fmla="*/ 334 w 7446"/>
                <a:gd name="T45" fmla="*/ 18 h 5988"/>
                <a:gd name="T46" fmla="*/ 222 w 7446"/>
                <a:gd name="T47" fmla="*/ 52 h 5988"/>
                <a:gd name="T48" fmla="*/ 154 w 7446"/>
                <a:gd name="T49" fmla="*/ 94 h 5988"/>
                <a:gd name="T50" fmla="*/ 72 w 7446"/>
                <a:gd name="T51" fmla="*/ 178 h 5988"/>
                <a:gd name="T52" fmla="*/ 20 w 7446"/>
                <a:gd name="T53" fmla="*/ 278 h 5988"/>
                <a:gd name="T54" fmla="*/ 0 w 7446"/>
                <a:gd name="T55" fmla="*/ 388 h 5988"/>
                <a:gd name="T56" fmla="*/ 10 w 7446"/>
                <a:gd name="T57" fmla="*/ 502 h 5988"/>
                <a:gd name="T58" fmla="*/ 56 w 7446"/>
                <a:gd name="T59" fmla="*/ 610 h 5988"/>
                <a:gd name="T60" fmla="*/ 1586 w 7446"/>
                <a:gd name="T61" fmla="*/ 3282 h 5988"/>
                <a:gd name="T62" fmla="*/ 2074 w 7446"/>
                <a:gd name="T63" fmla="*/ 4128 h 5988"/>
                <a:gd name="T64" fmla="*/ 2122 w 7446"/>
                <a:gd name="T65" fmla="*/ 4230 h 5988"/>
                <a:gd name="T66" fmla="*/ 2150 w 7446"/>
                <a:gd name="T67" fmla="*/ 4336 h 5988"/>
                <a:gd name="T68" fmla="*/ 2220 w 7446"/>
                <a:gd name="T69" fmla="*/ 5988 h 5988"/>
                <a:gd name="T70" fmla="*/ 5254 w 7446"/>
                <a:gd name="T71" fmla="*/ 4410 h 5988"/>
                <a:gd name="T72" fmla="*/ 5270 w 7446"/>
                <a:gd name="T73" fmla="*/ 4300 h 5988"/>
                <a:gd name="T74" fmla="*/ 5304 w 7446"/>
                <a:gd name="T75" fmla="*/ 4194 h 5988"/>
                <a:gd name="T76" fmla="*/ 7388 w 7446"/>
                <a:gd name="T77" fmla="*/ 596 h 5988"/>
                <a:gd name="T78" fmla="*/ 7422 w 7446"/>
                <a:gd name="T79" fmla="*/ 524 h 5988"/>
                <a:gd name="T80" fmla="*/ 7446 w 7446"/>
                <a:gd name="T81" fmla="*/ 412 h 5988"/>
                <a:gd name="T82" fmla="*/ 7436 w 7446"/>
                <a:gd name="T83" fmla="*/ 300 h 5988"/>
                <a:gd name="T84" fmla="*/ 7394 w 7446"/>
                <a:gd name="T85" fmla="*/ 194 h 5988"/>
                <a:gd name="T86" fmla="*/ 7322 w 7446"/>
                <a:gd name="T87" fmla="*/ 104 h 5988"/>
                <a:gd name="T88" fmla="*/ 7258 w 7446"/>
                <a:gd name="T89" fmla="*/ 56 h 59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7446" h="5988">
                  <a:moveTo>
                    <a:pt x="7258" y="56"/>
                  </a:moveTo>
                  <a:lnTo>
                    <a:pt x="7258" y="56"/>
                  </a:lnTo>
                  <a:lnTo>
                    <a:pt x="7222" y="38"/>
                  </a:lnTo>
                  <a:lnTo>
                    <a:pt x="7186" y="22"/>
                  </a:lnTo>
                  <a:lnTo>
                    <a:pt x="7150" y="12"/>
                  </a:lnTo>
                  <a:lnTo>
                    <a:pt x="7112" y="4"/>
                  </a:lnTo>
                  <a:lnTo>
                    <a:pt x="7074" y="0"/>
                  </a:lnTo>
                  <a:lnTo>
                    <a:pt x="7036" y="0"/>
                  </a:lnTo>
                  <a:lnTo>
                    <a:pt x="6998" y="4"/>
                  </a:lnTo>
                  <a:lnTo>
                    <a:pt x="6962" y="10"/>
                  </a:lnTo>
                  <a:lnTo>
                    <a:pt x="6926" y="22"/>
                  </a:lnTo>
                  <a:lnTo>
                    <a:pt x="6890" y="36"/>
                  </a:lnTo>
                  <a:lnTo>
                    <a:pt x="6856" y="52"/>
                  </a:lnTo>
                  <a:lnTo>
                    <a:pt x="6824" y="74"/>
                  </a:lnTo>
                  <a:lnTo>
                    <a:pt x="6794" y="98"/>
                  </a:lnTo>
                  <a:lnTo>
                    <a:pt x="6766" y="124"/>
                  </a:lnTo>
                  <a:lnTo>
                    <a:pt x="6742" y="154"/>
                  </a:lnTo>
                  <a:lnTo>
                    <a:pt x="6718" y="188"/>
                  </a:lnTo>
                  <a:lnTo>
                    <a:pt x="4792" y="3124"/>
                  </a:lnTo>
                  <a:lnTo>
                    <a:pt x="4792" y="3124"/>
                  </a:lnTo>
                  <a:lnTo>
                    <a:pt x="4776" y="3144"/>
                  </a:lnTo>
                  <a:lnTo>
                    <a:pt x="4758" y="3162"/>
                  </a:lnTo>
                  <a:lnTo>
                    <a:pt x="4738" y="3176"/>
                  </a:lnTo>
                  <a:lnTo>
                    <a:pt x="4716" y="3186"/>
                  </a:lnTo>
                  <a:lnTo>
                    <a:pt x="4694" y="3194"/>
                  </a:lnTo>
                  <a:lnTo>
                    <a:pt x="4668" y="3198"/>
                  </a:lnTo>
                  <a:lnTo>
                    <a:pt x="4644" y="3198"/>
                  </a:lnTo>
                  <a:lnTo>
                    <a:pt x="4618" y="3194"/>
                  </a:lnTo>
                  <a:lnTo>
                    <a:pt x="4618" y="3194"/>
                  </a:lnTo>
                  <a:lnTo>
                    <a:pt x="4518" y="3172"/>
                  </a:lnTo>
                  <a:lnTo>
                    <a:pt x="4412" y="3154"/>
                  </a:lnTo>
                  <a:lnTo>
                    <a:pt x="4302" y="3138"/>
                  </a:lnTo>
                  <a:lnTo>
                    <a:pt x="4190" y="3126"/>
                  </a:lnTo>
                  <a:lnTo>
                    <a:pt x="4072" y="3116"/>
                  </a:lnTo>
                  <a:lnTo>
                    <a:pt x="3952" y="3108"/>
                  </a:lnTo>
                  <a:lnTo>
                    <a:pt x="3830" y="3102"/>
                  </a:lnTo>
                  <a:lnTo>
                    <a:pt x="3706" y="3102"/>
                  </a:lnTo>
                  <a:lnTo>
                    <a:pt x="3706" y="3102"/>
                  </a:lnTo>
                  <a:lnTo>
                    <a:pt x="3580" y="3102"/>
                  </a:lnTo>
                  <a:lnTo>
                    <a:pt x="3458" y="3108"/>
                  </a:lnTo>
                  <a:lnTo>
                    <a:pt x="3338" y="3116"/>
                  </a:lnTo>
                  <a:lnTo>
                    <a:pt x="3222" y="3126"/>
                  </a:lnTo>
                  <a:lnTo>
                    <a:pt x="3108" y="3138"/>
                  </a:lnTo>
                  <a:lnTo>
                    <a:pt x="3000" y="3154"/>
                  </a:lnTo>
                  <a:lnTo>
                    <a:pt x="2894" y="3172"/>
                  </a:lnTo>
                  <a:lnTo>
                    <a:pt x="2792" y="3194"/>
                  </a:lnTo>
                  <a:lnTo>
                    <a:pt x="2792" y="3194"/>
                  </a:lnTo>
                  <a:lnTo>
                    <a:pt x="2768" y="3198"/>
                  </a:lnTo>
                  <a:lnTo>
                    <a:pt x="2742" y="3198"/>
                  </a:lnTo>
                  <a:lnTo>
                    <a:pt x="2718" y="3194"/>
                  </a:lnTo>
                  <a:lnTo>
                    <a:pt x="2694" y="3186"/>
                  </a:lnTo>
                  <a:lnTo>
                    <a:pt x="2674" y="3176"/>
                  </a:lnTo>
                  <a:lnTo>
                    <a:pt x="2654" y="3162"/>
                  </a:lnTo>
                  <a:lnTo>
                    <a:pt x="2636" y="3144"/>
                  </a:lnTo>
                  <a:lnTo>
                    <a:pt x="2620" y="3124"/>
                  </a:lnTo>
                  <a:lnTo>
                    <a:pt x="726" y="202"/>
                  </a:lnTo>
                  <a:lnTo>
                    <a:pt x="726" y="202"/>
                  </a:lnTo>
                  <a:lnTo>
                    <a:pt x="704" y="168"/>
                  </a:lnTo>
                  <a:lnTo>
                    <a:pt x="678" y="138"/>
                  </a:lnTo>
                  <a:lnTo>
                    <a:pt x="650" y="112"/>
                  </a:lnTo>
                  <a:lnTo>
                    <a:pt x="620" y="88"/>
                  </a:lnTo>
                  <a:lnTo>
                    <a:pt x="588" y="66"/>
                  </a:lnTo>
                  <a:lnTo>
                    <a:pt x="556" y="50"/>
                  </a:lnTo>
                  <a:lnTo>
                    <a:pt x="520" y="36"/>
                  </a:lnTo>
                  <a:lnTo>
                    <a:pt x="484" y="24"/>
                  </a:lnTo>
                  <a:lnTo>
                    <a:pt x="448" y="18"/>
                  </a:lnTo>
                  <a:lnTo>
                    <a:pt x="410" y="14"/>
                  </a:lnTo>
                  <a:lnTo>
                    <a:pt x="372" y="14"/>
                  </a:lnTo>
                  <a:lnTo>
                    <a:pt x="334" y="18"/>
                  </a:lnTo>
                  <a:lnTo>
                    <a:pt x="296" y="26"/>
                  </a:lnTo>
                  <a:lnTo>
                    <a:pt x="258" y="36"/>
                  </a:lnTo>
                  <a:lnTo>
                    <a:pt x="222" y="52"/>
                  </a:lnTo>
                  <a:lnTo>
                    <a:pt x="186" y="72"/>
                  </a:lnTo>
                  <a:lnTo>
                    <a:pt x="186" y="72"/>
                  </a:lnTo>
                  <a:lnTo>
                    <a:pt x="154" y="94"/>
                  </a:lnTo>
                  <a:lnTo>
                    <a:pt x="124" y="120"/>
                  </a:lnTo>
                  <a:lnTo>
                    <a:pt x="96" y="148"/>
                  </a:lnTo>
                  <a:lnTo>
                    <a:pt x="72" y="178"/>
                  </a:lnTo>
                  <a:lnTo>
                    <a:pt x="52" y="210"/>
                  </a:lnTo>
                  <a:lnTo>
                    <a:pt x="34" y="242"/>
                  </a:lnTo>
                  <a:lnTo>
                    <a:pt x="20" y="278"/>
                  </a:lnTo>
                  <a:lnTo>
                    <a:pt x="10" y="314"/>
                  </a:lnTo>
                  <a:lnTo>
                    <a:pt x="4" y="350"/>
                  </a:lnTo>
                  <a:lnTo>
                    <a:pt x="0" y="388"/>
                  </a:lnTo>
                  <a:lnTo>
                    <a:pt x="0" y="426"/>
                  </a:lnTo>
                  <a:lnTo>
                    <a:pt x="4" y="464"/>
                  </a:lnTo>
                  <a:lnTo>
                    <a:pt x="10" y="502"/>
                  </a:lnTo>
                  <a:lnTo>
                    <a:pt x="22" y="538"/>
                  </a:lnTo>
                  <a:lnTo>
                    <a:pt x="38" y="576"/>
                  </a:lnTo>
                  <a:lnTo>
                    <a:pt x="56" y="610"/>
                  </a:lnTo>
                  <a:lnTo>
                    <a:pt x="56" y="610"/>
                  </a:lnTo>
                  <a:lnTo>
                    <a:pt x="912" y="2106"/>
                  </a:lnTo>
                  <a:lnTo>
                    <a:pt x="1586" y="3282"/>
                  </a:lnTo>
                  <a:lnTo>
                    <a:pt x="1870" y="3776"/>
                  </a:lnTo>
                  <a:lnTo>
                    <a:pt x="2074" y="4128"/>
                  </a:lnTo>
                  <a:lnTo>
                    <a:pt x="2074" y="4128"/>
                  </a:lnTo>
                  <a:lnTo>
                    <a:pt x="2092" y="4162"/>
                  </a:lnTo>
                  <a:lnTo>
                    <a:pt x="2108" y="4194"/>
                  </a:lnTo>
                  <a:lnTo>
                    <a:pt x="2122" y="4230"/>
                  </a:lnTo>
                  <a:lnTo>
                    <a:pt x="2134" y="4264"/>
                  </a:lnTo>
                  <a:lnTo>
                    <a:pt x="2142" y="4300"/>
                  </a:lnTo>
                  <a:lnTo>
                    <a:pt x="2150" y="4336"/>
                  </a:lnTo>
                  <a:lnTo>
                    <a:pt x="2154" y="4374"/>
                  </a:lnTo>
                  <a:lnTo>
                    <a:pt x="2156" y="4410"/>
                  </a:lnTo>
                  <a:lnTo>
                    <a:pt x="2220" y="5988"/>
                  </a:lnTo>
                  <a:lnTo>
                    <a:pt x="5192" y="5988"/>
                  </a:lnTo>
                  <a:lnTo>
                    <a:pt x="5254" y="4410"/>
                  </a:lnTo>
                  <a:lnTo>
                    <a:pt x="5254" y="4410"/>
                  </a:lnTo>
                  <a:lnTo>
                    <a:pt x="5258" y="4372"/>
                  </a:lnTo>
                  <a:lnTo>
                    <a:pt x="5262" y="4336"/>
                  </a:lnTo>
                  <a:lnTo>
                    <a:pt x="5270" y="4300"/>
                  </a:lnTo>
                  <a:lnTo>
                    <a:pt x="5278" y="4264"/>
                  </a:lnTo>
                  <a:lnTo>
                    <a:pt x="5290" y="4228"/>
                  </a:lnTo>
                  <a:lnTo>
                    <a:pt x="5304" y="4194"/>
                  </a:lnTo>
                  <a:lnTo>
                    <a:pt x="5320" y="4160"/>
                  </a:lnTo>
                  <a:lnTo>
                    <a:pt x="5336" y="4128"/>
                  </a:lnTo>
                  <a:lnTo>
                    <a:pt x="7388" y="596"/>
                  </a:lnTo>
                  <a:lnTo>
                    <a:pt x="7388" y="596"/>
                  </a:lnTo>
                  <a:lnTo>
                    <a:pt x="7408" y="560"/>
                  </a:lnTo>
                  <a:lnTo>
                    <a:pt x="7422" y="524"/>
                  </a:lnTo>
                  <a:lnTo>
                    <a:pt x="7434" y="488"/>
                  </a:lnTo>
                  <a:lnTo>
                    <a:pt x="7442" y="450"/>
                  </a:lnTo>
                  <a:lnTo>
                    <a:pt x="7446" y="412"/>
                  </a:lnTo>
                  <a:lnTo>
                    <a:pt x="7446" y="374"/>
                  </a:lnTo>
                  <a:lnTo>
                    <a:pt x="7442" y="336"/>
                  </a:lnTo>
                  <a:lnTo>
                    <a:pt x="7436" y="300"/>
                  </a:lnTo>
                  <a:lnTo>
                    <a:pt x="7424" y="264"/>
                  </a:lnTo>
                  <a:lnTo>
                    <a:pt x="7410" y="228"/>
                  </a:lnTo>
                  <a:lnTo>
                    <a:pt x="7394" y="194"/>
                  </a:lnTo>
                  <a:lnTo>
                    <a:pt x="7372" y="162"/>
                  </a:lnTo>
                  <a:lnTo>
                    <a:pt x="7348" y="132"/>
                  </a:lnTo>
                  <a:lnTo>
                    <a:pt x="7322" y="104"/>
                  </a:lnTo>
                  <a:lnTo>
                    <a:pt x="7292" y="80"/>
                  </a:lnTo>
                  <a:lnTo>
                    <a:pt x="7258" y="56"/>
                  </a:lnTo>
                  <a:lnTo>
                    <a:pt x="7258" y="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45" name="グループ化 44"/>
          <p:cNvGrpSpPr/>
          <p:nvPr/>
        </p:nvGrpSpPr>
        <p:grpSpPr>
          <a:xfrm>
            <a:off x="5004048" y="2564904"/>
            <a:ext cx="1152128" cy="648072"/>
            <a:chOff x="1547664" y="1340768"/>
            <a:chExt cx="1152128" cy="648072"/>
          </a:xfrm>
        </p:grpSpPr>
        <p:sp>
          <p:nvSpPr>
            <p:cNvPr id="46" name="メモ 45"/>
            <p:cNvSpPr/>
            <p:nvPr/>
          </p:nvSpPr>
          <p:spPr>
            <a:xfrm flipV="1">
              <a:off x="1547664" y="1340768"/>
              <a:ext cx="1152128" cy="648072"/>
            </a:xfrm>
            <a:prstGeom prst="foldedCorner">
              <a:avLst>
                <a:gd name="adj" fmla="val 38396"/>
              </a:avLst>
            </a:prstGeom>
            <a:solidFill>
              <a:schemeClr val="accent6">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90000" tIns="46800" rIns="90000" bIns="46800" rtlCol="0" anchor="t"/>
            <a:lstStyle/>
            <a:p>
              <a:pPr algn="ctr"/>
              <a:endParaRPr lang="ja-JP" altLang="en-US" dirty="0">
                <a:solidFill>
                  <a:schemeClr val="tx1"/>
                </a:solidFill>
                <a:latin typeface="+mn-ea"/>
                <a:cs typeface="Meiryo UI" panose="020B0604030504040204" pitchFamily="50" charset="-128"/>
              </a:endParaRPr>
            </a:p>
          </p:txBody>
        </p:sp>
        <p:sp>
          <p:nvSpPr>
            <p:cNvPr id="47" name="テキスト ボックス 46"/>
            <p:cNvSpPr txBox="1"/>
            <p:nvPr/>
          </p:nvSpPr>
          <p:spPr>
            <a:xfrm>
              <a:off x="1547664" y="1556792"/>
              <a:ext cx="1152128" cy="432048"/>
            </a:xfrm>
            <a:prstGeom prst="rect">
              <a:avLst/>
            </a:prstGeom>
            <a:noFill/>
            <a:ln>
              <a:noFill/>
            </a:ln>
          </p:spPr>
          <p:txBody>
            <a:bodyPr wrap="none" rtlCol="0">
              <a:noAutofit/>
            </a:bodyPr>
            <a:lstStyle>
              <a:defPPr>
                <a:defRPr lang="en-US"/>
              </a:defPPr>
              <a:lvl1pPr>
                <a:defRPr kumimoji="1" sz="2000">
                  <a:latin typeface="+mn-ea"/>
                </a:defRPr>
              </a:lvl1pPr>
            </a:lstStyle>
            <a:p>
              <a:pPr algn="ctr"/>
              <a:r>
                <a:rPr lang="ja-JP" altLang="en-US" sz="1800" dirty="0">
                  <a:cs typeface="Meiryo UI" panose="020B0604030504040204" pitchFamily="50" charset="-128"/>
                </a:rPr>
                <a:t>公開データ</a:t>
              </a:r>
            </a:p>
          </p:txBody>
        </p:sp>
      </p:grpSp>
      <p:grpSp>
        <p:nvGrpSpPr>
          <p:cNvPr id="48" name="グループ化 47"/>
          <p:cNvGrpSpPr/>
          <p:nvPr/>
        </p:nvGrpSpPr>
        <p:grpSpPr>
          <a:xfrm>
            <a:off x="5004048" y="1772816"/>
            <a:ext cx="1152128" cy="648072"/>
            <a:chOff x="1547664" y="1340768"/>
            <a:chExt cx="1152128" cy="648072"/>
          </a:xfrm>
        </p:grpSpPr>
        <p:sp>
          <p:nvSpPr>
            <p:cNvPr id="49" name="メモ 48"/>
            <p:cNvSpPr/>
            <p:nvPr/>
          </p:nvSpPr>
          <p:spPr>
            <a:xfrm flipV="1">
              <a:off x="1547664" y="1340768"/>
              <a:ext cx="1152128" cy="648072"/>
            </a:xfrm>
            <a:prstGeom prst="foldedCorner">
              <a:avLst>
                <a:gd name="adj" fmla="val 38396"/>
              </a:avLst>
            </a:prstGeom>
            <a:solidFill>
              <a:schemeClr val="accent6">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90000" tIns="46800" rIns="90000" bIns="46800" rtlCol="0" anchor="t"/>
            <a:lstStyle/>
            <a:p>
              <a:pPr algn="ctr"/>
              <a:endParaRPr lang="ja-JP" altLang="en-US" dirty="0">
                <a:solidFill>
                  <a:schemeClr val="tx1"/>
                </a:solidFill>
                <a:latin typeface="+mn-ea"/>
                <a:cs typeface="Meiryo UI" panose="020B0604030504040204" pitchFamily="50" charset="-128"/>
              </a:endParaRPr>
            </a:p>
          </p:txBody>
        </p:sp>
        <p:sp>
          <p:nvSpPr>
            <p:cNvPr id="50" name="テキスト ボックス 49"/>
            <p:cNvSpPr txBox="1"/>
            <p:nvPr/>
          </p:nvSpPr>
          <p:spPr>
            <a:xfrm>
              <a:off x="1547664" y="1556792"/>
              <a:ext cx="1152128" cy="432048"/>
            </a:xfrm>
            <a:prstGeom prst="rect">
              <a:avLst/>
            </a:prstGeom>
            <a:noFill/>
            <a:ln>
              <a:noFill/>
            </a:ln>
          </p:spPr>
          <p:txBody>
            <a:bodyPr wrap="none" rtlCol="0">
              <a:noAutofit/>
            </a:bodyPr>
            <a:lstStyle>
              <a:defPPr>
                <a:defRPr lang="en-US"/>
              </a:defPPr>
              <a:lvl1pPr>
                <a:defRPr kumimoji="1" sz="2000">
                  <a:latin typeface="+mn-ea"/>
                </a:defRPr>
              </a:lvl1pPr>
            </a:lstStyle>
            <a:p>
              <a:pPr algn="ctr"/>
              <a:r>
                <a:rPr lang="ja-JP" altLang="en-US" sz="1800" dirty="0">
                  <a:cs typeface="Meiryo UI" panose="020B0604030504040204" pitchFamily="50" charset="-128"/>
                </a:rPr>
                <a:t>公開データ</a:t>
              </a:r>
            </a:p>
          </p:txBody>
        </p:sp>
      </p:grpSp>
      <p:grpSp>
        <p:nvGrpSpPr>
          <p:cNvPr id="51" name="グループ化 50"/>
          <p:cNvGrpSpPr/>
          <p:nvPr/>
        </p:nvGrpSpPr>
        <p:grpSpPr>
          <a:xfrm>
            <a:off x="6948264" y="2564904"/>
            <a:ext cx="1152128" cy="648072"/>
            <a:chOff x="1547664" y="1340768"/>
            <a:chExt cx="1152128" cy="648072"/>
          </a:xfrm>
        </p:grpSpPr>
        <p:sp>
          <p:nvSpPr>
            <p:cNvPr id="52" name="メモ 51"/>
            <p:cNvSpPr/>
            <p:nvPr/>
          </p:nvSpPr>
          <p:spPr>
            <a:xfrm flipV="1">
              <a:off x="1547664" y="1340768"/>
              <a:ext cx="1152128" cy="648072"/>
            </a:xfrm>
            <a:prstGeom prst="foldedCorner">
              <a:avLst>
                <a:gd name="adj" fmla="val 38396"/>
              </a:avLst>
            </a:prstGeom>
            <a:solidFill>
              <a:schemeClr val="accent6">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90000" tIns="46800" rIns="90000" bIns="46800" rtlCol="0" anchor="t"/>
            <a:lstStyle/>
            <a:p>
              <a:pPr algn="ctr"/>
              <a:endParaRPr lang="ja-JP" altLang="en-US" dirty="0">
                <a:solidFill>
                  <a:schemeClr val="tx1"/>
                </a:solidFill>
                <a:latin typeface="+mn-ea"/>
                <a:cs typeface="Meiryo UI" panose="020B0604030504040204" pitchFamily="50" charset="-128"/>
              </a:endParaRPr>
            </a:p>
          </p:txBody>
        </p:sp>
        <p:sp>
          <p:nvSpPr>
            <p:cNvPr id="53" name="テキスト ボックス 52"/>
            <p:cNvSpPr txBox="1"/>
            <p:nvPr/>
          </p:nvSpPr>
          <p:spPr>
            <a:xfrm>
              <a:off x="1547664" y="1556792"/>
              <a:ext cx="1152128" cy="432048"/>
            </a:xfrm>
            <a:prstGeom prst="rect">
              <a:avLst/>
            </a:prstGeom>
            <a:noFill/>
            <a:ln>
              <a:noFill/>
            </a:ln>
          </p:spPr>
          <p:txBody>
            <a:bodyPr wrap="none" rtlCol="0">
              <a:noAutofit/>
            </a:bodyPr>
            <a:lstStyle>
              <a:defPPr>
                <a:defRPr lang="en-US"/>
              </a:defPPr>
              <a:lvl1pPr>
                <a:defRPr kumimoji="1" sz="2000">
                  <a:latin typeface="+mn-ea"/>
                </a:defRPr>
              </a:lvl1pPr>
            </a:lstStyle>
            <a:p>
              <a:pPr algn="ctr"/>
              <a:r>
                <a:rPr lang="ja-JP" altLang="en-US" sz="1800" dirty="0">
                  <a:cs typeface="Meiryo UI" panose="020B0604030504040204" pitchFamily="50" charset="-128"/>
                </a:rPr>
                <a:t>公開データ</a:t>
              </a:r>
            </a:p>
          </p:txBody>
        </p:sp>
      </p:grpSp>
      <p:grpSp>
        <p:nvGrpSpPr>
          <p:cNvPr id="54" name="グループ化 53"/>
          <p:cNvGrpSpPr/>
          <p:nvPr/>
        </p:nvGrpSpPr>
        <p:grpSpPr>
          <a:xfrm>
            <a:off x="6948264" y="1772816"/>
            <a:ext cx="1152128" cy="648072"/>
            <a:chOff x="1547664" y="1340768"/>
            <a:chExt cx="1152128" cy="648072"/>
          </a:xfrm>
        </p:grpSpPr>
        <p:sp>
          <p:nvSpPr>
            <p:cNvPr id="55" name="メモ 54"/>
            <p:cNvSpPr/>
            <p:nvPr/>
          </p:nvSpPr>
          <p:spPr>
            <a:xfrm flipV="1">
              <a:off x="1547664" y="1340768"/>
              <a:ext cx="1152128" cy="648072"/>
            </a:xfrm>
            <a:prstGeom prst="foldedCorner">
              <a:avLst>
                <a:gd name="adj" fmla="val 38396"/>
              </a:avLst>
            </a:prstGeom>
            <a:solidFill>
              <a:schemeClr val="accent6">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90000" tIns="46800" rIns="90000" bIns="46800" rtlCol="0" anchor="t"/>
            <a:lstStyle/>
            <a:p>
              <a:pPr algn="ctr"/>
              <a:endParaRPr lang="ja-JP" altLang="en-US" dirty="0">
                <a:solidFill>
                  <a:schemeClr val="tx1"/>
                </a:solidFill>
                <a:latin typeface="+mn-ea"/>
                <a:cs typeface="Meiryo UI" panose="020B0604030504040204" pitchFamily="50" charset="-128"/>
              </a:endParaRPr>
            </a:p>
          </p:txBody>
        </p:sp>
        <p:sp>
          <p:nvSpPr>
            <p:cNvPr id="56" name="テキスト ボックス 55"/>
            <p:cNvSpPr txBox="1"/>
            <p:nvPr/>
          </p:nvSpPr>
          <p:spPr>
            <a:xfrm>
              <a:off x="1547664" y="1556792"/>
              <a:ext cx="1152128" cy="432048"/>
            </a:xfrm>
            <a:prstGeom prst="rect">
              <a:avLst/>
            </a:prstGeom>
            <a:noFill/>
            <a:ln>
              <a:noFill/>
            </a:ln>
          </p:spPr>
          <p:txBody>
            <a:bodyPr wrap="none" rtlCol="0">
              <a:noAutofit/>
            </a:bodyPr>
            <a:lstStyle>
              <a:defPPr>
                <a:defRPr lang="en-US"/>
              </a:defPPr>
              <a:lvl1pPr>
                <a:defRPr kumimoji="1" sz="2000">
                  <a:latin typeface="+mn-ea"/>
                </a:defRPr>
              </a:lvl1pPr>
            </a:lstStyle>
            <a:p>
              <a:pPr algn="ctr"/>
              <a:r>
                <a:rPr lang="ja-JP" altLang="en-US" sz="1800" dirty="0">
                  <a:cs typeface="Meiryo UI" panose="020B0604030504040204" pitchFamily="50" charset="-128"/>
                </a:rPr>
                <a:t>公開データ</a:t>
              </a:r>
            </a:p>
          </p:txBody>
        </p:sp>
      </p:grpSp>
      <p:grpSp>
        <p:nvGrpSpPr>
          <p:cNvPr id="57" name="グループ化 56"/>
          <p:cNvGrpSpPr/>
          <p:nvPr/>
        </p:nvGrpSpPr>
        <p:grpSpPr>
          <a:xfrm>
            <a:off x="6948264" y="980728"/>
            <a:ext cx="1152128" cy="648072"/>
            <a:chOff x="1547664" y="1340768"/>
            <a:chExt cx="1152128" cy="648072"/>
          </a:xfrm>
        </p:grpSpPr>
        <p:sp>
          <p:nvSpPr>
            <p:cNvPr id="58" name="メモ 57"/>
            <p:cNvSpPr/>
            <p:nvPr/>
          </p:nvSpPr>
          <p:spPr>
            <a:xfrm flipV="1">
              <a:off x="1547664" y="1340768"/>
              <a:ext cx="1152128" cy="648072"/>
            </a:xfrm>
            <a:prstGeom prst="foldedCorner">
              <a:avLst>
                <a:gd name="adj" fmla="val 38396"/>
              </a:avLst>
            </a:prstGeom>
            <a:solidFill>
              <a:schemeClr val="accent6">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90000" tIns="46800" rIns="90000" bIns="46800" rtlCol="0" anchor="t"/>
            <a:lstStyle/>
            <a:p>
              <a:pPr algn="ctr"/>
              <a:endParaRPr lang="ja-JP" altLang="en-US" dirty="0">
                <a:solidFill>
                  <a:schemeClr val="tx1"/>
                </a:solidFill>
                <a:latin typeface="+mn-ea"/>
                <a:cs typeface="Meiryo UI" panose="020B0604030504040204" pitchFamily="50" charset="-128"/>
              </a:endParaRPr>
            </a:p>
          </p:txBody>
        </p:sp>
        <p:sp>
          <p:nvSpPr>
            <p:cNvPr id="59" name="テキスト ボックス 58"/>
            <p:cNvSpPr txBox="1"/>
            <p:nvPr/>
          </p:nvSpPr>
          <p:spPr>
            <a:xfrm>
              <a:off x="1547664" y="1556792"/>
              <a:ext cx="1152128" cy="432048"/>
            </a:xfrm>
            <a:prstGeom prst="rect">
              <a:avLst/>
            </a:prstGeom>
            <a:noFill/>
            <a:ln>
              <a:noFill/>
            </a:ln>
          </p:spPr>
          <p:txBody>
            <a:bodyPr wrap="none" rtlCol="0">
              <a:noAutofit/>
            </a:bodyPr>
            <a:lstStyle>
              <a:defPPr>
                <a:defRPr lang="en-US"/>
              </a:defPPr>
              <a:lvl1pPr>
                <a:defRPr kumimoji="1" sz="2000">
                  <a:latin typeface="+mn-ea"/>
                </a:defRPr>
              </a:lvl1pPr>
            </a:lstStyle>
            <a:p>
              <a:pPr algn="ctr"/>
              <a:r>
                <a:rPr lang="ja-JP" altLang="en-US" sz="1800" dirty="0">
                  <a:cs typeface="Meiryo UI" panose="020B0604030504040204" pitchFamily="50" charset="-128"/>
                </a:rPr>
                <a:t>公開データ</a:t>
              </a:r>
            </a:p>
          </p:txBody>
        </p:sp>
      </p:grpSp>
      <p:sp>
        <p:nvSpPr>
          <p:cNvPr id="62" name="額縁 61"/>
          <p:cNvSpPr/>
          <p:nvPr/>
        </p:nvSpPr>
        <p:spPr>
          <a:xfrm>
            <a:off x="899592" y="5661248"/>
            <a:ext cx="5256584" cy="576064"/>
          </a:xfrm>
          <a:prstGeom prst="bevel">
            <a:avLst>
              <a:gd name="adj" fmla="val 7696"/>
            </a:avLst>
          </a:prstGeom>
          <a:solidFill>
            <a:srgbClr val="F6A36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ja-JP" dirty="0"/>
              <a:t>(2) </a:t>
            </a:r>
            <a:r>
              <a:rPr lang="ja-JP" altLang="en-US" dirty="0"/>
              <a:t>オープンデータを拡充する</a:t>
            </a:r>
          </a:p>
        </p:txBody>
      </p:sp>
      <p:sp>
        <p:nvSpPr>
          <p:cNvPr id="63" name="額縁 62"/>
          <p:cNvSpPr/>
          <p:nvPr/>
        </p:nvSpPr>
        <p:spPr>
          <a:xfrm>
            <a:off x="899592" y="4941168"/>
            <a:ext cx="5256584" cy="576064"/>
          </a:xfrm>
          <a:prstGeom prst="bevel">
            <a:avLst>
              <a:gd name="adj" fmla="val 7696"/>
            </a:avLst>
          </a:prstGeom>
          <a:solidFill>
            <a:srgbClr val="F6A36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ja-JP" dirty="0"/>
              <a:t>(1) </a:t>
            </a:r>
            <a:r>
              <a:rPr lang="ja-JP" altLang="en-US" dirty="0"/>
              <a:t>公開したオープンデータを更新する</a:t>
            </a:r>
          </a:p>
        </p:txBody>
      </p:sp>
      <p:grpSp>
        <p:nvGrpSpPr>
          <p:cNvPr id="68" name="グループ化 67"/>
          <p:cNvGrpSpPr/>
          <p:nvPr/>
        </p:nvGrpSpPr>
        <p:grpSpPr>
          <a:xfrm>
            <a:off x="1807297" y="2960892"/>
            <a:ext cx="820230" cy="464083"/>
            <a:chOff x="1807297" y="2960892"/>
            <a:chExt cx="820230" cy="464083"/>
          </a:xfrm>
        </p:grpSpPr>
        <p:sp>
          <p:nvSpPr>
            <p:cNvPr id="69" name="Freeform 163"/>
            <p:cNvSpPr>
              <a:spLocks/>
            </p:cNvSpPr>
            <p:nvPr/>
          </p:nvSpPr>
          <p:spPr bwMode="auto">
            <a:xfrm rot="1009196">
              <a:off x="2128122" y="3044156"/>
              <a:ext cx="169302" cy="62921"/>
            </a:xfrm>
            <a:custGeom>
              <a:avLst/>
              <a:gdLst>
                <a:gd name="T0" fmla="*/ 0 w 146"/>
                <a:gd name="T1" fmla="*/ 30 h 52"/>
                <a:gd name="T2" fmla="*/ 0 w 146"/>
                <a:gd name="T3" fmla="*/ 0 h 52"/>
                <a:gd name="T4" fmla="*/ 145 w 146"/>
                <a:gd name="T5" fmla="*/ 23 h 52"/>
                <a:gd name="T6" fmla="*/ 142 w 146"/>
                <a:gd name="T7" fmla="*/ 37 h 52"/>
                <a:gd name="T8" fmla="*/ 133 w 146"/>
                <a:gd name="T9" fmla="*/ 51 h 52"/>
                <a:gd name="T10" fmla="*/ 0 w 146"/>
                <a:gd name="T11" fmla="*/ 30 h 52"/>
              </a:gdLst>
              <a:ahLst/>
              <a:cxnLst>
                <a:cxn ang="0">
                  <a:pos x="T0" y="T1"/>
                </a:cxn>
                <a:cxn ang="0">
                  <a:pos x="T2" y="T3"/>
                </a:cxn>
                <a:cxn ang="0">
                  <a:pos x="T4" y="T5"/>
                </a:cxn>
                <a:cxn ang="0">
                  <a:pos x="T6" y="T7"/>
                </a:cxn>
                <a:cxn ang="0">
                  <a:pos x="T8" y="T9"/>
                </a:cxn>
                <a:cxn ang="0">
                  <a:pos x="T10" y="T11"/>
                </a:cxn>
              </a:cxnLst>
              <a:rect l="0" t="0" r="r" b="b"/>
              <a:pathLst>
                <a:path w="146" h="52">
                  <a:moveTo>
                    <a:pt x="0" y="30"/>
                  </a:moveTo>
                  <a:lnTo>
                    <a:pt x="0" y="0"/>
                  </a:lnTo>
                  <a:lnTo>
                    <a:pt x="145" y="23"/>
                  </a:lnTo>
                  <a:lnTo>
                    <a:pt x="142" y="37"/>
                  </a:lnTo>
                  <a:lnTo>
                    <a:pt x="133" y="51"/>
                  </a:lnTo>
                  <a:lnTo>
                    <a:pt x="0" y="30"/>
                  </a:lnTo>
                </a:path>
              </a:pathLst>
            </a:custGeom>
            <a:solidFill>
              <a:schemeClr val="accent1">
                <a:lumMod val="75000"/>
              </a:schemeClr>
            </a:solidFill>
            <a:ln>
              <a:noFill/>
            </a:ln>
            <a:effectLst/>
            <a:extLst/>
          </p:spPr>
          <p:txBody>
            <a:bodyPr/>
            <a:lstStyle/>
            <a:p>
              <a:endParaRPr lang="ja-JP" altLang="en-US"/>
            </a:p>
          </p:txBody>
        </p:sp>
        <p:sp>
          <p:nvSpPr>
            <p:cNvPr id="70" name="Freeform 164"/>
            <p:cNvSpPr>
              <a:spLocks/>
            </p:cNvSpPr>
            <p:nvPr/>
          </p:nvSpPr>
          <p:spPr bwMode="auto">
            <a:xfrm rot="1009196">
              <a:off x="2462572" y="3204830"/>
              <a:ext cx="162344" cy="60501"/>
            </a:xfrm>
            <a:custGeom>
              <a:avLst/>
              <a:gdLst>
                <a:gd name="T0" fmla="*/ 139 w 140"/>
                <a:gd name="T1" fmla="*/ 49 h 50"/>
                <a:gd name="T2" fmla="*/ 138 w 140"/>
                <a:gd name="T3" fmla="*/ 21 h 50"/>
                <a:gd name="T4" fmla="*/ 0 w 140"/>
                <a:gd name="T5" fmla="*/ 0 h 50"/>
                <a:gd name="T6" fmla="*/ 0 w 140"/>
                <a:gd name="T7" fmla="*/ 34 h 50"/>
                <a:gd name="T8" fmla="*/ 139 w 140"/>
                <a:gd name="T9" fmla="*/ 49 h 50"/>
              </a:gdLst>
              <a:ahLst/>
              <a:cxnLst>
                <a:cxn ang="0">
                  <a:pos x="T0" y="T1"/>
                </a:cxn>
                <a:cxn ang="0">
                  <a:pos x="T2" y="T3"/>
                </a:cxn>
                <a:cxn ang="0">
                  <a:pos x="T4" y="T5"/>
                </a:cxn>
                <a:cxn ang="0">
                  <a:pos x="T6" y="T7"/>
                </a:cxn>
                <a:cxn ang="0">
                  <a:pos x="T8" y="T9"/>
                </a:cxn>
              </a:cxnLst>
              <a:rect l="0" t="0" r="r" b="b"/>
              <a:pathLst>
                <a:path w="140" h="50">
                  <a:moveTo>
                    <a:pt x="139" y="49"/>
                  </a:moveTo>
                  <a:lnTo>
                    <a:pt x="138" y="21"/>
                  </a:lnTo>
                  <a:lnTo>
                    <a:pt x="0" y="0"/>
                  </a:lnTo>
                  <a:lnTo>
                    <a:pt x="0" y="34"/>
                  </a:lnTo>
                  <a:lnTo>
                    <a:pt x="139" y="49"/>
                  </a:lnTo>
                </a:path>
              </a:pathLst>
            </a:custGeom>
            <a:solidFill>
              <a:schemeClr val="accent1">
                <a:lumMod val="75000"/>
              </a:schemeClr>
            </a:solidFill>
            <a:ln>
              <a:noFill/>
            </a:ln>
            <a:effectLst/>
            <a:extLst/>
          </p:spPr>
          <p:txBody>
            <a:bodyPr/>
            <a:lstStyle/>
            <a:p>
              <a:endParaRPr lang="ja-JP" altLang="en-US"/>
            </a:p>
          </p:txBody>
        </p:sp>
        <p:sp>
          <p:nvSpPr>
            <p:cNvPr id="71" name="Freeform 165"/>
            <p:cNvSpPr>
              <a:spLocks/>
            </p:cNvSpPr>
            <p:nvPr/>
          </p:nvSpPr>
          <p:spPr bwMode="auto">
            <a:xfrm rot="1009196">
              <a:off x="1807297" y="3003890"/>
              <a:ext cx="809401" cy="421085"/>
            </a:xfrm>
            <a:custGeom>
              <a:avLst/>
              <a:gdLst>
                <a:gd name="T0" fmla="*/ 40 w 698"/>
                <a:gd name="T1" fmla="*/ 347 h 348"/>
                <a:gd name="T2" fmla="*/ 81 w 698"/>
                <a:gd name="T3" fmla="*/ 347 h 348"/>
                <a:gd name="T4" fmla="*/ 125 w 698"/>
                <a:gd name="T5" fmla="*/ 345 h 348"/>
                <a:gd name="T6" fmla="*/ 165 w 698"/>
                <a:gd name="T7" fmla="*/ 339 h 348"/>
                <a:gd name="T8" fmla="*/ 212 w 698"/>
                <a:gd name="T9" fmla="*/ 329 h 348"/>
                <a:gd name="T10" fmla="*/ 256 w 698"/>
                <a:gd name="T11" fmla="*/ 315 h 348"/>
                <a:gd name="T12" fmla="*/ 303 w 698"/>
                <a:gd name="T13" fmla="*/ 296 h 348"/>
                <a:gd name="T14" fmla="*/ 345 w 698"/>
                <a:gd name="T15" fmla="*/ 276 h 348"/>
                <a:gd name="T16" fmla="*/ 385 w 698"/>
                <a:gd name="T17" fmla="*/ 256 h 348"/>
                <a:gd name="T18" fmla="*/ 425 w 698"/>
                <a:gd name="T19" fmla="*/ 233 h 348"/>
                <a:gd name="T20" fmla="*/ 464 w 698"/>
                <a:gd name="T21" fmla="*/ 207 h 348"/>
                <a:gd name="T22" fmla="*/ 500 w 698"/>
                <a:gd name="T23" fmla="*/ 178 h 348"/>
                <a:gd name="T24" fmla="*/ 530 w 698"/>
                <a:gd name="T25" fmla="*/ 149 h 348"/>
                <a:gd name="T26" fmla="*/ 551 w 698"/>
                <a:gd name="T27" fmla="*/ 121 h 348"/>
                <a:gd name="T28" fmla="*/ 674 w 698"/>
                <a:gd name="T29" fmla="*/ 130 h 348"/>
                <a:gd name="T30" fmla="*/ 635 w 698"/>
                <a:gd name="T31" fmla="*/ 112 h 348"/>
                <a:gd name="T32" fmla="*/ 605 w 698"/>
                <a:gd name="T33" fmla="*/ 95 h 348"/>
                <a:gd name="T34" fmla="*/ 580 w 698"/>
                <a:gd name="T35" fmla="*/ 79 h 348"/>
                <a:gd name="T36" fmla="*/ 555 w 698"/>
                <a:gd name="T37" fmla="*/ 61 h 348"/>
                <a:gd name="T38" fmla="*/ 525 w 698"/>
                <a:gd name="T39" fmla="*/ 36 h 348"/>
                <a:gd name="T40" fmla="*/ 499 w 698"/>
                <a:gd name="T41" fmla="*/ 11 h 348"/>
                <a:gd name="T42" fmla="*/ 478 w 698"/>
                <a:gd name="T43" fmla="*/ 4 h 348"/>
                <a:gd name="T44" fmla="*/ 454 w 698"/>
                <a:gd name="T45" fmla="*/ 15 h 348"/>
                <a:gd name="T46" fmla="*/ 424 w 698"/>
                <a:gd name="T47" fmla="*/ 27 h 348"/>
                <a:gd name="T48" fmla="*/ 397 w 698"/>
                <a:gd name="T49" fmla="*/ 35 h 348"/>
                <a:gd name="T50" fmla="*/ 368 w 698"/>
                <a:gd name="T51" fmla="*/ 44 h 348"/>
                <a:gd name="T52" fmla="*/ 336 w 698"/>
                <a:gd name="T53" fmla="*/ 52 h 348"/>
                <a:gd name="T54" fmla="*/ 306 w 698"/>
                <a:gd name="T55" fmla="*/ 59 h 348"/>
                <a:gd name="T56" fmla="*/ 278 w 698"/>
                <a:gd name="T57" fmla="*/ 65 h 348"/>
                <a:gd name="T58" fmla="*/ 238 w 698"/>
                <a:gd name="T59" fmla="*/ 71 h 348"/>
                <a:gd name="T60" fmla="*/ 381 w 698"/>
                <a:gd name="T61" fmla="*/ 117 h 348"/>
                <a:gd name="T62" fmla="*/ 347 w 698"/>
                <a:gd name="T63" fmla="*/ 161 h 348"/>
                <a:gd name="T64" fmla="*/ 322 w 698"/>
                <a:gd name="T65" fmla="*/ 188 h 348"/>
                <a:gd name="T66" fmla="*/ 285 w 698"/>
                <a:gd name="T67" fmla="*/ 221 h 348"/>
                <a:gd name="T68" fmla="*/ 240 w 698"/>
                <a:gd name="T69" fmla="*/ 251 h 348"/>
                <a:gd name="T70" fmla="*/ 199 w 698"/>
                <a:gd name="T71" fmla="*/ 273 h 348"/>
                <a:gd name="T72" fmla="*/ 169 w 698"/>
                <a:gd name="T73" fmla="*/ 287 h 348"/>
                <a:gd name="T74" fmla="*/ 126 w 698"/>
                <a:gd name="T75" fmla="*/ 300 h 348"/>
                <a:gd name="T76" fmla="*/ 71 w 698"/>
                <a:gd name="T77" fmla="*/ 313 h 348"/>
                <a:gd name="T78" fmla="*/ 0 w 698"/>
                <a:gd name="T79" fmla="*/ 318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98" h="348">
                  <a:moveTo>
                    <a:pt x="1" y="345"/>
                  </a:moveTo>
                  <a:lnTo>
                    <a:pt x="40" y="347"/>
                  </a:lnTo>
                  <a:lnTo>
                    <a:pt x="58" y="347"/>
                  </a:lnTo>
                  <a:lnTo>
                    <a:pt x="81" y="347"/>
                  </a:lnTo>
                  <a:lnTo>
                    <a:pt x="103" y="346"/>
                  </a:lnTo>
                  <a:lnTo>
                    <a:pt x="125" y="345"/>
                  </a:lnTo>
                  <a:lnTo>
                    <a:pt x="146" y="343"/>
                  </a:lnTo>
                  <a:lnTo>
                    <a:pt x="165" y="339"/>
                  </a:lnTo>
                  <a:lnTo>
                    <a:pt x="186" y="335"/>
                  </a:lnTo>
                  <a:lnTo>
                    <a:pt x="212" y="329"/>
                  </a:lnTo>
                  <a:lnTo>
                    <a:pt x="234" y="322"/>
                  </a:lnTo>
                  <a:lnTo>
                    <a:pt x="256" y="315"/>
                  </a:lnTo>
                  <a:lnTo>
                    <a:pt x="280" y="306"/>
                  </a:lnTo>
                  <a:lnTo>
                    <a:pt x="303" y="296"/>
                  </a:lnTo>
                  <a:lnTo>
                    <a:pt x="325" y="285"/>
                  </a:lnTo>
                  <a:lnTo>
                    <a:pt x="345" y="276"/>
                  </a:lnTo>
                  <a:lnTo>
                    <a:pt x="367" y="266"/>
                  </a:lnTo>
                  <a:lnTo>
                    <a:pt x="385" y="256"/>
                  </a:lnTo>
                  <a:lnTo>
                    <a:pt x="404" y="244"/>
                  </a:lnTo>
                  <a:lnTo>
                    <a:pt x="425" y="233"/>
                  </a:lnTo>
                  <a:lnTo>
                    <a:pt x="446" y="219"/>
                  </a:lnTo>
                  <a:lnTo>
                    <a:pt x="464" y="207"/>
                  </a:lnTo>
                  <a:lnTo>
                    <a:pt x="482" y="192"/>
                  </a:lnTo>
                  <a:lnTo>
                    <a:pt x="500" y="178"/>
                  </a:lnTo>
                  <a:lnTo>
                    <a:pt x="516" y="164"/>
                  </a:lnTo>
                  <a:lnTo>
                    <a:pt x="530" y="149"/>
                  </a:lnTo>
                  <a:lnTo>
                    <a:pt x="542" y="136"/>
                  </a:lnTo>
                  <a:lnTo>
                    <a:pt x="551" y="121"/>
                  </a:lnTo>
                  <a:lnTo>
                    <a:pt x="697" y="140"/>
                  </a:lnTo>
                  <a:lnTo>
                    <a:pt x="674" y="130"/>
                  </a:lnTo>
                  <a:lnTo>
                    <a:pt x="656" y="121"/>
                  </a:lnTo>
                  <a:lnTo>
                    <a:pt x="635" y="112"/>
                  </a:lnTo>
                  <a:lnTo>
                    <a:pt x="619" y="104"/>
                  </a:lnTo>
                  <a:lnTo>
                    <a:pt x="605" y="95"/>
                  </a:lnTo>
                  <a:lnTo>
                    <a:pt x="592" y="88"/>
                  </a:lnTo>
                  <a:lnTo>
                    <a:pt x="580" y="79"/>
                  </a:lnTo>
                  <a:lnTo>
                    <a:pt x="567" y="70"/>
                  </a:lnTo>
                  <a:lnTo>
                    <a:pt x="555" y="61"/>
                  </a:lnTo>
                  <a:lnTo>
                    <a:pt x="540" y="49"/>
                  </a:lnTo>
                  <a:lnTo>
                    <a:pt x="525" y="36"/>
                  </a:lnTo>
                  <a:lnTo>
                    <a:pt x="513" y="24"/>
                  </a:lnTo>
                  <a:lnTo>
                    <a:pt x="499" y="11"/>
                  </a:lnTo>
                  <a:lnTo>
                    <a:pt x="488" y="0"/>
                  </a:lnTo>
                  <a:lnTo>
                    <a:pt x="478" y="4"/>
                  </a:lnTo>
                  <a:lnTo>
                    <a:pt x="466" y="10"/>
                  </a:lnTo>
                  <a:lnTo>
                    <a:pt x="454" y="15"/>
                  </a:lnTo>
                  <a:lnTo>
                    <a:pt x="439" y="22"/>
                  </a:lnTo>
                  <a:lnTo>
                    <a:pt x="424" y="27"/>
                  </a:lnTo>
                  <a:lnTo>
                    <a:pt x="410" y="31"/>
                  </a:lnTo>
                  <a:lnTo>
                    <a:pt x="397" y="35"/>
                  </a:lnTo>
                  <a:lnTo>
                    <a:pt x="383" y="40"/>
                  </a:lnTo>
                  <a:lnTo>
                    <a:pt x="368" y="44"/>
                  </a:lnTo>
                  <a:lnTo>
                    <a:pt x="351" y="49"/>
                  </a:lnTo>
                  <a:lnTo>
                    <a:pt x="336" y="52"/>
                  </a:lnTo>
                  <a:lnTo>
                    <a:pt x="322" y="56"/>
                  </a:lnTo>
                  <a:lnTo>
                    <a:pt x="306" y="59"/>
                  </a:lnTo>
                  <a:lnTo>
                    <a:pt x="292" y="62"/>
                  </a:lnTo>
                  <a:lnTo>
                    <a:pt x="278" y="65"/>
                  </a:lnTo>
                  <a:lnTo>
                    <a:pt x="261" y="68"/>
                  </a:lnTo>
                  <a:lnTo>
                    <a:pt x="238" y="71"/>
                  </a:lnTo>
                  <a:lnTo>
                    <a:pt x="391" y="98"/>
                  </a:lnTo>
                  <a:lnTo>
                    <a:pt x="381" y="117"/>
                  </a:lnTo>
                  <a:lnTo>
                    <a:pt x="370" y="133"/>
                  </a:lnTo>
                  <a:lnTo>
                    <a:pt x="347" y="161"/>
                  </a:lnTo>
                  <a:lnTo>
                    <a:pt x="334" y="174"/>
                  </a:lnTo>
                  <a:lnTo>
                    <a:pt x="322" y="188"/>
                  </a:lnTo>
                  <a:lnTo>
                    <a:pt x="305" y="203"/>
                  </a:lnTo>
                  <a:lnTo>
                    <a:pt x="285" y="221"/>
                  </a:lnTo>
                  <a:lnTo>
                    <a:pt x="266" y="234"/>
                  </a:lnTo>
                  <a:lnTo>
                    <a:pt x="240" y="251"/>
                  </a:lnTo>
                  <a:lnTo>
                    <a:pt x="219" y="262"/>
                  </a:lnTo>
                  <a:lnTo>
                    <a:pt x="199" y="273"/>
                  </a:lnTo>
                  <a:lnTo>
                    <a:pt x="181" y="282"/>
                  </a:lnTo>
                  <a:lnTo>
                    <a:pt x="169" y="287"/>
                  </a:lnTo>
                  <a:lnTo>
                    <a:pt x="146" y="294"/>
                  </a:lnTo>
                  <a:lnTo>
                    <a:pt x="126" y="300"/>
                  </a:lnTo>
                  <a:lnTo>
                    <a:pt x="103" y="308"/>
                  </a:lnTo>
                  <a:lnTo>
                    <a:pt x="71" y="313"/>
                  </a:lnTo>
                  <a:lnTo>
                    <a:pt x="47" y="317"/>
                  </a:lnTo>
                  <a:lnTo>
                    <a:pt x="0" y="318"/>
                  </a:lnTo>
                  <a:lnTo>
                    <a:pt x="1" y="345"/>
                  </a:lnTo>
                </a:path>
              </a:pathLst>
            </a:custGeom>
            <a:solidFill>
              <a:schemeClr val="accent1">
                <a:lumMod val="75000"/>
              </a:schemeClr>
            </a:solidFill>
            <a:ln>
              <a:noFill/>
            </a:ln>
            <a:effectLst/>
            <a:extLst/>
          </p:spPr>
          <p:txBody>
            <a:bodyPr/>
            <a:lstStyle/>
            <a:p>
              <a:endParaRPr lang="ja-JP" altLang="en-US"/>
            </a:p>
          </p:txBody>
        </p:sp>
        <p:sp>
          <p:nvSpPr>
            <p:cNvPr id="72" name="Freeform 166"/>
            <p:cNvSpPr>
              <a:spLocks/>
            </p:cNvSpPr>
            <p:nvPr/>
          </p:nvSpPr>
          <p:spPr bwMode="auto">
            <a:xfrm rot="1009196">
              <a:off x="1819286" y="2960892"/>
              <a:ext cx="808241" cy="435606"/>
            </a:xfrm>
            <a:custGeom>
              <a:avLst/>
              <a:gdLst>
                <a:gd name="T0" fmla="*/ 39 w 697"/>
                <a:gd name="T1" fmla="*/ 359 h 360"/>
                <a:gd name="T2" fmla="*/ 80 w 697"/>
                <a:gd name="T3" fmla="*/ 359 h 360"/>
                <a:gd name="T4" fmla="*/ 123 w 697"/>
                <a:gd name="T5" fmla="*/ 356 h 360"/>
                <a:gd name="T6" fmla="*/ 163 w 697"/>
                <a:gd name="T7" fmla="*/ 350 h 360"/>
                <a:gd name="T8" fmla="*/ 210 w 697"/>
                <a:gd name="T9" fmla="*/ 339 h 360"/>
                <a:gd name="T10" fmla="*/ 254 w 697"/>
                <a:gd name="T11" fmla="*/ 325 h 360"/>
                <a:gd name="T12" fmla="*/ 302 w 697"/>
                <a:gd name="T13" fmla="*/ 305 h 360"/>
                <a:gd name="T14" fmla="*/ 343 w 697"/>
                <a:gd name="T15" fmla="*/ 285 h 360"/>
                <a:gd name="T16" fmla="*/ 384 w 697"/>
                <a:gd name="T17" fmla="*/ 264 h 360"/>
                <a:gd name="T18" fmla="*/ 424 w 697"/>
                <a:gd name="T19" fmla="*/ 241 h 360"/>
                <a:gd name="T20" fmla="*/ 462 w 697"/>
                <a:gd name="T21" fmla="*/ 214 h 360"/>
                <a:gd name="T22" fmla="*/ 498 w 697"/>
                <a:gd name="T23" fmla="*/ 184 h 360"/>
                <a:gd name="T24" fmla="*/ 529 w 697"/>
                <a:gd name="T25" fmla="*/ 153 h 360"/>
                <a:gd name="T26" fmla="*/ 549 w 697"/>
                <a:gd name="T27" fmla="*/ 125 h 360"/>
                <a:gd name="T28" fmla="*/ 673 w 697"/>
                <a:gd name="T29" fmla="*/ 135 h 360"/>
                <a:gd name="T30" fmla="*/ 634 w 697"/>
                <a:gd name="T31" fmla="*/ 116 h 360"/>
                <a:gd name="T32" fmla="*/ 604 w 697"/>
                <a:gd name="T33" fmla="*/ 98 h 360"/>
                <a:gd name="T34" fmla="*/ 578 w 697"/>
                <a:gd name="T35" fmla="*/ 82 h 360"/>
                <a:gd name="T36" fmla="*/ 554 w 697"/>
                <a:gd name="T37" fmla="*/ 63 h 360"/>
                <a:gd name="T38" fmla="*/ 524 w 697"/>
                <a:gd name="T39" fmla="*/ 38 h 360"/>
                <a:gd name="T40" fmla="*/ 498 w 697"/>
                <a:gd name="T41" fmla="*/ 12 h 360"/>
                <a:gd name="T42" fmla="*/ 476 w 697"/>
                <a:gd name="T43" fmla="*/ 4 h 360"/>
                <a:gd name="T44" fmla="*/ 452 w 697"/>
                <a:gd name="T45" fmla="*/ 17 h 360"/>
                <a:gd name="T46" fmla="*/ 423 w 697"/>
                <a:gd name="T47" fmla="*/ 29 h 360"/>
                <a:gd name="T48" fmla="*/ 396 w 697"/>
                <a:gd name="T49" fmla="*/ 37 h 360"/>
                <a:gd name="T50" fmla="*/ 366 w 697"/>
                <a:gd name="T51" fmla="*/ 46 h 360"/>
                <a:gd name="T52" fmla="*/ 335 w 697"/>
                <a:gd name="T53" fmla="*/ 54 h 360"/>
                <a:gd name="T54" fmla="*/ 305 w 697"/>
                <a:gd name="T55" fmla="*/ 61 h 360"/>
                <a:gd name="T56" fmla="*/ 276 w 697"/>
                <a:gd name="T57" fmla="*/ 67 h 360"/>
                <a:gd name="T58" fmla="*/ 238 w 697"/>
                <a:gd name="T59" fmla="*/ 73 h 360"/>
                <a:gd name="T60" fmla="*/ 380 w 697"/>
                <a:gd name="T61" fmla="*/ 121 h 360"/>
                <a:gd name="T62" fmla="*/ 346 w 697"/>
                <a:gd name="T63" fmla="*/ 166 h 360"/>
                <a:gd name="T64" fmla="*/ 320 w 697"/>
                <a:gd name="T65" fmla="*/ 193 h 360"/>
                <a:gd name="T66" fmla="*/ 284 w 697"/>
                <a:gd name="T67" fmla="*/ 228 h 360"/>
                <a:gd name="T68" fmla="*/ 252 w 697"/>
                <a:gd name="T69" fmla="*/ 256 h 360"/>
                <a:gd name="T70" fmla="*/ 226 w 697"/>
                <a:gd name="T71" fmla="*/ 277 h 360"/>
                <a:gd name="T72" fmla="*/ 195 w 697"/>
                <a:gd name="T73" fmla="*/ 297 h 360"/>
                <a:gd name="T74" fmla="*/ 162 w 697"/>
                <a:gd name="T75" fmla="*/ 315 h 360"/>
                <a:gd name="T76" fmla="*/ 123 w 697"/>
                <a:gd name="T77" fmla="*/ 329 h 360"/>
                <a:gd name="T78" fmla="*/ 81 w 697"/>
                <a:gd name="T79" fmla="*/ 339 h 360"/>
                <a:gd name="T80" fmla="*/ 37 w 697"/>
                <a:gd name="T81" fmla="*/ 349 h 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97" h="360">
                  <a:moveTo>
                    <a:pt x="0" y="356"/>
                  </a:moveTo>
                  <a:lnTo>
                    <a:pt x="39" y="359"/>
                  </a:lnTo>
                  <a:lnTo>
                    <a:pt x="57" y="359"/>
                  </a:lnTo>
                  <a:lnTo>
                    <a:pt x="80" y="359"/>
                  </a:lnTo>
                  <a:lnTo>
                    <a:pt x="102" y="357"/>
                  </a:lnTo>
                  <a:lnTo>
                    <a:pt x="123" y="356"/>
                  </a:lnTo>
                  <a:lnTo>
                    <a:pt x="144" y="353"/>
                  </a:lnTo>
                  <a:lnTo>
                    <a:pt x="163" y="350"/>
                  </a:lnTo>
                  <a:lnTo>
                    <a:pt x="185" y="345"/>
                  </a:lnTo>
                  <a:lnTo>
                    <a:pt x="210" y="339"/>
                  </a:lnTo>
                  <a:lnTo>
                    <a:pt x="233" y="332"/>
                  </a:lnTo>
                  <a:lnTo>
                    <a:pt x="254" y="325"/>
                  </a:lnTo>
                  <a:lnTo>
                    <a:pt x="279" y="316"/>
                  </a:lnTo>
                  <a:lnTo>
                    <a:pt x="302" y="305"/>
                  </a:lnTo>
                  <a:lnTo>
                    <a:pt x="324" y="294"/>
                  </a:lnTo>
                  <a:lnTo>
                    <a:pt x="343" y="285"/>
                  </a:lnTo>
                  <a:lnTo>
                    <a:pt x="366" y="274"/>
                  </a:lnTo>
                  <a:lnTo>
                    <a:pt x="384" y="264"/>
                  </a:lnTo>
                  <a:lnTo>
                    <a:pt x="403" y="252"/>
                  </a:lnTo>
                  <a:lnTo>
                    <a:pt x="424" y="241"/>
                  </a:lnTo>
                  <a:lnTo>
                    <a:pt x="444" y="226"/>
                  </a:lnTo>
                  <a:lnTo>
                    <a:pt x="462" y="214"/>
                  </a:lnTo>
                  <a:lnTo>
                    <a:pt x="480" y="198"/>
                  </a:lnTo>
                  <a:lnTo>
                    <a:pt x="498" y="184"/>
                  </a:lnTo>
                  <a:lnTo>
                    <a:pt x="515" y="169"/>
                  </a:lnTo>
                  <a:lnTo>
                    <a:pt x="529" y="153"/>
                  </a:lnTo>
                  <a:lnTo>
                    <a:pt x="540" y="140"/>
                  </a:lnTo>
                  <a:lnTo>
                    <a:pt x="549" y="125"/>
                  </a:lnTo>
                  <a:lnTo>
                    <a:pt x="696" y="145"/>
                  </a:lnTo>
                  <a:lnTo>
                    <a:pt x="673" y="135"/>
                  </a:lnTo>
                  <a:lnTo>
                    <a:pt x="655" y="125"/>
                  </a:lnTo>
                  <a:lnTo>
                    <a:pt x="634" y="116"/>
                  </a:lnTo>
                  <a:lnTo>
                    <a:pt x="618" y="107"/>
                  </a:lnTo>
                  <a:lnTo>
                    <a:pt x="604" y="98"/>
                  </a:lnTo>
                  <a:lnTo>
                    <a:pt x="591" y="91"/>
                  </a:lnTo>
                  <a:lnTo>
                    <a:pt x="578" y="82"/>
                  </a:lnTo>
                  <a:lnTo>
                    <a:pt x="566" y="73"/>
                  </a:lnTo>
                  <a:lnTo>
                    <a:pt x="554" y="63"/>
                  </a:lnTo>
                  <a:lnTo>
                    <a:pt x="539" y="50"/>
                  </a:lnTo>
                  <a:lnTo>
                    <a:pt x="524" y="38"/>
                  </a:lnTo>
                  <a:lnTo>
                    <a:pt x="511" y="25"/>
                  </a:lnTo>
                  <a:lnTo>
                    <a:pt x="498" y="12"/>
                  </a:lnTo>
                  <a:lnTo>
                    <a:pt x="487" y="0"/>
                  </a:lnTo>
                  <a:lnTo>
                    <a:pt x="476" y="4"/>
                  </a:lnTo>
                  <a:lnTo>
                    <a:pt x="465" y="11"/>
                  </a:lnTo>
                  <a:lnTo>
                    <a:pt x="452" y="17"/>
                  </a:lnTo>
                  <a:lnTo>
                    <a:pt x="438" y="22"/>
                  </a:lnTo>
                  <a:lnTo>
                    <a:pt x="423" y="29"/>
                  </a:lnTo>
                  <a:lnTo>
                    <a:pt x="409" y="33"/>
                  </a:lnTo>
                  <a:lnTo>
                    <a:pt x="396" y="37"/>
                  </a:lnTo>
                  <a:lnTo>
                    <a:pt x="382" y="42"/>
                  </a:lnTo>
                  <a:lnTo>
                    <a:pt x="366" y="46"/>
                  </a:lnTo>
                  <a:lnTo>
                    <a:pt x="350" y="50"/>
                  </a:lnTo>
                  <a:lnTo>
                    <a:pt x="335" y="54"/>
                  </a:lnTo>
                  <a:lnTo>
                    <a:pt x="320" y="58"/>
                  </a:lnTo>
                  <a:lnTo>
                    <a:pt x="305" y="61"/>
                  </a:lnTo>
                  <a:lnTo>
                    <a:pt x="290" y="65"/>
                  </a:lnTo>
                  <a:lnTo>
                    <a:pt x="276" y="67"/>
                  </a:lnTo>
                  <a:lnTo>
                    <a:pt x="260" y="70"/>
                  </a:lnTo>
                  <a:lnTo>
                    <a:pt x="238" y="73"/>
                  </a:lnTo>
                  <a:lnTo>
                    <a:pt x="390" y="101"/>
                  </a:lnTo>
                  <a:lnTo>
                    <a:pt x="380" y="121"/>
                  </a:lnTo>
                  <a:lnTo>
                    <a:pt x="368" y="137"/>
                  </a:lnTo>
                  <a:lnTo>
                    <a:pt x="346" y="166"/>
                  </a:lnTo>
                  <a:lnTo>
                    <a:pt x="333" y="180"/>
                  </a:lnTo>
                  <a:lnTo>
                    <a:pt x="320" y="193"/>
                  </a:lnTo>
                  <a:lnTo>
                    <a:pt x="298" y="215"/>
                  </a:lnTo>
                  <a:lnTo>
                    <a:pt x="284" y="228"/>
                  </a:lnTo>
                  <a:lnTo>
                    <a:pt x="267" y="245"/>
                  </a:lnTo>
                  <a:lnTo>
                    <a:pt x="252" y="256"/>
                  </a:lnTo>
                  <a:lnTo>
                    <a:pt x="239" y="266"/>
                  </a:lnTo>
                  <a:lnTo>
                    <a:pt x="226" y="277"/>
                  </a:lnTo>
                  <a:lnTo>
                    <a:pt x="212" y="287"/>
                  </a:lnTo>
                  <a:lnTo>
                    <a:pt x="195" y="297"/>
                  </a:lnTo>
                  <a:lnTo>
                    <a:pt x="178" y="305"/>
                  </a:lnTo>
                  <a:lnTo>
                    <a:pt x="162" y="315"/>
                  </a:lnTo>
                  <a:lnTo>
                    <a:pt x="142" y="322"/>
                  </a:lnTo>
                  <a:lnTo>
                    <a:pt x="123" y="329"/>
                  </a:lnTo>
                  <a:lnTo>
                    <a:pt x="102" y="334"/>
                  </a:lnTo>
                  <a:lnTo>
                    <a:pt x="81" y="339"/>
                  </a:lnTo>
                  <a:lnTo>
                    <a:pt x="59" y="344"/>
                  </a:lnTo>
                  <a:lnTo>
                    <a:pt x="37" y="349"/>
                  </a:lnTo>
                  <a:lnTo>
                    <a:pt x="0" y="356"/>
                  </a:lnTo>
                </a:path>
              </a:pathLst>
            </a:custGeom>
            <a:solidFill>
              <a:schemeClr val="accent1">
                <a:lumMod val="40000"/>
                <a:lumOff val="60000"/>
              </a:schemeClr>
            </a:solidFill>
            <a:ln>
              <a:noFill/>
            </a:ln>
            <a:effectLst/>
            <a:extLst/>
          </p:spPr>
          <p:txBody>
            <a:bodyPr/>
            <a:lstStyle/>
            <a:p>
              <a:endParaRPr lang="ja-JP" altLang="en-US"/>
            </a:p>
          </p:txBody>
        </p:sp>
      </p:grpSp>
      <p:sp>
        <p:nvSpPr>
          <p:cNvPr id="60" name="正方形/長方形 59"/>
          <p:cNvSpPr/>
          <p:nvPr/>
        </p:nvSpPr>
        <p:spPr>
          <a:xfrm>
            <a:off x="4355976" y="2564904"/>
            <a:ext cx="648072" cy="432048"/>
          </a:xfrm>
          <a:prstGeom prst="rect">
            <a:avLst/>
          </a:prstGeom>
          <a:noFill/>
          <a:ln>
            <a:noFill/>
          </a:ln>
        </p:spPr>
        <p:txBody>
          <a:bodyPr wrap="none" rtlCol="0" anchor="ctr">
            <a:noAutofit/>
          </a:bodyPr>
          <a:lstStyle/>
          <a:p>
            <a:pPr algn="r"/>
            <a:r>
              <a:rPr kumimoji="1" lang="ja-JP" altLang="en-US" sz="1600" dirty="0">
                <a:solidFill>
                  <a:schemeClr val="tx1"/>
                </a:solidFill>
                <a:latin typeface="+mn-ea"/>
              </a:rPr>
              <a:t>更新</a:t>
            </a:r>
            <a:endParaRPr kumimoji="1" lang="en-US" altLang="ja-JP" sz="1600" dirty="0">
              <a:solidFill>
                <a:schemeClr val="tx1"/>
              </a:solidFill>
              <a:latin typeface="+mn-ea"/>
            </a:endParaRPr>
          </a:p>
        </p:txBody>
      </p:sp>
      <p:sp>
        <p:nvSpPr>
          <p:cNvPr id="74" name="正方形/長方形 73"/>
          <p:cNvSpPr/>
          <p:nvPr/>
        </p:nvSpPr>
        <p:spPr>
          <a:xfrm>
            <a:off x="4355976" y="1772816"/>
            <a:ext cx="648072" cy="432048"/>
          </a:xfrm>
          <a:prstGeom prst="rect">
            <a:avLst/>
          </a:prstGeom>
          <a:noFill/>
          <a:ln>
            <a:noFill/>
          </a:ln>
        </p:spPr>
        <p:txBody>
          <a:bodyPr wrap="none" rtlCol="0" anchor="ctr">
            <a:noAutofit/>
          </a:bodyPr>
          <a:lstStyle/>
          <a:p>
            <a:pPr algn="r"/>
            <a:r>
              <a:rPr kumimoji="1" lang="ja-JP" altLang="en-US" sz="1600" dirty="0">
                <a:solidFill>
                  <a:schemeClr val="tx1"/>
                </a:solidFill>
                <a:latin typeface="+mn-ea"/>
              </a:rPr>
              <a:t>追加</a:t>
            </a:r>
            <a:endParaRPr kumimoji="1" lang="en-US" altLang="ja-JP" sz="1600" dirty="0">
              <a:solidFill>
                <a:schemeClr val="tx1"/>
              </a:solidFill>
              <a:latin typeface="+mn-ea"/>
            </a:endParaRPr>
          </a:p>
        </p:txBody>
      </p:sp>
      <p:sp>
        <p:nvSpPr>
          <p:cNvPr id="75" name="正方形/長方形 74"/>
          <p:cNvSpPr/>
          <p:nvPr/>
        </p:nvSpPr>
        <p:spPr>
          <a:xfrm>
            <a:off x="6300192" y="1772816"/>
            <a:ext cx="648072" cy="432048"/>
          </a:xfrm>
          <a:prstGeom prst="rect">
            <a:avLst/>
          </a:prstGeom>
          <a:noFill/>
          <a:ln>
            <a:noFill/>
          </a:ln>
        </p:spPr>
        <p:txBody>
          <a:bodyPr wrap="none" rtlCol="0" anchor="ctr">
            <a:noAutofit/>
          </a:bodyPr>
          <a:lstStyle/>
          <a:p>
            <a:pPr algn="r"/>
            <a:r>
              <a:rPr kumimoji="1" lang="ja-JP" altLang="en-US" sz="1600" dirty="0">
                <a:solidFill>
                  <a:schemeClr val="tx1"/>
                </a:solidFill>
                <a:latin typeface="+mn-ea"/>
              </a:rPr>
              <a:t>更新</a:t>
            </a:r>
            <a:endParaRPr kumimoji="1" lang="en-US" altLang="ja-JP" sz="1600" dirty="0">
              <a:solidFill>
                <a:schemeClr val="tx1"/>
              </a:solidFill>
              <a:latin typeface="+mn-ea"/>
            </a:endParaRPr>
          </a:p>
        </p:txBody>
      </p:sp>
      <p:sp>
        <p:nvSpPr>
          <p:cNvPr id="76" name="正方形/長方形 75"/>
          <p:cNvSpPr/>
          <p:nvPr/>
        </p:nvSpPr>
        <p:spPr>
          <a:xfrm>
            <a:off x="6300192" y="980728"/>
            <a:ext cx="648072" cy="432048"/>
          </a:xfrm>
          <a:prstGeom prst="rect">
            <a:avLst/>
          </a:prstGeom>
          <a:noFill/>
          <a:ln>
            <a:noFill/>
          </a:ln>
        </p:spPr>
        <p:txBody>
          <a:bodyPr wrap="none" rtlCol="0" anchor="ctr">
            <a:noAutofit/>
          </a:bodyPr>
          <a:lstStyle/>
          <a:p>
            <a:pPr algn="r"/>
            <a:r>
              <a:rPr kumimoji="1" lang="ja-JP" altLang="en-US" sz="1600" dirty="0">
                <a:solidFill>
                  <a:schemeClr val="tx1"/>
                </a:solidFill>
                <a:latin typeface="+mn-ea"/>
              </a:rPr>
              <a:t>追加</a:t>
            </a:r>
            <a:endParaRPr kumimoji="1" lang="en-US" altLang="ja-JP" sz="1600" dirty="0">
              <a:solidFill>
                <a:schemeClr val="tx1"/>
              </a:solidFill>
              <a:latin typeface="+mn-ea"/>
            </a:endParaRPr>
          </a:p>
        </p:txBody>
      </p:sp>
      <p:sp>
        <p:nvSpPr>
          <p:cNvPr id="77" name="正方形/長方形 76"/>
          <p:cNvSpPr/>
          <p:nvPr/>
        </p:nvSpPr>
        <p:spPr>
          <a:xfrm>
            <a:off x="6300192" y="2564904"/>
            <a:ext cx="648072" cy="432048"/>
          </a:xfrm>
          <a:prstGeom prst="rect">
            <a:avLst/>
          </a:prstGeom>
          <a:noFill/>
          <a:ln>
            <a:noFill/>
          </a:ln>
        </p:spPr>
        <p:txBody>
          <a:bodyPr wrap="none" rtlCol="0" anchor="ctr">
            <a:noAutofit/>
          </a:bodyPr>
          <a:lstStyle/>
          <a:p>
            <a:pPr algn="r"/>
            <a:r>
              <a:rPr kumimoji="1" lang="ja-JP" altLang="en-US" sz="1600" dirty="0">
                <a:solidFill>
                  <a:schemeClr val="tx1"/>
                </a:solidFill>
                <a:latin typeface="+mn-ea"/>
              </a:rPr>
              <a:t>更新</a:t>
            </a:r>
            <a:endParaRPr kumimoji="1" lang="en-US" altLang="ja-JP" sz="1600" dirty="0">
              <a:solidFill>
                <a:schemeClr val="tx1"/>
              </a:solidFill>
              <a:latin typeface="+mn-ea"/>
            </a:endParaRPr>
          </a:p>
        </p:txBody>
      </p:sp>
      <p:cxnSp>
        <p:nvCxnSpPr>
          <p:cNvPr id="6" name="直線矢印コネクタ 5"/>
          <p:cNvCxnSpPr/>
          <p:nvPr/>
        </p:nvCxnSpPr>
        <p:spPr>
          <a:xfrm>
            <a:off x="4355976" y="2204864"/>
            <a:ext cx="576064" cy="0"/>
          </a:xfrm>
          <a:prstGeom prst="straightConnector1">
            <a:avLst/>
          </a:prstGeom>
          <a:ln w="28575">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8" name="直線矢印コネクタ 77"/>
          <p:cNvCxnSpPr/>
          <p:nvPr/>
        </p:nvCxnSpPr>
        <p:spPr>
          <a:xfrm>
            <a:off x="4355976" y="2996952"/>
            <a:ext cx="576064" cy="0"/>
          </a:xfrm>
          <a:prstGeom prst="straightConnector1">
            <a:avLst/>
          </a:prstGeom>
          <a:ln w="28575">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9" name="直線矢印コネクタ 78"/>
          <p:cNvCxnSpPr/>
          <p:nvPr/>
        </p:nvCxnSpPr>
        <p:spPr>
          <a:xfrm>
            <a:off x="6300192" y="2996952"/>
            <a:ext cx="576064" cy="0"/>
          </a:xfrm>
          <a:prstGeom prst="straightConnector1">
            <a:avLst/>
          </a:prstGeom>
          <a:ln w="28575">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p:nvPr/>
        </p:nvCxnSpPr>
        <p:spPr>
          <a:xfrm>
            <a:off x="6300192" y="2204864"/>
            <a:ext cx="576064" cy="0"/>
          </a:xfrm>
          <a:prstGeom prst="straightConnector1">
            <a:avLst/>
          </a:prstGeom>
          <a:ln w="28575">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1" name="直線矢印コネクタ 80"/>
          <p:cNvCxnSpPr/>
          <p:nvPr/>
        </p:nvCxnSpPr>
        <p:spPr>
          <a:xfrm>
            <a:off x="6300192" y="1412776"/>
            <a:ext cx="576064" cy="0"/>
          </a:xfrm>
          <a:prstGeom prst="straightConnector1">
            <a:avLst/>
          </a:prstGeom>
          <a:ln w="28575">
            <a:headEnd type="none" w="med" len="med"/>
            <a:tailEnd type="arrow"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7452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(1) </a:t>
            </a:r>
            <a:r>
              <a:rPr lang="ja-JP" altLang="en-US" dirty="0"/>
              <a:t>公開したオープンデータを更新する</a:t>
            </a:r>
            <a:endParaRPr kumimoji="1" lang="ja-JP" altLang="en-US" dirty="0"/>
          </a:p>
        </p:txBody>
      </p:sp>
      <p:sp>
        <p:nvSpPr>
          <p:cNvPr id="3" name="スライド番号プレースホルダー 2"/>
          <p:cNvSpPr>
            <a:spLocks noGrp="1"/>
          </p:cNvSpPr>
          <p:nvPr>
            <p:ph type="sldNum" sz="quarter" idx="12"/>
          </p:nvPr>
        </p:nvSpPr>
        <p:spPr/>
        <p:txBody>
          <a:bodyPr/>
          <a:lstStyle/>
          <a:p>
            <a:fld id="{EEDB8509-CC2C-4EC7-9C2E-996B98B58898}" type="slidenum">
              <a:rPr kumimoji="1" lang="ja-JP" altLang="en-US" smtClean="0"/>
              <a:pPr/>
              <a:t>4</a:t>
            </a:fld>
            <a:endParaRPr kumimoji="1" lang="ja-JP" altLang="en-US"/>
          </a:p>
        </p:txBody>
      </p:sp>
      <p:sp>
        <p:nvSpPr>
          <p:cNvPr id="4" name="正方形/長方形 3"/>
          <p:cNvSpPr/>
          <p:nvPr/>
        </p:nvSpPr>
        <p:spPr>
          <a:xfrm>
            <a:off x="179512" y="908720"/>
            <a:ext cx="8712968" cy="432048"/>
          </a:xfrm>
          <a:prstGeom prst="rect">
            <a:avLst/>
          </a:prstGeom>
          <a:solidFill>
            <a:schemeClr val="accent1">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2000" dirty="0">
                <a:solidFill>
                  <a:schemeClr val="tx1"/>
                </a:solidFill>
                <a:latin typeface="+mn-ea"/>
                <a:cs typeface="Meiryo UI" panose="020B0604030504040204" pitchFamily="50" charset="-128"/>
              </a:rPr>
              <a:t>公開データの内容に合わせて、データを更新する</a:t>
            </a:r>
          </a:p>
        </p:txBody>
      </p:sp>
      <p:sp>
        <p:nvSpPr>
          <p:cNvPr id="7" name="正方形/長方形 6"/>
          <p:cNvSpPr/>
          <p:nvPr/>
        </p:nvSpPr>
        <p:spPr>
          <a:xfrm>
            <a:off x="539552" y="1988840"/>
            <a:ext cx="2376264" cy="360040"/>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dirty="0">
                <a:latin typeface="+mn-ea"/>
              </a:rPr>
              <a:t>更新方法の例</a:t>
            </a:r>
            <a:endParaRPr kumimoji="1" lang="en-US" altLang="ja-JP" sz="2000" dirty="0">
              <a:latin typeface="+mn-ea"/>
            </a:endParaRPr>
          </a:p>
        </p:txBody>
      </p:sp>
      <p:sp>
        <p:nvSpPr>
          <p:cNvPr id="8" name="正方形/長方形 7"/>
          <p:cNvSpPr/>
          <p:nvPr/>
        </p:nvSpPr>
        <p:spPr>
          <a:xfrm>
            <a:off x="539552" y="1412776"/>
            <a:ext cx="8059357" cy="432048"/>
          </a:xfrm>
          <a:prstGeom prst="rect">
            <a:avLst/>
          </a:prstGeom>
          <a:noFill/>
          <a:ln>
            <a:noFill/>
          </a:ln>
        </p:spPr>
        <p:txBody>
          <a:bodyPr wrap="square" rtlCol="0">
            <a:noAutofit/>
          </a:bodyPr>
          <a:lstStyle/>
          <a:p>
            <a:r>
              <a:rPr kumimoji="1" lang="ja-JP" altLang="en-US" dirty="0">
                <a:solidFill>
                  <a:schemeClr val="tx1"/>
                </a:solidFill>
                <a:latin typeface="+mn-ea"/>
              </a:rPr>
              <a:t>データの内容に応じて、更新方法や更新タイミング</a:t>
            </a:r>
            <a:r>
              <a:rPr kumimoji="1" lang="ja-JP" altLang="en-US" dirty="0">
                <a:latin typeface="+mn-ea"/>
              </a:rPr>
              <a:t>を決めます。</a:t>
            </a:r>
            <a:endParaRPr kumimoji="1" lang="en-US" altLang="ja-JP" dirty="0">
              <a:solidFill>
                <a:schemeClr val="tx1"/>
              </a:solidFill>
              <a:latin typeface="+mn-ea"/>
            </a:endParaRPr>
          </a:p>
        </p:txBody>
      </p:sp>
      <p:graphicFrame>
        <p:nvGraphicFramePr>
          <p:cNvPr id="9" name="表 8"/>
          <p:cNvGraphicFramePr>
            <a:graphicFrameLocks noGrp="1"/>
          </p:cNvGraphicFramePr>
          <p:nvPr>
            <p:extLst/>
          </p:nvPr>
        </p:nvGraphicFramePr>
        <p:xfrm>
          <a:off x="755576" y="2492896"/>
          <a:ext cx="8136904" cy="1138543"/>
        </p:xfrm>
        <a:graphic>
          <a:graphicData uri="http://schemas.openxmlformats.org/drawingml/2006/table">
            <a:tbl>
              <a:tblPr firstRow="1" bandRow="1">
                <a:tableStyleId>{93296810-A885-4BE3-A3E7-6D5BEEA58F35}</a:tableStyleId>
              </a:tblPr>
              <a:tblGrid>
                <a:gridCol w="4896544">
                  <a:extLst>
                    <a:ext uri="{9D8B030D-6E8A-4147-A177-3AD203B41FA5}">
                      <a16:colId xmlns:a16="http://schemas.microsoft.com/office/drawing/2014/main" val="39294567"/>
                    </a:ext>
                  </a:extLst>
                </a:gridCol>
                <a:gridCol w="3240360">
                  <a:extLst>
                    <a:ext uri="{9D8B030D-6E8A-4147-A177-3AD203B41FA5}">
                      <a16:colId xmlns:a16="http://schemas.microsoft.com/office/drawing/2014/main" val="20000"/>
                    </a:ext>
                  </a:extLst>
                </a:gridCol>
              </a:tblGrid>
              <a:tr h="230696">
                <a:tc>
                  <a:txBody>
                    <a:bodyPr/>
                    <a:lstStyle/>
                    <a:p>
                      <a:pPr indent="0" algn="l" fontAlgn="ctr">
                        <a:lnSpc>
                          <a:spcPct val="100000"/>
                        </a:lnSpc>
                        <a:spcBef>
                          <a:spcPts val="0"/>
                        </a:spcBef>
                        <a:spcAft>
                          <a:spcPts val="0"/>
                        </a:spcAft>
                      </a:pPr>
                      <a:r>
                        <a:rPr lang="ja-JP" altLang="en-US" sz="1800" b="1" i="0" u="none" strike="noStrike" dirty="0">
                          <a:solidFill>
                            <a:srgbClr val="FFFFFF"/>
                          </a:solidFill>
                          <a:effectLst/>
                          <a:latin typeface="+mn-ea"/>
                          <a:ea typeface="+mn-ea"/>
                        </a:rPr>
                        <a:t>更新方法</a:t>
                      </a:r>
                    </a:p>
                  </a:txBody>
                  <a:tcPr marL="90000" marR="90000" marT="46800" marB="46800" anchor="ctr"/>
                </a:tc>
                <a:tc>
                  <a:txBody>
                    <a:bodyPr/>
                    <a:lstStyle/>
                    <a:p>
                      <a:pPr indent="0" algn="l" fontAlgn="ctr">
                        <a:lnSpc>
                          <a:spcPct val="100000"/>
                        </a:lnSpc>
                        <a:spcBef>
                          <a:spcPts val="0"/>
                        </a:spcBef>
                        <a:spcAft>
                          <a:spcPts val="0"/>
                        </a:spcAft>
                      </a:pPr>
                      <a:r>
                        <a:rPr lang="ja-JP" altLang="en-US" sz="1800" u="none" strike="noStrike" dirty="0">
                          <a:effectLst/>
                          <a:latin typeface="+mn-ea"/>
                          <a:ea typeface="+mn-ea"/>
                        </a:rPr>
                        <a:t>データの例（推奨データセット）</a:t>
                      </a:r>
                      <a:endParaRPr lang="ja-JP" altLang="en-US" sz="1800" b="1" i="0" u="none" strike="noStrike" dirty="0">
                        <a:solidFill>
                          <a:srgbClr val="FFFFFF"/>
                        </a:solidFill>
                        <a:effectLst/>
                        <a:latin typeface="+mn-ea"/>
                        <a:ea typeface="+mn-ea"/>
                      </a:endParaRPr>
                    </a:p>
                  </a:txBody>
                  <a:tcPr marL="90000" marR="90000" marT="46800" marB="46800" anchor="ctr"/>
                </a:tc>
                <a:extLst>
                  <a:ext uri="{0D108BD9-81ED-4DB2-BD59-A6C34878D82A}">
                    <a16:rowId xmlns:a16="http://schemas.microsoft.com/office/drawing/2014/main" val="10000"/>
                  </a:ext>
                </a:extLst>
              </a:tr>
              <a:tr h="402703">
                <a:tc>
                  <a:txBody>
                    <a:bodyPr/>
                    <a:lstStyle/>
                    <a:p>
                      <a:pPr indent="0" algn="l" fontAlgn="t">
                        <a:lnSpc>
                          <a:spcPct val="100000"/>
                        </a:lnSpc>
                        <a:spcBef>
                          <a:spcPts val="0"/>
                        </a:spcBef>
                        <a:spcAft>
                          <a:spcPts val="0"/>
                        </a:spcAft>
                      </a:pPr>
                      <a:r>
                        <a:rPr lang="ja-JP" altLang="en-US" sz="1800" b="0" i="0" u="none" strike="noStrike" dirty="0">
                          <a:solidFill>
                            <a:srgbClr val="000000"/>
                          </a:solidFill>
                          <a:effectLst/>
                          <a:latin typeface="+mn-ea"/>
                          <a:ea typeface="+mn-ea"/>
                        </a:rPr>
                        <a:t>オープンデータの内容を、新しいものに置き換える</a:t>
                      </a:r>
                      <a:endParaRPr lang="zh-TW" altLang="en-US" sz="1800" b="0" i="0" u="none" strike="noStrike" dirty="0">
                        <a:solidFill>
                          <a:srgbClr val="000000"/>
                        </a:solidFill>
                        <a:effectLst/>
                        <a:latin typeface="+mn-ea"/>
                        <a:ea typeface="+mn-ea"/>
                      </a:endParaRPr>
                    </a:p>
                  </a:txBody>
                  <a:tcPr marL="90000" marR="90000" marT="46800" marB="46800"/>
                </a:tc>
                <a:tc>
                  <a:txBody>
                    <a:bodyPr/>
                    <a:lstStyle/>
                    <a:p>
                      <a:pPr indent="0" algn="l" fontAlgn="t">
                        <a:lnSpc>
                          <a:spcPct val="100000"/>
                        </a:lnSpc>
                        <a:spcBef>
                          <a:spcPts val="0"/>
                        </a:spcBef>
                        <a:spcAft>
                          <a:spcPts val="0"/>
                        </a:spcAft>
                      </a:pPr>
                      <a:r>
                        <a:rPr lang="en-US" altLang="zh-TW" sz="1800" u="none" strike="noStrike" dirty="0">
                          <a:effectLst/>
                          <a:latin typeface="+mn-ea"/>
                          <a:ea typeface="+mn-ea"/>
                        </a:rPr>
                        <a:t>01.AED</a:t>
                      </a:r>
                      <a:r>
                        <a:rPr lang="zh-TW" altLang="en-US" sz="1800" u="none" strike="noStrike" dirty="0">
                          <a:effectLst/>
                          <a:latin typeface="+mn-ea"/>
                          <a:ea typeface="+mn-ea"/>
                        </a:rPr>
                        <a:t>設置箇所一覧</a:t>
                      </a:r>
                      <a:endParaRPr lang="en-US" altLang="zh-TW" sz="1800" u="none" strike="noStrike" dirty="0">
                        <a:effectLst/>
                        <a:latin typeface="+mn-ea"/>
                        <a:ea typeface="+mn-ea"/>
                      </a:endParaRPr>
                    </a:p>
                  </a:txBody>
                  <a:tcPr marL="90000" marR="90000" marT="46800" marB="46800"/>
                </a:tc>
                <a:extLst>
                  <a:ext uri="{0D108BD9-81ED-4DB2-BD59-A6C34878D82A}">
                    <a16:rowId xmlns:a16="http://schemas.microsoft.com/office/drawing/2014/main" val="4025559179"/>
                  </a:ext>
                </a:extLst>
              </a:tr>
              <a:tr h="230696">
                <a:tc>
                  <a:txBody>
                    <a:bodyPr/>
                    <a:lstStyle/>
                    <a:p>
                      <a:pPr indent="0" algn="l" fontAlgn="t">
                        <a:lnSpc>
                          <a:spcPct val="100000"/>
                        </a:lnSpc>
                        <a:spcBef>
                          <a:spcPts val="0"/>
                        </a:spcBef>
                        <a:spcAft>
                          <a:spcPts val="0"/>
                        </a:spcAft>
                      </a:pPr>
                      <a:r>
                        <a:rPr lang="ja-JP" altLang="en-US" sz="1800" b="0" i="0" u="none" strike="noStrike" dirty="0">
                          <a:solidFill>
                            <a:schemeClr val="tx1"/>
                          </a:solidFill>
                          <a:effectLst/>
                          <a:latin typeface="+mn-ea"/>
                          <a:ea typeface="+mn-ea"/>
                        </a:rPr>
                        <a:t>新しくオープンデータを追加していく</a:t>
                      </a:r>
                    </a:p>
                  </a:txBody>
                  <a:tcPr marL="90000" marR="90000" marT="46800" marB="46800"/>
                </a:tc>
                <a:tc>
                  <a:txBody>
                    <a:bodyPr/>
                    <a:lstStyle/>
                    <a:p>
                      <a:pPr indent="0" algn="l" fontAlgn="t">
                        <a:lnSpc>
                          <a:spcPct val="100000"/>
                        </a:lnSpc>
                        <a:spcBef>
                          <a:spcPts val="0"/>
                        </a:spcBef>
                        <a:spcAft>
                          <a:spcPts val="0"/>
                        </a:spcAft>
                      </a:pPr>
                      <a:r>
                        <a:rPr lang="en-US" altLang="ja-JP" sz="1800" b="0" i="0" u="none" strike="noStrike" dirty="0">
                          <a:solidFill>
                            <a:schemeClr val="tx1"/>
                          </a:solidFill>
                          <a:effectLst/>
                          <a:latin typeface="+mn-ea"/>
                          <a:ea typeface="+mn-ea"/>
                        </a:rPr>
                        <a:t>11.</a:t>
                      </a:r>
                      <a:r>
                        <a:rPr lang="ja-JP" altLang="en-US" sz="1800" b="0" i="0" u="none" strike="noStrike" dirty="0">
                          <a:solidFill>
                            <a:schemeClr val="tx1"/>
                          </a:solidFill>
                          <a:effectLst/>
                          <a:latin typeface="+mn-ea"/>
                          <a:ea typeface="+mn-ea"/>
                        </a:rPr>
                        <a:t>地域・年齢別人口</a:t>
                      </a:r>
                    </a:p>
                  </a:txBody>
                  <a:tcPr marL="90000" marR="90000" marT="46800" marB="46800"/>
                </a:tc>
                <a:extLst>
                  <a:ext uri="{0D108BD9-81ED-4DB2-BD59-A6C34878D82A}">
                    <a16:rowId xmlns:a16="http://schemas.microsoft.com/office/drawing/2014/main" val="2095086091"/>
                  </a:ext>
                </a:extLst>
              </a:tr>
            </a:tbl>
          </a:graphicData>
        </a:graphic>
      </p:graphicFrame>
      <p:sp>
        <p:nvSpPr>
          <p:cNvPr id="10" name="正方形/長方形 9"/>
          <p:cNvSpPr/>
          <p:nvPr/>
        </p:nvSpPr>
        <p:spPr>
          <a:xfrm>
            <a:off x="539552" y="4293096"/>
            <a:ext cx="2376264" cy="360040"/>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dirty="0">
                <a:latin typeface="+mn-ea"/>
              </a:rPr>
              <a:t>更新タイミングの例</a:t>
            </a:r>
          </a:p>
        </p:txBody>
      </p:sp>
      <p:graphicFrame>
        <p:nvGraphicFramePr>
          <p:cNvPr id="11" name="表 10"/>
          <p:cNvGraphicFramePr>
            <a:graphicFrameLocks noGrp="1"/>
          </p:cNvGraphicFramePr>
          <p:nvPr>
            <p:extLst/>
          </p:nvPr>
        </p:nvGraphicFramePr>
        <p:xfrm>
          <a:off x="755576" y="4797152"/>
          <a:ext cx="8136904" cy="1652400"/>
        </p:xfrm>
        <a:graphic>
          <a:graphicData uri="http://schemas.openxmlformats.org/drawingml/2006/table">
            <a:tbl>
              <a:tblPr firstRow="1" bandRow="1">
                <a:tableStyleId>{93296810-A885-4BE3-A3E7-6D5BEEA58F35}</a:tableStyleId>
              </a:tblPr>
              <a:tblGrid>
                <a:gridCol w="4896544">
                  <a:extLst>
                    <a:ext uri="{9D8B030D-6E8A-4147-A177-3AD203B41FA5}">
                      <a16:colId xmlns:a16="http://schemas.microsoft.com/office/drawing/2014/main" val="39294567"/>
                    </a:ext>
                  </a:extLst>
                </a:gridCol>
                <a:gridCol w="3240360">
                  <a:extLst>
                    <a:ext uri="{9D8B030D-6E8A-4147-A177-3AD203B41FA5}">
                      <a16:colId xmlns:a16="http://schemas.microsoft.com/office/drawing/2014/main" val="20000"/>
                    </a:ext>
                  </a:extLst>
                </a:gridCol>
              </a:tblGrid>
              <a:tr h="230696">
                <a:tc>
                  <a:txBody>
                    <a:bodyPr/>
                    <a:lstStyle/>
                    <a:p>
                      <a:pPr indent="0" algn="l" fontAlgn="ctr">
                        <a:lnSpc>
                          <a:spcPct val="100000"/>
                        </a:lnSpc>
                        <a:spcBef>
                          <a:spcPts val="0"/>
                        </a:spcBef>
                        <a:spcAft>
                          <a:spcPts val="0"/>
                        </a:spcAft>
                      </a:pPr>
                      <a:r>
                        <a:rPr lang="ja-JP" altLang="en-US" sz="1800" b="1" i="0" u="none" strike="noStrike" dirty="0">
                          <a:solidFill>
                            <a:srgbClr val="FFFFFF"/>
                          </a:solidFill>
                          <a:effectLst/>
                          <a:latin typeface="+mn-ea"/>
                          <a:ea typeface="+mn-ea"/>
                        </a:rPr>
                        <a:t>更新タイミング</a:t>
                      </a:r>
                    </a:p>
                  </a:txBody>
                  <a:tcPr marL="90000" marR="90000" marT="46800" marB="46800" anchor="ctr"/>
                </a:tc>
                <a:tc>
                  <a:txBody>
                    <a:bodyPr/>
                    <a:lstStyle/>
                    <a:p>
                      <a:pPr indent="0" algn="l" fontAlgn="ctr">
                        <a:lnSpc>
                          <a:spcPct val="100000"/>
                        </a:lnSpc>
                        <a:spcBef>
                          <a:spcPts val="0"/>
                        </a:spcBef>
                        <a:spcAft>
                          <a:spcPts val="0"/>
                        </a:spcAft>
                      </a:pPr>
                      <a:r>
                        <a:rPr lang="ja-JP" altLang="en-US" sz="1800" u="none" strike="noStrike" dirty="0">
                          <a:effectLst/>
                          <a:latin typeface="+mn-ea"/>
                          <a:ea typeface="+mn-ea"/>
                        </a:rPr>
                        <a:t>データの例（推奨データセット）</a:t>
                      </a:r>
                      <a:endParaRPr lang="ja-JP" altLang="en-US" sz="1800" b="1" i="0" u="none" strike="noStrike" dirty="0">
                        <a:solidFill>
                          <a:srgbClr val="FFFFFF"/>
                        </a:solidFill>
                        <a:effectLst/>
                        <a:latin typeface="+mn-ea"/>
                        <a:ea typeface="+mn-ea"/>
                      </a:endParaRPr>
                    </a:p>
                  </a:txBody>
                  <a:tcPr marL="90000" marR="90000" marT="46800" marB="46800" anchor="ctr"/>
                </a:tc>
                <a:extLst>
                  <a:ext uri="{0D108BD9-81ED-4DB2-BD59-A6C34878D82A}">
                    <a16:rowId xmlns:a16="http://schemas.microsoft.com/office/drawing/2014/main" val="10000"/>
                  </a:ext>
                </a:extLst>
              </a:tr>
              <a:tr h="402703">
                <a:tc>
                  <a:txBody>
                    <a:bodyPr/>
                    <a:lstStyle/>
                    <a:p>
                      <a:pPr indent="0" algn="l" fontAlgn="t">
                        <a:lnSpc>
                          <a:spcPct val="100000"/>
                        </a:lnSpc>
                        <a:spcBef>
                          <a:spcPts val="0"/>
                        </a:spcBef>
                        <a:spcAft>
                          <a:spcPts val="0"/>
                        </a:spcAft>
                      </a:pPr>
                      <a:r>
                        <a:rPr lang="ja-JP" altLang="en-US" sz="1800" b="0" i="0" u="none" strike="noStrike" dirty="0">
                          <a:solidFill>
                            <a:srgbClr val="000000"/>
                          </a:solidFill>
                          <a:effectLst/>
                          <a:latin typeface="+mn-ea"/>
                          <a:ea typeface="+mn-ea"/>
                        </a:rPr>
                        <a:t>随時変更が発生する</a:t>
                      </a:r>
                      <a:endParaRPr lang="en-US" altLang="ja-JP" sz="1800" b="0" i="0" u="none" strike="noStrike" dirty="0">
                        <a:solidFill>
                          <a:srgbClr val="000000"/>
                        </a:solidFill>
                        <a:effectLst/>
                        <a:latin typeface="+mn-ea"/>
                        <a:ea typeface="+mn-ea"/>
                      </a:endParaRPr>
                    </a:p>
                    <a:p>
                      <a:pPr indent="0" algn="l" fontAlgn="t">
                        <a:lnSpc>
                          <a:spcPct val="100000"/>
                        </a:lnSpc>
                        <a:spcBef>
                          <a:spcPts val="0"/>
                        </a:spcBef>
                        <a:spcAft>
                          <a:spcPts val="0"/>
                        </a:spcAft>
                      </a:pPr>
                      <a:r>
                        <a:rPr lang="ja-JP" altLang="en-US" sz="1800" b="0" i="0" u="none" strike="noStrike" dirty="0">
                          <a:solidFill>
                            <a:srgbClr val="000000"/>
                          </a:solidFill>
                          <a:effectLst/>
                          <a:latin typeface="+mn-ea"/>
                          <a:ea typeface="+mn-ea"/>
                        </a:rPr>
                        <a:t>　⇒団体内でオープンデータを更新する周期を決める</a:t>
                      </a:r>
                      <a:endParaRPr lang="zh-TW" altLang="en-US" sz="1800" b="0" i="0" u="none" strike="noStrike" dirty="0">
                        <a:solidFill>
                          <a:srgbClr val="000000"/>
                        </a:solidFill>
                        <a:effectLst/>
                        <a:latin typeface="+mn-ea"/>
                        <a:ea typeface="+mn-ea"/>
                      </a:endParaRPr>
                    </a:p>
                  </a:txBody>
                  <a:tcPr marL="90000" marR="90000" marT="46800" marB="4680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altLang="ja-JP" sz="1800" u="none" strike="noStrike" dirty="0">
                          <a:effectLst/>
                          <a:latin typeface="+mn-ea"/>
                          <a:ea typeface="+mn-ea"/>
                        </a:rPr>
                        <a:t>06.</a:t>
                      </a:r>
                      <a:r>
                        <a:rPr lang="ja-JP" altLang="en-US" sz="1800" u="none" strike="noStrike" dirty="0">
                          <a:effectLst/>
                          <a:latin typeface="+mn-ea"/>
                          <a:ea typeface="+mn-ea"/>
                        </a:rPr>
                        <a:t>イベント一覧</a:t>
                      </a:r>
                      <a:endParaRPr lang="zh-TW" altLang="en-US" sz="1800" b="0" i="0" u="none" strike="noStrike" dirty="0">
                        <a:solidFill>
                          <a:srgbClr val="000000"/>
                        </a:solidFill>
                        <a:effectLst/>
                        <a:latin typeface="+mn-ea"/>
                        <a:ea typeface="+mn-ea"/>
                      </a:endParaRPr>
                    </a:p>
                  </a:txBody>
                  <a:tcPr marL="90000" marR="90000" marT="46800" marB="46800"/>
                </a:tc>
                <a:extLst>
                  <a:ext uri="{0D108BD9-81ED-4DB2-BD59-A6C34878D82A}">
                    <a16:rowId xmlns:a16="http://schemas.microsoft.com/office/drawing/2014/main" val="4025559179"/>
                  </a:ext>
                </a:extLst>
              </a:tr>
              <a:tr h="230696">
                <a:tc>
                  <a:txBody>
                    <a:bodyPr/>
                    <a:lstStyle/>
                    <a:p>
                      <a:pPr indent="0" algn="l" fontAlgn="t">
                        <a:lnSpc>
                          <a:spcPct val="100000"/>
                        </a:lnSpc>
                        <a:spcBef>
                          <a:spcPts val="0"/>
                        </a:spcBef>
                        <a:spcAft>
                          <a:spcPts val="0"/>
                        </a:spcAft>
                      </a:pPr>
                      <a:r>
                        <a:rPr lang="ja-JP" altLang="en-US" sz="1800" b="0" i="0" u="none" strike="noStrike" dirty="0">
                          <a:solidFill>
                            <a:schemeClr val="tx1"/>
                          </a:solidFill>
                          <a:effectLst/>
                          <a:latin typeface="+mn-ea"/>
                          <a:ea typeface="+mn-ea"/>
                        </a:rPr>
                        <a:t>元のデータの更新に合わせて、定期的にオープンデータの変更や追加を行う</a:t>
                      </a:r>
                    </a:p>
                  </a:txBody>
                  <a:tcPr marL="90000" marR="90000" marT="46800" marB="46800"/>
                </a:tc>
                <a:tc>
                  <a:txBody>
                    <a:bodyPr/>
                    <a:lstStyle/>
                    <a:p>
                      <a:pPr indent="0" algn="l" fontAlgn="t">
                        <a:lnSpc>
                          <a:spcPct val="100000"/>
                        </a:lnSpc>
                        <a:spcBef>
                          <a:spcPts val="0"/>
                        </a:spcBef>
                        <a:spcAft>
                          <a:spcPts val="0"/>
                        </a:spcAft>
                      </a:pPr>
                      <a:r>
                        <a:rPr lang="en-US" altLang="ja-JP" sz="1800" b="0" i="0" u="none" strike="noStrike" dirty="0">
                          <a:solidFill>
                            <a:schemeClr val="tx1"/>
                          </a:solidFill>
                          <a:effectLst/>
                          <a:latin typeface="+mn-ea"/>
                          <a:ea typeface="+mn-ea"/>
                        </a:rPr>
                        <a:t>11.</a:t>
                      </a:r>
                      <a:r>
                        <a:rPr lang="ja-JP" altLang="en-US" sz="1800" b="0" i="0" u="none" strike="noStrike" dirty="0">
                          <a:solidFill>
                            <a:schemeClr val="tx1"/>
                          </a:solidFill>
                          <a:effectLst/>
                          <a:latin typeface="+mn-ea"/>
                          <a:ea typeface="+mn-ea"/>
                        </a:rPr>
                        <a:t>地域・年齢別人口</a:t>
                      </a:r>
                    </a:p>
                  </a:txBody>
                  <a:tcPr marL="90000" marR="90000" marT="46800" marB="46800"/>
                </a:tc>
                <a:extLst>
                  <a:ext uri="{0D108BD9-81ED-4DB2-BD59-A6C34878D82A}">
                    <a16:rowId xmlns:a16="http://schemas.microsoft.com/office/drawing/2014/main" val="2095086091"/>
                  </a:ext>
                </a:extLst>
              </a:tr>
            </a:tbl>
          </a:graphicData>
        </a:graphic>
      </p:graphicFrame>
      <p:sp>
        <p:nvSpPr>
          <p:cNvPr id="12" name="タイトル 1"/>
          <p:cNvSpPr txBox="1">
            <a:spLocks/>
          </p:cNvSpPr>
          <p:nvPr/>
        </p:nvSpPr>
        <p:spPr>
          <a:xfrm>
            <a:off x="251520" y="116632"/>
            <a:ext cx="8712968" cy="234159"/>
          </a:xfrm>
          <a:prstGeom prst="rect">
            <a:avLst/>
          </a:prstGeom>
        </p:spPr>
        <p:txBody>
          <a:bodyPr vert="horz" wrap="none" lIns="91440" tIns="45720" rIns="91440" bIns="45720" rtlCol="0" anchor="ctr">
            <a:normAutofit fontScale="92500" lnSpcReduction="10000"/>
          </a:bodyPr>
          <a:lstStyle>
            <a:lvl1pPr algn="l" defTabSz="914400" rtl="0" eaLnBrk="1" latinLnBrk="0" hangingPunct="1">
              <a:lnSpc>
                <a:spcPct val="90000"/>
              </a:lnSpc>
              <a:spcBef>
                <a:spcPct val="0"/>
              </a:spcBef>
              <a:buNone/>
              <a:defRPr kumimoji="1" lang="en-US" sz="2400" kern="1200" dirty="0">
                <a:solidFill>
                  <a:schemeClr val="tx1"/>
                </a:solidFill>
                <a:latin typeface="HGP創英角ｺﾞｼｯｸUB" panose="020B0900000000000000" pitchFamily="50" charset="-128"/>
                <a:ea typeface="HGP創英角ｺﾞｼｯｸUB" panose="020B0900000000000000" pitchFamily="50" charset="-128"/>
                <a:cs typeface="+mj-cs"/>
              </a:defRPr>
            </a:lvl1pPr>
          </a:lstStyle>
          <a:p>
            <a:r>
              <a:rPr lang="ja-JP" altLang="en-US" sz="1200" dirty="0">
                <a:latin typeface="+mn-ea"/>
                <a:ea typeface="+mn-ea"/>
              </a:rPr>
              <a:t>４</a:t>
            </a:r>
            <a:r>
              <a:rPr lang="en-US" altLang="ja-JP" sz="1200" dirty="0">
                <a:latin typeface="+mn-ea"/>
                <a:ea typeface="+mn-ea"/>
              </a:rPr>
              <a:t>. </a:t>
            </a:r>
            <a:r>
              <a:rPr lang="ja-JP" altLang="en-US" sz="1200" dirty="0">
                <a:latin typeface="+mn-ea"/>
                <a:ea typeface="+mn-ea"/>
              </a:rPr>
              <a:t>オープンデータを継続していくための取り組み</a:t>
            </a:r>
          </a:p>
        </p:txBody>
      </p:sp>
    </p:spTree>
    <p:extLst>
      <p:ext uri="{BB962C8B-B14F-4D97-AF65-F5344CB8AC3E}">
        <p14:creationId xmlns:p14="http://schemas.microsoft.com/office/powerpoint/2010/main" val="203657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(1) </a:t>
            </a:r>
            <a:r>
              <a:rPr lang="ja-JP" altLang="en-US" dirty="0"/>
              <a:t>公開したオープンデータを更新する</a:t>
            </a:r>
            <a:endParaRPr kumimoji="1" lang="ja-JP" altLang="en-US" dirty="0"/>
          </a:p>
        </p:txBody>
      </p:sp>
      <p:sp>
        <p:nvSpPr>
          <p:cNvPr id="3" name="スライド番号プレースホルダー 2"/>
          <p:cNvSpPr>
            <a:spLocks noGrp="1"/>
          </p:cNvSpPr>
          <p:nvPr>
            <p:ph type="sldNum" sz="quarter" idx="12"/>
          </p:nvPr>
        </p:nvSpPr>
        <p:spPr/>
        <p:txBody>
          <a:bodyPr/>
          <a:lstStyle/>
          <a:p>
            <a:fld id="{EEDB8509-CC2C-4EC7-9C2E-996B98B58898}" type="slidenum">
              <a:rPr kumimoji="1" lang="ja-JP" altLang="en-US" smtClean="0"/>
              <a:pPr/>
              <a:t>5</a:t>
            </a:fld>
            <a:endParaRPr kumimoji="1" lang="ja-JP" altLang="en-US"/>
          </a:p>
        </p:txBody>
      </p:sp>
      <p:sp>
        <p:nvSpPr>
          <p:cNvPr id="4" name="正方形/長方形 3"/>
          <p:cNvSpPr/>
          <p:nvPr/>
        </p:nvSpPr>
        <p:spPr>
          <a:xfrm>
            <a:off x="179512" y="908720"/>
            <a:ext cx="8712968" cy="432048"/>
          </a:xfrm>
          <a:prstGeom prst="rect">
            <a:avLst/>
          </a:prstGeom>
          <a:solidFill>
            <a:schemeClr val="accent1">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2000" dirty="0">
                <a:solidFill>
                  <a:schemeClr val="tx1"/>
                </a:solidFill>
                <a:latin typeface="+mn-ea"/>
                <a:cs typeface="Meiryo UI" panose="020B0604030504040204" pitchFamily="50" charset="-128"/>
              </a:rPr>
              <a:t>　　　　　　　公開データの内容に合わせて、データを更新する</a:t>
            </a:r>
          </a:p>
        </p:txBody>
      </p:sp>
      <p:sp>
        <p:nvSpPr>
          <p:cNvPr id="12" name="タイトル 1"/>
          <p:cNvSpPr txBox="1">
            <a:spLocks/>
          </p:cNvSpPr>
          <p:nvPr/>
        </p:nvSpPr>
        <p:spPr>
          <a:xfrm>
            <a:off x="251520" y="116632"/>
            <a:ext cx="8712968" cy="234159"/>
          </a:xfrm>
          <a:prstGeom prst="rect">
            <a:avLst/>
          </a:prstGeom>
        </p:spPr>
        <p:txBody>
          <a:bodyPr vert="horz" wrap="none" lIns="91440" tIns="45720" rIns="91440" bIns="45720" rtlCol="0" anchor="ctr">
            <a:normAutofit fontScale="92500" lnSpcReduction="10000"/>
          </a:bodyPr>
          <a:lstStyle>
            <a:lvl1pPr algn="l" defTabSz="914400" rtl="0" eaLnBrk="1" latinLnBrk="0" hangingPunct="1">
              <a:lnSpc>
                <a:spcPct val="90000"/>
              </a:lnSpc>
              <a:spcBef>
                <a:spcPct val="0"/>
              </a:spcBef>
              <a:buNone/>
              <a:defRPr kumimoji="1" lang="en-US" sz="2400" kern="1200" dirty="0">
                <a:solidFill>
                  <a:schemeClr val="tx1"/>
                </a:solidFill>
                <a:latin typeface="HGP創英角ｺﾞｼｯｸUB" panose="020B0900000000000000" pitchFamily="50" charset="-128"/>
                <a:ea typeface="HGP創英角ｺﾞｼｯｸUB" panose="020B0900000000000000" pitchFamily="50" charset="-128"/>
                <a:cs typeface="+mj-cs"/>
              </a:defRPr>
            </a:lvl1pPr>
          </a:lstStyle>
          <a:p>
            <a:r>
              <a:rPr lang="ja-JP" altLang="en-US" sz="1200" dirty="0">
                <a:latin typeface="+mn-ea"/>
                <a:ea typeface="+mn-ea"/>
              </a:rPr>
              <a:t>４</a:t>
            </a:r>
            <a:r>
              <a:rPr lang="en-US" altLang="ja-JP" sz="1200" dirty="0">
                <a:latin typeface="+mn-ea"/>
                <a:ea typeface="+mn-ea"/>
              </a:rPr>
              <a:t>. </a:t>
            </a:r>
            <a:r>
              <a:rPr lang="ja-JP" altLang="en-US" sz="1200" dirty="0">
                <a:latin typeface="+mn-ea"/>
                <a:ea typeface="+mn-ea"/>
              </a:rPr>
              <a:t>オープンデータを継続していくための取り組み</a:t>
            </a:r>
          </a:p>
        </p:txBody>
      </p:sp>
      <p:pic>
        <p:nvPicPr>
          <p:cNvPr id="5" name="図 4">
            <a:extLst>
              <a:ext uri="{FF2B5EF4-FFF2-40B4-BE49-F238E27FC236}">
                <a16:creationId xmlns:a16="http://schemas.microsoft.com/office/drawing/2014/main" id="{81AF5B9E-EEAD-4F6E-8303-D84200F11E1B}"/>
              </a:ext>
            </a:extLst>
          </p:cNvPr>
          <p:cNvPicPr>
            <a:picLocks noChangeAspect="1"/>
          </p:cNvPicPr>
          <p:nvPr/>
        </p:nvPicPr>
        <p:blipFill>
          <a:blip r:embed="rId3"/>
          <a:stretch>
            <a:fillRect/>
          </a:stretch>
        </p:blipFill>
        <p:spPr>
          <a:xfrm>
            <a:off x="899592" y="2060848"/>
            <a:ext cx="7596336" cy="4284927"/>
          </a:xfrm>
          <a:prstGeom prst="rect">
            <a:avLst/>
          </a:prstGeom>
        </p:spPr>
      </p:pic>
      <p:sp>
        <p:nvSpPr>
          <p:cNvPr id="13" name="正方形/長方形 12">
            <a:extLst>
              <a:ext uri="{FF2B5EF4-FFF2-40B4-BE49-F238E27FC236}">
                <a16:creationId xmlns:a16="http://schemas.microsoft.com/office/drawing/2014/main" id="{EAFED0C9-4426-48B1-A0D2-702181F35A90}"/>
              </a:ext>
            </a:extLst>
          </p:cNvPr>
          <p:cNvSpPr/>
          <p:nvPr/>
        </p:nvSpPr>
        <p:spPr>
          <a:xfrm>
            <a:off x="251520" y="6330422"/>
            <a:ext cx="8496944" cy="28803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r"/>
            <a:r>
              <a:rPr lang="ja-JP" altLang="en-US" sz="1200" dirty="0">
                <a:solidFill>
                  <a:schemeClr val="tx1"/>
                </a:solidFill>
                <a:latin typeface="+mn-ea"/>
                <a:cs typeface="Meiryo UI" panose="020B0604030504040204" pitchFamily="50" charset="-128"/>
              </a:rPr>
              <a:t>出典：「オープンデータの取組に関する自治体アンケート結果（内閣官房</a:t>
            </a:r>
            <a:r>
              <a:rPr lang="en-US" altLang="ja-JP" sz="1200" dirty="0">
                <a:solidFill>
                  <a:schemeClr val="tx1"/>
                </a:solidFill>
                <a:latin typeface="+mn-ea"/>
                <a:cs typeface="Meiryo UI" panose="020B0604030504040204" pitchFamily="50" charset="-128"/>
              </a:rPr>
              <a:t>IT</a:t>
            </a:r>
            <a:r>
              <a:rPr lang="ja-JP" altLang="en-US" sz="1200" dirty="0">
                <a:solidFill>
                  <a:schemeClr val="tx1"/>
                </a:solidFill>
                <a:latin typeface="+mn-ea"/>
                <a:cs typeface="Meiryo UI" panose="020B0604030504040204" pitchFamily="50" charset="-128"/>
              </a:rPr>
              <a:t>総合戦略室、平成</a:t>
            </a:r>
            <a:r>
              <a:rPr lang="en-US" altLang="ja-JP" sz="1200" dirty="0">
                <a:solidFill>
                  <a:schemeClr val="tx1"/>
                </a:solidFill>
                <a:latin typeface="+mn-ea"/>
                <a:cs typeface="Meiryo UI" panose="020B0604030504040204" pitchFamily="50" charset="-128"/>
              </a:rPr>
              <a:t>28</a:t>
            </a:r>
            <a:r>
              <a:rPr lang="ja-JP" altLang="en-US" sz="1200" dirty="0">
                <a:solidFill>
                  <a:schemeClr val="tx1"/>
                </a:solidFill>
                <a:latin typeface="+mn-ea"/>
                <a:cs typeface="Meiryo UI" panose="020B0604030504040204" pitchFamily="50" charset="-128"/>
              </a:rPr>
              <a:t>年</a:t>
            </a:r>
            <a:r>
              <a:rPr lang="en-US" altLang="ja-JP" sz="1200" dirty="0">
                <a:solidFill>
                  <a:schemeClr val="tx1"/>
                </a:solidFill>
                <a:latin typeface="+mn-ea"/>
                <a:cs typeface="Meiryo UI" panose="020B0604030504040204" pitchFamily="50" charset="-128"/>
              </a:rPr>
              <a:t>12</a:t>
            </a:r>
            <a:r>
              <a:rPr lang="ja-JP" altLang="en-US" sz="1200" dirty="0">
                <a:solidFill>
                  <a:schemeClr val="tx1"/>
                </a:solidFill>
                <a:latin typeface="+mn-ea"/>
                <a:cs typeface="Meiryo UI" panose="020B0604030504040204" pitchFamily="50" charset="-128"/>
              </a:rPr>
              <a:t>月実施）</a:t>
            </a:r>
            <a:endParaRPr lang="en-US" altLang="ja-JP" sz="1200" dirty="0">
              <a:solidFill>
                <a:schemeClr val="tx1"/>
              </a:solidFill>
              <a:latin typeface="+mn-ea"/>
              <a:cs typeface="Meiryo UI" panose="020B0604030504040204" pitchFamily="50" charset="-128"/>
            </a:endParaRPr>
          </a:p>
          <a:p>
            <a:pPr algn="r"/>
            <a:r>
              <a:rPr lang="en-US" altLang="ja-JP" sz="1200" dirty="0">
                <a:solidFill>
                  <a:schemeClr val="tx1"/>
                </a:solidFill>
                <a:latin typeface="+mn-ea"/>
                <a:cs typeface="Meiryo UI" panose="020B0604030504040204" pitchFamily="50" charset="-128"/>
              </a:rPr>
              <a:t>https://www.kantei.go.jp/jp/singi/it2/senmon_bunka/data_ryutsuseibi/opendata_wg_dai2/sankou2.pdf</a:t>
            </a:r>
            <a:r>
              <a:rPr lang="ja-JP" altLang="en-US" sz="1200" dirty="0">
                <a:solidFill>
                  <a:schemeClr val="tx1"/>
                </a:solidFill>
                <a:latin typeface="+mn-ea"/>
                <a:cs typeface="Meiryo UI" panose="020B0604030504040204" pitchFamily="50" charset="-128"/>
              </a:rPr>
              <a:t>」</a:t>
            </a:r>
          </a:p>
        </p:txBody>
      </p:sp>
      <p:sp>
        <p:nvSpPr>
          <p:cNvPr id="6" name="正方形/長方形 5">
            <a:extLst>
              <a:ext uri="{FF2B5EF4-FFF2-40B4-BE49-F238E27FC236}">
                <a16:creationId xmlns:a16="http://schemas.microsoft.com/office/drawing/2014/main" id="{9CB43CA1-71EC-49A6-B721-31523BB11F50}"/>
              </a:ext>
            </a:extLst>
          </p:cNvPr>
          <p:cNvSpPr/>
          <p:nvPr/>
        </p:nvSpPr>
        <p:spPr>
          <a:xfrm>
            <a:off x="179512" y="1477632"/>
            <a:ext cx="8712968" cy="646331"/>
          </a:xfrm>
          <a:prstGeom prst="rect">
            <a:avLst/>
          </a:prstGeom>
        </p:spPr>
        <p:txBody>
          <a:bodyPr wrap="square">
            <a:spAutoFit/>
          </a:bodyPr>
          <a:lstStyle/>
          <a:p>
            <a:r>
              <a:rPr lang="ja-JP" altLang="en-US" dirty="0"/>
              <a:t>公開しているオープンデータの中で、最も更新頻度が高いデータについて、その更新頻度に最も近いものを１つ選択ください。（回答自治体数：</a:t>
            </a:r>
            <a:r>
              <a:rPr lang="en-US" altLang="ja-JP" dirty="0"/>
              <a:t>347</a:t>
            </a:r>
            <a:r>
              <a:rPr lang="ja-JP" altLang="en-US" dirty="0"/>
              <a:t>）</a:t>
            </a:r>
          </a:p>
        </p:txBody>
      </p:sp>
      <p:sp>
        <p:nvSpPr>
          <p:cNvPr id="14" name="角丸四角形 19">
            <a:extLst>
              <a:ext uri="{FF2B5EF4-FFF2-40B4-BE49-F238E27FC236}">
                <a16:creationId xmlns:a16="http://schemas.microsoft.com/office/drawing/2014/main" id="{95348A88-E27D-4AAB-B5CF-710D3640A05A}"/>
              </a:ext>
            </a:extLst>
          </p:cNvPr>
          <p:cNvSpPr/>
          <p:nvPr/>
        </p:nvSpPr>
        <p:spPr>
          <a:xfrm>
            <a:off x="35496" y="836712"/>
            <a:ext cx="1152128" cy="576064"/>
          </a:xfrm>
          <a:prstGeom prst="roundRect">
            <a:avLst>
              <a:gd name="adj" fmla="val 50000"/>
            </a:avLst>
          </a:prstGeom>
          <a:solidFill>
            <a:schemeClr val="accent1">
              <a:lumMod val="7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ja-JP" altLang="en-US" sz="2400" dirty="0">
                <a:solidFill>
                  <a:schemeClr val="bg1"/>
                </a:solidFill>
                <a:latin typeface="+mn-ea"/>
                <a:cs typeface="Meiryo UI" panose="020B0604030504040204" pitchFamily="50" charset="-128"/>
              </a:rPr>
              <a:t>補足</a:t>
            </a:r>
          </a:p>
        </p:txBody>
      </p:sp>
    </p:spTree>
    <p:extLst>
      <p:ext uri="{BB962C8B-B14F-4D97-AF65-F5344CB8AC3E}">
        <p14:creationId xmlns:p14="http://schemas.microsoft.com/office/powerpoint/2010/main" val="2088894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(2) </a:t>
            </a:r>
            <a:r>
              <a:rPr lang="ja-JP" altLang="en-US" dirty="0"/>
              <a:t>オープンデータを拡充する</a:t>
            </a:r>
          </a:p>
        </p:txBody>
      </p:sp>
      <p:sp>
        <p:nvSpPr>
          <p:cNvPr id="3" name="スライド番号プレースホルダー 2"/>
          <p:cNvSpPr>
            <a:spLocks noGrp="1"/>
          </p:cNvSpPr>
          <p:nvPr>
            <p:ph type="sldNum" sz="quarter" idx="12"/>
          </p:nvPr>
        </p:nvSpPr>
        <p:spPr/>
        <p:txBody>
          <a:bodyPr/>
          <a:lstStyle/>
          <a:p>
            <a:fld id="{EEDB8509-CC2C-4EC7-9C2E-996B98B58898}" type="slidenum">
              <a:rPr kumimoji="1" lang="ja-JP" altLang="en-US" smtClean="0"/>
              <a:pPr/>
              <a:t>6</a:t>
            </a:fld>
            <a:endParaRPr kumimoji="1" lang="ja-JP" altLang="en-US"/>
          </a:p>
        </p:txBody>
      </p:sp>
      <p:sp>
        <p:nvSpPr>
          <p:cNvPr id="4" name="正方形/長方形 3"/>
          <p:cNvSpPr/>
          <p:nvPr/>
        </p:nvSpPr>
        <p:spPr>
          <a:xfrm>
            <a:off x="179512" y="908720"/>
            <a:ext cx="8712968" cy="720080"/>
          </a:xfrm>
          <a:prstGeom prst="rect">
            <a:avLst/>
          </a:prstGeom>
          <a:noFill/>
          <a:ln>
            <a:noFill/>
          </a:ln>
        </p:spPr>
        <p:txBody>
          <a:bodyPr wrap="square" rtlCol="0" anchor="ctr">
            <a:noAutofit/>
          </a:bodyPr>
          <a:lstStyle/>
          <a:p>
            <a:r>
              <a:rPr kumimoji="1" lang="ja-JP" altLang="en-US" sz="2000" dirty="0">
                <a:latin typeface="+mn-ea"/>
              </a:rPr>
              <a:t>オープンデータをより良くするため、データの内容を改善していく取り組みが大切です。</a:t>
            </a:r>
            <a:endParaRPr kumimoji="1" lang="en-US" altLang="ja-JP" sz="2000" dirty="0">
              <a:latin typeface="+mn-ea"/>
            </a:endParaRPr>
          </a:p>
          <a:p>
            <a:r>
              <a:rPr kumimoji="1" lang="ja-JP" altLang="en-US" sz="2000" dirty="0">
                <a:latin typeface="+mn-ea"/>
              </a:rPr>
              <a:t>データの内容の改善には、いくつかの観点があります。</a:t>
            </a:r>
          </a:p>
        </p:txBody>
      </p:sp>
      <p:sp>
        <p:nvSpPr>
          <p:cNvPr id="7" name="正方形/長方形 6"/>
          <p:cNvSpPr/>
          <p:nvPr/>
        </p:nvSpPr>
        <p:spPr>
          <a:xfrm>
            <a:off x="449084" y="1930783"/>
            <a:ext cx="2826772" cy="360040"/>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dirty="0">
                <a:latin typeface="+mn-ea"/>
              </a:rPr>
              <a:t>データの内容の改善</a:t>
            </a:r>
          </a:p>
        </p:txBody>
      </p:sp>
      <p:sp>
        <p:nvSpPr>
          <p:cNvPr id="12" name="正方形/長方形 11"/>
          <p:cNvSpPr/>
          <p:nvPr/>
        </p:nvSpPr>
        <p:spPr>
          <a:xfrm>
            <a:off x="611560" y="2420888"/>
            <a:ext cx="8352928" cy="122413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4406" tIns="42203" rIns="84406" bIns="42203" numCol="1" spcCol="0" rtlCol="0" fromWordArt="0" anchor="t" anchorCtr="0" forceAA="0" compatLnSpc="1">
            <a:prstTxWarp prst="textNoShape">
              <a:avLst/>
            </a:prstTxWarp>
            <a:noAutofit/>
          </a:bodyPr>
          <a:lstStyle/>
          <a:p>
            <a:pPr marL="285750" indent="-285750">
              <a:spcBef>
                <a:spcPts val="600"/>
              </a:spcBef>
              <a:buClr>
                <a:schemeClr val="accent6">
                  <a:lumMod val="75000"/>
                </a:schemeClr>
              </a:buClr>
              <a:buFont typeface="Wingdings" panose="05000000000000000000" pitchFamily="2" charset="2"/>
              <a:buChar char="l"/>
            </a:pPr>
            <a:r>
              <a:rPr lang="ja-JP" altLang="en-US" dirty="0">
                <a:solidFill>
                  <a:schemeClr val="tx1"/>
                </a:solidFill>
                <a:latin typeface="+mn-ea"/>
                <a:cs typeface="Meiryo UI" panose="020B0604030504040204" pitchFamily="50" charset="-128"/>
              </a:rPr>
              <a:t>公開するデータを追加する</a:t>
            </a:r>
          </a:p>
          <a:p>
            <a:pPr marL="285750" indent="-285750">
              <a:spcBef>
                <a:spcPts val="600"/>
              </a:spcBef>
              <a:buClr>
                <a:schemeClr val="accent6">
                  <a:lumMod val="75000"/>
                </a:schemeClr>
              </a:buClr>
              <a:buFont typeface="Wingdings" panose="05000000000000000000" pitchFamily="2" charset="2"/>
              <a:buChar char="l"/>
            </a:pPr>
            <a:r>
              <a:rPr lang="ja-JP" altLang="en-US" dirty="0">
                <a:solidFill>
                  <a:schemeClr val="tx1"/>
                </a:solidFill>
                <a:latin typeface="+mn-ea"/>
                <a:cs typeface="Meiryo UI" panose="020B0604030504040204" pitchFamily="50" charset="-128"/>
              </a:rPr>
              <a:t>公開しているデータの内容（項目）を追加する</a:t>
            </a:r>
          </a:p>
          <a:p>
            <a:pPr marL="285750" indent="-285750">
              <a:spcBef>
                <a:spcPts val="600"/>
              </a:spcBef>
              <a:buClr>
                <a:schemeClr val="accent6">
                  <a:lumMod val="75000"/>
                </a:schemeClr>
              </a:buClr>
              <a:buFont typeface="Wingdings" panose="05000000000000000000" pitchFamily="2" charset="2"/>
              <a:buChar char="l"/>
            </a:pPr>
            <a:r>
              <a:rPr lang="ja-JP" altLang="en-US" dirty="0">
                <a:solidFill>
                  <a:schemeClr val="tx1"/>
                </a:solidFill>
                <a:latin typeface="+mn-ea"/>
                <a:cs typeface="Meiryo UI" panose="020B0604030504040204" pitchFamily="50" charset="-128"/>
              </a:rPr>
              <a:t>公開しているデータのファイル形式を追加する</a:t>
            </a:r>
          </a:p>
        </p:txBody>
      </p:sp>
      <p:sp>
        <p:nvSpPr>
          <p:cNvPr id="9" name="タイトル 1"/>
          <p:cNvSpPr txBox="1">
            <a:spLocks/>
          </p:cNvSpPr>
          <p:nvPr/>
        </p:nvSpPr>
        <p:spPr>
          <a:xfrm>
            <a:off x="251520" y="116632"/>
            <a:ext cx="8712968" cy="234159"/>
          </a:xfrm>
          <a:prstGeom prst="rect">
            <a:avLst/>
          </a:prstGeom>
        </p:spPr>
        <p:txBody>
          <a:bodyPr vert="horz" wrap="none" lIns="91440" tIns="45720" rIns="91440" bIns="45720" rtlCol="0" anchor="ctr">
            <a:normAutofit fontScale="92500" lnSpcReduction="10000"/>
          </a:bodyPr>
          <a:lstStyle>
            <a:lvl1pPr algn="l" defTabSz="914400" rtl="0" eaLnBrk="1" latinLnBrk="0" hangingPunct="1">
              <a:lnSpc>
                <a:spcPct val="90000"/>
              </a:lnSpc>
              <a:spcBef>
                <a:spcPct val="0"/>
              </a:spcBef>
              <a:buNone/>
              <a:defRPr kumimoji="1" lang="en-US" sz="2400" kern="1200" dirty="0">
                <a:solidFill>
                  <a:schemeClr val="tx1"/>
                </a:solidFill>
                <a:latin typeface="HGP創英角ｺﾞｼｯｸUB" panose="020B0900000000000000" pitchFamily="50" charset="-128"/>
                <a:ea typeface="HGP創英角ｺﾞｼｯｸUB" panose="020B0900000000000000" pitchFamily="50" charset="-128"/>
                <a:cs typeface="+mj-cs"/>
              </a:defRPr>
            </a:lvl1pPr>
          </a:lstStyle>
          <a:p>
            <a:r>
              <a:rPr lang="ja-JP" altLang="en-US" sz="1200" dirty="0">
                <a:latin typeface="+mn-ea"/>
                <a:ea typeface="+mn-ea"/>
              </a:rPr>
              <a:t>４</a:t>
            </a:r>
            <a:r>
              <a:rPr lang="en-US" altLang="ja-JP" sz="1200" dirty="0">
                <a:latin typeface="+mn-ea"/>
                <a:ea typeface="+mn-ea"/>
              </a:rPr>
              <a:t>. </a:t>
            </a:r>
            <a:r>
              <a:rPr lang="ja-JP" altLang="en-US" sz="1200" dirty="0">
                <a:latin typeface="+mn-ea"/>
                <a:ea typeface="+mn-ea"/>
              </a:rPr>
              <a:t>オープンデータを継続していくための取り組み</a:t>
            </a:r>
          </a:p>
        </p:txBody>
      </p:sp>
    </p:spTree>
    <p:extLst>
      <p:ext uri="{BB962C8B-B14F-4D97-AF65-F5344CB8AC3E}">
        <p14:creationId xmlns:p14="http://schemas.microsoft.com/office/powerpoint/2010/main" val="1854750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(2) </a:t>
            </a:r>
            <a:r>
              <a:rPr lang="ja-JP" altLang="en-US" dirty="0"/>
              <a:t>オープンデータを拡充する</a:t>
            </a:r>
            <a:endParaRPr kumimoji="1" lang="ja-JP" altLang="en-US" dirty="0"/>
          </a:p>
        </p:txBody>
      </p:sp>
      <p:sp>
        <p:nvSpPr>
          <p:cNvPr id="3" name="スライド番号プレースホルダー 2"/>
          <p:cNvSpPr>
            <a:spLocks noGrp="1"/>
          </p:cNvSpPr>
          <p:nvPr>
            <p:ph type="sldNum" sz="quarter" idx="12"/>
          </p:nvPr>
        </p:nvSpPr>
        <p:spPr/>
        <p:txBody>
          <a:bodyPr/>
          <a:lstStyle/>
          <a:p>
            <a:fld id="{EEDB8509-CC2C-4EC7-9C2E-996B98B58898}" type="slidenum">
              <a:rPr kumimoji="1" lang="ja-JP" altLang="en-US" smtClean="0"/>
              <a:pPr/>
              <a:t>7</a:t>
            </a:fld>
            <a:endParaRPr kumimoji="1" lang="ja-JP" altLang="en-US"/>
          </a:p>
        </p:txBody>
      </p:sp>
      <p:sp>
        <p:nvSpPr>
          <p:cNvPr id="6" name="正方形/長方形 5"/>
          <p:cNvSpPr/>
          <p:nvPr/>
        </p:nvSpPr>
        <p:spPr>
          <a:xfrm>
            <a:off x="323528" y="908720"/>
            <a:ext cx="8640960" cy="432048"/>
          </a:xfrm>
          <a:prstGeom prst="rect">
            <a:avLst/>
          </a:prstGeom>
          <a:solidFill>
            <a:schemeClr val="accent1">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2000" dirty="0">
                <a:solidFill>
                  <a:schemeClr val="tx1"/>
                </a:solidFill>
                <a:latin typeface="+mn-ea"/>
                <a:cs typeface="Meiryo UI" panose="020B0604030504040204" pitchFamily="50" charset="-128"/>
              </a:rPr>
              <a:t>公開しているデータの内容（項目）を追加する</a:t>
            </a:r>
          </a:p>
        </p:txBody>
      </p:sp>
      <p:sp>
        <p:nvSpPr>
          <p:cNvPr id="8" name="タイトル 1"/>
          <p:cNvSpPr txBox="1">
            <a:spLocks/>
          </p:cNvSpPr>
          <p:nvPr/>
        </p:nvSpPr>
        <p:spPr>
          <a:xfrm>
            <a:off x="251520" y="116632"/>
            <a:ext cx="8712968" cy="234159"/>
          </a:xfrm>
          <a:prstGeom prst="rect">
            <a:avLst/>
          </a:prstGeom>
        </p:spPr>
        <p:txBody>
          <a:bodyPr vert="horz" wrap="none" lIns="91440" tIns="45720" rIns="91440" bIns="45720" rtlCol="0" anchor="ctr">
            <a:normAutofit fontScale="92500" lnSpcReduction="10000"/>
          </a:bodyPr>
          <a:lstStyle>
            <a:lvl1pPr algn="l" defTabSz="914400" rtl="0" eaLnBrk="1" latinLnBrk="0" hangingPunct="1">
              <a:lnSpc>
                <a:spcPct val="90000"/>
              </a:lnSpc>
              <a:spcBef>
                <a:spcPct val="0"/>
              </a:spcBef>
              <a:buNone/>
              <a:defRPr kumimoji="1" lang="en-US" sz="2400" kern="1200" dirty="0">
                <a:solidFill>
                  <a:schemeClr val="tx1"/>
                </a:solidFill>
                <a:latin typeface="HGP創英角ｺﾞｼｯｸUB" panose="020B0900000000000000" pitchFamily="50" charset="-128"/>
                <a:ea typeface="HGP創英角ｺﾞｼｯｸUB" panose="020B0900000000000000" pitchFamily="50" charset="-128"/>
                <a:cs typeface="+mj-cs"/>
              </a:defRPr>
            </a:lvl1pPr>
          </a:lstStyle>
          <a:p>
            <a:r>
              <a:rPr lang="ja-JP" altLang="en-US" sz="1200" dirty="0">
                <a:latin typeface="+mn-ea"/>
                <a:ea typeface="+mn-ea"/>
              </a:rPr>
              <a:t>４</a:t>
            </a:r>
            <a:r>
              <a:rPr lang="en-US" altLang="ja-JP" sz="1200" dirty="0">
                <a:latin typeface="+mn-ea"/>
                <a:ea typeface="+mn-ea"/>
              </a:rPr>
              <a:t>. </a:t>
            </a:r>
            <a:r>
              <a:rPr lang="ja-JP" altLang="en-US" sz="1200" dirty="0">
                <a:latin typeface="+mn-ea"/>
                <a:ea typeface="+mn-ea"/>
              </a:rPr>
              <a:t>オープンデータを継続していくための取り組み</a:t>
            </a:r>
          </a:p>
        </p:txBody>
      </p:sp>
      <p:graphicFrame>
        <p:nvGraphicFramePr>
          <p:cNvPr id="10" name="表 9"/>
          <p:cNvGraphicFramePr>
            <a:graphicFrameLocks noGrp="1"/>
          </p:cNvGraphicFramePr>
          <p:nvPr>
            <p:extLst/>
          </p:nvPr>
        </p:nvGraphicFramePr>
        <p:xfrm>
          <a:off x="251520" y="2060848"/>
          <a:ext cx="4034087" cy="3282960"/>
        </p:xfrm>
        <a:graphic>
          <a:graphicData uri="http://schemas.openxmlformats.org/drawingml/2006/table">
            <a:tbl>
              <a:tblPr firstRow="1" bandRow="1">
                <a:tableStyleId>{5940675A-B579-460E-94D1-54222C63F5DA}</a:tableStyleId>
              </a:tblPr>
              <a:tblGrid>
                <a:gridCol w="594337">
                  <a:extLst>
                    <a:ext uri="{9D8B030D-6E8A-4147-A177-3AD203B41FA5}">
                      <a16:colId xmlns:a16="http://schemas.microsoft.com/office/drawing/2014/main" val="3755143856"/>
                    </a:ext>
                  </a:extLst>
                </a:gridCol>
                <a:gridCol w="976925">
                  <a:extLst>
                    <a:ext uri="{9D8B030D-6E8A-4147-A177-3AD203B41FA5}">
                      <a16:colId xmlns:a16="http://schemas.microsoft.com/office/drawing/2014/main" val="1806253169"/>
                    </a:ext>
                  </a:extLst>
                </a:gridCol>
                <a:gridCol w="2462825">
                  <a:extLst>
                    <a:ext uri="{9D8B030D-6E8A-4147-A177-3AD203B41FA5}">
                      <a16:colId xmlns:a16="http://schemas.microsoft.com/office/drawing/2014/main" val="3334951305"/>
                    </a:ext>
                  </a:extLst>
                </a:gridCol>
              </a:tblGrid>
              <a:tr h="0">
                <a:tc>
                  <a:txBody>
                    <a:bodyPr/>
                    <a:lstStyle/>
                    <a:p>
                      <a:pPr algn="ctr" fontAlgn="ctr"/>
                      <a:r>
                        <a:rPr lang="ja-JP" altLang="en-US" sz="1400" u="none" strike="noStrike" dirty="0">
                          <a:solidFill>
                            <a:schemeClr val="bg1"/>
                          </a:solidFill>
                          <a:effectLst/>
                        </a:rPr>
                        <a:t>項目</a:t>
                      </a:r>
                      <a:endParaRPr lang="en-US" altLang="ja-JP" sz="1400" u="none" strike="noStrike" dirty="0">
                        <a:solidFill>
                          <a:schemeClr val="bg1"/>
                        </a:solidFill>
                        <a:effectLst/>
                      </a:endParaRPr>
                    </a:p>
                    <a:p>
                      <a:pPr algn="ctr" fontAlgn="ctr"/>
                      <a:r>
                        <a:rPr lang="en-US" sz="1400" u="none" strike="noStrike" dirty="0">
                          <a:solidFill>
                            <a:schemeClr val="bg1"/>
                          </a:solidFill>
                          <a:effectLst/>
                        </a:rPr>
                        <a:t>No.</a:t>
                      </a:r>
                      <a:endParaRPr lang="en-US" sz="1400" b="1" i="0" u="none" strike="noStrike" dirty="0">
                        <a:solidFill>
                          <a:schemeClr val="bg1"/>
                        </a:solidFill>
                        <a:effectLst/>
                        <a:latin typeface="+mn-ea"/>
                        <a:ea typeface="+mn-ea"/>
                      </a:endParaRPr>
                    </a:p>
                  </a:txBody>
                  <a:tcPr marL="90000" marR="90000" marT="46800" marB="46800" anchor="ctr">
                    <a:solidFill>
                      <a:srgbClr val="4271C6"/>
                    </a:solidFill>
                  </a:tcPr>
                </a:tc>
                <a:tc>
                  <a:txBody>
                    <a:bodyPr/>
                    <a:lstStyle/>
                    <a:p>
                      <a:pPr algn="ctr" fontAlgn="ctr"/>
                      <a:r>
                        <a:rPr lang="ja-JP" altLang="en-US" sz="1400" u="none" strike="noStrike" dirty="0">
                          <a:solidFill>
                            <a:schemeClr val="bg1"/>
                          </a:solidFill>
                          <a:effectLst/>
                        </a:rPr>
                        <a:t>項目名</a:t>
                      </a:r>
                      <a:endParaRPr lang="ja-JP" altLang="en-US" sz="1400" b="1" i="0" u="none" strike="noStrike" dirty="0">
                        <a:solidFill>
                          <a:schemeClr val="bg1"/>
                        </a:solidFill>
                        <a:effectLst/>
                        <a:latin typeface="+mn-ea"/>
                        <a:ea typeface="+mn-ea"/>
                      </a:endParaRPr>
                    </a:p>
                  </a:txBody>
                  <a:tcPr marL="90000" marR="90000" marT="46800" marB="46800" anchor="ctr">
                    <a:solidFill>
                      <a:srgbClr val="4271C6"/>
                    </a:solidFill>
                  </a:tcPr>
                </a:tc>
                <a:tc>
                  <a:txBody>
                    <a:bodyPr/>
                    <a:lstStyle/>
                    <a:p>
                      <a:pPr algn="ctr"/>
                      <a:r>
                        <a:rPr kumimoji="1" lang="ja-JP" altLang="en-US" sz="1400" dirty="0">
                          <a:solidFill>
                            <a:schemeClr val="bg1"/>
                          </a:solidFill>
                        </a:rPr>
                        <a:t>記入例</a:t>
                      </a:r>
                      <a:endParaRPr kumimoji="1" lang="ja-JP" altLang="en-US" sz="1400" dirty="0">
                        <a:solidFill>
                          <a:schemeClr val="bg1"/>
                        </a:solidFill>
                        <a:latin typeface="+mn-ea"/>
                        <a:ea typeface="+mn-ea"/>
                      </a:endParaRPr>
                    </a:p>
                  </a:txBody>
                  <a:tcPr marL="90000" marR="90000" marT="46800" marB="46800" anchor="ctr">
                    <a:solidFill>
                      <a:srgbClr val="4271C6"/>
                    </a:solidFill>
                  </a:tcPr>
                </a:tc>
                <a:extLst>
                  <a:ext uri="{0D108BD9-81ED-4DB2-BD59-A6C34878D82A}">
                    <a16:rowId xmlns:a16="http://schemas.microsoft.com/office/drawing/2014/main" val="1857392109"/>
                  </a:ext>
                </a:extLst>
              </a:tr>
              <a:tr h="0">
                <a:tc>
                  <a:txBody>
                    <a:bodyPr/>
                    <a:lstStyle/>
                    <a:p>
                      <a:pPr algn="ctr" fontAlgn="ctr"/>
                      <a:r>
                        <a:rPr lang="en-US" altLang="ja-JP" sz="1400" u="none" strike="noStrike" dirty="0">
                          <a:effectLst/>
                        </a:rPr>
                        <a:t>1</a:t>
                      </a:r>
                      <a:endParaRPr lang="en-US" altLang="ja-JP" sz="1400" b="0" i="0" u="none" strike="noStrike" dirty="0">
                        <a:solidFill>
                          <a:srgbClr val="000000"/>
                        </a:solidFill>
                        <a:effectLst/>
                        <a:latin typeface="+mn-ea"/>
                        <a:ea typeface="+mn-ea"/>
                      </a:endParaRPr>
                    </a:p>
                  </a:txBody>
                  <a:tcPr marL="90000" marR="90000" marT="46800" marB="46800" anchor="ctr"/>
                </a:tc>
                <a:tc>
                  <a:txBody>
                    <a:bodyPr/>
                    <a:lstStyle/>
                    <a:p>
                      <a:pPr algn="l" fontAlgn="ctr"/>
                      <a:r>
                        <a:rPr lang="en-US" sz="1400" u="none" strike="noStrike" dirty="0">
                          <a:effectLst/>
                        </a:rPr>
                        <a:t>NO</a:t>
                      </a:r>
                      <a:endParaRPr lang="en-US" sz="1400" b="0" i="0" u="none" strike="noStrike" dirty="0">
                        <a:solidFill>
                          <a:srgbClr val="000000"/>
                        </a:solidFill>
                        <a:effectLst/>
                        <a:latin typeface="+mn-ea"/>
                        <a:ea typeface="+mn-ea"/>
                      </a:endParaRPr>
                    </a:p>
                  </a:txBody>
                  <a:tcPr marL="90000" marR="90000" marT="46800" marB="46800" anchor="ctr"/>
                </a:tc>
                <a:tc>
                  <a:txBody>
                    <a:bodyPr/>
                    <a:lstStyle/>
                    <a:p>
                      <a:pPr marL="0" algn="l" defTabSz="914400" rtl="0" eaLnBrk="1" fontAlgn="ctr" latinLnBrk="0" hangingPunct="1"/>
                      <a:r>
                        <a:rPr kumimoji="1" lang="en-US" altLang="ja-JP" sz="1400" u="none" strike="noStrike" kern="1200" dirty="0">
                          <a:effectLst/>
                        </a:rPr>
                        <a:t>3</a:t>
                      </a:r>
                      <a:endParaRPr kumimoji="1" lang="en-US" altLang="ja-JP" sz="1400" u="none" strike="noStrike" kern="1200" dirty="0">
                        <a:solidFill>
                          <a:schemeClr val="tx1"/>
                        </a:solidFill>
                        <a:effectLst/>
                        <a:latin typeface="+mn-ea"/>
                        <a:ea typeface="+mn-ea"/>
                        <a:cs typeface="+mn-cs"/>
                      </a:endParaRPr>
                    </a:p>
                  </a:txBody>
                  <a:tcPr marL="90000" marR="90000" marT="46800" marB="46800" anchor="ctr"/>
                </a:tc>
                <a:extLst>
                  <a:ext uri="{0D108BD9-81ED-4DB2-BD59-A6C34878D82A}">
                    <a16:rowId xmlns:a16="http://schemas.microsoft.com/office/drawing/2014/main" val="1594554085"/>
                  </a:ext>
                </a:extLst>
              </a:tr>
              <a:tr h="0">
                <a:tc>
                  <a:txBody>
                    <a:bodyPr/>
                    <a:lstStyle/>
                    <a:p>
                      <a:pPr algn="ctr" fontAlgn="ctr"/>
                      <a:r>
                        <a:rPr lang="en-US" altLang="ja-JP" sz="1400" u="none" strike="noStrike" dirty="0">
                          <a:effectLst/>
                        </a:rPr>
                        <a:t>2</a:t>
                      </a:r>
                      <a:endParaRPr lang="en-US" altLang="ja-JP" sz="1400" b="0" i="0" u="none" strike="noStrike" dirty="0">
                        <a:solidFill>
                          <a:srgbClr val="000000"/>
                        </a:solidFill>
                        <a:effectLst/>
                        <a:latin typeface="+mn-ea"/>
                        <a:ea typeface="+mn-ea"/>
                      </a:endParaRPr>
                    </a:p>
                  </a:txBody>
                  <a:tcPr marL="90000" marR="90000" marT="46800" marB="46800" anchor="ctr"/>
                </a:tc>
                <a:tc>
                  <a:txBody>
                    <a:bodyPr/>
                    <a:lstStyle/>
                    <a:p>
                      <a:pPr algn="l" fontAlgn="ctr"/>
                      <a:r>
                        <a:rPr lang="ja-JP" altLang="en-US" sz="1400" u="none" strike="noStrike">
                          <a:effectLst/>
                        </a:rPr>
                        <a:t>名称</a:t>
                      </a:r>
                      <a:endParaRPr lang="ja-JP" altLang="en-US" sz="1400" b="0" i="0" u="none" strike="noStrike">
                        <a:solidFill>
                          <a:srgbClr val="000000"/>
                        </a:solidFill>
                        <a:effectLst/>
                        <a:latin typeface="+mn-ea"/>
                        <a:ea typeface="+mn-ea"/>
                      </a:endParaRPr>
                    </a:p>
                  </a:txBody>
                  <a:tcPr marL="90000" marR="90000" marT="46800" marB="46800" anchor="ctr"/>
                </a:tc>
                <a:tc>
                  <a:txBody>
                    <a:bodyPr/>
                    <a:lstStyle/>
                    <a:p>
                      <a:pPr marL="0" algn="l" defTabSz="914400" rtl="0" eaLnBrk="1" fontAlgn="ctr" latinLnBrk="0" hangingPunct="1"/>
                      <a:r>
                        <a:rPr kumimoji="1" lang="ja-JP" altLang="en-US" sz="1400" u="none" strike="noStrike" kern="1200" dirty="0">
                          <a:effectLst/>
                        </a:rPr>
                        <a:t>○○小学校</a:t>
                      </a:r>
                      <a:endParaRPr kumimoji="1" lang="ja-JP" altLang="en-US" sz="1400" u="none" strike="noStrike" kern="1200" dirty="0">
                        <a:solidFill>
                          <a:schemeClr val="tx1"/>
                        </a:solidFill>
                        <a:effectLst/>
                        <a:latin typeface="+mn-ea"/>
                        <a:ea typeface="+mn-ea"/>
                        <a:cs typeface="+mn-cs"/>
                      </a:endParaRPr>
                    </a:p>
                  </a:txBody>
                  <a:tcPr marL="90000" marR="90000" marT="46800" marB="46800" anchor="ctr"/>
                </a:tc>
                <a:extLst>
                  <a:ext uri="{0D108BD9-81ED-4DB2-BD59-A6C34878D82A}">
                    <a16:rowId xmlns:a16="http://schemas.microsoft.com/office/drawing/2014/main" val="2279235073"/>
                  </a:ext>
                </a:extLst>
              </a:tr>
              <a:tr h="0">
                <a:tc>
                  <a:txBody>
                    <a:bodyPr/>
                    <a:lstStyle/>
                    <a:p>
                      <a:pPr algn="ctr" fontAlgn="ctr"/>
                      <a:r>
                        <a:rPr lang="en-US" altLang="ja-JP" sz="1400" u="none" strike="noStrike" dirty="0">
                          <a:effectLst/>
                        </a:rPr>
                        <a:t>3</a:t>
                      </a:r>
                      <a:endParaRPr lang="en-US" altLang="ja-JP" sz="1400" b="0" i="0" u="none" strike="noStrike" dirty="0">
                        <a:solidFill>
                          <a:srgbClr val="000000"/>
                        </a:solidFill>
                        <a:effectLst/>
                        <a:latin typeface="+mn-ea"/>
                        <a:ea typeface="+mn-ea"/>
                      </a:endParaRPr>
                    </a:p>
                  </a:txBody>
                  <a:tcPr marL="90000" marR="90000" marT="46800" marB="46800" anchor="ctr"/>
                </a:tc>
                <a:tc>
                  <a:txBody>
                    <a:bodyPr/>
                    <a:lstStyle/>
                    <a:p>
                      <a:pPr algn="l" fontAlgn="ctr"/>
                      <a:r>
                        <a:rPr lang="ja-JP" altLang="en-US" sz="1400" u="none" strike="noStrike" dirty="0">
                          <a:effectLst/>
                        </a:rPr>
                        <a:t>名称</a:t>
                      </a:r>
                      <a:r>
                        <a:rPr lang="en-US" altLang="ja-JP" sz="1400" u="none" strike="noStrike" dirty="0">
                          <a:effectLst/>
                        </a:rPr>
                        <a:t>_</a:t>
                      </a:r>
                      <a:r>
                        <a:rPr lang="ja-JP" altLang="en-US" sz="1400" u="none" strike="noStrike" dirty="0">
                          <a:effectLst/>
                        </a:rPr>
                        <a:t>カナ</a:t>
                      </a:r>
                      <a:endParaRPr lang="ja-JP" altLang="en-US" sz="1400" b="0" i="0" u="none" strike="noStrike" dirty="0">
                        <a:solidFill>
                          <a:srgbClr val="000000"/>
                        </a:solidFill>
                        <a:effectLst/>
                        <a:latin typeface="+mn-ea"/>
                        <a:ea typeface="+mn-ea"/>
                      </a:endParaRPr>
                    </a:p>
                  </a:txBody>
                  <a:tcPr marL="90000" marR="90000" marT="46800" marB="46800" anchor="ctr"/>
                </a:tc>
                <a:tc>
                  <a:txBody>
                    <a:bodyPr/>
                    <a:lstStyle/>
                    <a:p>
                      <a:pPr marL="0" algn="l" defTabSz="914400" rtl="0" eaLnBrk="1" fontAlgn="ctr" latinLnBrk="0" hangingPunct="1"/>
                      <a:r>
                        <a:rPr kumimoji="1" lang="ja-JP" altLang="en-US" sz="1400" u="none" strike="noStrike" kern="1200" dirty="0">
                          <a:effectLst/>
                        </a:rPr>
                        <a:t>○○ショウガッコウ</a:t>
                      </a:r>
                      <a:endParaRPr kumimoji="1" lang="ja-JP" altLang="en-US" sz="1400" u="none" strike="noStrike" kern="1200" dirty="0">
                        <a:solidFill>
                          <a:schemeClr val="tx1"/>
                        </a:solidFill>
                        <a:effectLst/>
                        <a:latin typeface="+mn-ea"/>
                        <a:ea typeface="+mn-ea"/>
                        <a:cs typeface="+mn-cs"/>
                      </a:endParaRPr>
                    </a:p>
                  </a:txBody>
                  <a:tcPr marL="90000" marR="90000" marT="46800" marB="46800" anchor="ctr"/>
                </a:tc>
                <a:extLst>
                  <a:ext uri="{0D108BD9-81ED-4DB2-BD59-A6C34878D82A}">
                    <a16:rowId xmlns:a16="http://schemas.microsoft.com/office/drawing/2014/main" val="219113823"/>
                  </a:ext>
                </a:extLst>
              </a:tr>
              <a:tr h="0">
                <a:tc>
                  <a:txBody>
                    <a:bodyPr/>
                    <a:lstStyle/>
                    <a:p>
                      <a:pPr algn="ctr" fontAlgn="ctr"/>
                      <a:r>
                        <a:rPr lang="en-US" altLang="ja-JP" sz="1400" u="none" strike="noStrike" dirty="0">
                          <a:effectLst/>
                        </a:rPr>
                        <a:t>4</a:t>
                      </a:r>
                      <a:endParaRPr lang="en-US" altLang="ja-JP" sz="1400" b="0" i="0" u="none" strike="noStrike" dirty="0">
                        <a:solidFill>
                          <a:srgbClr val="000000"/>
                        </a:solidFill>
                        <a:effectLst/>
                        <a:latin typeface="+mn-ea"/>
                        <a:ea typeface="+mn-ea"/>
                      </a:endParaRPr>
                    </a:p>
                  </a:txBody>
                  <a:tcPr marL="90000" marR="90000" marT="46800" marB="46800" anchor="ctr"/>
                </a:tc>
                <a:tc>
                  <a:txBody>
                    <a:bodyPr/>
                    <a:lstStyle/>
                    <a:p>
                      <a:pPr algn="l" fontAlgn="ctr"/>
                      <a:r>
                        <a:rPr lang="ja-JP" altLang="en-US" sz="1400" u="none" strike="noStrike" dirty="0">
                          <a:effectLst/>
                        </a:rPr>
                        <a:t>住所</a:t>
                      </a:r>
                      <a:endParaRPr lang="ja-JP" altLang="en-US" sz="1400" b="0" i="0" u="none" strike="noStrike" dirty="0">
                        <a:solidFill>
                          <a:srgbClr val="000000"/>
                        </a:solidFill>
                        <a:effectLst/>
                        <a:latin typeface="+mn-ea"/>
                        <a:ea typeface="+mn-ea"/>
                      </a:endParaRPr>
                    </a:p>
                  </a:txBody>
                  <a:tcPr marL="90000" marR="90000" marT="46800" marB="46800" anchor="ctr"/>
                </a:tc>
                <a:tc>
                  <a:txBody>
                    <a:bodyPr/>
                    <a:lstStyle/>
                    <a:p>
                      <a:pPr marL="0" algn="l" defTabSz="914400" rtl="0" eaLnBrk="1" fontAlgn="ctr" latinLnBrk="0" hangingPunct="1"/>
                      <a:r>
                        <a:rPr kumimoji="1" lang="ja-JP" altLang="en-US" sz="1400" u="none" strike="noStrike" kern="1200" dirty="0">
                          <a:effectLst/>
                        </a:rPr>
                        <a:t>北海道札幌市厚別区</a:t>
                      </a:r>
                      <a:r>
                        <a:rPr kumimoji="1" lang="en-US" altLang="ja-JP" sz="1400" u="none" strike="noStrike" kern="1200" dirty="0">
                          <a:effectLst/>
                        </a:rPr>
                        <a:t>2-○-○</a:t>
                      </a:r>
                      <a:endParaRPr kumimoji="1" lang="en-US" altLang="ja-JP" sz="1400" u="none" strike="noStrike" kern="1200" dirty="0">
                        <a:solidFill>
                          <a:schemeClr val="tx1"/>
                        </a:solidFill>
                        <a:effectLst/>
                        <a:latin typeface="+mn-ea"/>
                        <a:ea typeface="+mn-ea"/>
                        <a:cs typeface="+mn-cs"/>
                      </a:endParaRPr>
                    </a:p>
                  </a:txBody>
                  <a:tcPr marL="90000" marR="90000" marT="46800" marB="46800" anchor="ctr"/>
                </a:tc>
                <a:extLst>
                  <a:ext uri="{0D108BD9-81ED-4DB2-BD59-A6C34878D82A}">
                    <a16:rowId xmlns:a16="http://schemas.microsoft.com/office/drawing/2014/main" val="2275028153"/>
                  </a:ext>
                </a:extLst>
              </a:tr>
              <a:tr h="0">
                <a:tc>
                  <a:txBody>
                    <a:bodyPr/>
                    <a:lstStyle/>
                    <a:p>
                      <a:pPr algn="ctr" fontAlgn="ctr"/>
                      <a:r>
                        <a:rPr lang="en-US" altLang="ja-JP" sz="1400" u="none" strike="noStrike" dirty="0">
                          <a:effectLst/>
                        </a:rPr>
                        <a:t>5</a:t>
                      </a:r>
                      <a:endParaRPr lang="en-US" altLang="ja-JP" sz="1400" b="0" i="0" u="none" strike="noStrike" dirty="0">
                        <a:solidFill>
                          <a:srgbClr val="000000"/>
                        </a:solidFill>
                        <a:effectLst/>
                        <a:latin typeface="+mn-ea"/>
                        <a:ea typeface="+mn-ea"/>
                      </a:endParaRPr>
                    </a:p>
                  </a:txBody>
                  <a:tcPr marL="90000" marR="90000" marT="46800" marB="46800" anchor="ctr"/>
                </a:tc>
                <a:tc>
                  <a:txBody>
                    <a:bodyPr/>
                    <a:lstStyle/>
                    <a:p>
                      <a:pPr algn="l" fontAlgn="ctr"/>
                      <a:r>
                        <a:rPr lang="ja-JP" altLang="en-US" sz="1400" u="none" strike="noStrike" dirty="0">
                          <a:effectLst/>
                        </a:rPr>
                        <a:t>方書</a:t>
                      </a:r>
                      <a:endParaRPr lang="ja-JP" altLang="en-US" sz="1400" b="0" i="0" u="none" strike="noStrike" dirty="0">
                        <a:solidFill>
                          <a:srgbClr val="000000"/>
                        </a:solidFill>
                        <a:effectLst/>
                        <a:latin typeface="+mn-ea"/>
                        <a:ea typeface="+mn-ea"/>
                      </a:endParaRPr>
                    </a:p>
                  </a:txBody>
                  <a:tcPr marL="90000" marR="90000" marT="46800" marB="46800" anchor="ctr"/>
                </a:tc>
                <a:tc>
                  <a:txBody>
                    <a:bodyPr/>
                    <a:lstStyle/>
                    <a:p>
                      <a:pPr marL="0" algn="l" defTabSz="914400" rtl="0" eaLnBrk="1" fontAlgn="ctr" latinLnBrk="0" hangingPunct="1"/>
                      <a:r>
                        <a:rPr kumimoji="1" lang="ja-JP" altLang="en-US" sz="1400" u="none" strike="noStrike" kern="1200" dirty="0">
                          <a:effectLst/>
                        </a:rPr>
                        <a:t>○○ビル</a:t>
                      </a:r>
                      <a:r>
                        <a:rPr kumimoji="1" lang="en-US" altLang="ja-JP" sz="1400" u="none" strike="noStrike" kern="1200" dirty="0">
                          <a:effectLst/>
                        </a:rPr>
                        <a:t>1</a:t>
                      </a:r>
                      <a:r>
                        <a:rPr kumimoji="1" lang="ja-JP" altLang="en-US" sz="1400" u="none" strike="noStrike" kern="1200" dirty="0">
                          <a:effectLst/>
                        </a:rPr>
                        <a:t>階</a:t>
                      </a:r>
                      <a:endParaRPr kumimoji="1" lang="ja-JP" altLang="en-US" sz="1400" u="none" strike="noStrike" kern="1200" dirty="0">
                        <a:solidFill>
                          <a:schemeClr val="tx1"/>
                        </a:solidFill>
                        <a:effectLst/>
                        <a:latin typeface="+mn-ea"/>
                        <a:ea typeface="+mn-ea"/>
                        <a:cs typeface="+mn-cs"/>
                      </a:endParaRPr>
                    </a:p>
                  </a:txBody>
                  <a:tcPr marL="90000" marR="90000" marT="46800" marB="46800" anchor="ctr"/>
                </a:tc>
                <a:extLst>
                  <a:ext uri="{0D108BD9-81ED-4DB2-BD59-A6C34878D82A}">
                    <a16:rowId xmlns:a16="http://schemas.microsoft.com/office/drawing/2014/main" val="4051420014"/>
                  </a:ext>
                </a:extLst>
              </a:tr>
              <a:tr h="0">
                <a:tc>
                  <a:txBody>
                    <a:bodyPr/>
                    <a:lstStyle/>
                    <a:p>
                      <a:pPr algn="ctr" fontAlgn="ctr"/>
                      <a:r>
                        <a:rPr lang="en-US" altLang="ja-JP" sz="1400" u="none" strike="noStrike" dirty="0">
                          <a:effectLst/>
                        </a:rPr>
                        <a:t>6</a:t>
                      </a:r>
                      <a:endParaRPr lang="en-US" altLang="ja-JP" sz="1400" b="0" i="0" u="none" strike="noStrike" dirty="0">
                        <a:solidFill>
                          <a:srgbClr val="000000"/>
                        </a:solidFill>
                        <a:effectLst/>
                        <a:latin typeface="+mn-ea"/>
                        <a:ea typeface="+mn-ea"/>
                      </a:endParaRPr>
                    </a:p>
                  </a:txBody>
                  <a:tcPr marL="90000" marR="90000" marT="46800" marB="46800" anchor="ctr"/>
                </a:tc>
                <a:tc>
                  <a:txBody>
                    <a:bodyPr/>
                    <a:lstStyle/>
                    <a:p>
                      <a:pPr algn="l" fontAlgn="ctr"/>
                      <a:r>
                        <a:rPr lang="ja-JP" altLang="en-US" sz="1400" u="none" strike="noStrike" dirty="0">
                          <a:effectLst/>
                        </a:rPr>
                        <a:t>緯度</a:t>
                      </a:r>
                      <a:endParaRPr lang="ja-JP" altLang="en-US" sz="1400" b="0" i="0" u="none" strike="noStrike" dirty="0">
                        <a:solidFill>
                          <a:srgbClr val="000000"/>
                        </a:solidFill>
                        <a:effectLst/>
                        <a:latin typeface="+mn-ea"/>
                        <a:ea typeface="+mn-ea"/>
                      </a:endParaRPr>
                    </a:p>
                  </a:txBody>
                  <a:tcPr marL="90000" marR="90000" marT="46800" marB="46800" anchor="ctr"/>
                </a:tc>
                <a:tc>
                  <a:txBody>
                    <a:bodyPr/>
                    <a:lstStyle/>
                    <a:p>
                      <a:pPr marL="0" algn="l" defTabSz="914400" rtl="0" eaLnBrk="1" fontAlgn="ctr" latinLnBrk="0" hangingPunct="1"/>
                      <a:endParaRPr kumimoji="1" lang="en-US" altLang="ja-JP" sz="1400" u="none" strike="noStrike" kern="1200" dirty="0">
                        <a:solidFill>
                          <a:schemeClr val="tx1"/>
                        </a:solidFill>
                        <a:effectLst/>
                        <a:latin typeface="+mn-ea"/>
                        <a:ea typeface="+mn-ea"/>
                        <a:cs typeface="+mn-cs"/>
                      </a:endParaRPr>
                    </a:p>
                  </a:txBody>
                  <a:tcPr marL="90000" marR="90000" marT="46800" marB="46800" anchor="ctr"/>
                </a:tc>
                <a:extLst>
                  <a:ext uri="{0D108BD9-81ED-4DB2-BD59-A6C34878D82A}">
                    <a16:rowId xmlns:a16="http://schemas.microsoft.com/office/drawing/2014/main" val="2052786388"/>
                  </a:ext>
                </a:extLst>
              </a:tr>
              <a:tr h="0">
                <a:tc>
                  <a:txBody>
                    <a:bodyPr/>
                    <a:lstStyle/>
                    <a:p>
                      <a:pPr algn="ctr" fontAlgn="ctr"/>
                      <a:r>
                        <a:rPr lang="en-US" altLang="ja-JP" sz="1400" u="none" strike="noStrike" dirty="0">
                          <a:effectLst/>
                        </a:rPr>
                        <a:t>7</a:t>
                      </a:r>
                      <a:endParaRPr lang="en-US" altLang="ja-JP" sz="1400" b="0" i="0" u="none" strike="noStrike" dirty="0">
                        <a:solidFill>
                          <a:srgbClr val="000000"/>
                        </a:solidFill>
                        <a:effectLst/>
                        <a:latin typeface="+mn-ea"/>
                        <a:ea typeface="+mn-ea"/>
                      </a:endParaRPr>
                    </a:p>
                  </a:txBody>
                  <a:tcPr marL="90000" marR="90000" marT="46800" marB="46800" anchor="ctr"/>
                </a:tc>
                <a:tc>
                  <a:txBody>
                    <a:bodyPr/>
                    <a:lstStyle/>
                    <a:p>
                      <a:pPr algn="l" fontAlgn="ctr"/>
                      <a:r>
                        <a:rPr lang="ja-JP" altLang="en-US" sz="1400" u="none" strike="noStrike" dirty="0">
                          <a:effectLst/>
                        </a:rPr>
                        <a:t>経度</a:t>
                      </a:r>
                      <a:endParaRPr lang="ja-JP" altLang="en-US" sz="1400" b="0" i="0" u="none" strike="noStrike" dirty="0">
                        <a:solidFill>
                          <a:srgbClr val="000000"/>
                        </a:solidFill>
                        <a:effectLst/>
                        <a:latin typeface="+mn-ea"/>
                        <a:ea typeface="+mn-ea"/>
                      </a:endParaRPr>
                    </a:p>
                  </a:txBody>
                  <a:tcPr marL="90000" marR="90000" marT="46800" marB="46800" anchor="ctr"/>
                </a:tc>
                <a:tc>
                  <a:txBody>
                    <a:bodyPr/>
                    <a:lstStyle/>
                    <a:p>
                      <a:pPr marL="0" algn="l" defTabSz="914400" rtl="0" eaLnBrk="1" fontAlgn="ctr" latinLnBrk="0" hangingPunct="1"/>
                      <a:endParaRPr kumimoji="1" lang="en-US" altLang="ja-JP" sz="1400" u="none" strike="noStrike" kern="1200" dirty="0">
                        <a:solidFill>
                          <a:schemeClr val="tx1"/>
                        </a:solidFill>
                        <a:effectLst/>
                        <a:latin typeface="+mn-ea"/>
                        <a:ea typeface="+mn-ea"/>
                        <a:cs typeface="+mn-cs"/>
                      </a:endParaRPr>
                    </a:p>
                  </a:txBody>
                  <a:tcPr marL="90000" marR="90000" marT="46800" marB="46800" anchor="ctr"/>
                </a:tc>
                <a:extLst>
                  <a:ext uri="{0D108BD9-81ED-4DB2-BD59-A6C34878D82A}">
                    <a16:rowId xmlns:a16="http://schemas.microsoft.com/office/drawing/2014/main" val="1265951945"/>
                  </a:ext>
                </a:extLst>
              </a:tr>
              <a:tr h="0">
                <a:tc>
                  <a:txBody>
                    <a:bodyPr/>
                    <a:lstStyle/>
                    <a:p>
                      <a:pPr algn="ctr" fontAlgn="ctr"/>
                      <a:r>
                        <a:rPr lang="en-US" altLang="ja-JP" sz="1400" u="none" strike="noStrike" dirty="0">
                          <a:effectLst/>
                        </a:rPr>
                        <a:t>8</a:t>
                      </a:r>
                      <a:endParaRPr lang="en-US" altLang="ja-JP" sz="1400" b="0" i="0" u="none" strike="noStrike" dirty="0">
                        <a:solidFill>
                          <a:srgbClr val="000000"/>
                        </a:solidFill>
                        <a:effectLst/>
                        <a:latin typeface="+mn-ea"/>
                        <a:ea typeface="+mn-ea"/>
                      </a:endParaRPr>
                    </a:p>
                  </a:txBody>
                  <a:tcPr marL="90000" marR="90000" marT="46800" marB="46800" anchor="ctr"/>
                </a:tc>
                <a:tc>
                  <a:txBody>
                    <a:bodyPr/>
                    <a:lstStyle/>
                    <a:p>
                      <a:pPr algn="l" fontAlgn="ctr"/>
                      <a:r>
                        <a:rPr lang="ja-JP" altLang="en-US" sz="1400" u="none" strike="noStrike" dirty="0">
                          <a:effectLst/>
                        </a:rPr>
                        <a:t>標高</a:t>
                      </a:r>
                      <a:endParaRPr lang="ja-JP" altLang="en-US" sz="1400" b="0" i="0" u="none" strike="noStrike" dirty="0">
                        <a:solidFill>
                          <a:srgbClr val="000000"/>
                        </a:solidFill>
                        <a:effectLst/>
                        <a:latin typeface="+mn-ea"/>
                        <a:ea typeface="+mn-ea"/>
                      </a:endParaRPr>
                    </a:p>
                  </a:txBody>
                  <a:tcPr marL="90000" marR="90000" marT="46800" marB="46800" anchor="ctr"/>
                </a:tc>
                <a:tc>
                  <a:txBody>
                    <a:bodyPr/>
                    <a:lstStyle/>
                    <a:p>
                      <a:pPr marL="0" algn="l" defTabSz="914400" rtl="0" eaLnBrk="1" fontAlgn="ctr" latinLnBrk="0" hangingPunct="1"/>
                      <a:endParaRPr kumimoji="1" lang="en-US" altLang="ja-JP" sz="1400" u="none" strike="noStrike" kern="1200" dirty="0">
                        <a:solidFill>
                          <a:schemeClr val="tx1"/>
                        </a:solidFill>
                        <a:effectLst/>
                        <a:latin typeface="+mn-ea"/>
                        <a:ea typeface="+mn-ea"/>
                        <a:cs typeface="+mn-cs"/>
                      </a:endParaRPr>
                    </a:p>
                  </a:txBody>
                  <a:tcPr marL="90000" marR="90000" marT="46800" marB="46800" anchor="ctr"/>
                </a:tc>
                <a:extLst>
                  <a:ext uri="{0D108BD9-81ED-4DB2-BD59-A6C34878D82A}">
                    <a16:rowId xmlns:a16="http://schemas.microsoft.com/office/drawing/2014/main" val="809283959"/>
                  </a:ext>
                </a:extLst>
              </a:tr>
              <a:tr h="0">
                <a:tc>
                  <a:txBody>
                    <a:bodyPr/>
                    <a:lstStyle/>
                    <a:p>
                      <a:pPr algn="ctr" fontAlgn="ctr"/>
                      <a:r>
                        <a:rPr lang="en-US" altLang="ja-JP" sz="1400" u="none" strike="noStrike" dirty="0">
                          <a:effectLst/>
                        </a:rPr>
                        <a:t>9</a:t>
                      </a:r>
                      <a:endParaRPr lang="en-US" altLang="ja-JP" sz="1400" b="0" i="0" u="none" strike="noStrike" dirty="0">
                        <a:solidFill>
                          <a:srgbClr val="000000"/>
                        </a:solidFill>
                        <a:effectLst/>
                        <a:latin typeface="+mn-ea"/>
                        <a:ea typeface="+mn-ea"/>
                      </a:endParaRPr>
                    </a:p>
                  </a:txBody>
                  <a:tcPr marL="90000" marR="90000" marT="46800" marB="46800" anchor="ctr"/>
                </a:tc>
                <a:tc>
                  <a:txBody>
                    <a:bodyPr/>
                    <a:lstStyle/>
                    <a:p>
                      <a:pPr algn="l" fontAlgn="ctr"/>
                      <a:r>
                        <a:rPr lang="ja-JP" altLang="en-US" sz="1400" u="none" strike="noStrike" dirty="0">
                          <a:effectLst/>
                        </a:rPr>
                        <a:t>電話番号</a:t>
                      </a:r>
                      <a:endParaRPr lang="ja-JP" altLang="en-US" sz="1400" b="0" i="0" u="none" strike="noStrike" dirty="0">
                        <a:solidFill>
                          <a:srgbClr val="000000"/>
                        </a:solidFill>
                        <a:effectLst/>
                        <a:latin typeface="+mn-ea"/>
                        <a:ea typeface="+mn-ea"/>
                      </a:endParaRPr>
                    </a:p>
                  </a:txBody>
                  <a:tcPr marL="90000" marR="90000" marT="46800" marB="46800" anchor="ctr"/>
                </a:tc>
                <a:tc>
                  <a:txBody>
                    <a:bodyPr/>
                    <a:lstStyle/>
                    <a:p>
                      <a:pPr marL="0" algn="l" defTabSz="914400" rtl="0" eaLnBrk="1" fontAlgn="ctr" latinLnBrk="0" hangingPunct="1"/>
                      <a:r>
                        <a:rPr kumimoji="1" lang="en-US" altLang="ja-JP" sz="1400" u="none" strike="noStrike" kern="1200" dirty="0">
                          <a:effectLst/>
                        </a:rPr>
                        <a:t>000-000-0000</a:t>
                      </a:r>
                      <a:endParaRPr kumimoji="1" lang="en-US" altLang="ja-JP" sz="1400" u="none" strike="noStrike" kern="1200" dirty="0">
                        <a:solidFill>
                          <a:schemeClr val="tx1"/>
                        </a:solidFill>
                        <a:effectLst/>
                        <a:latin typeface="+mn-ea"/>
                        <a:ea typeface="+mn-ea"/>
                        <a:cs typeface="+mn-cs"/>
                      </a:endParaRPr>
                    </a:p>
                  </a:txBody>
                  <a:tcPr marL="90000" marR="90000" marT="46800" marB="46800" anchor="ctr"/>
                </a:tc>
                <a:extLst>
                  <a:ext uri="{0D108BD9-81ED-4DB2-BD59-A6C34878D82A}">
                    <a16:rowId xmlns:a16="http://schemas.microsoft.com/office/drawing/2014/main" val="2284863814"/>
                  </a:ext>
                </a:extLst>
              </a:tr>
            </a:tbl>
          </a:graphicData>
        </a:graphic>
      </p:graphicFrame>
      <p:graphicFrame>
        <p:nvGraphicFramePr>
          <p:cNvPr id="11" name="表 10"/>
          <p:cNvGraphicFramePr>
            <a:graphicFrameLocks noGrp="1"/>
          </p:cNvGraphicFramePr>
          <p:nvPr>
            <p:extLst/>
          </p:nvPr>
        </p:nvGraphicFramePr>
        <p:xfrm>
          <a:off x="4932040" y="2060848"/>
          <a:ext cx="4034087" cy="3282960"/>
        </p:xfrm>
        <a:graphic>
          <a:graphicData uri="http://schemas.openxmlformats.org/drawingml/2006/table">
            <a:tbl>
              <a:tblPr firstRow="1" bandRow="1">
                <a:tableStyleId>{5940675A-B579-460E-94D1-54222C63F5DA}</a:tableStyleId>
              </a:tblPr>
              <a:tblGrid>
                <a:gridCol w="594337">
                  <a:extLst>
                    <a:ext uri="{9D8B030D-6E8A-4147-A177-3AD203B41FA5}">
                      <a16:colId xmlns:a16="http://schemas.microsoft.com/office/drawing/2014/main" val="3755143856"/>
                    </a:ext>
                  </a:extLst>
                </a:gridCol>
                <a:gridCol w="976925">
                  <a:extLst>
                    <a:ext uri="{9D8B030D-6E8A-4147-A177-3AD203B41FA5}">
                      <a16:colId xmlns:a16="http://schemas.microsoft.com/office/drawing/2014/main" val="1806253169"/>
                    </a:ext>
                  </a:extLst>
                </a:gridCol>
                <a:gridCol w="2462825">
                  <a:extLst>
                    <a:ext uri="{9D8B030D-6E8A-4147-A177-3AD203B41FA5}">
                      <a16:colId xmlns:a16="http://schemas.microsoft.com/office/drawing/2014/main" val="3334951305"/>
                    </a:ext>
                  </a:extLst>
                </a:gridCol>
              </a:tblGrid>
              <a:tr h="0">
                <a:tc>
                  <a:txBody>
                    <a:bodyPr/>
                    <a:lstStyle/>
                    <a:p>
                      <a:pPr algn="ctr" fontAlgn="ctr"/>
                      <a:r>
                        <a:rPr lang="ja-JP" altLang="en-US" sz="1400" u="none" strike="noStrike" dirty="0">
                          <a:solidFill>
                            <a:schemeClr val="bg1"/>
                          </a:solidFill>
                          <a:effectLst/>
                        </a:rPr>
                        <a:t>項目</a:t>
                      </a:r>
                      <a:endParaRPr lang="en-US" altLang="ja-JP" sz="1400" u="none" strike="noStrike" dirty="0">
                        <a:solidFill>
                          <a:schemeClr val="bg1"/>
                        </a:solidFill>
                        <a:effectLst/>
                      </a:endParaRPr>
                    </a:p>
                    <a:p>
                      <a:pPr algn="ctr" fontAlgn="ctr"/>
                      <a:r>
                        <a:rPr lang="en-US" sz="1400" u="none" strike="noStrike" dirty="0">
                          <a:solidFill>
                            <a:schemeClr val="bg1"/>
                          </a:solidFill>
                          <a:effectLst/>
                        </a:rPr>
                        <a:t>No.</a:t>
                      </a:r>
                      <a:endParaRPr lang="en-US" sz="1400" b="1" i="0" u="none" strike="noStrike" dirty="0">
                        <a:solidFill>
                          <a:schemeClr val="bg1"/>
                        </a:solidFill>
                        <a:effectLst/>
                        <a:latin typeface="+mn-ea"/>
                        <a:ea typeface="+mn-ea"/>
                      </a:endParaRPr>
                    </a:p>
                  </a:txBody>
                  <a:tcPr marL="90000" marR="90000" marT="46800" marB="46800" anchor="ctr">
                    <a:solidFill>
                      <a:srgbClr val="4271C6"/>
                    </a:solidFill>
                  </a:tcPr>
                </a:tc>
                <a:tc>
                  <a:txBody>
                    <a:bodyPr/>
                    <a:lstStyle/>
                    <a:p>
                      <a:pPr algn="ctr" fontAlgn="ctr"/>
                      <a:r>
                        <a:rPr lang="ja-JP" altLang="en-US" sz="1400" u="none" strike="noStrike" dirty="0">
                          <a:solidFill>
                            <a:schemeClr val="bg1"/>
                          </a:solidFill>
                          <a:effectLst/>
                        </a:rPr>
                        <a:t>項目名</a:t>
                      </a:r>
                      <a:endParaRPr lang="ja-JP" altLang="en-US" sz="1400" b="1" i="0" u="none" strike="noStrike" dirty="0">
                        <a:solidFill>
                          <a:schemeClr val="bg1"/>
                        </a:solidFill>
                        <a:effectLst/>
                        <a:latin typeface="+mn-ea"/>
                        <a:ea typeface="+mn-ea"/>
                      </a:endParaRPr>
                    </a:p>
                  </a:txBody>
                  <a:tcPr marL="90000" marR="90000" marT="46800" marB="46800" anchor="ctr">
                    <a:solidFill>
                      <a:srgbClr val="4271C6"/>
                    </a:solidFill>
                  </a:tcPr>
                </a:tc>
                <a:tc>
                  <a:txBody>
                    <a:bodyPr/>
                    <a:lstStyle/>
                    <a:p>
                      <a:pPr algn="ctr"/>
                      <a:r>
                        <a:rPr kumimoji="1" lang="ja-JP" altLang="en-US" sz="1400" dirty="0">
                          <a:solidFill>
                            <a:schemeClr val="bg1"/>
                          </a:solidFill>
                        </a:rPr>
                        <a:t>記入例</a:t>
                      </a:r>
                      <a:endParaRPr kumimoji="1" lang="ja-JP" altLang="en-US" sz="1400" dirty="0">
                        <a:solidFill>
                          <a:schemeClr val="bg1"/>
                        </a:solidFill>
                        <a:latin typeface="+mn-ea"/>
                        <a:ea typeface="+mn-ea"/>
                      </a:endParaRPr>
                    </a:p>
                  </a:txBody>
                  <a:tcPr marL="90000" marR="90000" marT="46800" marB="46800" anchor="ctr">
                    <a:solidFill>
                      <a:srgbClr val="4271C6"/>
                    </a:solidFill>
                  </a:tcPr>
                </a:tc>
                <a:extLst>
                  <a:ext uri="{0D108BD9-81ED-4DB2-BD59-A6C34878D82A}">
                    <a16:rowId xmlns:a16="http://schemas.microsoft.com/office/drawing/2014/main" val="1857392109"/>
                  </a:ext>
                </a:extLst>
              </a:tr>
              <a:tr h="0">
                <a:tc>
                  <a:txBody>
                    <a:bodyPr/>
                    <a:lstStyle/>
                    <a:p>
                      <a:pPr algn="ctr" fontAlgn="ctr"/>
                      <a:r>
                        <a:rPr lang="en-US" altLang="ja-JP" sz="1400" u="none" strike="noStrike" dirty="0">
                          <a:effectLst/>
                        </a:rPr>
                        <a:t>1</a:t>
                      </a:r>
                      <a:endParaRPr lang="en-US" altLang="ja-JP" sz="1400" b="0" i="0" u="none" strike="noStrike" dirty="0">
                        <a:solidFill>
                          <a:srgbClr val="000000"/>
                        </a:solidFill>
                        <a:effectLst/>
                        <a:latin typeface="+mn-ea"/>
                        <a:ea typeface="+mn-ea"/>
                      </a:endParaRPr>
                    </a:p>
                  </a:txBody>
                  <a:tcPr marL="90000" marR="90000" marT="46800" marB="46800" anchor="ctr"/>
                </a:tc>
                <a:tc>
                  <a:txBody>
                    <a:bodyPr/>
                    <a:lstStyle/>
                    <a:p>
                      <a:pPr algn="l" fontAlgn="ctr"/>
                      <a:r>
                        <a:rPr lang="en-US" sz="1400" u="none" strike="noStrike" dirty="0">
                          <a:effectLst/>
                        </a:rPr>
                        <a:t>NO</a:t>
                      </a:r>
                      <a:endParaRPr lang="en-US" sz="1400" b="0" i="0" u="none" strike="noStrike" dirty="0">
                        <a:solidFill>
                          <a:srgbClr val="000000"/>
                        </a:solidFill>
                        <a:effectLst/>
                        <a:latin typeface="+mn-ea"/>
                        <a:ea typeface="+mn-ea"/>
                      </a:endParaRPr>
                    </a:p>
                  </a:txBody>
                  <a:tcPr marL="90000" marR="90000" marT="46800" marB="46800" anchor="ctr"/>
                </a:tc>
                <a:tc>
                  <a:txBody>
                    <a:bodyPr/>
                    <a:lstStyle/>
                    <a:p>
                      <a:pPr marL="0" algn="l" defTabSz="914400" rtl="0" eaLnBrk="1" fontAlgn="ctr" latinLnBrk="0" hangingPunct="1"/>
                      <a:r>
                        <a:rPr kumimoji="1" lang="en-US" altLang="ja-JP" sz="1400" u="none" strike="noStrike" kern="1200" dirty="0">
                          <a:effectLst/>
                        </a:rPr>
                        <a:t>3</a:t>
                      </a:r>
                      <a:endParaRPr kumimoji="1" lang="en-US" altLang="ja-JP" sz="1400" u="none" strike="noStrike" kern="1200" dirty="0">
                        <a:solidFill>
                          <a:schemeClr val="tx1"/>
                        </a:solidFill>
                        <a:effectLst/>
                        <a:latin typeface="+mn-ea"/>
                        <a:ea typeface="+mn-ea"/>
                        <a:cs typeface="+mn-cs"/>
                      </a:endParaRPr>
                    </a:p>
                  </a:txBody>
                  <a:tcPr marL="90000" marR="90000" marT="46800" marB="46800" anchor="ctr"/>
                </a:tc>
                <a:extLst>
                  <a:ext uri="{0D108BD9-81ED-4DB2-BD59-A6C34878D82A}">
                    <a16:rowId xmlns:a16="http://schemas.microsoft.com/office/drawing/2014/main" val="1594554085"/>
                  </a:ext>
                </a:extLst>
              </a:tr>
              <a:tr h="0">
                <a:tc>
                  <a:txBody>
                    <a:bodyPr/>
                    <a:lstStyle/>
                    <a:p>
                      <a:pPr algn="ctr" fontAlgn="ctr"/>
                      <a:r>
                        <a:rPr lang="en-US" altLang="ja-JP" sz="1400" u="none" strike="noStrike" dirty="0">
                          <a:effectLst/>
                        </a:rPr>
                        <a:t>2</a:t>
                      </a:r>
                      <a:endParaRPr lang="en-US" altLang="ja-JP" sz="1400" b="0" i="0" u="none" strike="noStrike" dirty="0">
                        <a:solidFill>
                          <a:srgbClr val="000000"/>
                        </a:solidFill>
                        <a:effectLst/>
                        <a:latin typeface="+mn-ea"/>
                        <a:ea typeface="+mn-ea"/>
                      </a:endParaRPr>
                    </a:p>
                  </a:txBody>
                  <a:tcPr marL="90000" marR="90000" marT="46800" marB="46800" anchor="ctr"/>
                </a:tc>
                <a:tc>
                  <a:txBody>
                    <a:bodyPr/>
                    <a:lstStyle/>
                    <a:p>
                      <a:pPr algn="l" fontAlgn="ctr"/>
                      <a:r>
                        <a:rPr lang="ja-JP" altLang="en-US" sz="1400" u="none" strike="noStrike">
                          <a:effectLst/>
                        </a:rPr>
                        <a:t>名称</a:t>
                      </a:r>
                      <a:endParaRPr lang="ja-JP" altLang="en-US" sz="1400" b="0" i="0" u="none" strike="noStrike">
                        <a:solidFill>
                          <a:srgbClr val="000000"/>
                        </a:solidFill>
                        <a:effectLst/>
                        <a:latin typeface="+mn-ea"/>
                        <a:ea typeface="+mn-ea"/>
                      </a:endParaRPr>
                    </a:p>
                  </a:txBody>
                  <a:tcPr marL="90000" marR="90000" marT="46800" marB="46800" anchor="ctr"/>
                </a:tc>
                <a:tc>
                  <a:txBody>
                    <a:bodyPr/>
                    <a:lstStyle/>
                    <a:p>
                      <a:pPr marL="0" algn="l" defTabSz="914400" rtl="0" eaLnBrk="1" fontAlgn="ctr" latinLnBrk="0" hangingPunct="1"/>
                      <a:r>
                        <a:rPr kumimoji="1" lang="ja-JP" altLang="en-US" sz="1400" u="none" strike="noStrike" kern="1200" dirty="0">
                          <a:effectLst/>
                        </a:rPr>
                        <a:t>○○小学校</a:t>
                      </a:r>
                      <a:endParaRPr kumimoji="1" lang="ja-JP" altLang="en-US" sz="1400" u="none" strike="noStrike" kern="1200" dirty="0">
                        <a:solidFill>
                          <a:schemeClr val="tx1"/>
                        </a:solidFill>
                        <a:effectLst/>
                        <a:latin typeface="+mn-ea"/>
                        <a:ea typeface="+mn-ea"/>
                        <a:cs typeface="+mn-cs"/>
                      </a:endParaRPr>
                    </a:p>
                  </a:txBody>
                  <a:tcPr marL="90000" marR="90000" marT="46800" marB="46800" anchor="ctr"/>
                </a:tc>
                <a:extLst>
                  <a:ext uri="{0D108BD9-81ED-4DB2-BD59-A6C34878D82A}">
                    <a16:rowId xmlns:a16="http://schemas.microsoft.com/office/drawing/2014/main" val="2279235073"/>
                  </a:ext>
                </a:extLst>
              </a:tr>
              <a:tr h="0">
                <a:tc>
                  <a:txBody>
                    <a:bodyPr/>
                    <a:lstStyle/>
                    <a:p>
                      <a:pPr algn="ctr" fontAlgn="ctr"/>
                      <a:r>
                        <a:rPr lang="en-US" altLang="ja-JP" sz="1400" u="none" strike="noStrike" dirty="0">
                          <a:effectLst/>
                        </a:rPr>
                        <a:t>3</a:t>
                      </a:r>
                      <a:endParaRPr lang="en-US" altLang="ja-JP" sz="1400" b="0" i="0" u="none" strike="noStrike" dirty="0">
                        <a:solidFill>
                          <a:srgbClr val="000000"/>
                        </a:solidFill>
                        <a:effectLst/>
                        <a:latin typeface="+mn-ea"/>
                        <a:ea typeface="+mn-ea"/>
                      </a:endParaRPr>
                    </a:p>
                  </a:txBody>
                  <a:tcPr marL="90000" marR="90000" marT="46800" marB="46800" anchor="ctr"/>
                </a:tc>
                <a:tc>
                  <a:txBody>
                    <a:bodyPr/>
                    <a:lstStyle/>
                    <a:p>
                      <a:pPr algn="l" fontAlgn="ctr"/>
                      <a:r>
                        <a:rPr lang="ja-JP" altLang="en-US" sz="1400" u="none" strike="noStrike" dirty="0">
                          <a:effectLst/>
                        </a:rPr>
                        <a:t>名称</a:t>
                      </a:r>
                      <a:r>
                        <a:rPr lang="en-US" altLang="ja-JP" sz="1400" u="none" strike="noStrike" dirty="0">
                          <a:effectLst/>
                        </a:rPr>
                        <a:t>_</a:t>
                      </a:r>
                      <a:r>
                        <a:rPr lang="ja-JP" altLang="en-US" sz="1400" u="none" strike="noStrike" dirty="0">
                          <a:effectLst/>
                        </a:rPr>
                        <a:t>カナ</a:t>
                      </a:r>
                      <a:endParaRPr lang="ja-JP" altLang="en-US" sz="1400" b="0" i="0" u="none" strike="noStrike" dirty="0">
                        <a:solidFill>
                          <a:srgbClr val="000000"/>
                        </a:solidFill>
                        <a:effectLst/>
                        <a:latin typeface="+mn-ea"/>
                        <a:ea typeface="+mn-ea"/>
                      </a:endParaRPr>
                    </a:p>
                  </a:txBody>
                  <a:tcPr marL="90000" marR="90000" marT="46800" marB="46800" anchor="ctr"/>
                </a:tc>
                <a:tc>
                  <a:txBody>
                    <a:bodyPr/>
                    <a:lstStyle/>
                    <a:p>
                      <a:pPr marL="0" algn="l" defTabSz="914400" rtl="0" eaLnBrk="1" fontAlgn="ctr" latinLnBrk="0" hangingPunct="1"/>
                      <a:r>
                        <a:rPr kumimoji="1" lang="ja-JP" altLang="en-US" sz="1400" u="none" strike="noStrike" kern="1200" dirty="0">
                          <a:effectLst/>
                        </a:rPr>
                        <a:t>○○ショウガッコウ</a:t>
                      </a:r>
                      <a:endParaRPr kumimoji="1" lang="ja-JP" altLang="en-US" sz="1400" u="none" strike="noStrike" kern="1200" dirty="0">
                        <a:solidFill>
                          <a:schemeClr val="tx1"/>
                        </a:solidFill>
                        <a:effectLst/>
                        <a:latin typeface="+mn-ea"/>
                        <a:ea typeface="+mn-ea"/>
                        <a:cs typeface="+mn-cs"/>
                      </a:endParaRPr>
                    </a:p>
                  </a:txBody>
                  <a:tcPr marL="90000" marR="90000" marT="46800" marB="46800" anchor="ctr"/>
                </a:tc>
                <a:extLst>
                  <a:ext uri="{0D108BD9-81ED-4DB2-BD59-A6C34878D82A}">
                    <a16:rowId xmlns:a16="http://schemas.microsoft.com/office/drawing/2014/main" val="219113823"/>
                  </a:ext>
                </a:extLst>
              </a:tr>
              <a:tr h="0">
                <a:tc>
                  <a:txBody>
                    <a:bodyPr/>
                    <a:lstStyle/>
                    <a:p>
                      <a:pPr algn="ctr" fontAlgn="ctr"/>
                      <a:r>
                        <a:rPr lang="en-US" altLang="ja-JP" sz="1400" u="none" strike="noStrike" dirty="0">
                          <a:effectLst/>
                        </a:rPr>
                        <a:t>4</a:t>
                      </a:r>
                      <a:endParaRPr lang="en-US" altLang="ja-JP" sz="1400" b="0" i="0" u="none" strike="noStrike" dirty="0">
                        <a:solidFill>
                          <a:srgbClr val="000000"/>
                        </a:solidFill>
                        <a:effectLst/>
                        <a:latin typeface="+mn-ea"/>
                        <a:ea typeface="+mn-ea"/>
                      </a:endParaRPr>
                    </a:p>
                  </a:txBody>
                  <a:tcPr marL="90000" marR="90000" marT="46800" marB="46800" anchor="ctr"/>
                </a:tc>
                <a:tc>
                  <a:txBody>
                    <a:bodyPr/>
                    <a:lstStyle/>
                    <a:p>
                      <a:pPr algn="l" fontAlgn="ctr"/>
                      <a:r>
                        <a:rPr lang="ja-JP" altLang="en-US" sz="1400" u="none" strike="noStrike" dirty="0">
                          <a:effectLst/>
                        </a:rPr>
                        <a:t>住所</a:t>
                      </a:r>
                      <a:endParaRPr lang="ja-JP" altLang="en-US" sz="1400" b="0" i="0" u="none" strike="noStrike" dirty="0">
                        <a:solidFill>
                          <a:srgbClr val="000000"/>
                        </a:solidFill>
                        <a:effectLst/>
                        <a:latin typeface="+mn-ea"/>
                        <a:ea typeface="+mn-ea"/>
                      </a:endParaRPr>
                    </a:p>
                  </a:txBody>
                  <a:tcPr marL="90000" marR="90000" marT="46800" marB="46800" anchor="ctr"/>
                </a:tc>
                <a:tc>
                  <a:txBody>
                    <a:bodyPr/>
                    <a:lstStyle/>
                    <a:p>
                      <a:pPr marL="0" algn="l" defTabSz="914400" rtl="0" eaLnBrk="1" fontAlgn="ctr" latinLnBrk="0" hangingPunct="1"/>
                      <a:r>
                        <a:rPr kumimoji="1" lang="ja-JP" altLang="en-US" sz="1400" u="none" strike="noStrike" kern="1200" dirty="0">
                          <a:effectLst/>
                        </a:rPr>
                        <a:t>北海道札幌市厚別区</a:t>
                      </a:r>
                      <a:r>
                        <a:rPr kumimoji="1" lang="en-US" altLang="ja-JP" sz="1400" u="none" strike="noStrike" kern="1200" dirty="0">
                          <a:effectLst/>
                        </a:rPr>
                        <a:t>2-○-○</a:t>
                      </a:r>
                      <a:endParaRPr kumimoji="1" lang="en-US" altLang="ja-JP" sz="1400" u="none" strike="noStrike" kern="1200" dirty="0">
                        <a:solidFill>
                          <a:schemeClr val="tx1"/>
                        </a:solidFill>
                        <a:effectLst/>
                        <a:latin typeface="+mn-ea"/>
                        <a:ea typeface="+mn-ea"/>
                        <a:cs typeface="+mn-cs"/>
                      </a:endParaRPr>
                    </a:p>
                  </a:txBody>
                  <a:tcPr marL="90000" marR="90000" marT="46800" marB="46800" anchor="ctr"/>
                </a:tc>
                <a:extLst>
                  <a:ext uri="{0D108BD9-81ED-4DB2-BD59-A6C34878D82A}">
                    <a16:rowId xmlns:a16="http://schemas.microsoft.com/office/drawing/2014/main" val="2275028153"/>
                  </a:ext>
                </a:extLst>
              </a:tr>
              <a:tr h="0">
                <a:tc>
                  <a:txBody>
                    <a:bodyPr/>
                    <a:lstStyle/>
                    <a:p>
                      <a:pPr algn="ctr" fontAlgn="ctr"/>
                      <a:r>
                        <a:rPr lang="en-US" altLang="ja-JP" sz="1400" u="none" strike="noStrike" dirty="0">
                          <a:effectLst/>
                        </a:rPr>
                        <a:t>5</a:t>
                      </a:r>
                      <a:endParaRPr lang="en-US" altLang="ja-JP" sz="1400" b="0" i="0" u="none" strike="noStrike" dirty="0">
                        <a:solidFill>
                          <a:srgbClr val="000000"/>
                        </a:solidFill>
                        <a:effectLst/>
                        <a:latin typeface="+mn-ea"/>
                        <a:ea typeface="+mn-ea"/>
                      </a:endParaRPr>
                    </a:p>
                  </a:txBody>
                  <a:tcPr marL="90000" marR="90000" marT="46800" marB="46800" anchor="ctr"/>
                </a:tc>
                <a:tc>
                  <a:txBody>
                    <a:bodyPr/>
                    <a:lstStyle/>
                    <a:p>
                      <a:pPr algn="l" fontAlgn="ctr"/>
                      <a:r>
                        <a:rPr lang="ja-JP" altLang="en-US" sz="1400" u="none" strike="noStrike" dirty="0">
                          <a:effectLst/>
                        </a:rPr>
                        <a:t>方書</a:t>
                      </a:r>
                      <a:endParaRPr lang="ja-JP" altLang="en-US" sz="1400" b="0" i="0" u="none" strike="noStrike" dirty="0">
                        <a:solidFill>
                          <a:srgbClr val="000000"/>
                        </a:solidFill>
                        <a:effectLst/>
                        <a:latin typeface="+mn-ea"/>
                        <a:ea typeface="+mn-ea"/>
                      </a:endParaRPr>
                    </a:p>
                  </a:txBody>
                  <a:tcPr marL="90000" marR="90000" marT="46800" marB="46800" anchor="ctr"/>
                </a:tc>
                <a:tc>
                  <a:txBody>
                    <a:bodyPr/>
                    <a:lstStyle/>
                    <a:p>
                      <a:pPr marL="0" algn="l" defTabSz="914400" rtl="0" eaLnBrk="1" fontAlgn="ctr" latinLnBrk="0" hangingPunct="1"/>
                      <a:r>
                        <a:rPr kumimoji="1" lang="ja-JP" altLang="en-US" sz="1400" u="none" strike="noStrike" kern="1200" dirty="0">
                          <a:effectLst/>
                        </a:rPr>
                        <a:t>○○ビル</a:t>
                      </a:r>
                      <a:r>
                        <a:rPr kumimoji="1" lang="en-US" altLang="ja-JP" sz="1400" u="none" strike="noStrike" kern="1200" dirty="0">
                          <a:effectLst/>
                        </a:rPr>
                        <a:t>1</a:t>
                      </a:r>
                      <a:r>
                        <a:rPr kumimoji="1" lang="ja-JP" altLang="en-US" sz="1400" u="none" strike="noStrike" kern="1200" dirty="0">
                          <a:effectLst/>
                        </a:rPr>
                        <a:t>階</a:t>
                      </a:r>
                      <a:endParaRPr kumimoji="1" lang="ja-JP" altLang="en-US" sz="1400" u="none" strike="noStrike" kern="1200" dirty="0">
                        <a:solidFill>
                          <a:schemeClr val="tx1"/>
                        </a:solidFill>
                        <a:effectLst/>
                        <a:latin typeface="+mn-ea"/>
                        <a:ea typeface="+mn-ea"/>
                        <a:cs typeface="+mn-cs"/>
                      </a:endParaRPr>
                    </a:p>
                  </a:txBody>
                  <a:tcPr marL="90000" marR="90000" marT="46800" marB="46800" anchor="ctr"/>
                </a:tc>
                <a:extLst>
                  <a:ext uri="{0D108BD9-81ED-4DB2-BD59-A6C34878D82A}">
                    <a16:rowId xmlns:a16="http://schemas.microsoft.com/office/drawing/2014/main" val="4051420014"/>
                  </a:ext>
                </a:extLst>
              </a:tr>
              <a:tr h="0">
                <a:tc>
                  <a:txBody>
                    <a:bodyPr/>
                    <a:lstStyle/>
                    <a:p>
                      <a:pPr algn="ctr" fontAlgn="ctr"/>
                      <a:r>
                        <a:rPr lang="en-US" altLang="ja-JP" sz="1400" u="none" strike="noStrike" dirty="0">
                          <a:effectLst/>
                        </a:rPr>
                        <a:t>6</a:t>
                      </a:r>
                      <a:endParaRPr lang="en-US" altLang="ja-JP" sz="1400" b="0" i="0" u="none" strike="noStrike" dirty="0">
                        <a:solidFill>
                          <a:srgbClr val="000000"/>
                        </a:solidFill>
                        <a:effectLst/>
                        <a:latin typeface="+mn-ea"/>
                        <a:ea typeface="+mn-ea"/>
                      </a:endParaRPr>
                    </a:p>
                  </a:txBody>
                  <a:tcPr marL="90000" marR="90000" marT="46800" marB="46800" anchor="ctr"/>
                </a:tc>
                <a:tc>
                  <a:txBody>
                    <a:bodyPr/>
                    <a:lstStyle/>
                    <a:p>
                      <a:pPr algn="l" fontAlgn="ctr"/>
                      <a:r>
                        <a:rPr lang="ja-JP" altLang="en-US" sz="1400" u="none" strike="noStrike" dirty="0">
                          <a:effectLst/>
                        </a:rPr>
                        <a:t>緯度</a:t>
                      </a:r>
                      <a:endParaRPr lang="ja-JP" altLang="en-US" sz="1400" b="0" i="0" u="none" strike="noStrike" dirty="0">
                        <a:solidFill>
                          <a:srgbClr val="000000"/>
                        </a:solidFill>
                        <a:effectLst/>
                        <a:latin typeface="+mn-ea"/>
                        <a:ea typeface="+mn-ea"/>
                      </a:endParaRPr>
                    </a:p>
                  </a:txBody>
                  <a:tcPr marL="90000" marR="90000" marT="46800" marB="46800" anchor="ctr"/>
                </a:tc>
                <a:tc>
                  <a:txBody>
                    <a:bodyPr/>
                    <a:lstStyle/>
                    <a:p>
                      <a:pPr marL="0" algn="l" defTabSz="914400" rtl="0" eaLnBrk="1" fontAlgn="ctr" latinLnBrk="0" hangingPunct="1"/>
                      <a:r>
                        <a:rPr kumimoji="1" lang="en-US" altLang="ja-JP" sz="1400" u="none" strike="noStrike" kern="1200" dirty="0">
                          <a:solidFill>
                            <a:srgbClr val="0000CC"/>
                          </a:solidFill>
                          <a:effectLst/>
                        </a:rPr>
                        <a:t>43.064310</a:t>
                      </a:r>
                      <a:endParaRPr kumimoji="1" lang="en-US" altLang="ja-JP" sz="1400" u="none" strike="noStrike" kern="1200" dirty="0">
                        <a:solidFill>
                          <a:srgbClr val="0000CC"/>
                        </a:solidFill>
                        <a:effectLst/>
                        <a:latin typeface="+mn-ea"/>
                        <a:ea typeface="+mn-ea"/>
                        <a:cs typeface="+mn-cs"/>
                      </a:endParaRPr>
                    </a:p>
                  </a:txBody>
                  <a:tcPr marL="90000" marR="90000" marT="46800" marB="46800" anchor="ctr"/>
                </a:tc>
                <a:extLst>
                  <a:ext uri="{0D108BD9-81ED-4DB2-BD59-A6C34878D82A}">
                    <a16:rowId xmlns:a16="http://schemas.microsoft.com/office/drawing/2014/main" val="2052786388"/>
                  </a:ext>
                </a:extLst>
              </a:tr>
              <a:tr h="0">
                <a:tc>
                  <a:txBody>
                    <a:bodyPr/>
                    <a:lstStyle/>
                    <a:p>
                      <a:pPr algn="ctr" fontAlgn="ctr"/>
                      <a:r>
                        <a:rPr lang="en-US" altLang="ja-JP" sz="1400" u="none" strike="noStrike" dirty="0">
                          <a:effectLst/>
                        </a:rPr>
                        <a:t>7</a:t>
                      </a:r>
                      <a:endParaRPr lang="en-US" altLang="ja-JP" sz="1400" b="0" i="0" u="none" strike="noStrike" dirty="0">
                        <a:solidFill>
                          <a:srgbClr val="000000"/>
                        </a:solidFill>
                        <a:effectLst/>
                        <a:latin typeface="+mn-ea"/>
                        <a:ea typeface="+mn-ea"/>
                      </a:endParaRPr>
                    </a:p>
                  </a:txBody>
                  <a:tcPr marL="90000" marR="90000" marT="46800" marB="46800" anchor="ctr"/>
                </a:tc>
                <a:tc>
                  <a:txBody>
                    <a:bodyPr/>
                    <a:lstStyle/>
                    <a:p>
                      <a:pPr algn="l" fontAlgn="ctr"/>
                      <a:r>
                        <a:rPr lang="ja-JP" altLang="en-US" sz="1400" u="none" strike="noStrike" dirty="0">
                          <a:effectLst/>
                        </a:rPr>
                        <a:t>経度</a:t>
                      </a:r>
                      <a:endParaRPr lang="ja-JP" altLang="en-US" sz="1400" b="0" i="0" u="none" strike="noStrike" dirty="0">
                        <a:solidFill>
                          <a:srgbClr val="000000"/>
                        </a:solidFill>
                        <a:effectLst/>
                        <a:latin typeface="+mn-ea"/>
                        <a:ea typeface="+mn-ea"/>
                      </a:endParaRPr>
                    </a:p>
                  </a:txBody>
                  <a:tcPr marL="90000" marR="90000" marT="46800" marB="46800" anchor="ctr"/>
                </a:tc>
                <a:tc>
                  <a:txBody>
                    <a:bodyPr/>
                    <a:lstStyle/>
                    <a:p>
                      <a:pPr marL="0" algn="l" defTabSz="914400" rtl="0" eaLnBrk="1" fontAlgn="ctr" latinLnBrk="0" hangingPunct="1"/>
                      <a:r>
                        <a:rPr kumimoji="1" lang="en-US" altLang="ja-JP" sz="1400" u="none" strike="noStrike" kern="1200" dirty="0">
                          <a:solidFill>
                            <a:srgbClr val="0000CC"/>
                          </a:solidFill>
                          <a:effectLst/>
                        </a:rPr>
                        <a:t>141.346814</a:t>
                      </a:r>
                      <a:endParaRPr kumimoji="1" lang="en-US" altLang="ja-JP" sz="1400" u="none" strike="noStrike" kern="1200" dirty="0">
                        <a:solidFill>
                          <a:srgbClr val="0000CC"/>
                        </a:solidFill>
                        <a:effectLst/>
                        <a:latin typeface="+mn-ea"/>
                        <a:ea typeface="+mn-ea"/>
                        <a:cs typeface="+mn-cs"/>
                      </a:endParaRPr>
                    </a:p>
                  </a:txBody>
                  <a:tcPr marL="90000" marR="90000" marT="46800" marB="46800" anchor="ctr"/>
                </a:tc>
                <a:extLst>
                  <a:ext uri="{0D108BD9-81ED-4DB2-BD59-A6C34878D82A}">
                    <a16:rowId xmlns:a16="http://schemas.microsoft.com/office/drawing/2014/main" val="1265951945"/>
                  </a:ext>
                </a:extLst>
              </a:tr>
              <a:tr h="0">
                <a:tc>
                  <a:txBody>
                    <a:bodyPr/>
                    <a:lstStyle/>
                    <a:p>
                      <a:pPr algn="ctr" fontAlgn="ctr"/>
                      <a:r>
                        <a:rPr lang="en-US" altLang="ja-JP" sz="1400" u="none" strike="noStrike" dirty="0">
                          <a:effectLst/>
                        </a:rPr>
                        <a:t>8</a:t>
                      </a:r>
                      <a:endParaRPr lang="en-US" altLang="ja-JP" sz="1400" b="0" i="0" u="none" strike="noStrike" dirty="0">
                        <a:solidFill>
                          <a:srgbClr val="000000"/>
                        </a:solidFill>
                        <a:effectLst/>
                        <a:latin typeface="+mn-ea"/>
                        <a:ea typeface="+mn-ea"/>
                      </a:endParaRPr>
                    </a:p>
                  </a:txBody>
                  <a:tcPr marL="90000" marR="90000" marT="46800" marB="46800" anchor="ctr"/>
                </a:tc>
                <a:tc>
                  <a:txBody>
                    <a:bodyPr/>
                    <a:lstStyle/>
                    <a:p>
                      <a:pPr algn="l" fontAlgn="ctr"/>
                      <a:r>
                        <a:rPr lang="ja-JP" altLang="en-US" sz="1400" u="none" strike="noStrike" dirty="0">
                          <a:effectLst/>
                        </a:rPr>
                        <a:t>標高</a:t>
                      </a:r>
                      <a:endParaRPr lang="ja-JP" altLang="en-US" sz="1400" b="0" i="0" u="none" strike="noStrike" dirty="0">
                        <a:solidFill>
                          <a:srgbClr val="000000"/>
                        </a:solidFill>
                        <a:effectLst/>
                        <a:latin typeface="+mn-ea"/>
                        <a:ea typeface="+mn-ea"/>
                      </a:endParaRPr>
                    </a:p>
                  </a:txBody>
                  <a:tcPr marL="90000" marR="90000" marT="46800" marB="46800" anchor="ctr"/>
                </a:tc>
                <a:tc>
                  <a:txBody>
                    <a:bodyPr/>
                    <a:lstStyle/>
                    <a:p>
                      <a:pPr marL="0" algn="l" defTabSz="914400" rtl="0" eaLnBrk="1" fontAlgn="ctr" latinLnBrk="0" hangingPunct="1"/>
                      <a:r>
                        <a:rPr kumimoji="1" lang="en-US" altLang="ja-JP" sz="1400" u="none" strike="noStrike" kern="1200" dirty="0">
                          <a:solidFill>
                            <a:srgbClr val="0000CC"/>
                          </a:solidFill>
                          <a:effectLst/>
                        </a:rPr>
                        <a:t>30.5</a:t>
                      </a:r>
                      <a:endParaRPr kumimoji="1" lang="en-US" altLang="ja-JP" sz="1400" u="none" strike="noStrike" kern="1200" dirty="0">
                        <a:solidFill>
                          <a:srgbClr val="0000CC"/>
                        </a:solidFill>
                        <a:effectLst/>
                        <a:latin typeface="+mn-ea"/>
                        <a:ea typeface="+mn-ea"/>
                        <a:cs typeface="+mn-cs"/>
                      </a:endParaRPr>
                    </a:p>
                  </a:txBody>
                  <a:tcPr marL="90000" marR="90000" marT="46800" marB="46800" anchor="ctr"/>
                </a:tc>
                <a:extLst>
                  <a:ext uri="{0D108BD9-81ED-4DB2-BD59-A6C34878D82A}">
                    <a16:rowId xmlns:a16="http://schemas.microsoft.com/office/drawing/2014/main" val="809283959"/>
                  </a:ext>
                </a:extLst>
              </a:tr>
              <a:tr h="0">
                <a:tc>
                  <a:txBody>
                    <a:bodyPr/>
                    <a:lstStyle/>
                    <a:p>
                      <a:pPr algn="ctr" fontAlgn="ctr"/>
                      <a:r>
                        <a:rPr lang="en-US" altLang="ja-JP" sz="1400" u="none" strike="noStrike" dirty="0">
                          <a:effectLst/>
                        </a:rPr>
                        <a:t>9</a:t>
                      </a:r>
                      <a:endParaRPr lang="en-US" altLang="ja-JP" sz="1400" b="0" i="0" u="none" strike="noStrike" dirty="0">
                        <a:solidFill>
                          <a:srgbClr val="000000"/>
                        </a:solidFill>
                        <a:effectLst/>
                        <a:latin typeface="+mn-ea"/>
                        <a:ea typeface="+mn-ea"/>
                      </a:endParaRPr>
                    </a:p>
                  </a:txBody>
                  <a:tcPr marL="90000" marR="90000" marT="46800" marB="46800" anchor="ctr"/>
                </a:tc>
                <a:tc>
                  <a:txBody>
                    <a:bodyPr/>
                    <a:lstStyle/>
                    <a:p>
                      <a:pPr algn="l" fontAlgn="ctr"/>
                      <a:r>
                        <a:rPr lang="ja-JP" altLang="en-US" sz="1400" u="none" strike="noStrike" dirty="0">
                          <a:effectLst/>
                        </a:rPr>
                        <a:t>電話番号</a:t>
                      </a:r>
                      <a:endParaRPr lang="ja-JP" altLang="en-US" sz="1400" b="0" i="0" u="none" strike="noStrike" dirty="0">
                        <a:solidFill>
                          <a:srgbClr val="000000"/>
                        </a:solidFill>
                        <a:effectLst/>
                        <a:latin typeface="+mn-ea"/>
                        <a:ea typeface="+mn-ea"/>
                      </a:endParaRPr>
                    </a:p>
                  </a:txBody>
                  <a:tcPr marL="90000" marR="90000" marT="46800" marB="46800" anchor="ctr"/>
                </a:tc>
                <a:tc>
                  <a:txBody>
                    <a:bodyPr/>
                    <a:lstStyle/>
                    <a:p>
                      <a:pPr marL="0" algn="l" defTabSz="914400" rtl="0" eaLnBrk="1" fontAlgn="ctr" latinLnBrk="0" hangingPunct="1"/>
                      <a:r>
                        <a:rPr kumimoji="1" lang="en-US" altLang="ja-JP" sz="1400" u="none" strike="noStrike" kern="1200" dirty="0">
                          <a:effectLst/>
                        </a:rPr>
                        <a:t>000-000-0000</a:t>
                      </a:r>
                      <a:endParaRPr kumimoji="1" lang="en-US" altLang="ja-JP" sz="1400" u="none" strike="noStrike" kern="1200" dirty="0">
                        <a:solidFill>
                          <a:schemeClr val="tx1"/>
                        </a:solidFill>
                        <a:effectLst/>
                        <a:latin typeface="+mn-ea"/>
                        <a:ea typeface="+mn-ea"/>
                        <a:cs typeface="+mn-cs"/>
                      </a:endParaRPr>
                    </a:p>
                  </a:txBody>
                  <a:tcPr marL="90000" marR="90000" marT="46800" marB="46800" anchor="ctr"/>
                </a:tc>
                <a:extLst>
                  <a:ext uri="{0D108BD9-81ED-4DB2-BD59-A6C34878D82A}">
                    <a16:rowId xmlns:a16="http://schemas.microsoft.com/office/drawing/2014/main" val="2284863814"/>
                  </a:ext>
                </a:extLst>
              </a:tr>
            </a:tbl>
          </a:graphicData>
        </a:graphic>
      </p:graphicFrame>
      <p:sp>
        <p:nvSpPr>
          <p:cNvPr id="12" name="角丸四角形 11"/>
          <p:cNvSpPr/>
          <p:nvPr/>
        </p:nvSpPr>
        <p:spPr>
          <a:xfrm>
            <a:off x="6444208" y="4077072"/>
            <a:ext cx="2448272" cy="936104"/>
          </a:xfrm>
          <a:prstGeom prst="roundRect">
            <a:avLst/>
          </a:prstGeom>
          <a:noFill/>
          <a:ln w="38100">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251520" y="1628800"/>
            <a:ext cx="3960440" cy="360040"/>
          </a:xfrm>
          <a:prstGeom prst="rect">
            <a:avLst/>
          </a:prstGeom>
          <a:noFill/>
          <a:ln>
            <a:noFill/>
          </a:ln>
        </p:spPr>
        <p:txBody>
          <a:bodyPr wrap="square" rtlCol="0" anchor="ctr">
            <a:noAutofit/>
          </a:bodyPr>
          <a:lstStyle/>
          <a:p>
            <a:pPr marL="285750" indent="-285750">
              <a:buClr>
                <a:srgbClr val="FF3300"/>
              </a:buClr>
              <a:buFont typeface="Wingdings" panose="05000000000000000000" pitchFamily="2" charset="2"/>
              <a:buChar char="u"/>
            </a:pPr>
            <a:r>
              <a:rPr kumimoji="1" lang="ja-JP" altLang="en-US" sz="1600" dirty="0">
                <a:latin typeface="+mn-ea"/>
              </a:rPr>
              <a:t>当初公開するオープンデータ</a:t>
            </a:r>
          </a:p>
        </p:txBody>
      </p:sp>
      <p:sp>
        <p:nvSpPr>
          <p:cNvPr id="22" name="楕円 21"/>
          <p:cNvSpPr/>
          <p:nvPr/>
        </p:nvSpPr>
        <p:spPr>
          <a:xfrm>
            <a:off x="3419872" y="4725144"/>
            <a:ext cx="2160240" cy="792088"/>
          </a:xfrm>
          <a:prstGeom prst="ellipse">
            <a:avLst/>
          </a:prstGeom>
          <a:solidFill>
            <a:schemeClr val="bg1"/>
          </a:solidFill>
          <a:ln>
            <a:noFill/>
          </a:ln>
        </p:spPr>
        <p:txBody>
          <a:bodyPr wrap="none" rtlCol="0" anchor="ctr">
            <a:noAutofit/>
          </a:bodyPr>
          <a:lstStyle/>
          <a:p>
            <a:pPr algn="ctr">
              <a:buClr>
                <a:srgbClr val="FF3300"/>
              </a:buClr>
            </a:pPr>
            <a:r>
              <a:rPr kumimoji="1" lang="ja-JP" altLang="en-US" sz="2000" dirty="0">
                <a:solidFill>
                  <a:schemeClr val="accent6">
                    <a:lumMod val="75000"/>
                  </a:schemeClr>
                </a:solidFill>
                <a:effectLst>
                  <a:outerShdw blurRad="38100" dist="38100" dir="2700000" algn="tl">
                    <a:srgbClr val="000000">
                      <a:alpha val="43137"/>
                    </a:srgbClr>
                  </a:outerShdw>
                </a:effectLst>
                <a:latin typeface="+mn-ea"/>
              </a:rPr>
              <a:t>オープンデータの</a:t>
            </a:r>
            <a:endParaRPr kumimoji="1" lang="en-US" altLang="ja-JP" sz="2000" dirty="0">
              <a:solidFill>
                <a:schemeClr val="accent6">
                  <a:lumMod val="75000"/>
                </a:schemeClr>
              </a:solidFill>
              <a:effectLst>
                <a:outerShdw blurRad="38100" dist="38100" dir="2700000" algn="tl">
                  <a:srgbClr val="000000">
                    <a:alpha val="43137"/>
                  </a:srgbClr>
                </a:outerShdw>
              </a:effectLst>
              <a:latin typeface="+mn-ea"/>
            </a:endParaRPr>
          </a:p>
          <a:p>
            <a:pPr algn="ctr">
              <a:buClr>
                <a:srgbClr val="FF3300"/>
              </a:buClr>
            </a:pPr>
            <a:r>
              <a:rPr kumimoji="1" lang="ja-JP" altLang="en-US" sz="2000" dirty="0">
                <a:solidFill>
                  <a:schemeClr val="accent6">
                    <a:lumMod val="75000"/>
                  </a:schemeClr>
                </a:solidFill>
                <a:effectLst>
                  <a:outerShdw blurRad="38100" dist="38100" dir="2700000" algn="tl">
                    <a:srgbClr val="000000">
                      <a:alpha val="43137"/>
                    </a:srgbClr>
                  </a:outerShdw>
                </a:effectLst>
                <a:latin typeface="+mn-ea"/>
              </a:rPr>
              <a:t>内容追加</a:t>
            </a:r>
          </a:p>
        </p:txBody>
      </p:sp>
      <p:grpSp>
        <p:nvGrpSpPr>
          <p:cNvPr id="14" name="Group 36"/>
          <p:cNvGrpSpPr>
            <a:grpSpLocks/>
          </p:cNvGrpSpPr>
          <p:nvPr/>
        </p:nvGrpSpPr>
        <p:grpSpPr bwMode="auto">
          <a:xfrm>
            <a:off x="4067944" y="4221088"/>
            <a:ext cx="1016000" cy="509587"/>
            <a:chOff x="2683" y="335"/>
            <a:chExt cx="640" cy="321"/>
          </a:xfrm>
          <a:solidFill>
            <a:schemeClr val="accent6">
              <a:lumMod val="75000"/>
            </a:schemeClr>
          </a:solidFill>
        </p:grpSpPr>
        <p:sp>
          <p:nvSpPr>
            <p:cNvPr id="15" name="Freeform 29"/>
            <p:cNvSpPr>
              <a:spLocks/>
            </p:cNvSpPr>
            <p:nvPr/>
          </p:nvSpPr>
          <p:spPr bwMode="auto">
            <a:xfrm>
              <a:off x="2965" y="336"/>
              <a:ext cx="29" cy="113"/>
            </a:xfrm>
            <a:custGeom>
              <a:avLst/>
              <a:gdLst>
                <a:gd name="T0" fmla="*/ 0 w 29"/>
                <a:gd name="T1" fmla="*/ 0 h 113"/>
                <a:gd name="T2" fmla="*/ 28 w 29"/>
                <a:gd name="T3" fmla="*/ 56 h 113"/>
                <a:gd name="T4" fmla="*/ 28 w 29"/>
                <a:gd name="T5" fmla="*/ 112 h 113"/>
                <a:gd name="T6" fmla="*/ 0 w 29"/>
                <a:gd name="T7" fmla="*/ 43 h 113"/>
                <a:gd name="T8" fmla="*/ 0 w 29"/>
                <a:gd name="T9" fmla="*/ 0 h 113"/>
              </a:gdLst>
              <a:ahLst/>
              <a:cxnLst>
                <a:cxn ang="0">
                  <a:pos x="T0" y="T1"/>
                </a:cxn>
                <a:cxn ang="0">
                  <a:pos x="T2" y="T3"/>
                </a:cxn>
                <a:cxn ang="0">
                  <a:pos x="T4" y="T5"/>
                </a:cxn>
                <a:cxn ang="0">
                  <a:pos x="T6" y="T7"/>
                </a:cxn>
                <a:cxn ang="0">
                  <a:pos x="T8" y="T9"/>
                </a:cxn>
              </a:cxnLst>
              <a:rect l="0" t="0" r="r" b="b"/>
              <a:pathLst>
                <a:path w="29" h="113">
                  <a:moveTo>
                    <a:pt x="0" y="0"/>
                  </a:moveTo>
                  <a:lnTo>
                    <a:pt x="28" y="56"/>
                  </a:lnTo>
                  <a:lnTo>
                    <a:pt x="28" y="112"/>
                  </a:lnTo>
                  <a:lnTo>
                    <a:pt x="0" y="43"/>
                  </a:lnTo>
                  <a:lnTo>
                    <a:pt x="0" y="0"/>
                  </a:lnTo>
                </a:path>
              </a:pathLst>
            </a:custGeom>
            <a:grpFill/>
            <a:ln w="12700" cap="rnd" cmpd="sng">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16" name="Group 35"/>
            <p:cNvGrpSpPr>
              <a:grpSpLocks/>
            </p:cNvGrpSpPr>
            <p:nvPr/>
          </p:nvGrpSpPr>
          <p:grpSpPr bwMode="auto">
            <a:xfrm>
              <a:off x="2683" y="335"/>
              <a:ext cx="640" cy="321"/>
              <a:chOff x="2683" y="335"/>
              <a:chExt cx="640" cy="321"/>
            </a:xfrm>
            <a:grpFill/>
          </p:grpSpPr>
          <p:sp>
            <p:nvSpPr>
              <p:cNvPr id="17" name="Freeform 30"/>
              <p:cNvSpPr>
                <a:spLocks/>
              </p:cNvSpPr>
              <p:nvPr/>
            </p:nvSpPr>
            <p:spPr bwMode="auto">
              <a:xfrm>
                <a:off x="2683" y="335"/>
                <a:ext cx="640" cy="264"/>
              </a:xfrm>
              <a:custGeom>
                <a:avLst/>
                <a:gdLst>
                  <a:gd name="T0" fmla="*/ 282 w 640"/>
                  <a:gd name="T1" fmla="*/ 0 h 264"/>
                  <a:gd name="T2" fmla="*/ 639 w 640"/>
                  <a:gd name="T3" fmla="*/ 131 h 264"/>
                  <a:gd name="T4" fmla="*/ 423 w 640"/>
                  <a:gd name="T5" fmla="*/ 263 h 264"/>
                  <a:gd name="T6" fmla="*/ 395 w 640"/>
                  <a:gd name="T7" fmla="*/ 206 h 264"/>
                  <a:gd name="T8" fmla="*/ 38 w 640"/>
                  <a:gd name="T9" fmla="*/ 206 h 264"/>
                  <a:gd name="T10" fmla="*/ 0 w 640"/>
                  <a:gd name="T11" fmla="*/ 56 h 264"/>
                  <a:gd name="T12" fmla="*/ 310 w 640"/>
                  <a:gd name="T13" fmla="*/ 56 h 264"/>
                  <a:gd name="T14" fmla="*/ 282 w 640"/>
                  <a:gd name="T15" fmla="*/ 0 h 2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40" h="264">
                    <a:moveTo>
                      <a:pt x="282" y="0"/>
                    </a:moveTo>
                    <a:lnTo>
                      <a:pt x="639" y="131"/>
                    </a:lnTo>
                    <a:lnTo>
                      <a:pt x="423" y="263"/>
                    </a:lnTo>
                    <a:lnTo>
                      <a:pt x="395" y="206"/>
                    </a:lnTo>
                    <a:lnTo>
                      <a:pt x="38" y="206"/>
                    </a:lnTo>
                    <a:lnTo>
                      <a:pt x="0" y="56"/>
                    </a:lnTo>
                    <a:lnTo>
                      <a:pt x="310" y="56"/>
                    </a:lnTo>
                    <a:lnTo>
                      <a:pt x="282" y="0"/>
                    </a:lnTo>
                  </a:path>
                </a:pathLst>
              </a:custGeom>
              <a:grpFill/>
              <a:ln w="12700" cap="rnd" cmpd="sng">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 name="Freeform 31"/>
              <p:cNvSpPr>
                <a:spLocks/>
              </p:cNvSpPr>
              <p:nvPr/>
            </p:nvSpPr>
            <p:spPr bwMode="auto">
              <a:xfrm>
                <a:off x="3106" y="466"/>
                <a:ext cx="217" cy="190"/>
              </a:xfrm>
              <a:custGeom>
                <a:avLst/>
                <a:gdLst>
                  <a:gd name="T0" fmla="*/ 216 w 217"/>
                  <a:gd name="T1" fmla="*/ 0 h 190"/>
                  <a:gd name="T2" fmla="*/ 0 w 217"/>
                  <a:gd name="T3" fmla="*/ 132 h 190"/>
                  <a:gd name="T4" fmla="*/ 0 w 217"/>
                  <a:gd name="T5" fmla="*/ 189 h 190"/>
                  <a:gd name="T6" fmla="*/ 216 w 217"/>
                  <a:gd name="T7" fmla="*/ 56 h 190"/>
                  <a:gd name="T8" fmla="*/ 216 w 217"/>
                  <a:gd name="T9" fmla="*/ 0 h 190"/>
                </a:gdLst>
                <a:ahLst/>
                <a:cxnLst>
                  <a:cxn ang="0">
                    <a:pos x="T0" y="T1"/>
                  </a:cxn>
                  <a:cxn ang="0">
                    <a:pos x="T2" y="T3"/>
                  </a:cxn>
                  <a:cxn ang="0">
                    <a:pos x="T4" y="T5"/>
                  </a:cxn>
                  <a:cxn ang="0">
                    <a:pos x="T6" y="T7"/>
                  </a:cxn>
                  <a:cxn ang="0">
                    <a:pos x="T8" y="T9"/>
                  </a:cxn>
                </a:cxnLst>
                <a:rect l="0" t="0" r="r" b="b"/>
                <a:pathLst>
                  <a:path w="217" h="190">
                    <a:moveTo>
                      <a:pt x="216" y="0"/>
                    </a:moveTo>
                    <a:lnTo>
                      <a:pt x="0" y="132"/>
                    </a:lnTo>
                    <a:lnTo>
                      <a:pt x="0" y="189"/>
                    </a:lnTo>
                    <a:lnTo>
                      <a:pt x="216" y="56"/>
                    </a:lnTo>
                    <a:lnTo>
                      <a:pt x="216" y="0"/>
                    </a:lnTo>
                  </a:path>
                </a:pathLst>
              </a:custGeom>
              <a:grpFill/>
              <a:ln w="12700" cap="rnd" cmpd="sng">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 name="Freeform 32"/>
              <p:cNvSpPr>
                <a:spLocks/>
              </p:cNvSpPr>
              <p:nvPr/>
            </p:nvSpPr>
            <p:spPr bwMode="auto">
              <a:xfrm>
                <a:off x="3078" y="541"/>
                <a:ext cx="29" cy="115"/>
              </a:xfrm>
              <a:custGeom>
                <a:avLst/>
                <a:gdLst>
                  <a:gd name="T0" fmla="*/ 28 w 29"/>
                  <a:gd name="T1" fmla="*/ 59 h 115"/>
                  <a:gd name="T2" fmla="*/ 0 w 29"/>
                  <a:gd name="T3" fmla="*/ 0 h 115"/>
                  <a:gd name="T4" fmla="*/ 0 w 29"/>
                  <a:gd name="T5" fmla="*/ 59 h 115"/>
                  <a:gd name="T6" fmla="*/ 28 w 29"/>
                  <a:gd name="T7" fmla="*/ 114 h 115"/>
                  <a:gd name="T8" fmla="*/ 28 w 29"/>
                  <a:gd name="T9" fmla="*/ 59 h 115"/>
                </a:gdLst>
                <a:ahLst/>
                <a:cxnLst>
                  <a:cxn ang="0">
                    <a:pos x="T0" y="T1"/>
                  </a:cxn>
                  <a:cxn ang="0">
                    <a:pos x="T2" y="T3"/>
                  </a:cxn>
                  <a:cxn ang="0">
                    <a:pos x="T4" y="T5"/>
                  </a:cxn>
                  <a:cxn ang="0">
                    <a:pos x="T6" y="T7"/>
                  </a:cxn>
                  <a:cxn ang="0">
                    <a:pos x="T8" y="T9"/>
                  </a:cxn>
                </a:cxnLst>
                <a:rect l="0" t="0" r="r" b="b"/>
                <a:pathLst>
                  <a:path w="29" h="115">
                    <a:moveTo>
                      <a:pt x="28" y="59"/>
                    </a:moveTo>
                    <a:lnTo>
                      <a:pt x="0" y="0"/>
                    </a:lnTo>
                    <a:lnTo>
                      <a:pt x="0" y="59"/>
                    </a:lnTo>
                    <a:lnTo>
                      <a:pt x="28" y="114"/>
                    </a:lnTo>
                    <a:lnTo>
                      <a:pt x="28" y="59"/>
                    </a:lnTo>
                  </a:path>
                </a:pathLst>
              </a:custGeom>
              <a:grpFill/>
              <a:ln w="12700" cap="rnd" cmpd="sng">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 name="Freeform 33"/>
              <p:cNvSpPr>
                <a:spLocks/>
              </p:cNvSpPr>
              <p:nvPr/>
            </p:nvSpPr>
            <p:spPr bwMode="auto">
              <a:xfrm>
                <a:off x="2721" y="541"/>
                <a:ext cx="358" cy="60"/>
              </a:xfrm>
              <a:custGeom>
                <a:avLst/>
                <a:gdLst>
                  <a:gd name="T0" fmla="*/ 357 w 358"/>
                  <a:gd name="T1" fmla="*/ 1 h 60"/>
                  <a:gd name="T2" fmla="*/ 357 w 358"/>
                  <a:gd name="T3" fmla="*/ 59 h 60"/>
                  <a:gd name="T4" fmla="*/ 0 w 358"/>
                  <a:gd name="T5" fmla="*/ 59 h 60"/>
                  <a:gd name="T6" fmla="*/ 0 w 358"/>
                  <a:gd name="T7" fmla="*/ 0 h 60"/>
                  <a:gd name="T8" fmla="*/ 357 w 358"/>
                  <a:gd name="T9" fmla="*/ 1 h 60"/>
                </a:gdLst>
                <a:ahLst/>
                <a:cxnLst>
                  <a:cxn ang="0">
                    <a:pos x="T0" y="T1"/>
                  </a:cxn>
                  <a:cxn ang="0">
                    <a:pos x="T2" y="T3"/>
                  </a:cxn>
                  <a:cxn ang="0">
                    <a:pos x="T4" y="T5"/>
                  </a:cxn>
                  <a:cxn ang="0">
                    <a:pos x="T6" y="T7"/>
                  </a:cxn>
                  <a:cxn ang="0">
                    <a:pos x="T8" y="T9"/>
                  </a:cxn>
                </a:cxnLst>
                <a:rect l="0" t="0" r="r" b="b"/>
                <a:pathLst>
                  <a:path w="358" h="60">
                    <a:moveTo>
                      <a:pt x="357" y="1"/>
                    </a:moveTo>
                    <a:lnTo>
                      <a:pt x="357" y="59"/>
                    </a:lnTo>
                    <a:lnTo>
                      <a:pt x="0" y="59"/>
                    </a:lnTo>
                    <a:lnTo>
                      <a:pt x="0" y="0"/>
                    </a:lnTo>
                    <a:lnTo>
                      <a:pt x="357" y="1"/>
                    </a:lnTo>
                  </a:path>
                </a:pathLst>
              </a:custGeom>
              <a:grpFill/>
              <a:ln w="12700" cap="rnd" cmpd="sng">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 name="Freeform 34"/>
              <p:cNvSpPr>
                <a:spLocks/>
              </p:cNvSpPr>
              <p:nvPr/>
            </p:nvSpPr>
            <p:spPr bwMode="auto">
              <a:xfrm>
                <a:off x="2683" y="391"/>
                <a:ext cx="39" cy="208"/>
              </a:xfrm>
              <a:custGeom>
                <a:avLst/>
                <a:gdLst>
                  <a:gd name="T0" fmla="*/ 0 w 39"/>
                  <a:gd name="T1" fmla="*/ 0 h 208"/>
                  <a:gd name="T2" fmla="*/ 38 w 39"/>
                  <a:gd name="T3" fmla="*/ 150 h 208"/>
                  <a:gd name="T4" fmla="*/ 38 w 39"/>
                  <a:gd name="T5" fmla="*/ 207 h 208"/>
                  <a:gd name="T6" fmla="*/ 0 w 39"/>
                  <a:gd name="T7" fmla="*/ 57 h 208"/>
                  <a:gd name="T8" fmla="*/ 0 w 39"/>
                  <a:gd name="T9" fmla="*/ 0 h 208"/>
                </a:gdLst>
                <a:ahLst/>
                <a:cxnLst>
                  <a:cxn ang="0">
                    <a:pos x="T0" y="T1"/>
                  </a:cxn>
                  <a:cxn ang="0">
                    <a:pos x="T2" y="T3"/>
                  </a:cxn>
                  <a:cxn ang="0">
                    <a:pos x="T4" y="T5"/>
                  </a:cxn>
                  <a:cxn ang="0">
                    <a:pos x="T6" y="T7"/>
                  </a:cxn>
                  <a:cxn ang="0">
                    <a:pos x="T8" y="T9"/>
                  </a:cxn>
                </a:cxnLst>
                <a:rect l="0" t="0" r="r" b="b"/>
                <a:pathLst>
                  <a:path w="39" h="208">
                    <a:moveTo>
                      <a:pt x="0" y="0"/>
                    </a:moveTo>
                    <a:lnTo>
                      <a:pt x="38" y="150"/>
                    </a:lnTo>
                    <a:lnTo>
                      <a:pt x="38" y="207"/>
                    </a:lnTo>
                    <a:lnTo>
                      <a:pt x="0" y="57"/>
                    </a:lnTo>
                    <a:lnTo>
                      <a:pt x="0" y="0"/>
                    </a:lnTo>
                  </a:path>
                </a:pathLst>
              </a:custGeom>
              <a:grpFill/>
              <a:ln w="12700" cap="rnd" cmpd="sng">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sp>
        <p:nvSpPr>
          <p:cNvPr id="23" name="正方形/長方形 22"/>
          <p:cNvSpPr/>
          <p:nvPr/>
        </p:nvSpPr>
        <p:spPr>
          <a:xfrm>
            <a:off x="4932040" y="1628800"/>
            <a:ext cx="3960440" cy="360040"/>
          </a:xfrm>
          <a:prstGeom prst="rect">
            <a:avLst/>
          </a:prstGeom>
          <a:noFill/>
          <a:ln>
            <a:noFill/>
          </a:ln>
        </p:spPr>
        <p:txBody>
          <a:bodyPr wrap="square" rtlCol="0" anchor="ctr">
            <a:noAutofit/>
          </a:bodyPr>
          <a:lstStyle/>
          <a:p>
            <a:pPr marL="285750" indent="-285750">
              <a:buClr>
                <a:srgbClr val="FF3300"/>
              </a:buClr>
              <a:buFont typeface="Wingdings" panose="05000000000000000000" pitchFamily="2" charset="2"/>
              <a:buChar char="u"/>
            </a:pPr>
            <a:r>
              <a:rPr kumimoji="1" lang="ja-JP" altLang="en-US" sz="1600" dirty="0">
                <a:latin typeface="+mn-ea"/>
              </a:rPr>
              <a:t>内容を追加して公開</a:t>
            </a:r>
          </a:p>
        </p:txBody>
      </p:sp>
      <p:sp>
        <p:nvSpPr>
          <p:cNvPr id="24" name="正方形/長方形 23"/>
          <p:cNvSpPr/>
          <p:nvPr/>
        </p:nvSpPr>
        <p:spPr>
          <a:xfrm>
            <a:off x="1115616" y="5949280"/>
            <a:ext cx="7848872" cy="432048"/>
          </a:xfrm>
          <a:prstGeom prst="rect">
            <a:avLst/>
          </a:prstGeom>
          <a:noFill/>
          <a:ln>
            <a:noFill/>
          </a:ln>
        </p:spPr>
        <p:txBody>
          <a:bodyPr wrap="none" rtlCol="0" anchor="ctr">
            <a:noAutofit/>
          </a:bodyPr>
          <a:lstStyle/>
          <a:p>
            <a:pPr algn="r"/>
            <a:r>
              <a:rPr kumimoji="1" lang="ja-JP" altLang="en-US" sz="1200" dirty="0">
                <a:latin typeface="+mn-ea"/>
              </a:rPr>
              <a:t>出典：</a:t>
            </a:r>
            <a:r>
              <a:rPr kumimoji="1" lang="en-US" altLang="ja-JP" sz="1200" dirty="0">
                <a:latin typeface="+mn-ea"/>
              </a:rPr>
              <a:t>2019</a:t>
            </a:r>
            <a:r>
              <a:rPr kumimoji="1" lang="ja-JP" altLang="en-US" sz="1200" dirty="0">
                <a:latin typeface="+mn-ea"/>
              </a:rPr>
              <a:t>年</a:t>
            </a:r>
            <a:r>
              <a:rPr kumimoji="1" lang="en-US" altLang="ja-JP" sz="1200" dirty="0">
                <a:latin typeface="+mn-ea"/>
              </a:rPr>
              <a:t>3</a:t>
            </a:r>
            <a:r>
              <a:rPr kumimoji="1" lang="ja-JP" altLang="en-US" sz="1200" dirty="0">
                <a:latin typeface="+mn-ea"/>
              </a:rPr>
              <a:t>月</a:t>
            </a:r>
            <a:r>
              <a:rPr kumimoji="1" lang="en-US" altLang="ja-JP" sz="1200" dirty="0">
                <a:latin typeface="+mn-ea"/>
              </a:rPr>
              <a:t>22</a:t>
            </a:r>
            <a:r>
              <a:rPr kumimoji="1" lang="ja-JP" altLang="en-US" sz="1200" dirty="0">
                <a:latin typeface="+mn-ea"/>
              </a:rPr>
              <a:t>日　内閣官房情報通信技術（</a:t>
            </a:r>
            <a:r>
              <a:rPr kumimoji="1" lang="en-US" altLang="ja-JP" sz="1200" dirty="0">
                <a:latin typeface="+mn-ea"/>
              </a:rPr>
              <a:t>IT</a:t>
            </a:r>
            <a:r>
              <a:rPr kumimoji="1" lang="ja-JP" altLang="en-US" sz="1200" dirty="0">
                <a:latin typeface="+mn-ea"/>
              </a:rPr>
              <a:t>）総合戦略室</a:t>
            </a:r>
          </a:p>
          <a:p>
            <a:pPr algn="r"/>
            <a:r>
              <a:rPr kumimoji="1" lang="ja-JP" altLang="en-US" sz="1200" dirty="0">
                <a:latin typeface="+mn-ea"/>
              </a:rPr>
              <a:t>「データ項目定義書（第</a:t>
            </a:r>
            <a:r>
              <a:rPr kumimoji="1" lang="en-US" altLang="ja-JP" sz="1200" dirty="0">
                <a:latin typeface="+mn-ea"/>
              </a:rPr>
              <a:t>1.0</a:t>
            </a:r>
            <a:r>
              <a:rPr kumimoji="1" lang="ja-JP" altLang="en-US" sz="1200" dirty="0">
                <a:latin typeface="+mn-ea"/>
              </a:rPr>
              <a:t>版）」</a:t>
            </a:r>
          </a:p>
        </p:txBody>
      </p:sp>
    </p:spTree>
    <p:extLst>
      <p:ext uri="{BB962C8B-B14F-4D97-AF65-F5344CB8AC3E}">
        <p14:creationId xmlns:p14="http://schemas.microsoft.com/office/powerpoint/2010/main" val="3727708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(2) </a:t>
            </a:r>
            <a:r>
              <a:rPr lang="ja-JP" altLang="en-US" dirty="0"/>
              <a:t>オープンデータを拡充する</a:t>
            </a:r>
            <a:endParaRPr kumimoji="1" lang="ja-JP" altLang="en-US" dirty="0"/>
          </a:p>
        </p:txBody>
      </p:sp>
      <p:sp>
        <p:nvSpPr>
          <p:cNvPr id="3" name="スライド番号プレースホルダー 2"/>
          <p:cNvSpPr>
            <a:spLocks noGrp="1"/>
          </p:cNvSpPr>
          <p:nvPr>
            <p:ph type="sldNum" sz="quarter" idx="12"/>
          </p:nvPr>
        </p:nvSpPr>
        <p:spPr/>
        <p:txBody>
          <a:bodyPr/>
          <a:lstStyle/>
          <a:p>
            <a:fld id="{EEDB8509-CC2C-4EC7-9C2E-996B98B58898}" type="slidenum">
              <a:rPr kumimoji="1" lang="ja-JP" altLang="en-US" smtClean="0"/>
              <a:pPr/>
              <a:t>8</a:t>
            </a:fld>
            <a:endParaRPr kumimoji="1" lang="ja-JP" altLang="en-US"/>
          </a:p>
        </p:txBody>
      </p:sp>
      <p:sp>
        <p:nvSpPr>
          <p:cNvPr id="6" name="正方形/長方形 5"/>
          <p:cNvSpPr/>
          <p:nvPr/>
        </p:nvSpPr>
        <p:spPr>
          <a:xfrm>
            <a:off x="251520" y="908720"/>
            <a:ext cx="8640960" cy="432048"/>
          </a:xfrm>
          <a:prstGeom prst="rect">
            <a:avLst/>
          </a:prstGeom>
          <a:solidFill>
            <a:schemeClr val="accent1">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2000" dirty="0">
                <a:solidFill>
                  <a:schemeClr val="tx1"/>
                </a:solidFill>
                <a:latin typeface="+mn-ea"/>
                <a:cs typeface="Meiryo UI" panose="020B0604030504040204" pitchFamily="50" charset="-128"/>
              </a:rPr>
              <a:t>公開しているデータのファイル形式を追加する</a:t>
            </a:r>
          </a:p>
        </p:txBody>
      </p:sp>
      <p:sp>
        <p:nvSpPr>
          <p:cNvPr id="8" name="タイトル 1"/>
          <p:cNvSpPr txBox="1">
            <a:spLocks/>
          </p:cNvSpPr>
          <p:nvPr/>
        </p:nvSpPr>
        <p:spPr>
          <a:xfrm>
            <a:off x="251520" y="116632"/>
            <a:ext cx="8712968" cy="234159"/>
          </a:xfrm>
          <a:prstGeom prst="rect">
            <a:avLst/>
          </a:prstGeom>
        </p:spPr>
        <p:txBody>
          <a:bodyPr vert="horz" wrap="none" lIns="91440" tIns="45720" rIns="91440" bIns="45720" rtlCol="0" anchor="ctr">
            <a:normAutofit fontScale="92500" lnSpcReduction="10000"/>
          </a:bodyPr>
          <a:lstStyle>
            <a:lvl1pPr algn="l" defTabSz="914400" rtl="0" eaLnBrk="1" latinLnBrk="0" hangingPunct="1">
              <a:lnSpc>
                <a:spcPct val="90000"/>
              </a:lnSpc>
              <a:spcBef>
                <a:spcPct val="0"/>
              </a:spcBef>
              <a:buNone/>
              <a:defRPr kumimoji="1" lang="en-US" sz="2400" kern="1200" dirty="0">
                <a:solidFill>
                  <a:schemeClr val="tx1"/>
                </a:solidFill>
                <a:latin typeface="HGP創英角ｺﾞｼｯｸUB" panose="020B0900000000000000" pitchFamily="50" charset="-128"/>
                <a:ea typeface="HGP創英角ｺﾞｼｯｸUB" panose="020B0900000000000000" pitchFamily="50" charset="-128"/>
                <a:cs typeface="+mj-cs"/>
              </a:defRPr>
            </a:lvl1pPr>
          </a:lstStyle>
          <a:p>
            <a:r>
              <a:rPr lang="ja-JP" altLang="en-US" sz="1200" dirty="0">
                <a:latin typeface="+mn-ea"/>
                <a:ea typeface="+mn-ea"/>
              </a:rPr>
              <a:t>４</a:t>
            </a:r>
            <a:r>
              <a:rPr lang="en-US" altLang="ja-JP" sz="1200" dirty="0">
                <a:latin typeface="+mn-ea"/>
                <a:ea typeface="+mn-ea"/>
              </a:rPr>
              <a:t>. </a:t>
            </a:r>
            <a:r>
              <a:rPr lang="ja-JP" altLang="en-US" sz="1200" dirty="0">
                <a:latin typeface="+mn-ea"/>
                <a:ea typeface="+mn-ea"/>
              </a:rPr>
              <a:t>オープンデータを継続していくための取り組み</a:t>
            </a:r>
          </a:p>
        </p:txBody>
      </p:sp>
      <p:grpSp>
        <p:nvGrpSpPr>
          <p:cNvPr id="16" name="グループ化 15"/>
          <p:cNvGrpSpPr/>
          <p:nvPr/>
        </p:nvGrpSpPr>
        <p:grpSpPr>
          <a:xfrm>
            <a:off x="539552" y="2276872"/>
            <a:ext cx="792088" cy="576064"/>
            <a:chOff x="6228184" y="2564904"/>
            <a:chExt cx="792088" cy="576064"/>
          </a:xfrm>
        </p:grpSpPr>
        <p:sp>
          <p:nvSpPr>
            <p:cNvPr id="17" name="正方形/長方形 16"/>
            <p:cNvSpPr/>
            <p:nvPr/>
          </p:nvSpPr>
          <p:spPr>
            <a:xfrm>
              <a:off x="6228184" y="2564904"/>
              <a:ext cx="792088"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コネクタ 17"/>
            <p:cNvCxnSpPr/>
            <p:nvPr/>
          </p:nvCxnSpPr>
          <p:spPr>
            <a:xfrm>
              <a:off x="6300192" y="2708920"/>
              <a:ext cx="648072" cy="0"/>
            </a:xfrm>
            <a:prstGeom prst="lin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cxnSp>
        <p:cxnSp>
          <p:nvCxnSpPr>
            <p:cNvPr id="19" name="直線コネクタ 18"/>
            <p:cNvCxnSpPr/>
            <p:nvPr/>
          </p:nvCxnSpPr>
          <p:spPr>
            <a:xfrm>
              <a:off x="6300192" y="2852936"/>
              <a:ext cx="648072" cy="0"/>
            </a:xfrm>
            <a:prstGeom prst="lin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cxnSp>
        <p:cxnSp>
          <p:nvCxnSpPr>
            <p:cNvPr id="20" name="直線コネクタ 19"/>
            <p:cNvCxnSpPr/>
            <p:nvPr/>
          </p:nvCxnSpPr>
          <p:spPr>
            <a:xfrm>
              <a:off x="6300192" y="2996952"/>
              <a:ext cx="648072" cy="0"/>
            </a:xfrm>
            <a:prstGeom prst="lin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cxnSp>
      </p:grpSp>
      <p:sp>
        <p:nvSpPr>
          <p:cNvPr id="24" name="テキスト ボックス 23">
            <a:extLst>
              <a:ext uri="{FF2B5EF4-FFF2-40B4-BE49-F238E27FC236}">
                <a16:creationId xmlns:a16="http://schemas.microsoft.com/office/drawing/2014/main" id="{88352BC8-C086-464C-B916-532D872A3F98}"/>
              </a:ext>
            </a:extLst>
          </p:cNvPr>
          <p:cNvSpPr txBox="1"/>
          <p:nvPr/>
        </p:nvSpPr>
        <p:spPr>
          <a:xfrm>
            <a:off x="1403648" y="2276872"/>
            <a:ext cx="1872208" cy="432048"/>
          </a:xfrm>
          <a:prstGeom prst="rect">
            <a:avLst/>
          </a:prstGeom>
          <a:noFill/>
          <a:ln>
            <a:noFill/>
          </a:ln>
        </p:spPr>
        <p:txBody>
          <a:bodyPr wrap="none" rtlCol="0">
            <a:noAutofit/>
          </a:bodyPr>
          <a:lstStyle>
            <a:defPPr>
              <a:defRPr lang="en-US"/>
            </a:defPPr>
            <a:lvl1pPr>
              <a:defRPr kumimoji="1">
                <a:latin typeface="+mn-ea"/>
              </a:defRPr>
            </a:lvl1pPr>
          </a:lstStyle>
          <a:p>
            <a:r>
              <a:rPr lang="ja-JP" altLang="en-US" sz="1600" dirty="0"/>
              <a:t>画面に直接記載</a:t>
            </a:r>
          </a:p>
        </p:txBody>
      </p:sp>
      <p:grpSp>
        <p:nvGrpSpPr>
          <p:cNvPr id="29" name="グループ化 28"/>
          <p:cNvGrpSpPr/>
          <p:nvPr/>
        </p:nvGrpSpPr>
        <p:grpSpPr>
          <a:xfrm>
            <a:off x="539552" y="3140968"/>
            <a:ext cx="1152128" cy="648072"/>
            <a:chOff x="1547664" y="1340768"/>
            <a:chExt cx="1152128" cy="648072"/>
          </a:xfrm>
        </p:grpSpPr>
        <p:sp>
          <p:nvSpPr>
            <p:cNvPr id="30" name="メモ 29"/>
            <p:cNvSpPr/>
            <p:nvPr/>
          </p:nvSpPr>
          <p:spPr>
            <a:xfrm flipV="1">
              <a:off x="1547664" y="1340768"/>
              <a:ext cx="1152128" cy="648072"/>
            </a:xfrm>
            <a:prstGeom prst="foldedCorner">
              <a:avLst>
                <a:gd name="adj" fmla="val 38396"/>
              </a:avLst>
            </a:prstGeom>
            <a:solidFill>
              <a:schemeClr val="accent6">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90000" tIns="46800" rIns="90000" bIns="46800" rtlCol="0" anchor="t"/>
            <a:lstStyle/>
            <a:p>
              <a:pPr algn="ctr"/>
              <a:endParaRPr lang="ja-JP" altLang="en-US" dirty="0">
                <a:solidFill>
                  <a:schemeClr val="tx1"/>
                </a:solidFill>
                <a:latin typeface="+mn-ea"/>
                <a:cs typeface="Meiryo UI" panose="020B0604030504040204" pitchFamily="50" charset="-128"/>
              </a:endParaRPr>
            </a:p>
          </p:txBody>
        </p:sp>
        <p:sp>
          <p:nvSpPr>
            <p:cNvPr id="31" name="テキスト ボックス 30"/>
            <p:cNvSpPr txBox="1"/>
            <p:nvPr/>
          </p:nvSpPr>
          <p:spPr>
            <a:xfrm>
              <a:off x="1547664" y="1556792"/>
              <a:ext cx="1152128" cy="432048"/>
            </a:xfrm>
            <a:prstGeom prst="rect">
              <a:avLst/>
            </a:prstGeom>
            <a:noFill/>
            <a:ln>
              <a:noFill/>
            </a:ln>
          </p:spPr>
          <p:txBody>
            <a:bodyPr wrap="none" rtlCol="0">
              <a:noAutofit/>
            </a:bodyPr>
            <a:lstStyle>
              <a:defPPr>
                <a:defRPr lang="en-US"/>
              </a:defPPr>
              <a:lvl1pPr>
                <a:defRPr kumimoji="1" sz="2000">
                  <a:latin typeface="+mn-ea"/>
                </a:defRPr>
              </a:lvl1pPr>
            </a:lstStyle>
            <a:p>
              <a:pPr algn="ctr"/>
              <a:r>
                <a:rPr lang="en-US" altLang="ja-JP" sz="1800" dirty="0">
                  <a:cs typeface="Meiryo UI" panose="020B0604030504040204" pitchFamily="50" charset="-128"/>
                </a:rPr>
                <a:t>PDF</a:t>
              </a:r>
              <a:r>
                <a:rPr lang="ja-JP" altLang="en-US" sz="1800" dirty="0">
                  <a:cs typeface="Meiryo UI" panose="020B0604030504040204" pitchFamily="50" charset="-128"/>
                </a:rPr>
                <a:t>形式</a:t>
              </a:r>
            </a:p>
          </p:txBody>
        </p:sp>
      </p:grpSp>
      <p:grpSp>
        <p:nvGrpSpPr>
          <p:cNvPr id="32" name="グループ化 31"/>
          <p:cNvGrpSpPr/>
          <p:nvPr/>
        </p:nvGrpSpPr>
        <p:grpSpPr>
          <a:xfrm>
            <a:off x="5292080" y="2276872"/>
            <a:ext cx="792088" cy="576064"/>
            <a:chOff x="6228184" y="2564904"/>
            <a:chExt cx="792088" cy="576064"/>
          </a:xfrm>
        </p:grpSpPr>
        <p:sp>
          <p:nvSpPr>
            <p:cNvPr id="33" name="正方形/長方形 32"/>
            <p:cNvSpPr/>
            <p:nvPr/>
          </p:nvSpPr>
          <p:spPr>
            <a:xfrm>
              <a:off x="6228184" y="2564904"/>
              <a:ext cx="792088"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4" name="直線コネクタ 33"/>
            <p:cNvCxnSpPr/>
            <p:nvPr/>
          </p:nvCxnSpPr>
          <p:spPr>
            <a:xfrm>
              <a:off x="6300192" y="2708920"/>
              <a:ext cx="648072" cy="0"/>
            </a:xfrm>
            <a:prstGeom prst="lin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cxnSp>
        <p:cxnSp>
          <p:nvCxnSpPr>
            <p:cNvPr id="35" name="直線コネクタ 34"/>
            <p:cNvCxnSpPr/>
            <p:nvPr/>
          </p:nvCxnSpPr>
          <p:spPr>
            <a:xfrm>
              <a:off x="6300192" y="2852936"/>
              <a:ext cx="648072" cy="0"/>
            </a:xfrm>
            <a:prstGeom prst="lin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cxnSp>
        <p:cxnSp>
          <p:nvCxnSpPr>
            <p:cNvPr id="36" name="直線コネクタ 35"/>
            <p:cNvCxnSpPr/>
            <p:nvPr/>
          </p:nvCxnSpPr>
          <p:spPr>
            <a:xfrm>
              <a:off x="6300192" y="2996952"/>
              <a:ext cx="648072" cy="0"/>
            </a:xfrm>
            <a:prstGeom prst="lin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cxnSp>
      </p:grpSp>
      <p:sp>
        <p:nvSpPr>
          <p:cNvPr id="37" name="テキスト ボックス 36">
            <a:extLst>
              <a:ext uri="{FF2B5EF4-FFF2-40B4-BE49-F238E27FC236}">
                <a16:creationId xmlns:a16="http://schemas.microsoft.com/office/drawing/2014/main" id="{88352BC8-C086-464C-B916-532D872A3F98}"/>
              </a:ext>
            </a:extLst>
          </p:cNvPr>
          <p:cNvSpPr txBox="1"/>
          <p:nvPr/>
        </p:nvSpPr>
        <p:spPr>
          <a:xfrm>
            <a:off x="6156176" y="2276872"/>
            <a:ext cx="1872208" cy="432048"/>
          </a:xfrm>
          <a:prstGeom prst="rect">
            <a:avLst/>
          </a:prstGeom>
          <a:noFill/>
          <a:ln>
            <a:noFill/>
          </a:ln>
        </p:spPr>
        <p:txBody>
          <a:bodyPr wrap="none" rtlCol="0">
            <a:noAutofit/>
          </a:bodyPr>
          <a:lstStyle>
            <a:defPPr>
              <a:defRPr lang="en-US"/>
            </a:defPPr>
            <a:lvl1pPr>
              <a:defRPr kumimoji="1">
                <a:latin typeface="+mn-ea"/>
              </a:defRPr>
            </a:lvl1pPr>
          </a:lstStyle>
          <a:p>
            <a:r>
              <a:rPr lang="ja-JP" altLang="en-US" sz="1600" dirty="0"/>
              <a:t>画面に直接記載</a:t>
            </a:r>
          </a:p>
        </p:txBody>
      </p:sp>
      <p:grpSp>
        <p:nvGrpSpPr>
          <p:cNvPr id="38" name="グループ化 37"/>
          <p:cNvGrpSpPr/>
          <p:nvPr/>
        </p:nvGrpSpPr>
        <p:grpSpPr>
          <a:xfrm>
            <a:off x="5292080" y="3140968"/>
            <a:ext cx="1152128" cy="648072"/>
            <a:chOff x="1547664" y="1340768"/>
            <a:chExt cx="1152128" cy="648072"/>
          </a:xfrm>
        </p:grpSpPr>
        <p:sp>
          <p:nvSpPr>
            <p:cNvPr id="39" name="メモ 38"/>
            <p:cNvSpPr/>
            <p:nvPr/>
          </p:nvSpPr>
          <p:spPr>
            <a:xfrm flipV="1">
              <a:off x="1547664" y="1340768"/>
              <a:ext cx="1152128" cy="648072"/>
            </a:xfrm>
            <a:prstGeom prst="foldedCorner">
              <a:avLst>
                <a:gd name="adj" fmla="val 38396"/>
              </a:avLst>
            </a:prstGeom>
            <a:solidFill>
              <a:schemeClr val="accent6">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90000" tIns="46800" rIns="90000" bIns="46800" rtlCol="0" anchor="t"/>
            <a:lstStyle/>
            <a:p>
              <a:pPr algn="ctr"/>
              <a:endParaRPr lang="ja-JP" altLang="en-US" dirty="0">
                <a:solidFill>
                  <a:schemeClr val="tx1"/>
                </a:solidFill>
                <a:latin typeface="+mn-ea"/>
                <a:cs typeface="Meiryo UI" panose="020B0604030504040204" pitchFamily="50" charset="-128"/>
              </a:endParaRPr>
            </a:p>
          </p:txBody>
        </p:sp>
        <p:sp>
          <p:nvSpPr>
            <p:cNvPr id="40" name="テキスト ボックス 39"/>
            <p:cNvSpPr txBox="1"/>
            <p:nvPr/>
          </p:nvSpPr>
          <p:spPr>
            <a:xfrm>
              <a:off x="1547664" y="1556792"/>
              <a:ext cx="1152128" cy="432048"/>
            </a:xfrm>
            <a:prstGeom prst="rect">
              <a:avLst/>
            </a:prstGeom>
            <a:noFill/>
            <a:ln>
              <a:noFill/>
            </a:ln>
          </p:spPr>
          <p:txBody>
            <a:bodyPr wrap="none" rtlCol="0">
              <a:noAutofit/>
            </a:bodyPr>
            <a:lstStyle>
              <a:defPPr>
                <a:defRPr lang="en-US"/>
              </a:defPPr>
              <a:lvl1pPr>
                <a:defRPr kumimoji="1" sz="2000">
                  <a:latin typeface="+mn-ea"/>
                </a:defRPr>
              </a:lvl1pPr>
            </a:lstStyle>
            <a:p>
              <a:pPr algn="ctr"/>
              <a:r>
                <a:rPr lang="en-US" altLang="ja-JP" sz="1800" dirty="0">
                  <a:cs typeface="Meiryo UI" panose="020B0604030504040204" pitchFamily="50" charset="-128"/>
                </a:rPr>
                <a:t>PDF</a:t>
              </a:r>
              <a:r>
                <a:rPr lang="ja-JP" altLang="en-US" sz="1800" dirty="0">
                  <a:cs typeface="Meiryo UI" panose="020B0604030504040204" pitchFamily="50" charset="-128"/>
                </a:rPr>
                <a:t>形式</a:t>
              </a:r>
            </a:p>
          </p:txBody>
        </p:sp>
      </p:grpSp>
      <p:grpSp>
        <p:nvGrpSpPr>
          <p:cNvPr id="41" name="グループ化 40"/>
          <p:cNvGrpSpPr/>
          <p:nvPr/>
        </p:nvGrpSpPr>
        <p:grpSpPr>
          <a:xfrm>
            <a:off x="5292080" y="4077072"/>
            <a:ext cx="1152128" cy="648072"/>
            <a:chOff x="1547664" y="1340768"/>
            <a:chExt cx="1152128" cy="648072"/>
          </a:xfrm>
        </p:grpSpPr>
        <p:sp>
          <p:nvSpPr>
            <p:cNvPr id="42" name="メモ 41"/>
            <p:cNvSpPr/>
            <p:nvPr/>
          </p:nvSpPr>
          <p:spPr>
            <a:xfrm flipV="1">
              <a:off x="1547664" y="1340768"/>
              <a:ext cx="1152128" cy="648072"/>
            </a:xfrm>
            <a:prstGeom prst="foldedCorner">
              <a:avLst>
                <a:gd name="adj" fmla="val 38396"/>
              </a:avLst>
            </a:prstGeom>
            <a:solidFill>
              <a:schemeClr val="accent6">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90000" tIns="46800" rIns="90000" bIns="46800" rtlCol="0" anchor="t"/>
            <a:lstStyle/>
            <a:p>
              <a:pPr algn="ctr"/>
              <a:endParaRPr lang="ja-JP" altLang="en-US" dirty="0">
                <a:solidFill>
                  <a:schemeClr val="tx1"/>
                </a:solidFill>
                <a:latin typeface="+mn-ea"/>
                <a:cs typeface="Meiryo UI" panose="020B0604030504040204" pitchFamily="50" charset="-128"/>
              </a:endParaRPr>
            </a:p>
          </p:txBody>
        </p:sp>
        <p:sp>
          <p:nvSpPr>
            <p:cNvPr id="43" name="テキスト ボックス 42"/>
            <p:cNvSpPr txBox="1"/>
            <p:nvPr/>
          </p:nvSpPr>
          <p:spPr>
            <a:xfrm>
              <a:off x="1547664" y="1556792"/>
              <a:ext cx="1152128" cy="432048"/>
            </a:xfrm>
            <a:prstGeom prst="rect">
              <a:avLst/>
            </a:prstGeom>
            <a:noFill/>
            <a:ln>
              <a:noFill/>
            </a:ln>
          </p:spPr>
          <p:txBody>
            <a:bodyPr wrap="none" rtlCol="0">
              <a:noAutofit/>
            </a:bodyPr>
            <a:lstStyle>
              <a:defPPr>
                <a:defRPr lang="en-US"/>
              </a:defPPr>
              <a:lvl1pPr>
                <a:defRPr kumimoji="1" sz="2000">
                  <a:latin typeface="+mn-ea"/>
                </a:defRPr>
              </a:lvl1pPr>
            </a:lstStyle>
            <a:p>
              <a:pPr algn="ctr"/>
              <a:r>
                <a:rPr lang="en-US" altLang="ja-JP" sz="1800" dirty="0">
                  <a:cs typeface="Meiryo UI" panose="020B0604030504040204" pitchFamily="50" charset="-128"/>
                </a:rPr>
                <a:t>CSV</a:t>
              </a:r>
              <a:r>
                <a:rPr lang="ja-JP" altLang="en-US" sz="1800" dirty="0">
                  <a:cs typeface="Meiryo UI" panose="020B0604030504040204" pitchFamily="50" charset="-128"/>
                </a:rPr>
                <a:t>形式</a:t>
              </a:r>
            </a:p>
          </p:txBody>
        </p:sp>
      </p:grpSp>
      <p:sp>
        <p:nvSpPr>
          <p:cNvPr id="44" name="テキスト ボックス 43">
            <a:extLst>
              <a:ext uri="{FF2B5EF4-FFF2-40B4-BE49-F238E27FC236}">
                <a16:creationId xmlns:a16="http://schemas.microsoft.com/office/drawing/2014/main" id="{88352BC8-C086-464C-B916-532D872A3F98}"/>
              </a:ext>
            </a:extLst>
          </p:cNvPr>
          <p:cNvSpPr txBox="1"/>
          <p:nvPr/>
        </p:nvSpPr>
        <p:spPr>
          <a:xfrm>
            <a:off x="1835696" y="3140968"/>
            <a:ext cx="1872208" cy="432048"/>
          </a:xfrm>
          <a:prstGeom prst="rect">
            <a:avLst/>
          </a:prstGeom>
          <a:noFill/>
          <a:ln>
            <a:noFill/>
          </a:ln>
        </p:spPr>
        <p:txBody>
          <a:bodyPr wrap="none" rtlCol="0">
            <a:noAutofit/>
          </a:bodyPr>
          <a:lstStyle>
            <a:defPPr>
              <a:defRPr lang="en-US"/>
            </a:defPPr>
            <a:lvl1pPr>
              <a:defRPr kumimoji="1">
                <a:latin typeface="+mn-ea"/>
              </a:defRPr>
            </a:lvl1pPr>
          </a:lstStyle>
          <a:p>
            <a:r>
              <a:rPr lang="ja-JP" altLang="en-US" sz="1600" dirty="0"/>
              <a:t>画面にファイルを掲載</a:t>
            </a:r>
          </a:p>
        </p:txBody>
      </p:sp>
      <p:sp>
        <p:nvSpPr>
          <p:cNvPr id="45" name="テキスト ボックス 44">
            <a:extLst>
              <a:ext uri="{FF2B5EF4-FFF2-40B4-BE49-F238E27FC236}">
                <a16:creationId xmlns:a16="http://schemas.microsoft.com/office/drawing/2014/main" id="{88352BC8-C086-464C-B916-532D872A3F98}"/>
              </a:ext>
            </a:extLst>
          </p:cNvPr>
          <p:cNvSpPr txBox="1"/>
          <p:nvPr/>
        </p:nvSpPr>
        <p:spPr>
          <a:xfrm>
            <a:off x="6516216" y="3140968"/>
            <a:ext cx="1872208" cy="432048"/>
          </a:xfrm>
          <a:prstGeom prst="rect">
            <a:avLst/>
          </a:prstGeom>
          <a:noFill/>
          <a:ln>
            <a:noFill/>
          </a:ln>
        </p:spPr>
        <p:txBody>
          <a:bodyPr wrap="none" rtlCol="0">
            <a:noAutofit/>
          </a:bodyPr>
          <a:lstStyle>
            <a:defPPr>
              <a:defRPr lang="en-US"/>
            </a:defPPr>
            <a:lvl1pPr>
              <a:defRPr kumimoji="1">
                <a:latin typeface="+mn-ea"/>
              </a:defRPr>
            </a:lvl1pPr>
          </a:lstStyle>
          <a:p>
            <a:r>
              <a:rPr lang="ja-JP" altLang="en-US" sz="1600" dirty="0"/>
              <a:t>画面にファイルを掲載</a:t>
            </a:r>
          </a:p>
        </p:txBody>
      </p:sp>
      <p:grpSp>
        <p:nvGrpSpPr>
          <p:cNvPr id="55" name="Group 36"/>
          <p:cNvGrpSpPr>
            <a:grpSpLocks/>
          </p:cNvGrpSpPr>
          <p:nvPr/>
        </p:nvGrpSpPr>
        <p:grpSpPr bwMode="auto">
          <a:xfrm>
            <a:off x="3995936" y="4221088"/>
            <a:ext cx="1016000" cy="509587"/>
            <a:chOff x="2683" y="335"/>
            <a:chExt cx="640" cy="321"/>
          </a:xfrm>
          <a:solidFill>
            <a:schemeClr val="accent6">
              <a:lumMod val="75000"/>
            </a:schemeClr>
          </a:solidFill>
        </p:grpSpPr>
        <p:sp>
          <p:nvSpPr>
            <p:cNvPr id="56" name="Freeform 29"/>
            <p:cNvSpPr>
              <a:spLocks/>
            </p:cNvSpPr>
            <p:nvPr/>
          </p:nvSpPr>
          <p:spPr bwMode="auto">
            <a:xfrm>
              <a:off x="2965" y="336"/>
              <a:ext cx="29" cy="113"/>
            </a:xfrm>
            <a:custGeom>
              <a:avLst/>
              <a:gdLst>
                <a:gd name="T0" fmla="*/ 0 w 29"/>
                <a:gd name="T1" fmla="*/ 0 h 113"/>
                <a:gd name="T2" fmla="*/ 28 w 29"/>
                <a:gd name="T3" fmla="*/ 56 h 113"/>
                <a:gd name="T4" fmla="*/ 28 w 29"/>
                <a:gd name="T5" fmla="*/ 112 h 113"/>
                <a:gd name="T6" fmla="*/ 0 w 29"/>
                <a:gd name="T7" fmla="*/ 43 h 113"/>
                <a:gd name="T8" fmla="*/ 0 w 29"/>
                <a:gd name="T9" fmla="*/ 0 h 113"/>
              </a:gdLst>
              <a:ahLst/>
              <a:cxnLst>
                <a:cxn ang="0">
                  <a:pos x="T0" y="T1"/>
                </a:cxn>
                <a:cxn ang="0">
                  <a:pos x="T2" y="T3"/>
                </a:cxn>
                <a:cxn ang="0">
                  <a:pos x="T4" y="T5"/>
                </a:cxn>
                <a:cxn ang="0">
                  <a:pos x="T6" y="T7"/>
                </a:cxn>
                <a:cxn ang="0">
                  <a:pos x="T8" y="T9"/>
                </a:cxn>
              </a:cxnLst>
              <a:rect l="0" t="0" r="r" b="b"/>
              <a:pathLst>
                <a:path w="29" h="113">
                  <a:moveTo>
                    <a:pt x="0" y="0"/>
                  </a:moveTo>
                  <a:lnTo>
                    <a:pt x="28" y="56"/>
                  </a:lnTo>
                  <a:lnTo>
                    <a:pt x="28" y="112"/>
                  </a:lnTo>
                  <a:lnTo>
                    <a:pt x="0" y="43"/>
                  </a:lnTo>
                  <a:lnTo>
                    <a:pt x="0" y="0"/>
                  </a:lnTo>
                </a:path>
              </a:pathLst>
            </a:custGeom>
            <a:grpFill/>
            <a:ln w="12700" cap="rnd" cmpd="sng">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57" name="Group 35"/>
            <p:cNvGrpSpPr>
              <a:grpSpLocks/>
            </p:cNvGrpSpPr>
            <p:nvPr/>
          </p:nvGrpSpPr>
          <p:grpSpPr bwMode="auto">
            <a:xfrm>
              <a:off x="2683" y="335"/>
              <a:ext cx="640" cy="321"/>
              <a:chOff x="2683" y="335"/>
              <a:chExt cx="640" cy="321"/>
            </a:xfrm>
            <a:grpFill/>
          </p:grpSpPr>
          <p:sp>
            <p:nvSpPr>
              <p:cNvPr id="58" name="Freeform 30"/>
              <p:cNvSpPr>
                <a:spLocks/>
              </p:cNvSpPr>
              <p:nvPr/>
            </p:nvSpPr>
            <p:spPr bwMode="auto">
              <a:xfrm>
                <a:off x="2683" y="335"/>
                <a:ext cx="640" cy="264"/>
              </a:xfrm>
              <a:custGeom>
                <a:avLst/>
                <a:gdLst>
                  <a:gd name="T0" fmla="*/ 282 w 640"/>
                  <a:gd name="T1" fmla="*/ 0 h 264"/>
                  <a:gd name="T2" fmla="*/ 639 w 640"/>
                  <a:gd name="T3" fmla="*/ 131 h 264"/>
                  <a:gd name="T4" fmla="*/ 423 w 640"/>
                  <a:gd name="T5" fmla="*/ 263 h 264"/>
                  <a:gd name="T6" fmla="*/ 395 w 640"/>
                  <a:gd name="T7" fmla="*/ 206 h 264"/>
                  <a:gd name="T8" fmla="*/ 38 w 640"/>
                  <a:gd name="T9" fmla="*/ 206 h 264"/>
                  <a:gd name="T10" fmla="*/ 0 w 640"/>
                  <a:gd name="T11" fmla="*/ 56 h 264"/>
                  <a:gd name="T12" fmla="*/ 310 w 640"/>
                  <a:gd name="T13" fmla="*/ 56 h 264"/>
                  <a:gd name="T14" fmla="*/ 282 w 640"/>
                  <a:gd name="T15" fmla="*/ 0 h 2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40" h="264">
                    <a:moveTo>
                      <a:pt x="282" y="0"/>
                    </a:moveTo>
                    <a:lnTo>
                      <a:pt x="639" y="131"/>
                    </a:lnTo>
                    <a:lnTo>
                      <a:pt x="423" y="263"/>
                    </a:lnTo>
                    <a:lnTo>
                      <a:pt x="395" y="206"/>
                    </a:lnTo>
                    <a:lnTo>
                      <a:pt x="38" y="206"/>
                    </a:lnTo>
                    <a:lnTo>
                      <a:pt x="0" y="56"/>
                    </a:lnTo>
                    <a:lnTo>
                      <a:pt x="310" y="56"/>
                    </a:lnTo>
                    <a:lnTo>
                      <a:pt x="282" y="0"/>
                    </a:lnTo>
                  </a:path>
                </a:pathLst>
              </a:custGeom>
              <a:grpFill/>
              <a:ln w="12700" cap="rnd" cmpd="sng">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 name="Freeform 31"/>
              <p:cNvSpPr>
                <a:spLocks/>
              </p:cNvSpPr>
              <p:nvPr/>
            </p:nvSpPr>
            <p:spPr bwMode="auto">
              <a:xfrm>
                <a:off x="3106" y="466"/>
                <a:ext cx="217" cy="190"/>
              </a:xfrm>
              <a:custGeom>
                <a:avLst/>
                <a:gdLst>
                  <a:gd name="T0" fmla="*/ 216 w 217"/>
                  <a:gd name="T1" fmla="*/ 0 h 190"/>
                  <a:gd name="T2" fmla="*/ 0 w 217"/>
                  <a:gd name="T3" fmla="*/ 132 h 190"/>
                  <a:gd name="T4" fmla="*/ 0 w 217"/>
                  <a:gd name="T5" fmla="*/ 189 h 190"/>
                  <a:gd name="T6" fmla="*/ 216 w 217"/>
                  <a:gd name="T7" fmla="*/ 56 h 190"/>
                  <a:gd name="T8" fmla="*/ 216 w 217"/>
                  <a:gd name="T9" fmla="*/ 0 h 190"/>
                </a:gdLst>
                <a:ahLst/>
                <a:cxnLst>
                  <a:cxn ang="0">
                    <a:pos x="T0" y="T1"/>
                  </a:cxn>
                  <a:cxn ang="0">
                    <a:pos x="T2" y="T3"/>
                  </a:cxn>
                  <a:cxn ang="0">
                    <a:pos x="T4" y="T5"/>
                  </a:cxn>
                  <a:cxn ang="0">
                    <a:pos x="T6" y="T7"/>
                  </a:cxn>
                  <a:cxn ang="0">
                    <a:pos x="T8" y="T9"/>
                  </a:cxn>
                </a:cxnLst>
                <a:rect l="0" t="0" r="r" b="b"/>
                <a:pathLst>
                  <a:path w="217" h="190">
                    <a:moveTo>
                      <a:pt x="216" y="0"/>
                    </a:moveTo>
                    <a:lnTo>
                      <a:pt x="0" y="132"/>
                    </a:lnTo>
                    <a:lnTo>
                      <a:pt x="0" y="189"/>
                    </a:lnTo>
                    <a:lnTo>
                      <a:pt x="216" y="56"/>
                    </a:lnTo>
                    <a:lnTo>
                      <a:pt x="216" y="0"/>
                    </a:lnTo>
                  </a:path>
                </a:pathLst>
              </a:custGeom>
              <a:grpFill/>
              <a:ln w="12700" cap="rnd" cmpd="sng">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0" name="Freeform 32"/>
              <p:cNvSpPr>
                <a:spLocks/>
              </p:cNvSpPr>
              <p:nvPr/>
            </p:nvSpPr>
            <p:spPr bwMode="auto">
              <a:xfrm>
                <a:off x="3078" y="541"/>
                <a:ext cx="29" cy="115"/>
              </a:xfrm>
              <a:custGeom>
                <a:avLst/>
                <a:gdLst>
                  <a:gd name="T0" fmla="*/ 28 w 29"/>
                  <a:gd name="T1" fmla="*/ 59 h 115"/>
                  <a:gd name="T2" fmla="*/ 0 w 29"/>
                  <a:gd name="T3" fmla="*/ 0 h 115"/>
                  <a:gd name="T4" fmla="*/ 0 w 29"/>
                  <a:gd name="T5" fmla="*/ 59 h 115"/>
                  <a:gd name="T6" fmla="*/ 28 w 29"/>
                  <a:gd name="T7" fmla="*/ 114 h 115"/>
                  <a:gd name="T8" fmla="*/ 28 w 29"/>
                  <a:gd name="T9" fmla="*/ 59 h 115"/>
                </a:gdLst>
                <a:ahLst/>
                <a:cxnLst>
                  <a:cxn ang="0">
                    <a:pos x="T0" y="T1"/>
                  </a:cxn>
                  <a:cxn ang="0">
                    <a:pos x="T2" y="T3"/>
                  </a:cxn>
                  <a:cxn ang="0">
                    <a:pos x="T4" y="T5"/>
                  </a:cxn>
                  <a:cxn ang="0">
                    <a:pos x="T6" y="T7"/>
                  </a:cxn>
                  <a:cxn ang="0">
                    <a:pos x="T8" y="T9"/>
                  </a:cxn>
                </a:cxnLst>
                <a:rect l="0" t="0" r="r" b="b"/>
                <a:pathLst>
                  <a:path w="29" h="115">
                    <a:moveTo>
                      <a:pt x="28" y="59"/>
                    </a:moveTo>
                    <a:lnTo>
                      <a:pt x="0" y="0"/>
                    </a:lnTo>
                    <a:lnTo>
                      <a:pt x="0" y="59"/>
                    </a:lnTo>
                    <a:lnTo>
                      <a:pt x="28" y="114"/>
                    </a:lnTo>
                    <a:lnTo>
                      <a:pt x="28" y="59"/>
                    </a:lnTo>
                  </a:path>
                </a:pathLst>
              </a:custGeom>
              <a:grpFill/>
              <a:ln w="12700" cap="rnd" cmpd="sng">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 name="Freeform 33"/>
              <p:cNvSpPr>
                <a:spLocks/>
              </p:cNvSpPr>
              <p:nvPr/>
            </p:nvSpPr>
            <p:spPr bwMode="auto">
              <a:xfrm>
                <a:off x="2721" y="541"/>
                <a:ext cx="358" cy="60"/>
              </a:xfrm>
              <a:custGeom>
                <a:avLst/>
                <a:gdLst>
                  <a:gd name="T0" fmla="*/ 357 w 358"/>
                  <a:gd name="T1" fmla="*/ 1 h 60"/>
                  <a:gd name="T2" fmla="*/ 357 w 358"/>
                  <a:gd name="T3" fmla="*/ 59 h 60"/>
                  <a:gd name="T4" fmla="*/ 0 w 358"/>
                  <a:gd name="T5" fmla="*/ 59 h 60"/>
                  <a:gd name="T6" fmla="*/ 0 w 358"/>
                  <a:gd name="T7" fmla="*/ 0 h 60"/>
                  <a:gd name="T8" fmla="*/ 357 w 358"/>
                  <a:gd name="T9" fmla="*/ 1 h 60"/>
                </a:gdLst>
                <a:ahLst/>
                <a:cxnLst>
                  <a:cxn ang="0">
                    <a:pos x="T0" y="T1"/>
                  </a:cxn>
                  <a:cxn ang="0">
                    <a:pos x="T2" y="T3"/>
                  </a:cxn>
                  <a:cxn ang="0">
                    <a:pos x="T4" y="T5"/>
                  </a:cxn>
                  <a:cxn ang="0">
                    <a:pos x="T6" y="T7"/>
                  </a:cxn>
                  <a:cxn ang="0">
                    <a:pos x="T8" y="T9"/>
                  </a:cxn>
                </a:cxnLst>
                <a:rect l="0" t="0" r="r" b="b"/>
                <a:pathLst>
                  <a:path w="358" h="60">
                    <a:moveTo>
                      <a:pt x="357" y="1"/>
                    </a:moveTo>
                    <a:lnTo>
                      <a:pt x="357" y="59"/>
                    </a:lnTo>
                    <a:lnTo>
                      <a:pt x="0" y="59"/>
                    </a:lnTo>
                    <a:lnTo>
                      <a:pt x="0" y="0"/>
                    </a:lnTo>
                    <a:lnTo>
                      <a:pt x="357" y="1"/>
                    </a:lnTo>
                  </a:path>
                </a:pathLst>
              </a:custGeom>
              <a:grpFill/>
              <a:ln w="12700" cap="rnd" cmpd="sng">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 name="Freeform 34"/>
              <p:cNvSpPr>
                <a:spLocks/>
              </p:cNvSpPr>
              <p:nvPr/>
            </p:nvSpPr>
            <p:spPr bwMode="auto">
              <a:xfrm>
                <a:off x="2683" y="391"/>
                <a:ext cx="39" cy="208"/>
              </a:xfrm>
              <a:custGeom>
                <a:avLst/>
                <a:gdLst>
                  <a:gd name="T0" fmla="*/ 0 w 39"/>
                  <a:gd name="T1" fmla="*/ 0 h 208"/>
                  <a:gd name="T2" fmla="*/ 38 w 39"/>
                  <a:gd name="T3" fmla="*/ 150 h 208"/>
                  <a:gd name="T4" fmla="*/ 38 w 39"/>
                  <a:gd name="T5" fmla="*/ 207 h 208"/>
                  <a:gd name="T6" fmla="*/ 0 w 39"/>
                  <a:gd name="T7" fmla="*/ 57 h 208"/>
                  <a:gd name="T8" fmla="*/ 0 w 39"/>
                  <a:gd name="T9" fmla="*/ 0 h 208"/>
                </a:gdLst>
                <a:ahLst/>
                <a:cxnLst>
                  <a:cxn ang="0">
                    <a:pos x="T0" y="T1"/>
                  </a:cxn>
                  <a:cxn ang="0">
                    <a:pos x="T2" y="T3"/>
                  </a:cxn>
                  <a:cxn ang="0">
                    <a:pos x="T4" y="T5"/>
                  </a:cxn>
                  <a:cxn ang="0">
                    <a:pos x="T6" y="T7"/>
                  </a:cxn>
                  <a:cxn ang="0">
                    <a:pos x="T8" y="T9"/>
                  </a:cxn>
                </a:cxnLst>
                <a:rect l="0" t="0" r="r" b="b"/>
                <a:pathLst>
                  <a:path w="39" h="208">
                    <a:moveTo>
                      <a:pt x="0" y="0"/>
                    </a:moveTo>
                    <a:lnTo>
                      <a:pt x="38" y="150"/>
                    </a:lnTo>
                    <a:lnTo>
                      <a:pt x="38" y="207"/>
                    </a:lnTo>
                    <a:lnTo>
                      <a:pt x="0" y="57"/>
                    </a:lnTo>
                    <a:lnTo>
                      <a:pt x="0" y="0"/>
                    </a:lnTo>
                  </a:path>
                </a:pathLst>
              </a:custGeom>
              <a:grpFill/>
              <a:ln w="12700" cap="rnd" cmpd="sng">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sp>
        <p:nvSpPr>
          <p:cNvPr id="4" name="角丸四角形 3"/>
          <p:cNvSpPr/>
          <p:nvPr/>
        </p:nvSpPr>
        <p:spPr>
          <a:xfrm>
            <a:off x="323528" y="1844824"/>
            <a:ext cx="3528392" cy="3960440"/>
          </a:xfrm>
          <a:prstGeom prst="roundRect">
            <a:avLst>
              <a:gd name="adj" fmla="val 581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395536" y="1628800"/>
            <a:ext cx="2808312" cy="360040"/>
          </a:xfrm>
          <a:prstGeom prst="rect">
            <a:avLst/>
          </a:prstGeom>
          <a:solidFill>
            <a:schemeClr val="bg1"/>
          </a:solidFill>
          <a:ln>
            <a:noFill/>
          </a:ln>
        </p:spPr>
        <p:txBody>
          <a:bodyPr wrap="square" rtlCol="0" anchor="ctr">
            <a:noAutofit/>
          </a:bodyPr>
          <a:lstStyle/>
          <a:p>
            <a:pPr marL="285750" indent="-285750">
              <a:buClr>
                <a:srgbClr val="FF3300"/>
              </a:buClr>
              <a:buFont typeface="Wingdings" panose="05000000000000000000" pitchFamily="2" charset="2"/>
              <a:buChar char="u"/>
            </a:pPr>
            <a:r>
              <a:rPr kumimoji="1" lang="ja-JP" altLang="en-US" sz="1600" dirty="0">
                <a:latin typeface="+mn-ea"/>
              </a:rPr>
              <a:t>当初公開するオープンデータ</a:t>
            </a:r>
          </a:p>
        </p:txBody>
      </p:sp>
      <p:sp>
        <p:nvSpPr>
          <p:cNvPr id="63" name="角丸四角形 62"/>
          <p:cNvSpPr/>
          <p:nvPr/>
        </p:nvSpPr>
        <p:spPr>
          <a:xfrm>
            <a:off x="5076056" y="1844824"/>
            <a:ext cx="3528392" cy="3960440"/>
          </a:xfrm>
          <a:prstGeom prst="roundRect">
            <a:avLst>
              <a:gd name="adj" fmla="val 581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5148064" y="1628800"/>
            <a:ext cx="2664296" cy="360040"/>
          </a:xfrm>
          <a:prstGeom prst="rect">
            <a:avLst/>
          </a:prstGeom>
          <a:solidFill>
            <a:schemeClr val="bg1"/>
          </a:solidFill>
          <a:ln>
            <a:noFill/>
          </a:ln>
        </p:spPr>
        <p:txBody>
          <a:bodyPr wrap="square" rtlCol="0" anchor="ctr">
            <a:noAutofit/>
          </a:bodyPr>
          <a:lstStyle/>
          <a:p>
            <a:pPr marL="285750" indent="-285750">
              <a:buClr>
                <a:srgbClr val="FF3300"/>
              </a:buClr>
              <a:buFont typeface="Wingdings" panose="05000000000000000000" pitchFamily="2" charset="2"/>
              <a:buChar char="u"/>
            </a:pPr>
            <a:r>
              <a:rPr kumimoji="1" lang="ja-JP" altLang="en-US" sz="1600" dirty="0">
                <a:latin typeface="+mn-ea"/>
              </a:rPr>
              <a:t>新たなファイル形式で公開</a:t>
            </a:r>
          </a:p>
        </p:txBody>
      </p:sp>
      <p:sp>
        <p:nvSpPr>
          <p:cNvPr id="46" name="楕円 45"/>
          <p:cNvSpPr/>
          <p:nvPr/>
        </p:nvSpPr>
        <p:spPr>
          <a:xfrm>
            <a:off x="3419872" y="4725144"/>
            <a:ext cx="2160240" cy="720080"/>
          </a:xfrm>
          <a:prstGeom prst="ellipse">
            <a:avLst/>
          </a:prstGeom>
          <a:solidFill>
            <a:schemeClr val="bg1"/>
          </a:solidFill>
          <a:ln>
            <a:noFill/>
          </a:ln>
        </p:spPr>
        <p:txBody>
          <a:bodyPr wrap="none" rtlCol="0" anchor="ctr">
            <a:noAutofit/>
          </a:bodyPr>
          <a:lstStyle/>
          <a:p>
            <a:pPr algn="ctr">
              <a:buClr>
                <a:srgbClr val="FF3300"/>
              </a:buClr>
            </a:pPr>
            <a:r>
              <a:rPr kumimoji="1" lang="ja-JP" altLang="en-US" sz="2000" dirty="0">
                <a:solidFill>
                  <a:schemeClr val="accent6">
                    <a:lumMod val="75000"/>
                  </a:schemeClr>
                </a:solidFill>
                <a:effectLst>
                  <a:outerShdw blurRad="38100" dist="38100" dir="2700000" algn="tl">
                    <a:srgbClr val="000000">
                      <a:alpha val="43137"/>
                    </a:srgbClr>
                  </a:outerShdw>
                </a:effectLst>
                <a:latin typeface="+mn-ea"/>
              </a:rPr>
              <a:t>オープンデータの</a:t>
            </a:r>
            <a:endParaRPr kumimoji="1" lang="en-US" altLang="ja-JP" sz="2000" dirty="0">
              <a:solidFill>
                <a:schemeClr val="accent6">
                  <a:lumMod val="75000"/>
                </a:schemeClr>
              </a:solidFill>
              <a:effectLst>
                <a:outerShdw blurRad="38100" dist="38100" dir="2700000" algn="tl">
                  <a:srgbClr val="000000">
                    <a:alpha val="43137"/>
                  </a:srgbClr>
                </a:outerShdw>
              </a:effectLst>
              <a:latin typeface="+mn-ea"/>
            </a:endParaRPr>
          </a:p>
          <a:p>
            <a:pPr algn="ctr">
              <a:buClr>
                <a:srgbClr val="FF3300"/>
              </a:buClr>
            </a:pPr>
            <a:r>
              <a:rPr kumimoji="1" lang="ja-JP" altLang="en-US" sz="2000" dirty="0">
                <a:solidFill>
                  <a:schemeClr val="accent6">
                    <a:lumMod val="75000"/>
                  </a:schemeClr>
                </a:solidFill>
                <a:effectLst>
                  <a:outerShdw blurRad="38100" dist="38100" dir="2700000" algn="tl">
                    <a:srgbClr val="000000">
                      <a:alpha val="43137"/>
                    </a:srgbClr>
                  </a:outerShdw>
                </a:effectLst>
                <a:latin typeface="+mn-ea"/>
              </a:rPr>
              <a:t>ファイル形式追加</a:t>
            </a:r>
          </a:p>
        </p:txBody>
      </p:sp>
    </p:spTree>
    <p:extLst>
      <p:ext uri="{BB962C8B-B14F-4D97-AF65-F5344CB8AC3E}">
        <p14:creationId xmlns:p14="http://schemas.microsoft.com/office/powerpoint/2010/main" val="2056776297"/>
      </p:ext>
    </p:extLst>
  </p:cSld>
  <p:clrMapOvr>
    <a:masterClrMapping/>
  </p:clrMapOvr>
</p:sld>
</file>

<file path=ppt/theme/theme1.xml><?xml version="1.0" encoding="utf-8"?>
<a:theme xmlns:a="http://schemas.openxmlformats.org/drawingml/2006/main" name="Office テーマ">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Meiryo UI"/>
        <a:ea typeface="Meiryo UI"/>
        <a:cs typeface=""/>
      </a:majorFont>
      <a:minorFont>
        <a:latin typeface="Meiryo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2134</Words>
  <Application>Microsoft Office PowerPoint</Application>
  <PresentationFormat>画面に合わせる (4:3)</PresentationFormat>
  <Paragraphs>287</Paragraphs>
  <Slides>16</Slides>
  <Notes>16</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16</vt:i4>
      </vt:variant>
    </vt:vector>
  </HeadingPairs>
  <TitlesOfParts>
    <vt:vector size="22" baseType="lpstr">
      <vt:lpstr>HGP創英角ｺﾞｼｯｸUB</vt:lpstr>
      <vt:lpstr>Meiryo UI</vt:lpstr>
      <vt:lpstr>游ゴシック</vt:lpstr>
      <vt:lpstr>Arial</vt:lpstr>
      <vt:lpstr>Wingdings</vt:lpstr>
      <vt:lpstr>Office テーマ</vt:lpstr>
      <vt:lpstr>オープンデータ　e-learning研修</vt:lpstr>
      <vt:lpstr>PowerPoint プレゼンテーション</vt:lpstr>
      <vt:lpstr>PowerPoint プレゼンテーション</vt:lpstr>
      <vt:lpstr>４. オープンデータを継続していくための取り組み</vt:lpstr>
      <vt:lpstr>(1) 公開したオープンデータを更新する</vt:lpstr>
      <vt:lpstr>(1) 公開したオープンデータを更新する</vt:lpstr>
      <vt:lpstr>(2) オープンデータを拡充する</vt:lpstr>
      <vt:lpstr>(2) オープンデータを拡充する</vt:lpstr>
      <vt:lpstr>(2) オープンデータを拡充する</vt:lpstr>
      <vt:lpstr>(2) オープンデータを拡充する</vt:lpstr>
      <vt:lpstr>オープンデータ　e-learning研修</vt:lpstr>
      <vt:lpstr>本資料の利用について</vt:lpstr>
      <vt:lpstr>本資料の利用について</vt:lpstr>
      <vt:lpstr>他社所有商標に関する表示</vt:lpstr>
      <vt:lpstr>免責事項等について</vt:lpstr>
      <vt:lpstr>出典について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2018-12-12T04:28:39Z</dcterms:created>
  <dcterms:modified xsi:type="dcterms:W3CDTF">2019-05-27T06:07:25Z</dcterms:modified>
</cp:coreProperties>
</file>