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removePersonalInfoOnSave="1" saveSubsetFonts="1">
  <p:sldMasterIdLst>
    <p:sldMasterId id="2147483660" r:id="rId1"/>
  </p:sldMasterIdLst>
  <p:notesMasterIdLst>
    <p:notesMasterId r:id="rId8"/>
  </p:notesMasterIdLst>
  <p:sldIdLst>
    <p:sldId id="260" r:id="rId2"/>
    <p:sldId id="266" r:id="rId3"/>
    <p:sldId id="313" r:id="rId4"/>
    <p:sldId id="312" r:id="rId5"/>
    <p:sldId id="308" r:id="rId6"/>
    <p:sldId id="290" r:id="rId7"/>
  </p:sldIdLst>
  <p:sldSz cx="9144000" cy="6858000" type="screen4x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5C7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E3CCA3D-4A2F-437C-BB40-D2A9EE858B5E}" v="113" dt="2018-11-16T11:33:13.06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1" autoAdjust="0"/>
    <p:restoredTop sz="53435" autoAdjust="0"/>
  </p:normalViewPr>
  <p:slideViewPr>
    <p:cSldViewPr>
      <p:cViewPr varScale="1">
        <p:scale>
          <a:sx n="34" d="100"/>
          <a:sy n="34" d="100"/>
        </p:scale>
        <p:origin x="1716" y="4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../embeddings/oleObject1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dk2" tx1="lt1" bg2="dk1" tx2="lt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val>
            <c:numRef>
              <c:f>Sheet1!$B$2:$B$5</c:f>
              <c:numCache>
                <c:formatCode>General</c:formatCode>
                <c:ptCount val="4"/>
                <c:pt idx="0">
                  <c:v>-4.5</c:v>
                </c:pt>
                <c:pt idx="1">
                  <c:v>-6.8</c:v>
                </c:pt>
                <c:pt idx="2">
                  <c:v>-2.4</c:v>
                </c:pt>
                <c:pt idx="3">
                  <c:v>0.2</c:v>
                </c:pt>
              </c:numCache>
            </c:numRef>
          </c:val>
          <c:smooth val="0"/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Sheet1!$B$1</c15:sqref>
                        </c15:formulaRef>
                      </c:ext>
                    </c:extLst>
                    <c:strCache>
                      <c:ptCount val="1"/>
                      <c:pt idx="0">
                        <c:v>A市</c:v>
                      </c:pt>
                    </c:strCache>
                  </c:strRef>
                </c15:tx>
              </c15:filteredSeriesTitle>
            </c:ext>
            <c:ext xmlns:c15="http://schemas.microsoft.com/office/drawing/2012/chart" uri="{02D57815-91ED-43cb-92C2-25804820EDAC}">
              <c15:filteredCategoryTitle>
                <c15:cat>
                  <c:numRef>
                    <c:extLst>
                      <c:ext uri="{02D57815-91ED-43cb-92C2-25804820EDAC}">
                        <c15:formulaRef>
                          <c15:sqref>Sheet1!$A$2:$A$5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1</c:v>
                      </c:pt>
                      <c:pt idx="1">
                        <c:v>2</c:v>
                      </c:pt>
                      <c:pt idx="2">
                        <c:v>3</c:v>
                      </c:pt>
                      <c:pt idx="3">
                        <c:v>4</c:v>
                      </c:pt>
                    </c:numCache>
                  </c:numRef>
                </c15:cat>
              </c15:filteredCategoryTitle>
            </c:ext>
            <c:ext xmlns:c16="http://schemas.microsoft.com/office/drawing/2014/chart" uri="{C3380CC4-5D6E-409C-BE32-E72D297353CC}">
              <c16:uniqueId val="{00000000-7F72-4CB7-B6E3-84B96E09FB83}"/>
            </c:ext>
          </c:extLst>
        </c:ser>
        <c:ser>
          <c:idx val="1"/>
          <c:order val="1"/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val>
            <c:numRef>
              <c:f>Sheet1!$C$2:$C$5</c:f>
              <c:numCache>
                <c:formatCode>General</c:formatCode>
                <c:ptCount val="4"/>
                <c:pt idx="0">
                  <c:v>-0.5</c:v>
                </c:pt>
                <c:pt idx="1">
                  <c:v>-2.1</c:v>
                </c:pt>
                <c:pt idx="2">
                  <c:v>1.9</c:v>
                </c:pt>
                <c:pt idx="3">
                  <c:v>3.4</c:v>
                </c:pt>
              </c:numCache>
            </c:numRef>
          </c:val>
          <c:smooth val="0"/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Sheet1!$C$1</c15:sqref>
                        </c15:formulaRef>
                      </c:ext>
                    </c:extLst>
                    <c:strCache>
                      <c:ptCount val="1"/>
                      <c:pt idx="0">
                        <c:v>B市</c:v>
                      </c:pt>
                    </c:strCache>
                  </c:strRef>
                </c15:tx>
              </c15:filteredSeriesTitle>
            </c:ext>
            <c:ext xmlns:c15="http://schemas.microsoft.com/office/drawing/2012/chart" uri="{02D57815-91ED-43cb-92C2-25804820EDAC}">
              <c15:filteredCategoryTitle>
                <c15:cat>
                  <c:numRef>
                    <c:extLst>
                      <c:ext uri="{02D57815-91ED-43cb-92C2-25804820EDAC}">
                        <c15:formulaRef>
                          <c15:sqref>Sheet1!$A$2:$A$5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1</c:v>
                      </c:pt>
                      <c:pt idx="1">
                        <c:v>2</c:v>
                      </c:pt>
                      <c:pt idx="2">
                        <c:v>3</c:v>
                      </c:pt>
                      <c:pt idx="3">
                        <c:v>4</c:v>
                      </c:pt>
                    </c:numCache>
                  </c:numRef>
                </c15:cat>
              </c15:filteredCategoryTitle>
            </c:ext>
            <c:ext xmlns:c16="http://schemas.microsoft.com/office/drawing/2014/chart" uri="{C3380CC4-5D6E-409C-BE32-E72D297353CC}">
              <c16:uniqueId val="{00000001-7F72-4CB7-B6E3-84B96E09FB83}"/>
            </c:ext>
          </c:extLst>
        </c:ser>
        <c:ser>
          <c:idx val="2"/>
          <c:order val="2"/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val>
            <c:numRef>
              <c:f>Sheet1!$D$2:$D$5</c:f>
              <c:numCache>
                <c:formatCode>General</c:formatCode>
                <c:ptCount val="4"/>
                <c:pt idx="0">
                  <c:v>1.6</c:v>
                </c:pt>
                <c:pt idx="1">
                  <c:v>0.4</c:v>
                </c:pt>
                <c:pt idx="2">
                  <c:v>3.8</c:v>
                </c:pt>
                <c:pt idx="3">
                  <c:v>6.5</c:v>
                </c:pt>
              </c:numCache>
            </c:numRef>
          </c:val>
          <c:smooth val="0"/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Sheet1!$D$1</c15:sqref>
                        </c15:formulaRef>
                      </c:ext>
                    </c:extLst>
                    <c:strCache>
                      <c:ptCount val="1"/>
                      <c:pt idx="0">
                        <c:v>C市</c:v>
                      </c:pt>
                    </c:strCache>
                  </c:strRef>
                </c15:tx>
              </c15:filteredSeriesTitle>
            </c:ext>
            <c:ext xmlns:c15="http://schemas.microsoft.com/office/drawing/2012/chart" uri="{02D57815-91ED-43cb-92C2-25804820EDAC}">
              <c15:filteredCategoryTitle>
                <c15:cat>
                  <c:numRef>
                    <c:extLst>
                      <c:ext uri="{02D57815-91ED-43cb-92C2-25804820EDAC}">
                        <c15:formulaRef>
                          <c15:sqref>Sheet1!$A$2:$A$5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1</c:v>
                      </c:pt>
                      <c:pt idx="1">
                        <c:v>2</c:v>
                      </c:pt>
                      <c:pt idx="2">
                        <c:v>3</c:v>
                      </c:pt>
                      <c:pt idx="3">
                        <c:v>4</c:v>
                      </c:pt>
                    </c:numCache>
                  </c:numRef>
                </c15:cat>
              </c15:filteredCategoryTitle>
            </c:ext>
            <c:ext xmlns:c16="http://schemas.microsoft.com/office/drawing/2014/chart" uri="{C3380CC4-5D6E-409C-BE32-E72D297353CC}">
              <c16:uniqueId val="{00000002-7F72-4CB7-B6E3-84B96E09FB83}"/>
            </c:ext>
          </c:extLst>
        </c:ser>
        <c:ser>
          <c:idx val="3"/>
          <c:order val="3"/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val>
            <c:numRef>
              <c:f>Sheet1!$E$2:$E$5</c:f>
              <c:numCache>
                <c:formatCode>General</c:formatCode>
                <c:ptCount val="4"/>
                <c:pt idx="0">
                  <c:v>11.3</c:v>
                </c:pt>
                <c:pt idx="1">
                  <c:v>8.4</c:v>
                </c:pt>
                <c:pt idx="2">
                  <c:v>13.5</c:v>
                </c:pt>
                <c:pt idx="3">
                  <c:v>17.3</c:v>
                </c:pt>
              </c:numCache>
            </c:numRef>
          </c:val>
          <c:smooth val="0"/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Sheet1!$E$1</c15:sqref>
                        </c15:formulaRef>
                      </c:ext>
                    </c:extLst>
                    <c:strCache>
                      <c:ptCount val="1"/>
                      <c:pt idx="0">
                        <c:v>D町</c:v>
                      </c:pt>
                    </c:strCache>
                  </c:strRef>
                </c15:tx>
              </c15:filteredSeriesTitle>
            </c:ext>
            <c:ext xmlns:c15="http://schemas.microsoft.com/office/drawing/2012/chart" uri="{02D57815-91ED-43cb-92C2-25804820EDAC}">
              <c15:filteredCategoryTitle>
                <c15:cat>
                  <c:numRef>
                    <c:extLst>
                      <c:ext uri="{02D57815-91ED-43cb-92C2-25804820EDAC}">
                        <c15:formulaRef>
                          <c15:sqref>Sheet1!$A$2:$A$5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1</c:v>
                      </c:pt>
                      <c:pt idx="1">
                        <c:v>2</c:v>
                      </c:pt>
                      <c:pt idx="2">
                        <c:v>3</c:v>
                      </c:pt>
                      <c:pt idx="3">
                        <c:v>4</c:v>
                      </c:pt>
                    </c:numCache>
                  </c:numRef>
                </c15:cat>
              </c15:filteredCategoryTitle>
            </c:ext>
            <c:ext xmlns:c16="http://schemas.microsoft.com/office/drawing/2014/chart" uri="{C3380CC4-5D6E-409C-BE32-E72D297353CC}">
              <c16:uniqueId val="{00000003-7F72-4CB7-B6E3-84B96E09FB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11385840"/>
        <c:axId val="111386624"/>
      </c:lineChart>
      <c:catAx>
        <c:axId val="1113858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defRPr>
            </a:pPr>
            <a:endParaRPr lang="ja-JP"/>
          </a:p>
        </c:txPr>
        <c:crossAx val="111386624"/>
        <c:crosses val="autoZero"/>
        <c:auto val="1"/>
        <c:lblAlgn val="ctr"/>
        <c:lblOffset val="100"/>
        <c:noMultiLvlLbl val="0"/>
      </c:catAx>
      <c:valAx>
        <c:axId val="1113866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defRPr>
            </a:pPr>
            <a:endParaRPr lang="ja-JP"/>
          </a:p>
        </c:txPr>
        <c:crossAx val="1113858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bg2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solidFill>
        <a:schemeClr val="bg2"/>
      </a:solidFill>
    </a:ln>
    <a:effectLst/>
  </c:spPr>
  <c:txPr>
    <a:bodyPr/>
    <a:lstStyle/>
    <a:p>
      <a:pPr>
        <a:defRPr sz="1200">
          <a:solidFill>
            <a:schemeClr val="bg2"/>
          </a:solidFill>
          <a:latin typeface="メイリオ" panose="020B0604030504040204" pitchFamily="50" charset="-128"/>
          <a:ea typeface="メイリオ" panose="020B0604030504040204" pitchFamily="50" charset="-128"/>
        </a:defRPr>
      </a:pPr>
      <a:endParaRPr lang="ja-JP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053B6B-85F0-4D10-BE8B-30F32F836F75}" type="datetimeFigureOut">
              <a:rPr kumimoji="1" lang="ja-JP" altLang="en-US" smtClean="0"/>
              <a:t>2018/11/21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9350" y="1233488"/>
            <a:ext cx="44370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593228-728A-4795-AE70-4E58581403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44071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593228-728A-4795-AE70-4E5858140379}" type="slidenum">
              <a:rPr kumimoji="1" lang="ja-JP" altLang="en-US" smtClean="0"/>
              <a:t>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48977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>
                <a:latin typeface="+mn-ea"/>
                <a:ea typeface="+mn-ea"/>
              </a:rPr>
              <a:t>講義ノート</a:t>
            </a:r>
            <a:r>
              <a:rPr kumimoji="1" lang="en-US" altLang="ja-JP" dirty="0">
                <a:latin typeface="+mn-ea"/>
                <a:ea typeface="+mn-ea"/>
              </a:rPr>
              <a:t>:</a:t>
            </a:r>
          </a:p>
          <a:p>
            <a:endParaRPr kumimoji="1" lang="en-US" altLang="ja-JP" dirty="0">
              <a:latin typeface="+mn-ea"/>
              <a:ea typeface="+mn-ea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dirty="0">
                <a:latin typeface="+mn-ea"/>
                <a:ea typeface="+mn-ea"/>
              </a:rPr>
              <a:t>オープンデータ</a:t>
            </a:r>
            <a:r>
              <a:rPr kumimoji="1" lang="ja-JP" altLang="en-US" sz="1200" b="0" i="0" dirty="0">
                <a:solidFill>
                  <a:srgbClr val="000000"/>
                </a:solidFill>
                <a:latin typeface="+mn-ea"/>
                <a:ea typeface="+mn-ea"/>
                <a:cs typeface="Meiryo UI" panose="020B0604030504040204" pitchFamily="50" charset="-128"/>
              </a:rPr>
              <a:t>とは、機械判読に適した形で、二次利用可能なルールの下で公開される公共データです。</a:t>
            </a:r>
          </a:p>
          <a:p>
            <a:endParaRPr kumimoji="1" lang="ja-JP" altLang="en-US" dirty="0">
              <a:latin typeface="+mn-ea"/>
              <a:ea typeface="+mn-ea"/>
            </a:endParaRPr>
          </a:p>
          <a:p>
            <a:r>
              <a:rPr kumimoji="1" lang="ja-JP" altLang="en-US" dirty="0">
                <a:latin typeface="+mn-ea"/>
                <a:ea typeface="+mn-ea"/>
              </a:rPr>
              <a:t>オープンデータの定義としては、さまざまなものがありますが、政府が公開している「オープンデータ基本指針」では、以下のすべてを満たす形で公開されたデータ、と定義されています。</a:t>
            </a:r>
            <a:endParaRPr kumimoji="1" lang="en-US" altLang="ja-JP" dirty="0">
              <a:latin typeface="+mn-ea"/>
              <a:ea typeface="+mn-ea"/>
            </a:endParaRPr>
          </a:p>
          <a:p>
            <a:r>
              <a:rPr kumimoji="1" lang="ja-JP" altLang="en-US" dirty="0">
                <a:latin typeface="+mn-ea"/>
                <a:ea typeface="+mn-ea"/>
              </a:rPr>
              <a:t>第</a:t>
            </a:r>
            <a:r>
              <a:rPr kumimoji="1" lang="en-US" altLang="ja-JP" dirty="0">
                <a:latin typeface="+mn-ea"/>
                <a:ea typeface="+mn-ea"/>
              </a:rPr>
              <a:t>1</a:t>
            </a:r>
            <a:r>
              <a:rPr kumimoji="1" lang="ja-JP" altLang="en-US" dirty="0">
                <a:latin typeface="+mn-ea"/>
                <a:ea typeface="+mn-ea"/>
              </a:rPr>
              <a:t>に、営利目的、非営利目的を問わず二次利用可能なルールが適用されたもの。</a:t>
            </a:r>
          </a:p>
          <a:p>
            <a:r>
              <a:rPr kumimoji="1" lang="ja-JP" altLang="en-US" dirty="0">
                <a:latin typeface="+mn-ea"/>
                <a:ea typeface="+mn-ea"/>
              </a:rPr>
              <a:t>第</a:t>
            </a:r>
            <a:r>
              <a:rPr kumimoji="1" lang="en-US" altLang="ja-JP" dirty="0">
                <a:latin typeface="+mn-ea"/>
                <a:ea typeface="+mn-ea"/>
              </a:rPr>
              <a:t>2</a:t>
            </a:r>
            <a:r>
              <a:rPr kumimoji="1" lang="ja-JP" altLang="en-US" dirty="0">
                <a:latin typeface="+mn-ea"/>
                <a:ea typeface="+mn-ea"/>
              </a:rPr>
              <a:t>に、機械判読に適したもの。</a:t>
            </a:r>
          </a:p>
          <a:p>
            <a:r>
              <a:rPr kumimoji="1" lang="ja-JP" altLang="en-US" dirty="0">
                <a:latin typeface="+mn-ea"/>
                <a:ea typeface="+mn-ea"/>
              </a:rPr>
              <a:t>第</a:t>
            </a:r>
            <a:r>
              <a:rPr kumimoji="1" lang="en-US" altLang="ja-JP" dirty="0">
                <a:latin typeface="+mn-ea"/>
                <a:ea typeface="+mn-ea"/>
              </a:rPr>
              <a:t>3</a:t>
            </a:r>
            <a:r>
              <a:rPr kumimoji="1" lang="ja-JP" altLang="en-US" dirty="0">
                <a:latin typeface="+mn-ea"/>
                <a:ea typeface="+mn-ea"/>
              </a:rPr>
              <a:t>に、無償で利用できるもの。</a:t>
            </a:r>
          </a:p>
          <a:p>
            <a:endParaRPr kumimoji="1" lang="ja-JP" altLang="en-US" dirty="0">
              <a:latin typeface="+mn-ea"/>
              <a:ea typeface="+mn-ea"/>
            </a:endParaRPr>
          </a:p>
          <a:p>
            <a:r>
              <a:rPr kumimoji="1" lang="ja-JP" altLang="en-US" dirty="0">
                <a:latin typeface="+mn-ea"/>
                <a:ea typeface="+mn-ea"/>
              </a:rPr>
              <a:t>公益企業など民間事業者や個人が保有し、二次利用可能な形で公開されるものも、オープンデータに含まれます。</a:t>
            </a:r>
          </a:p>
          <a:p>
            <a:endParaRPr kumimoji="1" lang="ja-JP" altLang="en-US" dirty="0">
              <a:latin typeface="+mn-ea"/>
              <a:ea typeface="+mn-ea"/>
            </a:endParaRPr>
          </a:p>
          <a:p>
            <a:r>
              <a:rPr kumimoji="1" lang="ja-JP" altLang="en-US" dirty="0">
                <a:latin typeface="+mn-ea"/>
                <a:ea typeface="+mn-ea"/>
              </a:rPr>
              <a:t>ここで、「二次利用可能なルール」「機械判読に適した」という言葉で出てきます。</a:t>
            </a:r>
          </a:p>
          <a:p>
            <a:r>
              <a:rPr kumimoji="1" lang="ja-JP" altLang="en-US" dirty="0">
                <a:latin typeface="+mn-ea"/>
                <a:ea typeface="+mn-ea"/>
              </a:rPr>
              <a:t>これがどういうことなのか、説明します。</a:t>
            </a:r>
          </a:p>
          <a:p>
            <a:endParaRPr kumimoji="1" lang="ja-JP" altLang="en-US" dirty="0">
              <a:latin typeface="+mn-ea"/>
              <a:ea typeface="+mn-ea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593228-728A-4795-AE70-4E5858140379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31728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>
                <a:latin typeface="+mn-ea"/>
                <a:ea typeface="+mn-ea"/>
              </a:rPr>
              <a:t>講義ノート</a:t>
            </a:r>
            <a:r>
              <a:rPr kumimoji="1" lang="en-US" altLang="ja-JP" dirty="0">
                <a:latin typeface="+mn-ea"/>
                <a:ea typeface="+mn-ea"/>
              </a:rPr>
              <a:t>:</a:t>
            </a:r>
          </a:p>
          <a:p>
            <a:endParaRPr kumimoji="1" lang="en-US" altLang="ja-JP" dirty="0">
              <a:latin typeface="+mn-ea"/>
              <a:ea typeface="+mn-ea"/>
            </a:endParaRPr>
          </a:p>
          <a:p>
            <a:r>
              <a:rPr kumimoji="1" lang="ja-JP" altLang="en-US" dirty="0">
                <a:latin typeface="+mn-ea"/>
                <a:ea typeface="+mn-ea"/>
              </a:rPr>
              <a:t>二次利用とは、</a:t>
            </a:r>
            <a:r>
              <a:rPr lang="ja-JP" altLang="en-US" sz="1200" dirty="0">
                <a:solidFill>
                  <a:schemeClr val="tx1"/>
                </a:solidFill>
                <a:latin typeface="+mn-ea"/>
                <a:ea typeface="+mn-ea"/>
                <a:cs typeface="Meiryo UI" panose="020B0604030504040204" pitchFamily="50" charset="-128"/>
              </a:rPr>
              <a:t>公開されたデータをコピー・加工して利用することをいいます。</a:t>
            </a:r>
          </a:p>
          <a:p>
            <a:r>
              <a:rPr lang="ja-JP" altLang="en-US" sz="1200" dirty="0">
                <a:solidFill>
                  <a:schemeClr val="tx1"/>
                </a:solidFill>
                <a:latin typeface="+mn-ea"/>
                <a:ea typeface="+mn-ea"/>
                <a:cs typeface="Meiryo UI" panose="020B0604030504040204" pitchFamily="50" charset="-128"/>
              </a:rPr>
              <a:t>たとえば、公開されたデータをグラフにしたり、分析して傾向をつかんだり、公開されたデータから利用者に通知をするアプリケーションを構築したりします。</a:t>
            </a:r>
          </a:p>
          <a:p>
            <a:endParaRPr kumimoji="1" lang="ja-JP" altLang="en-US" dirty="0">
              <a:latin typeface="+mn-ea"/>
              <a:ea typeface="+mn-ea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593228-728A-4795-AE70-4E5858140379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83236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>
                <a:latin typeface="+mn-ea"/>
                <a:ea typeface="+mn-ea"/>
              </a:rPr>
              <a:t>講義ノート</a:t>
            </a:r>
            <a:r>
              <a:rPr kumimoji="1" lang="en-US" altLang="ja-JP" dirty="0">
                <a:latin typeface="+mn-ea"/>
                <a:ea typeface="+mn-ea"/>
              </a:rPr>
              <a:t>:</a:t>
            </a:r>
          </a:p>
          <a:p>
            <a:endParaRPr kumimoji="1" lang="en-US" altLang="ja-JP" dirty="0">
              <a:latin typeface="+mn-ea"/>
              <a:ea typeface="+mn-ea"/>
            </a:endParaRPr>
          </a:p>
          <a:p>
            <a:r>
              <a:rPr kumimoji="1" lang="ja-JP" altLang="en-US" dirty="0">
                <a:latin typeface="+mn-ea"/>
                <a:ea typeface="+mn-ea"/>
              </a:rPr>
              <a:t>このように、公開されたデータから分析結果を得たり、公開されたデータからアプリケーションを構築したりするためには、そのデータが二次利用できる利用ルールで公開されている必要があります。</a:t>
            </a:r>
          </a:p>
          <a:p>
            <a:endParaRPr lang="ja-JP" altLang="en-US" sz="1200" dirty="0">
              <a:solidFill>
                <a:schemeClr val="tx1"/>
              </a:solidFill>
              <a:latin typeface="+mn-ea"/>
              <a:ea typeface="+mn-ea"/>
              <a:cs typeface="Meiryo UI" panose="020B0604030504040204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+mn-ea"/>
                <a:ea typeface="+mn-ea"/>
                <a:cs typeface="Meiryo UI" panose="020B0604030504040204" pitchFamily="50" charset="-128"/>
              </a:rPr>
              <a:t>たとえば、公開されたデータに対して</a:t>
            </a:r>
          </a:p>
          <a:p>
            <a:r>
              <a:rPr lang="ja-JP" altLang="en-US" sz="1200" dirty="0">
                <a:solidFill>
                  <a:schemeClr val="tx1"/>
                </a:solidFill>
                <a:latin typeface="+mn-ea"/>
                <a:ea typeface="+mn-ea"/>
                <a:cs typeface="Meiryo UI" panose="020B0604030504040204" pitchFamily="50" charset="-128"/>
              </a:rPr>
              <a:t>  </a:t>
            </a:r>
            <a:r>
              <a:rPr kumimoji="1" lang="ja-JP" altLang="en-US" sz="1200" u="none" dirty="0">
                <a:solidFill>
                  <a:schemeClr val="tx1"/>
                </a:solidFill>
                <a:latin typeface="+mn-ea"/>
                <a:ea typeface="+mn-ea"/>
              </a:rPr>
              <a:t>「私的使用のための複製」や「引用」など著作権法上認められた場合を除き、無断で複製・転用することはできません</a:t>
            </a:r>
            <a:endParaRPr kumimoji="1" lang="en-US" altLang="ja-JP" sz="1200" u="none" dirty="0">
              <a:solidFill>
                <a:schemeClr val="tx1"/>
              </a:solidFill>
              <a:latin typeface="+mn-ea"/>
              <a:ea typeface="+mn-ea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+mn-ea"/>
                <a:ea typeface="+mn-ea"/>
                <a:cs typeface="Meiryo UI" panose="020B0604030504040204" pitchFamily="50" charset="-128"/>
              </a:rPr>
              <a:t>というような制限がある場合、そのデータを利用することができません。</a:t>
            </a:r>
          </a:p>
          <a:p>
            <a:endParaRPr lang="ja-JP" altLang="en-US" sz="1200" dirty="0">
              <a:solidFill>
                <a:schemeClr val="tx1"/>
              </a:solidFill>
              <a:latin typeface="+mn-ea"/>
              <a:ea typeface="+mn-ea"/>
              <a:cs typeface="Meiryo UI" panose="020B0604030504040204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+mn-ea"/>
                <a:ea typeface="+mn-ea"/>
                <a:cs typeface="Meiryo UI" panose="020B0604030504040204" pitchFamily="50" charset="-128"/>
              </a:rPr>
              <a:t>一方、政府標準利用規約にあるように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+mn-ea"/>
                <a:ea typeface="+mn-ea"/>
                <a:cs typeface="Meiryo UI" panose="020B0604030504040204" pitchFamily="50" charset="-128"/>
              </a:rPr>
              <a:t>『</a:t>
            </a:r>
            <a:r>
              <a:rPr lang="ja-JP" altLang="en-US" sz="1200" dirty="0" smtClean="0">
                <a:solidFill>
                  <a:schemeClr val="tx1"/>
                </a:solidFill>
                <a:latin typeface="+mn-ea"/>
                <a:ea typeface="+mn-ea"/>
                <a:cs typeface="Meiryo UI" panose="020B0604030504040204" pitchFamily="50" charset="-128"/>
              </a:rPr>
              <a:t>データ</a:t>
            </a:r>
            <a:r>
              <a:rPr lang="ja-JP" altLang="en-US" sz="1200" dirty="0">
                <a:solidFill>
                  <a:schemeClr val="tx1"/>
                </a:solidFill>
                <a:latin typeface="+mn-ea"/>
                <a:ea typeface="+mn-ea"/>
                <a:cs typeface="Meiryo UI" panose="020B0604030504040204" pitchFamily="50" charset="-128"/>
              </a:rPr>
              <a:t>はクリエイティブ・コモンズ・ライセンス（以下「</a:t>
            </a:r>
            <a:r>
              <a:rPr lang="en-US" altLang="ja-JP" sz="1200" dirty="0">
                <a:solidFill>
                  <a:schemeClr val="tx1"/>
                </a:solidFill>
                <a:latin typeface="+mn-ea"/>
                <a:ea typeface="+mn-ea"/>
                <a:cs typeface="Meiryo UI" panose="020B0604030504040204" pitchFamily="50" charset="-128"/>
              </a:rPr>
              <a:t>CC</a:t>
            </a:r>
            <a:r>
              <a:rPr lang="ja-JP" altLang="en-US" sz="1200" dirty="0">
                <a:solidFill>
                  <a:schemeClr val="tx1"/>
                </a:solidFill>
                <a:latin typeface="+mn-ea"/>
                <a:ea typeface="+mn-ea"/>
                <a:cs typeface="Meiryo UI" panose="020B0604030504040204" pitchFamily="50" charset="-128"/>
              </a:rPr>
              <a:t>ライセンス」といいます。）の表示</a:t>
            </a:r>
            <a:r>
              <a:rPr lang="en-US" altLang="ja-JP" sz="1200" dirty="0">
                <a:solidFill>
                  <a:schemeClr val="tx1"/>
                </a:solidFill>
                <a:latin typeface="+mn-ea"/>
                <a:ea typeface="+mn-ea"/>
                <a:cs typeface="Meiryo UI" panose="020B0604030504040204" pitchFamily="50" charset="-128"/>
              </a:rPr>
              <a:t>4.0</a:t>
            </a:r>
            <a:r>
              <a:rPr lang="ja-JP" altLang="en-US" sz="1200" dirty="0">
                <a:solidFill>
                  <a:schemeClr val="tx1"/>
                </a:solidFill>
                <a:latin typeface="+mn-ea"/>
                <a:ea typeface="+mn-ea"/>
                <a:cs typeface="Meiryo UI" panose="020B0604030504040204" pitchFamily="50" charset="-128"/>
              </a:rPr>
              <a:t>　国際により利用できます。</a:t>
            </a:r>
          </a:p>
          <a:p>
            <a:r>
              <a:rPr lang="ja-JP" altLang="en-US" sz="1200" dirty="0">
                <a:solidFill>
                  <a:schemeClr val="tx1"/>
                </a:solidFill>
                <a:latin typeface="+mn-ea"/>
                <a:ea typeface="+mn-ea"/>
                <a:cs typeface="Meiryo UI" panose="020B0604030504040204" pitchFamily="50" charset="-128"/>
              </a:rPr>
              <a:t>数値データ、簡単な表・グラフ等のデータは著作権の対象ではありませんので、自由に利用できます</a:t>
            </a:r>
            <a:r>
              <a:rPr lang="ja-JP" altLang="en-US" sz="1200" dirty="0" smtClean="0">
                <a:solidFill>
                  <a:schemeClr val="tx1"/>
                </a:solidFill>
                <a:latin typeface="+mn-ea"/>
                <a:ea typeface="+mn-ea"/>
                <a:cs typeface="Meiryo UI" panose="020B0604030504040204" pitchFamily="50" charset="-128"/>
              </a:rPr>
              <a:t>。</a:t>
            </a:r>
            <a:r>
              <a:rPr lang="en-US" altLang="ja-JP" sz="1200" dirty="0" smtClean="0">
                <a:solidFill>
                  <a:schemeClr val="tx1"/>
                </a:solidFill>
                <a:latin typeface="+mn-ea"/>
                <a:ea typeface="+mn-ea"/>
                <a:cs typeface="Meiryo UI" panose="020B0604030504040204" pitchFamily="50" charset="-128"/>
              </a:rPr>
              <a:t>』</a:t>
            </a:r>
            <a:endParaRPr lang="en-US" altLang="ja-JP" sz="1200" dirty="0">
              <a:solidFill>
                <a:schemeClr val="tx1"/>
              </a:solidFill>
              <a:latin typeface="+mn-ea"/>
              <a:ea typeface="+mn-ea"/>
              <a:cs typeface="Meiryo UI" panose="020B0604030504040204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+mn-ea"/>
                <a:ea typeface="+mn-ea"/>
                <a:cs typeface="Meiryo UI" panose="020B0604030504040204" pitchFamily="50" charset="-128"/>
              </a:rPr>
              <a:t>というような表示がされていれば、そのデータを利用して分析をしたり、アプリケーションを構築したりできます。</a:t>
            </a:r>
          </a:p>
          <a:p>
            <a:endParaRPr kumimoji="1" lang="ja-JP" altLang="en-US" dirty="0">
              <a:latin typeface="+mn-ea"/>
              <a:ea typeface="+mn-ea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593228-728A-4795-AE70-4E5858140379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86108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>
                <a:latin typeface="+mn-ea"/>
                <a:ea typeface="+mn-ea"/>
              </a:rPr>
              <a:t>講義ノート</a:t>
            </a:r>
            <a:r>
              <a:rPr kumimoji="1" lang="en-US" altLang="ja-JP" dirty="0">
                <a:latin typeface="+mn-ea"/>
                <a:ea typeface="+mn-ea"/>
              </a:rPr>
              <a:t>:</a:t>
            </a:r>
          </a:p>
          <a:p>
            <a:endParaRPr kumimoji="1" lang="en-US" altLang="ja-JP" dirty="0">
              <a:latin typeface="+mn-ea"/>
              <a:ea typeface="+mn-ea"/>
            </a:endParaRPr>
          </a:p>
          <a:p>
            <a:r>
              <a:rPr kumimoji="1" lang="ja-JP" altLang="en-US" dirty="0">
                <a:latin typeface="+mn-ea"/>
                <a:ea typeface="+mn-ea"/>
              </a:rPr>
              <a:t>機械判読に適した形、とは、コンピュータが扱いやすい形式です。</a:t>
            </a:r>
          </a:p>
          <a:p>
            <a:endParaRPr kumimoji="1" lang="ja-JP" altLang="en-US" dirty="0">
              <a:latin typeface="+mn-ea"/>
              <a:ea typeface="+mn-ea"/>
            </a:endParaRPr>
          </a:p>
          <a:p>
            <a:r>
              <a:rPr kumimoji="1" lang="ja-JP" altLang="en-US" dirty="0">
                <a:latin typeface="+mn-ea"/>
                <a:ea typeface="+mn-ea"/>
              </a:rPr>
              <a:t>オープンデータは、アプリケーションが利用するなど、コンピュータが分析・解析して利用するケースが多いです。</a:t>
            </a:r>
          </a:p>
          <a:p>
            <a:r>
              <a:rPr kumimoji="1" lang="ja-JP" altLang="en-US" dirty="0">
                <a:latin typeface="+mn-ea"/>
                <a:ea typeface="+mn-ea"/>
              </a:rPr>
              <a:t>このため、データがコンピュータが分析・解析しやすい形であることが望ましいです。</a:t>
            </a:r>
          </a:p>
          <a:p>
            <a:endParaRPr kumimoji="1" lang="ja-JP" altLang="en-US" dirty="0">
              <a:latin typeface="+mn-ea"/>
              <a:ea typeface="+mn-ea"/>
            </a:endParaRPr>
          </a:p>
          <a:p>
            <a:r>
              <a:rPr kumimoji="1" lang="ja-JP" altLang="en-US" dirty="0">
                <a:latin typeface="+mn-ea"/>
                <a:ea typeface="+mn-ea"/>
              </a:rPr>
              <a:t>機械判読に適した形は、必ずしも人間が見やすい形と限りません。</a:t>
            </a:r>
          </a:p>
          <a:p>
            <a:r>
              <a:rPr kumimoji="1" lang="ja-JP" altLang="en-US" dirty="0">
                <a:latin typeface="+mn-ea"/>
                <a:ea typeface="+mn-ea"/>
              </a:rPr>
              <a:t>たとえば、我々が左側の表を見れば、</a:t>
            </a:r>
            <a:r>
              <a:rPr kumimoji="1" lang="en-US" altLang="ja-JP" dirty="0">
                <a:latin typeface="+mn-ea"/>
                <a:ea typeface="+mn-ea"/>
              </a:rPr>
              <a:t>2</a:t>
            </a:r>
            <a:r>
              <a:rPr lang="en-US" altLang="ja-JP" sz="1200" dirty="0">
                <a:solidFill>
                  <a:schemeClr val="tx1"/>
                </a:solidFill>
                <a:latin typeface="+mn-ea"/>
                <a:ea typeface="+mn-ea"/>
                <a:cs typeface="Meiryo UI" panose="020B0604030504040204" pitchFamily="50" charset="-128"/>
              </a:rPr>
              <a:t>018</a:t>
            </a:r>
            <a:r>
              <a:rPr lang="ja-JP" altLang="en-US" sz="1200" dirty="0">
                <a:solidFill>
                  <a:schemeClr val="tx1"/>
                </a:solidFill>
                <a:latin typeface="+mn-ea"/>
                <a:ea typeface="+mn-ea"/>
                <a:cs typeface="Meiryo UI" panose="020B0604030504040204" pitchFamily="50" charset="-128"/>
              </a:rPr>
              <a:t>年の</a:t>
            </a:r>
            <a:r>
              <a:rPr lang="en-US" altLang="ja-JP" sz="1200" dirty="0">
                <a:solidFill>
                  <a:schemeClr val="tx1"/>
                </a:solidFill>
                <a:latin typeface="+mn-ea"/>
                <a:ea typeface="+mn-ea"/>
                <a:cs typeface="Meiryo UI" panose="020B0604030504040204" pitchFamily="50" charset="-128"/>
              </a:rPr>
              <a:t>4</a:t>
            </a:r>
            <a:r>
              <a:rPr lang="ja-JP" altLang="en-US" sz="1200" dirty="0">
                <a:solidFill>
                  <a:schemeClr val="tx1"/>
                </a:solidFill>
                <a:latin typeface="+mn-ea"/>
                <a:ea typeface="+mn-ea"/>
                <a:cs typeface="Meiryo UI" panose="020B0604030504040204" pitchFamily="50" charset="-128"/>
              </a:rPr>
              <a:t>ヶ月分のデータが掲載されていることが分かります。</a:t>
            </a:r>
          </a:p>
          <a:p>
            <a:r>
              <a:rPr kumimoji="1" lang="ja-JP" altLang="en-US" dirty="0">
                <a:latin typeface="+mn-ea"/>
                <a:ea typeface="+mn-ea"/>
              </a:rPr>
              <a:t>しかし、これをコンピュータが解読するためには、左端の</a:t>
            </a:r>
            <a:r>
              <a:rPr kumimoji="1" lang="en-US" altLang="ja-JP" dirty="0">
                <a:latin typeface="+mn-ea"/>
                <a:ea typeface="+mn-ea"/>
              </a:rPr>
              <a:t>2018</a:t>
            </a:r>
            <a:r>
              <a:rPr kumimoji="1" lang="ja-JP" altLang="en-US" dirty="0">
                <a:latin typeface="+mn-ea"/>
                <a:ea typeface="+mn-ea"/>
              </a:rPr>
              <a:t>というデータがどこまでかかっているのかを理解する必要があります。</a:t>
            </a:r>
          </a:p>
          <a:p>
            <a:endParaRPr kumimoji="1" lang="ja-JP" altLang="en-US" dirty="0">
              <a:latin typeface="+mn-ea"/>
              <a:ea typeface="+mn-ea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dirty="0">
                <a:latin typeface="+mn-ea"/>
                <a:ea typeface="+mn-ea"/>
              </a:rPr>
              <a:t>一方、右側の表は、人間が見やすい形ではありませんが、</a:t>
            </a:r>
            <a:r>
              <a:rPr lang="ja-JP" altLang="en-US" sz="1200" dirty="0">
                <a:solidFill>
                  <a:schemeClr val="tx1"/>
                </a:solidFill>
                <a:latin typeface="+mn-ea"/>
                <a:ea typeface="+mn-ea"/>
                <a:cs typeface="Meiryo UI" panose="020B0604030504040204" pitchFamily="50" charset="-128"/>
              </a:rPr>
              <a:t>表を構成するすべての箇所にデータがあり、そのデータはカンマで区切られています。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200" dirty="0">
                <a:solidFill>
                  <a:schemeClr val="tx1"/>
                </a:solidFill>
                <a:latin typeface="+mn-ea"/>
                <a:ea typeface="+mn-ea"/>
                <a:cs typeface="Meiryo UI" panose="020B0604030504040204" pitchFamily="50" charset="-128"/>
              </a:rPr>
              <a:t>このようなデータは、コンピュータが簡単に解釈できます。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ja-JP" altLang="en-US" sz="1200" dirty="0">
              <a:solidFill>
                <a:schemeClr val="tx1"/>
              </a:solidFill>
              <a:latin typeface="+mn-ea"/>
              <a:ea typeface="+mn-ea"/>
              <a:cs typeface="Meiryo UI" panose="020B0604030504040204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593228-728A-4795-AE70-4E5858140379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84440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98702" y="2932007"/>
            <a:ext cx="5328592" cy="538609"/>
          </a:xfrm>
        </p:spPr>
        <p:txBody>
          <a:bodyPr wrap="square">
            <a:normAutofit/>
          </a:bodyPr>
          <a:lstStyle>
            <a:lvl1pPr algn="ctr">
              <a:defRPr lang="en-US" sz="29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1pPr>
          </a:lstStyle>
          <a:p>
            <a:pPr lvl="0" fontAlgn="base">
              <a:lnSpc>
                <a:spcPct val="100000"/>
              </a:lnSpc>
              <a:spcAft>
                <a:spcPct val="0"/>
              </a:spcAft>
            </a:pPr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98702" y="3669365"/>
            <a:ext cx="5328592" cy="2059210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dirty="0"/>
              <a:t>マスター サブタイトルの書式設定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024" y="6525344"/>
            <a:ext cx="504056" cy="288032"/>
          </a:xfrm>
        </p:spPr>
        <p:txBody>
          <a:bodyPr/>
          <a:lstStyle>
            <a:lvl1pPr>
              <a:defRPr sz="12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fld id="{EEDB8509-CC2C-4EC7-9C2E-996B98B58898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7" name="正方形/長方形 11"/>
          <p:cNvSpPr>
            <a:spLocks noChangeArrowheads="1"/>
          </p:cNvSpPr>
          <p:nvPr userDrawn="1"/>
        </p:nvSpPr>
        <p:spPr bwMode="gray">
          <a:xfrm>
            <a:off x="324644" y="2763058"/>
            <a:ext cx="8502650" cy="109537"/>
          </a:xfrm>
          <a:prstGeom prst="rect">
            <a:avLst/>
          </a:prstGeom>
          <a:gradFill flip="none" rotWithShape="1">
            <a:gsLst>
              <a:gs pos="0">
                <a:srgbClr val="B5C7E7">
                  <a:shade val="30000"/>
                  <a:satMod val="115000"/>
                </a:srgbClr>
              </a:gs>
              <a:gs pos="50000">
                <a:srgbClr val="B5C7E7">
                  <a:shade val="67500"/>
                  <a:satMod val="115000"/>
                </a:srgbClr>
              </a:gs>
              <a:gs pos="100000">
                <a:srgbClr val="B5C7E7">
                  <a:shade val="100000"/>
                  <a:satMod val="115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78780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Copyright</a:t>
            </a:r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B8509-CC2C-4EC7-9C2E-996B98B588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34244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Copyright</a:t>
            </a:r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B8509-CC2C-4EC7-9C2E-996B98B588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5604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Copyright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B8509-CC2C-4EC7-9C2E-996B98B588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86510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Copyright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B8509-CC2C-4EC7-9C2E-996B98B588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306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448" y="6525344"/>
            <a:ext cx="504056" cy="288032"/>
          </a:xfrm>
        </p:spPr>
        <p:txBody>
          <a:bodyPr/>
          <a:lstStyle>
            <a:lvl1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EDB8509-CC2C-4EC7-9C2E-996B98B58898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7" name="正方形/長方形 11"/>
          <p:cNvSpPr>
            <a:spLocks noChangeArrowheads="1"/>
          </p:cNvSpPr>
          <p:nvPr userDrawn="1"/>
        </p:nvSpPr>
        <p:spPr bwMode="gray">
          <a:xfrm>
            <a:off x="324644" y="2763058"/>
            <a:ext cx="8502650" cy="109537"/>
          </a:xfrm>
          <a:prstGeom prst="rect">
            <a:avLst/>
          </a:prstGeom>
          <a:gradFill flip="none" rotWithShape="1">
            <a:gsLst>
              <a:gs pos="0">
                <a:srgbClr val="B5C7E7">
                  <a:shade val="30000"/>
                  <a:satMod val="115000"/>
                </a:srgbClr>
              </a:gs>
              <a:gs pos="50000">
                <a:srgbClr val="B5C7E7">
                  <a:shade val="67500"/>
                  <a:satMod val="115000"/>
                </a:srgbClr>
              </a:gs>
              <a:gs pos="100000">
                <a:srgbClr val="B5C7E7">
                  <a:shade val="100000"/>
                  <a:satMod val="115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11" name="正方形/長方形 10"/>
          <p:cNvSpPr/>
          <p:nvPr userDrawn="1"/>
        </p:nvSpPr>
        <p:spPr>
          <a:xfrm>
            <a:off x="827584" y="2060848"/>
            <a:ext cx="4248472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indent="0" defTabSz="9144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kumimoji="1" lang="en-US" altLang="ja-JP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Contents</a:t>
            </a:r>
            <a:endParaRPr kumimoji="1" lang="ja-JP" alt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テキスト プレースホルダー 12"/>
          <p:cNvSpPr>
            <a:spLocks noGrp="1"/>
          </p:cNvSpPr>
          <p:nvPr>
            <p:ph type="body" sz="quarter" idx="13"/>
          </p:nvPr>
        </p:nvSpPr>
        <p:spPr>
          <a:xfrm>
            <a:off x="1259632" y="2996952"/>
            <a:ext cx="6912768" cy="2664296"/>
          </a:xfrm>
        </p:spPr>
        <p:txBody>
          <a:bodyPr/>
          <a:lstStyle>
            <a:lvl1pPr>
              <a:defRPr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1pPr>
            <a:lvl2pPr>
              <a:defRPr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2pPr>
            <a:lvl3pPr>
              <a:defRPr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3pPr>
            <a:lvl4pPr>
              <a:defRPr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4pPr>
            <a:lvl5pPr>
              <a:defRPr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78052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2924944"/>
            <a:ext cx="5328592" cy="538609"/>
          </a:xfrm>
        </p:spPr>
        <p:txBody>
          <a:bodyPr wrap="square">
            <a:normAutofit/>
          </a:bodyPr>
          <a:lstStyle>
            <a:lvl1pPr>
              <a:defRPr lang="en-US" sz="29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1pPr>
          </a:lstStyle>
          <a:p>
            <a:pPr lvl="0" fontAlgn="base">
              <a:lnSpc>
                <a:spcPct val="100000"/>
              </a:lnSpc>
              <a:spcAft>
                <a:spcPct val="0"/>
              </a:spcAft>
            </a:pPr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448" y="6525344"/>
            <a:ext cx="504056" cy="288032"/>
          </a:xfrm>
        </p:spPr>
        <p:txBody>
          <a:bodyPr/>
          <a:lstStyle>
            <a:lvl1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EDB8509-CC2C-4EC7-9C2E-996B98B58898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7" name="正方形/長方形 11"/>
          <p:cNvSpPr>
            <a:spLocks noChangeArrowheads="1"/>
          </p:cNvSpPr>
          <p:nvPr userDrawn="1"/>
        </p:nvSpPr>
        <p:spPr bwMode="gray">
          <a:xfrm>
            <a:off x="324644" y="2763058"/>
            <a:ext cx="8502650" cy="109537"/>
          </a:xfrm>
          <a:prstGeom prst="rect">
            <a:avLst/>
          </a:prstGeom>
          <a:gradFill flip="none" rotWithShape="1">
            <a:gsLst>
              <a:gs pos="0">
                <a:srgbClr val="B5C7E7">
                  <a:shade val="30000"/>
                  <a:satMod val="115000"/>
                </a:srgbClr>
              </a:gs>
              <a:gs pos="50000">
                <a:srgbClr val="B5C7E7">
                  <a:shade val="67500"/>
                  <a:satMod val="115000"/>
                </a:srgbClr>
              </a:gs>
              <a:gs pos="100000">
                <a:srgbClr val="B5C7E7">
                  <a:shade val="100000"/>
                  <a:satMod val="115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74401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7560840" cy="424732"/>
          </a:xfrm>
        </p:spPr>
        <p:txBody>
          <a:bodyPr wrap="none">
            <a:normAutofit/>
          </a:bodyPr>
          <a:lstStyle>
            <a:lvl1pPr>
              <a:defRPr lang="en-US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1pPr>
          </a:lstStyle>
          <a:p>
            <a:pPr lvl="0" fontAlgn="base">
              <a:spcAft>
                <a:spcPct val="0"/>
              </a:spcAft>
            </a:pPr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448" y="6525344"/>
            <a:ext cx="504056" cy="288032"/>
          </a:xfrm>
        </p:spPr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fld id="{EEDB8509-CC2C-4EC7-9C2E-996B98B5889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7" name="正方形/長方形 11"/>
          <p:cNvSpPr>
            <a:spLocks noChangeArrowheads="1"/>
          </p:cNvSpPr>
          <p:nvPr userDrawn="1"/>
        </p:nvSpPr>
        <p:spPr bwMode="gray">
          <a:xfrm>
            <a:off x="1" y="739775"/>
            <a:ext cx="9144000" cy="74485"/>
          </a:xfrm>
          <a:prstGeom prst="rect">
            <a:avLst/>
          </a:prstGeom>
          <a:gradFill flip="none" rotWithShape="1">
            <a:gsLst>
              <a:gs pos="0">
                <a:srgbClr val="B5C7E7">
                  <a:shade val="30000"/>
                  <a:satMod val="115000"/>
                </a:srgbClr>
              </a:gs>
              <a:gs pos="50000">
                <a:srgbClr val="B5C7E7">
                  <a:shade val="67500"/>
                  <a:satMod val="115000"/>
                </a:srgbClr>
              </a:gs>
              <a:gs pos="100000">
                <a:srgbClr val="B5C7E7">
                  <a:shade val="100000"/>
                  <a:satMod val="115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/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0102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Copyright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B8509-CC2C-4EC7-9C2E-996B98B588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75136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Copyright</a:t>
            </a:r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B8509-CC2C-4EC7-9C2E-996B98B588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4066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Copyright</a:t>
            </a:r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B8509-CC2C-4EC7-9C2E-996B98B588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1691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Copyright</a:t>
            </a:r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B8509-CC2C-4EC7-9C2E-996B98B588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5427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Copyright</a:t>
            </a:r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B8509-CC2C-4EC7-9C2E-996B98B588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3909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kumimoji="1" lang="en-US" altLang="ja-JP"/>
              <a:t>Copyright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DB8509-CC2C-4EC7-9C2E-996B98B588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5292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4" r:id="rId2"/>
    <p:sldLayoutId id="2147483672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hyperlink" Target="http://pixabay.com/en/location-poi-pin-marker-position-304467/" TargetMode="Externa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ata.go.jp/terms-of-use/terms-of-use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r"/>
            <a:r>
              <a:rPr lang="ja-JP" altLang="en-US" dirty="0"/>
              <a:t>オープンデータ研修予習用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22948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B8509-CC2C-4EC7-9C2E-996B98B58898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251520" y="1878748"/>
            <a:ext cx="8712968" cy="58735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600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オープンデータの定義としては、さまざまなものがありますが、政府が出している「オープンデータ基本指針」では</a:t>
            </a:r>
          </a:p>
          <a:p>
            <a:r>
              <a:rPr lang="ja-JP" altLang="en-US" sz="1600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以下のように定義されています。</a:t>
            </a:r>
          </a:p>
        </p:txBody>
      </p:sp>
      <p:sp>
        <p:nvSpPr>
          <p:cNvPr id="11" name="正方形/長方形 10"/>
          <p:cNvSpPr/>
          <p:nvPr/>
        </p:nvSpPr>
        <p:spPr>
          <a:xfrm>
            <a:off x="416496" y="1275466"/>
            <a:ext cx="8331968" cy="360040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000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オープンデータは、機械判読に適した形で、二次利用可能なルールで公開される公共データです。</a:t>
            </a: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1520" y="313813"/>
            <a:ext cx="8712968" cy="424732"/>
          </a:xfrm>
        </p:spPr>
        <p:txBody>
          <a:bodyPr/>
          <a:lstStyle/>
          <a:p>
            <a:r>
              <a:rPr lang="ja-JP" altLang="en-US" dirty="0">
                <a:latin typeface="+mn-ea"/>
                <a:ea typeface="+mn-ea"/>
              </a:rPr>
              <a:t>オープンデータの定義</a:t>
            </a:r>
            <a:endParaRPr kumimoji="1" lang="ja-JP" altLang="en-US" dirty="0">
              <a:latin typeface="+mn-ea"/>
              <a:ea typeface="+mn-ea"/>
            </a:endParaRPr>
          </a:p>
        </p:txBody>
      </p: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23ADEE9A-F42D-4357-AAB0-AC0C48501BFB}"/>
              </a:ext>
            </a:extLst>
          </p:cNvPr>
          <p:cNvSpPr/>
          <p:nvPr/>
        </p:nvSpPr>
        <p:spPr>
          <a:xfrm>
            <a:off x="251520" y="2466105"/>
            <a:ext cx="8712968" cy="1651535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600" dirty="0">
                <a:solidFill>
                  <a:schemeClr val="tx1"/>
                </a:solidFill>
              </a:rPr>
              <a:t>国、地方公共団体及び事業者が保有する官民データのうち、国民誰もがインターネット等を通じて容易に利用（加工、編集、再配布等）できるよう、次のいずれの項目にも該当する形で公開されたデータ。</a:t>
            </a:r>
          </a:p>
          <a:p>
            <a:r>
              <a:rPr kumimoji="1" lang="ja-JP" altLang="en-US" sz="1600" dirty="0">
                <a:solidFill>
                  <a:schemeClr val="tx1"/>
                </a:solidFill>
              </a:rPr>
              <a:t>　　営利目的、非営利目的を問わず</a:t>
            </a:r>
            <a:r>
              <a:rPr kumimoji="1" lang="ja-JP" altLang="en-US" sz="1600" dirty="0">
                <a:solidFill>
                  <a:srgbClr val="FF0000"/>
                </a:solidFill>
              </a:rPr>
              <a:t>二次利用可能なルール</a:t>
            </a:r>
            <a:r>
              <a:rPr kumimoji="1" lang="ja-JP" altLang="en-US" sz="1600" dirty="0">
                <a:solidFill>
                  <a:schemeClr val="tx1"/>
                </a:solidFill>
              </a:rPr>
              <a:t>が適用されたもの</a:t>
            </a:r>
          </a:p>
          <a:p>
            <a:r>
              <a:rPr kumimoji="1" lang="ja-JP" altLang="en-US" sz="1600" dirty="0">
                <a:solidFill>
                  <a:srgbClr val="FF0000"/>
                </a:solidFill>
              </a:rPr>
              <a:t>　　機械判読に適した</a:t>
            </a:r>
            <a:r>
              <a:rPr kumimoji="1" lang="ja-JP" altLang="en-US" sz="1600" dirty="0">
                <a:solidFill>
                  <a:schemeClr val="tx1"/>
                </a:solidFill>
              </a:rPr>
              <a:t>もの</a:t>
            </a:r>
          </a:p>
          <a:p>
            <a:r>
              <a:rPr kumimoji="1" lang="ja-JP" altLang="en-US" sz="1600" dirty="0">
                <a:solidFill>
                  <a:srgbClr val="FF0000"/>
                </a:solidFill>
              </a:rPr>
              <a:t>　　</a:t>
            </a:r>
            <a:r>
              <a:rPr kumimoji="1" lang="ja-JP" altLang="en-US" sz="1600" dirty="0">
                <a:solidFill>
                  <a:schemeClr val="tx1"/>
                </a:solidFill>
              </a:rPr>
              <a:t>無償で利用できるもの</a:t>
            </a: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19EC2370-3987-4E41-BA48-BF781D41B086}"/>
              </a:ext>
            </a:extLst>
          </p:cNvPr>
          <p:cNvSpPr/>
          <p:nvPr/>
        </p:nvSpPr>
        <p:spPr>
          <a:xfrm>
            <a:off x="503548" y="4780319"/>
            <a:ext cx="8352928" cy="58735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altLang="ja-JP" sz="1600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※	</a:t>
            </a:r>
            <a:r>
              <a:rPr lang="ja-JP" altLang="en-US" sz="1600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公益企業など民間事業者や個人が保有し、二次利用可能な形で公開されるものも</a:t>
            </a:r>
            <a:endParaRPr lang="en-US" altLang="ja-JP" sz="1600" dirty="0">
              <a:solidFill>
                <a:schemeClr val="tx1"/>
              </a:solidFill>
              <a:latin typeface="+mn-ea"/>
              <a:cs typeface="Meiryo UI" panose="020B0604030504040204" pitchFamily="50" charset="-128"/>
            </a:endParaRPr>
          </a:p>
          <a:p>
            <a:r>
              <a:rPr lang="en-US" altLang="ja-JP" sz="1600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	</a:t>
            </a:r>
            <a:r>
              <a:rPr lang="ja-JP" altLang="en-US" sz="1600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オープンデータに含まれます。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A58803A3-97B9-4EE6-9024-7C2DE353E52D}"/>
              </a:ext>
            </a:extLst>
          </p:cNvPr>
          <p:cNvSpPr txBox="1"/>
          <p:nvPr/>
        </p:nvSpPr>
        <p:spPr>
          <a:xfrm>
            <a:off x="1221501" y="4117641"/>
            <a:ext cx="763497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1600" dirty="0"/>
              <a:t>出典</a:t>
            </a:r>
            <a:r>
              <a:rPr kumimoji="1" lang="en-US" altLang="ja-JP" sz="1600" dirty="0"/>
              <a:t>:</a:t>
            </a:r>
            <a:r>
              <a:rPr kumimoji="1" lang="ja-JP" altLang="en-US" sz="1600" dirty="0"/>
              <a:t>オープンデータ基本指針</a:t>
            </a:r>
          </a:p>
          <a:p>
            <a:pPr algn="r"/>
            <a:r>
              <a:rPr kumimoji="1" lang="en-US" altLang="ja-JP" sz="1600" dirty="0"/>
              <a:t>https://www.kantei.go.jp/jp/singi/it2/kettei/pdf/20170530/kihonsisin.pdf</a:t>
            </a:r>
            <a:endParaRPr kumimoji="1" lang="ja-JP" altLang="en-US" sz="1600" dirty="0"/>
          </a:p>
        </p:txBody>
      </p:sp>
    </p:spTree>
    <p:extLst>
      <p:ext uri="{BB962C8B-B14F-4D97-AF65-F5344CB8AC3E}">
        <p14:creationId xmlns:p14="http://schemas.microsoft.com/office/powerpoint/2010/main" val="7240928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B8509-CC2C-4EC7-9C2E-996B98B58898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442020" y="1432967"/>
            <a:ext cx="8331968" cy="360040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000" u="sng" dirty="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二次利用</a:t>
            </a:r>
            <a:r>
              <a:rPr lang="ja-JP" altLang="en-US" sz="2000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とは、公開されたデータをコピー・加工して利用することをいいます。</a:t>
            </a: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1520" y="313813"/>
            <a:ext cx="8712968" cy="424732"/>
          </a:xfrm>
        </p:spPr>
        <p:txBody>
          <a:bodyPr/>
          <a:lstStyle/>
          <a:p>
            <a:r>
              <a:rPr lang="ja-JP" altLang="en-US" dirty="0">
                <a:latin typeface="+mn-ea"/>
                <a:ea typeface="+mn-ea"/>
              </a:rPr>
              <a:t>二次利用とは？</a:t>
            </a:r>
            <a:endParaRPr kumimoji="1" lang="ja-JP" altLang="en-US" dirty="0">
              <a:latin typeface="+mn-ea"/>
              <a:ea typeface="+mn-ea"/>
            </a:endParaRPr>
          </a:p>
        </p:txBody>
      </p:sp>
      <p:graphicFrame>
        <p:nvGraphicFramePr>
          <p:cNvPr id="16" name="表 15">
            <a:extLst>
              <a:ext uri="{FF2B5EF4-FFF2-40B4-BE49-F238E27FC236}">
                <a16:creationId xmlns:a16="http://schemas.microsoft.com/office/drawing/2014/main" id="{308CDC7C-C6C9-49A3-9955-02FAABBB6DE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281986" y="2036063"/>
          <a:ext cx="4082100" cy="140337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16420">
                  <a:extLst>
                    <a:ext uri="{9D8B030D-6E8A-4147-A177-3AD203B41FA5}">
                      <a16:colId xmlns:a16="http://schemas.microsoft.com/office/drawing/2014/main" val="2573593880"/>
                    </a:ext>
                  </a:extLst>
                </a:gridCol>
                <a:gridCol w="816420">
                  <a:extLst>
                    <a:ext uri="{9D8B030D-6E8A-4147-A177-3AD203B41FA5}">
                      <a16:colId xmlns:a16="http://schemas.microsoft.com/office/drawing/2014/main" val="4074538299"/>
                    </a:ext>
                  </a:extLst>
                </a:gridCol>
                <a:gridCol w="816420">
                  <a:extLst>
                    <a:ext uri="{9D8B030D-6E8A-4147-A177-3AD203B41FA5}">
                      <a16:colId xmlns:a16="http://schemas.microsoft.com/office/drawing/2014/main" val="377358970"/>
                    </a:ext>
                  </a:extLst>
                </a:gridCol>
                <a:gridCol w="816420">
                  <a:extLst>
                    <a:ext uri="{9D8B030D-6E8A-4147-A177-3AD203B41FA5}">
                      <a16:colId xmlns:a16="http://schemas.microsoft.com/office/drawing/2014/main" val="783502597"/>
                    </a:ext>
                  </a:extLst>
                </a:gridCol>
                <a:gridCol w="816420">
                  <a:extLst>
                    <a:ext uri="{9D8B030D-6E8A-4147-A177-3AD203B41FA5}">
                      <a16:colId xmlns:a16="http://schemas.microsoft.com/office/drawing/2014/main" val="1081915113"/>
                    </a:ext>
                  </a:extLst>
                </a:gridCol>
              </a:tblGrid>
              <a:tr h="31186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800" kern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ＭＳ Ｐゴシック" panose="020B0600070205080204" pitchFamily="50" charset="-128"/>
                        </a:rPr>
                        <a:t>月</a:t>
                      </a:r>
                      <a:endParaRPr lang="ja-JP" sz="16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ker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ＭＳ Ｐゴシック" panose="020B0600070205080204" pitchFamily="50" charset="-128"/>
                        </a:rPr>
                        <a:t>A</a:t>
                      </a:r>
                      <a:r>
                        <a:rPr lang="ja-JP" sz="1800" ker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ＭＳ Ｐゴシック" panose="020B0600070205080204" pitchFamily="50" charset="-128"/>
                        </a:rPr>
                        <a:t>市</a:t>
                      </a:r>
                      <a:endParaRPr lang="ja-JP" sz="1600" kern="10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ＭＳ Ｐゴシック" panose="020B0600070205080204" pitchFamily="50" charset="-128"/>
                        </a:rPr>
                        <a:t>B</a:t>
                      </a:r>
                      <a:r>
                        <a:rPr lang="ja-JP" sz="1800" kern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ＭＳ Ｐゴシック" panose="020B0600070205080204" pitchFamily="50" charset="-128"/>
                        </a:rPr>
                        <a:t>市</a:t>
                      </a:r>
                      <a:endParaRPr lang="ja-JP" sz="16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ker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ＭＳ Ｐゴシック" panose="020B0600070205080204" pitchFamily="50" charset="-128"/>
                        </a:rPr>
                        <a:t>C</a:t>
                      </a:r>
                      <a:r>
                        <a:rPr lang="ja-JP" sz="1800" ker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ＭＳ Ｐゴシック" panose="020B0600070205080204" pitchFamily="50" charset="-128"/>
                        </a:rPr>
                        <a:t>市</a:t>
                      </a:r>
                      <a:endParaRPr lang="ja-JP" sz="1600" kern="10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ker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ＭＳ Ｐゴシック" panose="020B0600070205080204" pitchFamily="50" charset="-128"/>
                        </a:rPr>
                        <a:t>D</a:t>
                      </a:r>
                      <a:r>
                        <a:rPr lang="ja-JP" sz="1800" ker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ＭＳ Ｐゴシック" panose="020B0600070205080204" pitchFamily="50" charset="-128"/>
                        </a:rPr>
                        <a:t>町</a:t>
                      </a:r>
                      <a:endParaRPr lang="ja-JP" sz="1600" kern="10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extLst>
                  <a:ext uri="{0D108BD9-81ED-4DB2-BD59-A6C34878D82A}">
                    <a16:rowId xmlns:a16="http://schemas.microsoft.com/office/drawing/2014/main" val="2378663766"/>
                  </a:ext>
                </a:extLst>
              </a:tr>
              <a:tr h="2728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ＭＳ Ｐゴシック" panose="020B0600070205080204" pitchFamily="50" charset="-128"/>
                        </a:rPr>
                        <a:t>1</a:t>
                      </a:r>
                      <a:endParaRPr lang="ja-JP" sz="16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 ker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ＭＳ Ｐゴシック" panose="020B0600070205080204" pitchFamily="50" charset="-128"/>
                        </a:rPr>
                        <a:t>-4.5</a:t>
                      </a:r>
                      <a:endParaRPr lang="ja-JP" sz="1600" kern="10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ＭＳ Ｐゴシック" panose="020B0600070205080204" pitchFamily="50" charset="-128"/>
                        </a:rPr>
                        <a:t>-0.5</a:t>
                      </a:r>
                      <a:endParaRPr lang="ja-JP" sz="16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 ker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ＭＳ Ｐゴシック" panose="020B0600070205080204" pitchFamily="50" charset="-128"/>
                        </a:rPr>
                        <a:t>1.6</a:t>
                      </a:r>
                      <a:endParaRPr lang="ja-JP" sz="1600" kern="10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 ker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ＭＳ Ｐゴシック" panose="020B0600070205080204" pitchFamily="50" charset="-128"/>
                        </a:rPr>
                        <a:t>11.3</a:t>
                      </a:r>
                      <a:endParaRPr lang="ja-JP" sz="1600" kern="10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extLst>
                  <a:ext uri="{0D108BD9-81ED-4DB2-BD59-A6C34878D82A}">
                    <a16:rowId xmlns:a16="http://schemas.microsoft.com/office/drawing/2014/main" val="3173575742"/>
                  </a:ext>
                </a:extLst>
              </a:tr>
              <a:tr h="2728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ＭＳ Ｐゴシック" panose="020B0600070205080204" pitchFamily="50" charset="-128"/>
                        </a:rPr>
                        <a:t>2</a:t>
                      </a:r>
                      <a:endParaRPr lang="ja-JP" sz="16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 ker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ＭＳ Ｐゴシック" panose="020B0600070205080204" pitchFamily="50" charset="-128"/>
                        </a:rPr>
                        <a:t>-6.8</a:t>
                      </a:r>
                      <a:endParaRPr lang="ja-JP" sz="1600" kern="10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ＭＳ Ｐゴシック" panose="020B0600070205080204" pitchFamily="50" charset="-128"/>
                        </a:rPr>
                        <a:t>-2.1</a:t>
                      </a:r>
                      <a:endParaRPr lang="ja-JP" sz="16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ＭＳ Ｐゴシック" panose="020B0600070205080204" pitchFamily="50" charset="-128"/>
                        </a:rPr>
                        <a:t>0.4</a:t>
                      </a:r>
                      <a:endParaRPr lang="ja-JP" sz="16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 ker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ＭＳ Ｐゴシック" panose="020B0600070205080204" pitchFamily="50" charset="-128"/>
                        </a:rPr>
                        <a:t>8.4</a:t>
                      </a:r>
                      <a:endParaRPr lang="ja-JP" sz="1600" kern="10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extLst>
                  <a:ext uri="{0D108BD9-81ED-4DB2-BD59-A6C34878D82A}">
                    <a16:rowId xmlns:a16="http://schemas.microsoft.com/office/drawing/2014/main" val="689751648"/>
                  </a:ext>
                </a:extLst>
              </a:tr>
              <a:tr h="2728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ＭＳ Ｐゴシック" panose="020B0600070205080204" pitchFamily="50" charset="-128"/>
                        </a:rPr>
                        <a:t>3</a:t>
                      </a:r>
                      <a:endParaRPr lang="ja-JP" sz="16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 ker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ＭＳ Ｐゴシック" panose="020B0600070205080204" pitchFamily="50" charset="-128"/>
                        </a:rPr>
                        <a:t>-2.4</a:t>
                      </a:r>
                      <a:endParaRPr lang="ja-JP" sz="1600" kern="10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 ker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ＭＳ Ｐゴシック" panose="020B0600070205080204" pitchFamily="50" charset="-128"/>
                        </a:rPr>
                        <a:t>1.9</a:t>
                      </a:r>
                      <a:endParaRPr lang="ja-JP" sz="1600" kern="10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ＭＳ Ｐゴシック" panose="020B0600070205080204" pitchFamily="50" charset="-128"/>
                        </a:rPr>
                        <a:t>3.8</a:t>
                      </a:r>
                      <a:endParaRPr lang="ja-JP" sz="16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ＭＳ Ｐゴシック" panose="020B0600070205080204" pitchFamily="50" charset="-128"/>
                        </a:rPr>
                        <a:t>13.5</a:t>
                      </a:r>
                      <a:endParaRPr lang="ja-JP" sz="16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extLst>
                  <a:ext uri="{0D108BD9-81ED-4DB2-BD59-A6C34878D82A}">
                    <a16:rowId xmlns:a16="http://schemas.microsoft.com/office/drawing/2014/main" val="603512540"/>
                  </a:ext>
                </a:extLst>
              </a:tr>
              <a:tr h="2728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ＭＳ Ｐゴシック" panose="020B0600070205080204" pitchFamily="50" charset="-128"/>
                        </a:rPr>
                        <a:t>4</a:t>
                      </a:r>
                      <a:endParaRPr lang="ja-JP" sz="16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ＭＳ Ｐゴシック" panose="020B0600070205080204" pitchFamily="50" charset="-128"/>
                        </a:rPr>
                        <a:t>0.2</a:t>
                      </a:r>
                      <a:endParaRPr lang="ja-JP" sz="16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ＭＳ Ｐゴシック" panose="020B0600070205080204" pitchFamily="50" charset="-128"/>
                        </a:rPr>
                        <a:t>3.4</a:t>
                      </a:r>
                      <a:endParaRPr lang="ja-JP" sz="16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ＭＳ Ｐゴシック" panose="020B0600070205080204" pitchFamily="50" charset="-128"/>
                        </a:rPr>
                        <a:t>6.5</a:t>
                      </a:r>
                      <a:endParaRPr lang="ja-JP" sz="16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ＭＳ Ｐゴシック" panose="020B0600070205080204" pitchFamily="50" charset="-128"/>
                        </a:rPr>
                        <a:t>17.3</a:t>
                      </a:r>
                      <a:endParaRPr lang="ja-JP" sz="16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extLst>
                  <a:ext uri="{0D108BD9-81ED-4DB2-BD59-A6C34878D82A}">
                    <a16:rowId xmlns:a16="http://schemas.microsoft.com/office/drawing/2014/main" val="795567464"/>
                  </a:ext>
                </a:extLst>
              </a:tr>
            </a:tbl>
          </a:graphicData>
        </a:graphic>
      </p:graphicFrame>
      <p:graphicFrame>
        <p:nvGraphicFramePr>
          <p:cNvPr id="19" name="グラフ 18">
            <a:extLst>
              <a:ext uri="{FF2B5EF4-FFF2-40B4-BE49-F238E27FC236}">
                <a16:creationId xmlns:a16="http://schemas.microsoft.com/office/drawing/2014/main" id="{65343C47-9BD2-4E09-BBFD-EB11461E39FB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1278464" y="4100027"/>
          <a:ext cx="4082100" cy="24089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矢印: 下 2">
            <a:extLst>
              <a:ext uri="{FF2B5EF4-FFF2-40B4-BE49-F238E27FC236}">
                <a16:creationId xmlns:a16="http://schemas.microsoft.com/office/drawing/2014/main" id="{BD52A9EA-F0D5-4A6F-B8B7-8DA27486237F}"/>
              </a:ext>
            </a:extLst>
          </p:cNvPr>
          <p:cNvSpPr/>
          <p:nvPr/>
        </p:nvSpPr>
        <p:spPr>
          <a:xfrm>
            <a:off x="3476467" y="3505690"/>
            <a:ext cx="576064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A5361D0-8C7C-4A22-914C-DFCB00B00123}"/>
              </a:ext>
            </a:extLst>
          </p:cNvPr>
          <p:cNvSpPr txBox="1"/>
          <p:nvPr/>
        </p:nvSpPr>
        <p:spPr>
          <a:xfrm>
            <a:off x="-13130" y="2398476"/>
            <a:ext cx="11929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dirty="0"/>
              <a:t>公開された</a:t>
            </a:r>
          </a:p>
          <a:p>
            <a:pPr algn="ctr"/>
            <a:r>
              <a:rPr kumimoji="1" lang="ja-JP" altLang="en-US" dirty="0"/>
              <a:t>データ</a:t>
            </a: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5C725682-6DE4-463A-AC97-5587C0BB2F3D}"/>
              </a:ext>
            </a:extLst>
          </p:cNvPr>
          <p:cNvSpPr txBox="1"/>
          <p:nvPr/>
        </p:nvSpPr>
        <p:spPr>
          <a:xfrm>
            <a:off x="92073" y="5124907"/>
            <a:ext cx="9941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dirty="0"/>
              <a:t>加工した</a:t>
            </a:r>
          </a:p>
          <a:p>
            <a:pPr algn="ctr"/>
            <a:r>
              <a:rPr kumimoji="1" lang="ja-JP" altLang="en-US" dirty="0"/>
              <a:t>データ</a:t>
            </a:r>
          </a:p>
        </p:txBody>
      </p:sp>
      <p:graphicFrame>
        <p:nvGraphicFramePr>
          <p:cNvPr id="28" name="表 27">
            <a:extLst>
              <a:ext uri="{FF2B5EF4-FFF2-40B4-BE49-F238E27FC236}">
                <a16:creationId xmlns:a16="http://schemas.microsoft.com/office/drawing/2014/main" id="{6A2E4F59-9B2C-4102-8530-21A5DEC8857C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868144" y="2054110"/>
          <a:ext cx="3096344" cy="113049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120">
                  <a:extLst>
                    <a:ext uri="{9D8B030D-6E8A-4147-A177-3AD203B41FA5}">
                      <a16:colId xmlns:a16="http://schemas.microsoft.com/office/drawing/2014/main" val="2573593880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1074282999"/>
                    </a:ext>
                  </a:extLst>
                </a:gridCol>
              </a:tblGrid>
              <a:tr h="31186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60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避難所名</a:t>
                      </a:r>
                      <a:endParaRPr lang="ja-JP" sz="16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60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住所</a:t>
                      </a:r>
                      <a:endParaRPr lang="ja-JP" sz="16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extLst>
                  <a:ext uri="{0D108BD9-81ED-4DB2-BD59-A6C34878D82A}">
                    <a16:rowId xmlns:a16="http://schemas.microsoft.com/office/drawing/2014/main" val="2378663766"/>
                  </a:ext>
                </a:extLst>
              </a:tr>
              <a:tr h="2728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600" kern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X</a:t>
                      </a:r>
                      <a:endParaRPr lang="ja-JP" sz="16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ja-JP" sz="160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ja-JP" altLang="en-US" sz="160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市○○町</a:t>
                      </a:r>
                      <a:r>
                        <a:rPr lang="en-US" altLang="ja-JP" sz="160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2-3</a:t>
                      </a:r>
                      <a:endParaRPr lang="ja-JP" sz="16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extLst>
                  <a:ext uri="{0D108BD9-81ED-4DB2-BD59-A6C34878D82A}">
                    <a16:rowId xmlns:a16="http://schemas.microsoft.com/office/drawing/2014/main" val="3173575742"/>
                  </a:ext>
                </a:extLst>
              </a:tr>
              <a:tr h="2728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ＭＳ Ｐゴシック" panose="020B0600070205080204" pitchFamily="50" charset="-128"/>
                        </a:rPr>
                        <a:t>Y</a:t>
                      </a:r>
                      <a:endParaRPr lang="ja-JP" sz="16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60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ja-JP" altLang="en-US" sz="160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市△△町</a:t>
                      </a:r>
                      <a:r>
                        <a:rPr lang="en-US" altLang="ja-JP" sz="160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4-5</a:t>
                      </a:r>
                      <a:endParaRPr lang="ja-JP" altLang="ja-JP" sz="16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extLst>
                  <a:ext uri="{0D108BD9-81ED-4DB2-BD59-A6C34878D82A}">
                    <a16:rowId xmlns:a16="http://schemas.microsoft.com/office/drawing/2014/main" val="689751648"/>
                  </a:ext>
                </a:extLst>
              </a:tr>
              <a:tr h="2728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ＭＳ Ｐゴシック" panose="020B0600070205080204" pitchFamily="50" charset="-128"/>
                        </a:rPr>
                        <a:t>Z</a:t>
                      </a:r>
                      <a:endParaRPr lang="ja-JP" sz="16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60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ja-JP" altLang="en-US" sz="160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市□□町</a:t>
                      </a:r>
                      <a:r>
                        <a:rPr lang="en-US" altLang="ja-JP" sz="160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6-1</a:t>
                      </a:r>
                      <a:endParaRPr lang="ja-JP" altLang="ja-JP" sz="16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extLst>
                  <a:ext uri="{0D108BD9-81ED-4DB2-BD59-A6C34878D82A}">
                    <a16:rowId xmlns:a16="http://schemas.microsoft.com/office/drawing/2014/main" val="603512540"/>
                  </a:ext>
                </a:extLst>
              </a:tr>
            </a:tbl>
          </a:graphicData>
        </a:graphic>
      </p:graphicFrame>
      <p:sp>
        <p:nvSpPr>
          <p:cNvPr id="30" name="矢印: 下 29">
            <a:extLst>
              <a:ext uri="{FF2B5EF4-FFF2-40B4-BE49-F238E27FC236}">
                <a16:creationId xmlns:a16="http://schemas.microsoft.com/office/drawing/2014/main" id="{B164B786-BCF6-474B-97F7-F194BA9C8F75}"/>
              </a:ext>
            </a:extLst>
          </p:cNvPr>
          <p:cNvSpPr/>
          <p:nvPr/>
        </p:nvSpPr>
        <p:spPr>
          <a:xfrm>
            <a:off x="7128284" y="3439440"/>
            <a:ext cx="576064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D2D5A700-2939-4B75-9C95-9F72724FFCF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7075" y="4125877"/>
            <a:ext cx="3228055" cy="2209293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39AF2A5B-47C6-4B7E-A92D-203C8C7279A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=""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7121254" y="4140344"/>
            <a:ext cx="198908" cy="318253"/>
          </a:xfrm>
          <a:prstGeom prst="rect">
            <a:avLst/>
          </a:prstGeom>
        </p:spPr>
      </p:pic>
      <p:pic>
        <p:nvPicPr>
          <p:cNvPr id="31" name="図 30">
            <a:extLst>
              <a:ext uri="{FF2B5EF4-FFF2-40B4-BE49-F238E27FC236}">
                <a16:creationId xmlns:a16="http://schemas.microsoft.com/office/drawing/2014/main" id="{1CF3BBAD-723B-46C6-A430-65DA6BD5625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=""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7021800" y="4725638"/>
            <a:ext cx="198908" cy="318253"/>
          </a:xfrm>
          <a:prstGeom prst="rect">
            <a:avLst/>
          </a:prstGeom>
        </p:spPr>
      </p:pic>
      <p:pic>
        <p:nvPicPr>
          <p:cNvPr id="32" name="図 31">
            <a:extLst>
              <a:ext uri="{FF2B5EF4-FFF2-40B4-BE49-F238E27FC236}">
                <a16:creationId xmlns:a16="http://schemas.microsoft.com/office/drawing/2014/main" id="{FAFBFFB2-E405-46A7-96B6-EDD1ABB2AF9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=""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8244408" y="5612111"/>
            <a:ext cx="198908" cy="318253"/>
          </a:xfrm>
          <a:prstGeom prst="rect">
            <a:avLst/>
          </a:prstGeom>
        </p:spPr>
      </p:pic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365EE319-8CE8-4DCC-8522-2278FCB586C7}"/>
              </a:ext>
            </a:extLst>
          </p:cNvPr>
          <p:cNvSpPr/>
          <p:nvPr/>
        </p:nvSpPr>
        <p:spPr>
          <a:xfrm>
            <a:off x="6184114" y="6010462"/>
            <a:ext cx="2088232" cy="291205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solidFill>
                  <a:schemeClr val="tx1"/>
                </a:solidFill>
                <a:latin typeface="+mn-ea"/>
              </a:rPr>
              <a:t>まもなく</a:t>
            </a:r>
            <a:r>
              <a:rPr kumimoji="1" lang="en-US" altLang="ja-JP" sz="1400" dirty="0">
                <a:solidFill>
                  <a:schemeClr val="tx1"/>
                </a:solidFill>
                <a:latin typeface="+mn-ea"/>
              </a:rPr>
              <a:t>X</a:t>
            </a:r>
            <a:r>
              <a:rPr kumimoji="1" lang="ja-JP" altLang="en-US" sz="1400" dirty="0">
                <a:solidFill>
                  <a:schemeClr val="tx1"/>
                </a:solidFill>
                <a:latin typeface="+mn-ea"/>
              </a:rPr>
              <a:t>避難所です</a:t>
            </a:r>
          </a:p>
        </p:txBody>
      </p: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1170DF74-8EBA-4D8E-A334-43B667A6D2DE}"/>
              </a:ext>
            </a:extLst>
          </p:cNvPr>
          <p:cNvCxnSpPr/>
          <p:nvPr/>
        </p:nvCxnSpPr>
        <p:spPr>
          <a:xfrm>
            <a:off x="1856287" y="5746824"/>
            <a:ext cx="32403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コネクタ 20">
            <a:extLst>
              <a:ext uri="{FF2B5EF4-FFF2-40B4-BE49-F238E27FC236}">
                <a16:creationId xmlns:a16="http://schemas.microsoft.com/office/drawing/2014/main" id="{D5547AA6-C1C7-4F20-B50B-33EAA6D8632D}"/>
              </a:ext>
            </a:extLst>
          </p:cNvPr>
          <p:cNvCxnSpPr>
            <a:cxnSpLocks/>
          </p:cNvCxnSpPr>
          <p:nvPr/>
        </p:nvCxnSpPr>
        <p:spPr>
          <a:xfrm>
            <a:off x="1856287" y="4140344"/>
            <a:ext cx="0" cy="187011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D78EE975-C592-4DA1-8444-DAB5947BCDEC}"/>
              </a:ext>
            </a:extLst>
          </p:cNvPr>
          <p:cNvSpPr txBox="1"/>
          <p:nvPr/>
        </p:nvSpPr>
        <p:spPr>
          <a:xfrm>
            <a:off x="5005725" y="5791864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/>
              <a:t>月</a:t>
            </a:r>
          </a:p>
        </p:txBody>
      </p:sp>
      <p:cxnSp>
        <p:nvCxnSpPr>
          <p:cNvPr id="25" name="直線コネクタ 24">
            <a:extLst>
              <a:ext uri="{FF2B5EF4-FFF2-40B4-BE49-F238E27FC236}">
                <a16:creationId xmlns:a16="http://schemas.microsoft.com/office/drawing/2014/main" id="{5FB4764A-6A1E-4E7D-A040-6FB789E77577}"/>
              </a:ext>
            </a:extLst>
          </p:cNvPr>
          <p:cNvCxnSpPr/>
          <p:nvPr/>
        </p:nvCxnSpPr>
        <p:spPr>
          <a:xfrm>
            <a:off x="1856287" y="5230523"/>
            <a:ext cx="324036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コネクタ 25">
            <a:extLst>
              <a:ext uri="{FF2B5EF4-FFF2-40B4-BE49-F238E27FC236}">
                <a16:creationId xmlns:a16="http://schemas.microsoft.com/office/drawing/2014/main" id="{E137E414-1AF4-4442-91F8-2FD76F30D9D9}"/>
              </a:ext>
            </a:extLst>
          </p:cNvPr>
          <p:cNvCxnSpPr>
            <a:cxnSpLocks/>
          </p:cNvCxnSpPr>
          <p:nvPr/>
        </p:nvCxnSpPr>
        <p:spPr>
          <a:xfrm>
            <a:off x="3059832" y="4272470"/>
            <a:ext cx="0" cy="149876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>
            <a:extLst>
              <a:ext uri="{FF2B5EF4-FFF2-40B4-BE49-F238E27FC236}">
                <a16:creationId xmlns:a16="http://schemas.microsoft.com/office/drawing/2014/main" id="{AE2C0342-0384-496F-BD88-983B960C0FD9}"/>
              </a:ext>
            </a:extLst>
          </p:cNvPr>
          <p:cNvCxnSpPr>
            <a:cxnSpLocks/>
          </p:cNvCxnSpPr>
          <p:nvPr/>
        </p:nvCxnSpPr>
        <p:spPr>
          <a:xfrm>
            <a:off x="3923928" y="4272470"/>
            <a:ext cx="0" cy="149876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>
            <a:extLst>
              <a:ext uri="{FF2B5EF4-FFF2-40B4-BE49-F238E27FC236}">
                <a16:creationId xmlns:a16="http://schemas.microsoft.com/office/drawing/2014/main" id="{5CDA628D-495C-4741-A930-C8D8F74CEA83}"/>
              </a:ext>
            </a:extLst>
          </p:cNvPr>
          <p:cNvCxnSpPr>
            <a:cxnSpLocks/>
          </p:cNvCxnSpPr>
          <p:nvPr/>
        </p:nvCxnSpPr>
        <p:spPr>
          <a:xfrm>
            <a:off x="2195736" y="4294507"/>
            <a:ext cx="0" cy="149876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コネクタ 35">
            <a:extLst>
              <a:ext uri="{FF2B5EF4-FFF2-40B4-BE49-F238E27FC236}">
                <a16:creationId xmlns:a16="http://schemas.microsoft.com/office/drawing/2014/main" id="{D701E8AF-6A41-4073-9D6A-C72716F91A8A}"/>
              </a:ext>
            </a:extLst>
          </p:cNvPr>
          <p:cNvCxnSpPr>
            <a:cxnSpLocks/>
          </p:cNvCxnSpPr>
          <p:nvPr/>
        </p:nvCxnSpPr>
        <p:spPr>
          <a:xfrm>
            <a:off x="4788024" y="4294507"/>
            <a:ext cx="0" cy="149876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378C4A46-A31A-46C3-8027-3E4CE3EF6359}"/>
              </a:ext>
            </a:extLst>
          </p:cNvPr>
          <p:cNvCxnSpPr/>
          <p:nvPr/>
        </p:nvCxnSpPr>
        <p:spPr>
          <a:xfrm>
            <a:off x="1856287" y="4300212"/>
            <a:ext cx="324036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8060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B8509-CC2C-4EC7-9C2E-996B98B58898}" type="slidenum">
              <a:rPr kumimoji="1" lang="ja-JP" altLang="en-US" smtClean="0"/>
              <a:pPr/>
              <a:t>3</a:t>
            </a:fld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442020" y="1432967"/>
            <a:ext cx="8331968" cy="360040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000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アプリケーションで利用するためには、</a:t>
            </a:r>
            <a:r>
              <a:rPr lang="ja-JP" altLang="en-US" sz="2000" dirty="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二次利用できる利用ルール</a:t>
            </a:r>
            <a:r>
              <a:rPr lang="ja-JP" altLang="en-US" sz="2000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が必要です。</a:t>
            </a: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1520" y="313813"/>
            <a:ext cx="8712968" cy="424732"/>
          </a:xfrm>
        </p:spPr>
        <p:txBody>
          <a:bodyPr/>
          <a:lstStyle/>
          <a:p>
            <a:r>
              <a:rPr kumimoji="1" lang="ja-JP" altLang="en-US" dirty="0">
                <a:latin typeface="+mn-ea"/>
                <a:ea typeface="+mn-ea"/>
              </a:rPr>
              <a:t>二次利用とは？</a:t>
            </a:r>
          </a:p>
        </p:txBody>
      </p:sp>
      <p:sp>
        <p:nvSpPr>
          <p:cNvPr id="17" name="四角形: 角を丸くする 16">
            <a:extLst>
              <a:ext uri="{FF2B5EF4-FFF2-40B4-BE49-F238E27FC236}">
                <a16:creationId xmlns:a16="http://schemas.microsoft.com/office/drawing/2014/main" id="{C6452CBA-C654-49C3-AB12-17FD5D73039B}"/>
              </a:ext>
            </a:extLst>
          </p:cNvPr>
          <p:cNvSpPr/>
          <p:nvPr/>
        </p:nvSpPr>
        <p:spPr>
          <a:xfrm>
            <a:off x="107503" y="2230009"/>
            <a:ext cx="8474508" cy="2004404"/>
          </a:xfrm>
          <a:prstGeom prst="roundRect">
            <a:avLst/>
          </a:prstGeom>
          <a:noFill/>
          <a:ln w="28575"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600" dirty="0">
              <a:solidFill>
                <a:schemeClr val="tx1"/>
              </a:solidFill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C1A10BEC-68E1-4119-AD93-5F9B5A23102E}"/>
              </a:ext>
            </a:extLst>
          </p:cNvPr>
          <p:cNvSpPr/>
          <p:nvPr/>
        </p:nvSpPr>
        <p:spPr>
          <a:xfrm>
            <a:off x="500565" y="2060732"/>
            <a:ext cx="2962671" cy="338554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ja-JP" altLang="en-US" sz="1600" dirty="0">
                <a:latin typeface="+mn-ea"/>
                <a:cs typeface="Meiryo UI" panose="020B0604030504040204" pitchFamily="50" charset="-128"/>
              </a:rPr>
              <a:t>二次利用できない利用ルールの例</a:t>
            </a:r>
          </a:p>
        </p:txBody>
      </p:sp>
      <p:sp>
        <p:nvSpPr>
          <p:cNvPr id="23" name="四角形: 角を丸くする 22">
            <a:extLst>
              <a:ext uri="{FF2B5EF4-FFF2-40B4-BE49-F238E27FC236}">
                <a16:creationId xmlns:a16="http://schemas.microsoft.com/office/drawing/2014/main" id="{3FC23178-D9DE-4B08-B856-5DD20A6B5F77}"/>
              </a:ext>
            </a:extLst>
          </p:cNvPr>
          <p:cNvSpPr/>
          <p:nvPr/>
        </p:nvSpPr>
        <p:spPr>
          <a:xfrm>
            <a:off x="114214" y="4488471"/>
            <a:ext cx="8490233" cy="2252897"/>
          </a:xfrm>
          <a:prstGeom prst="roundRect">
            <a:avLst/>
          </a:prstGeom>
          <a:noFill/>
          <a:ln w="28575"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600" dirty="0">
              <a:solidFill>
                <a:schemeClr val="tx1"/>
              </a:solidFill>
            </a:endParaRP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DBB38B51-161F-4D34-BC90-7E592825FA94}"/>
              </a:ext>
            </a:extLst>
          </p:cNvPr>
          <p:cNvSpPr/>
          <p:nvPr/>
        </p:nvSpPr>
        <p:spPr>
          <a:xfrm>
            <a:off x="304715" y="4348342"/>
            <a:ext cx="5522666" cy="338554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ja-JP" altLang="en-US" sz="1600" dirty="0">
                <a:latin typeface="+mn-ea"/>
                <a:cs typeface="Meiryo UI" panose="020B0604030504040204" pitchFamily="50" charset="-128"/>
              </a:rPr>
              <a:t>二次利用できる利用ルールの例（政府標準利用規約より抜粋）</a:t>
            </a: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83945E75-87DF-41FF-A102-EB34C4E93910}"/>
              </a:ext>
            </a:extLst>
          </p:cNvPr>
          <p:cNvSpPr/>
          <p:nvPr/>
        </p:nvSpPr>
        <p:spPr>
          <a:xfrm>
            <a:off x="304714" y="4777920"/>
            <a:ext cx="8011701" cy="161187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400" dirty="0">
                <a:solidFill>
                  <a:schemeClr val="tx1"/>
                </a:solidFill>
                <a:latin typeface="+mn-ea"/>
              </a:rPr>
              <a:t>…</a:t>
            </a:r>
            <a:r>
              <a:rPr kumimoji="1" lang="ja-JP" altLang="en-US" sz="1400" dirty="0">
                <a:solidFill>
                  <a:schemeClr val="tx1"/>
                </a:solidFill>
                <a:latin typeface="+mn-ea"/>
              </a:rPr>
              <a:t>カタログ掲載実データ</a:t>
            </a:r>
            <a:r>
              <a:rPr kumimoji="1" lang="en-US" altLang="ja-JP" sz="1400" dirty="0">
                <a:solidFill>
                  <a:schemeClr val="tx1"/>
                </a:solidFill>
                <a:latin typeface="+mn-ea"/>
              </a:rPr>
              <a:t>…</a:t>
            </a:r>
            <a:r>
              <a:rPr kumimoji="1" lang="ja-JP" altLang="en-US" sz="1400" dirty="0">
                <a:solidFill>
                  <a:schemeClr val="tx1"/>
                </a:solidFill>
                <a:latin typeface="+mn-ea"/>
              </a:rPr>
              <a:t>は、</a:t>
            </a:r>
            <a:r>
              <a:rPr kumimoji="1" lang="ja-JP" altLang="en-US" sz="1400" u="sng" dirty="0">
                <a:solidFill>
                  <a:schemeClr val="tx1"/>
                </a:solidFill>
                <a:latin typeface="+mn-ea"/>
              </a:rPr>
              <a:t>クリエイティブ・コモンズ・ライセンス（以下「</a:t>
            </a:r>
            <a:r>
              <a:rPr kumimoji="1" lang="en-US" altLang="ja-JP" sz="1400" u="sng" dirty="0">
                <a:solidFill>
                  <a:schemeClr val="tx1"/>
                </a:solidFill>
                <a:latin typeface="+mn-ea"/>
              </a:rPr>
              <a:t>CC</a:t>
            </a:r>
            <a:r>
              <a:rPr kumimoji="1" lang="ja-JP" altLang="en-US" sz="1400" u="sng" dirty="0">
                <a:solidFill>
                  <a:schemeClr val="tx1"/>
                </a:solidFill>
                <a:latin typeface="+mn-ea"/>
              </a:rPr>
              <a:t>ライセンス」といいます。）の表示</a:t>
            </a:r>
            <a:r>
              <a:rPr kumimoji="1" lang="en-US" altLang="ja-JP" sz="1400" u="sng" dirty="0">
                <a:solidFill>
                  <a:schemeClr val="tx1"/>
                </a:solidFill>
                <a:latin typeface="+mn-ea"/>
              </a:rPr>
              <a:t>4.0</a:t>
            </a:r>
            <a:r>
              <a:rPr kumimoji="1" lang="ja-JP" altLang="en-US" sz="1400" u="sng" dirty="0">
                <a:solidFill>
                  <a:schemeClr val="tx1"/>
                </a:solidFill>
                <a:latin typeface="+mn-ea"/>
              </a:rPr>
              <a:t>　国際</a:t>
            </a:r>
            <a:r>
              <a:rPr kumimoji="1" lang="en-US" altLang="ja-JP" sz="1400" u="sng" dirty="0">
                <a:solidFill>
                  <a:schemeClr val="tx1"/>
                </a:solidFill>
                <a:latin typeface="+mn-ea"/>
              </a:rPr>
              <a:t>…</a:t>
            </a:r>
            <a:r>
              <a:rPr kumimoji="1" lang="ja-JP" altLang="en-US" sz="1400" u="sng" dirty="0">
                <a:solidFill>
                  <a:schemeClr val="tx1"/>
                </a:solidFill>
                <a:latin typeface="+mn-ea"/>
              </a:rPr>
              <a:t>により利用できます</a:t>
            </a:r>
            <a:r>
              <a:rPr kumimoji="1" lang="ja-JP" altLang="en-US" sz="1400" dirty="0">
                <a:solidFill>
                  <a:schemeClr val="tx1"/>
                </a:solidFill>
                <a:latin typeface="+mn-ea"/>
              </a:rPr>
              <a:t>。</a:t>
            </a:r>
            <a:endParaRPr kumimoji="1" lang="en-US" altLang="ja-JP" sz="1400" dirty="0">
              <a:solidFill>
                <a:schemeClr val="tx1"/>
              </a:solidFill>
              <a:latin typeface="+mn-ea"/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  <a:latin typeface="+mn-ea"/>
              </a:rPr>
              <a:t>なお、数値データ、簡単な表・グラフ等のデータは著作権の対象ではありませんので、</a:t>
            </a:r>
            <a:r>
              <a:rPr kumimoji="1" lang="en-US" altLang="ja-JP" sz="1400" dirty="0">
                <a:solidFill>
                  <a:schemeClr val="tx1"/>
                </a:solidFill>
                <a:latin typeface="+mn-ea"/>
              </a:rPr>
              <a:t>…</a:t>
            </a:r>
            <a:r>
              <a:rPr kumimoji="1" lang="ja-JP" altLang="en-US" sz="1400" dirty="0" err="1">
                <a:solidFill>
                  <a:schemeClr val="tx1"/>
                </a:solidFill>
                <a:latin typeface="+mn-ea"/>
              </a:rPr>
              <a:t>、</a:t>
            </a:r>
            <a:r>
              <a:rPr kumimoji="1" lang="ja-JP" altLang="en-US" sz="1400" u="sng" dirty="0">
                <a:solidFill>
                  <a:schemeClr val="tx1"/>
                </a:solidFill>
                <a:latin typeface="+mn-ea"/>
              </a:rPr>
              <a:t>自由に利用できます</a:t>
            </a:r>
            <a:r>
              <a:rPr kumimoji="1" lang="ja-JP" altLang="en-US" sz="1400" dirty="0">
                <a:solidFill>
                  <a:schemeClr val="tx1"/>
                </a:solidFill>
                <a:latin typeface="+mn-ea"/>
              </a:rPr>
              <a:t>。</a:t>
            </a:r>
            <a:endParaRPr kumimoji="1" lang="en-US" altLang="ja-JP" sz="14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CD5F7215-6A3F-48B7-8043-0419E6526ADD}"/>
              </a:ext>
            </a:extLst>
          </p:cNvPr>
          <p:cNvSpPr txBox="1"/>
          <p:nvPr/>
        </p:nvSpPr>
        <p:spPr>
          <a:xfrm>
            <a:off x="561989" y="2328680"/>
            <a:ext cx="184731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endParaRPr kumimoji="1" lang="ja-JP" altLang="en-US" sz="1400" dirty="0"/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2185C19C-3FF4-45D0-A9CE-FDCB20268493}"/>
              </a:ext>
            </a:extLst>
          </p:cNvPr>
          <p:cNvSpPr/>
          <p:nvPr/>
        </p:nvSpPr>
        <p:spPr>
          <a:xfrm>
            <a:off x="304714" y="2526429"/>
            <a:ext cx="7939694" cy="116789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dirty="0">
                <a:solidFill>
                  <a:schemeClr val="tx1"/>
                </a:solidFill>
              </a:rPr>
              <a:t>当ホームページの内容について、</a:t>
            </a:r>
            <a:r>
              <a:rPr kumimoji="1" lang="ja-JP" altLang="en-US" sz="1400" u="sng" dirty="0">
                <a:solidFill>
                  <a:schemeClr val="tx1"/>
                </a:solidFill>
              </a:rPr>
              <a:t>「私的使用のための複製」や「引用」など著作権法上認められた場合を除き、無断で複製・転用することはできません</a:t>
            </a:r>
            <a:r>
              <a:rPr kumimoji="1" lang="ja-JP" altLang="en-US" sz="1400" dirty="0">
                <a:solidFill>
                  <a:schemeClr val="tx1"/>
                </a:solidFill>
              </a:rPr>
              <a:t>。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5AB0CECD-2EA4-4A1F-866E-5734068F0C16}"/>
              </a:ext>
            </a:extLst>
          </p:cNvPr>
          <p:cNvSpPr txBox="1"/>
          <p:nvPr/>
        </p:nvSpPr>
        <p:spPr>
          <a:xfrm>
            <a:off x="3475564" y="6427080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出典：</a:t>
            </a:r>
            <a:r>
              <a:rPr kumimoji="1" lang="en-US" altLang="ja-JP" sz="1200" dirty="0">
                <a:hlinkClick r:id="rId3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http://www.data.go.jp/terms-of-use/terms-of-use/</a:t>
            </a:r>
            <a:endParaRPr kumimoji="1" lang="en" altLang="ja-JP" sz="1200" dirty="0"/>
          </a:p>
        </p:txBody>
      </p:sp>
    </p:spTree>
    <p:extLst>
      <p:ext uri="{BB962C8B-B14F-4D97-AF65-F5344CB8AC3E}">
        <p14:creationId xmlns:p14="http://schemas.microsoft.com/office/powerpoint/2010/main" val="35574802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B8509-CC2C-4EC7-9C2E-996B98B58898}" type="slidenum">
              <a:rPr kumimoji="1" lang="ja-JP" altLang="en-US" smtClean="0"/>
              <a:pPr/>
              <a:t>4</a:t>
            </a:fld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442020" y="1432967"/>
            <a:ext cx="8331968" cy="360040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000" u="sng" dirty="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機械判読に適した形</a:t>
            </a:r>
            <a:r>
              <a:rPr lang="ja-JP" altLang="en-US" sz="2000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とは、コンピュータが扱いやすい形式です。</a:t>
            </a:r>
          </a:p>
          <a:p>
            <a:r>
              <a:rPr lang="ja-JP" altLang="en-US" sz="2000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機械判読に適した形のデータは、アプリケーションから加工・利用しやすくなります。</a:t>
            </a: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1520" y="313813"/>
            <a:ext cx="8712968" cy="424732"/>
          </a:xfrm>
        </p:spPr>
        <p:txBody>
          <a:bodyPr/>
          <a:lstStyle/>
          <a:p>
            <a:r>
              <a:rPr lang="ja-JP" altLang="en-US" dirty="0">
                <a:latin typeface="+mn-ea"/>
                <a:ea typeface="+mn-ea"/>
              </a:rPr>
              <a:t>機械判読とは？</a:t>
            </a:r>
            <a:endParaRPr kumimoji="1" lang="ja-JP" altLang="en-US" dirty="0">
              <a:latin typeface="+mn-ea"/>
              <a:ea typeface="+mn-ea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DB487B83-59B1-42DE-A1FF-A154532CBFAF}"/>
              </a:ext>
            </a:extLst>
          </p:cNvPr>
          <p:cNvSpPr/>
          <p:nvPr/>
        </p:nvSpPr>
        <p:spPr>
          <a:xfrm>
            <a:off x="296602" y="4052739"/>
            <a:ext cx="4032448" cy="58735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400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人間は、この表をみて、</a:t>
            </a:r>
            <a:r>
              <a:rPr lang="en-US" altLang="ja-JP" sz="1400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2018</a:t>
            </a:r>
            <a:r>
              <a:rPr lang="ja-JP" altLang="en-US" sz="1400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年の</a:t>
            </a:r>
            <a:r>
              <a:rPr lang="en-US" altLang="ja-JP" sz="1400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4</a:t>
            </a:r>
            <a:r>
              <a:rPr lang="ja-JP" altLang="en-US" sz="1400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ヶ月分のデータが</a:t>
            </a:r>
          </a:p>
          <a:p>
            <a:r>
              <a:rPr lang="ja-JP" altLang="en-US" sz="1400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掲載されていることが分かりますが、これをコンピュータは簡単に解釈できません。</a:t>
            </a:r>
          </a:p>
        </p:txBody>
      </p:sp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59A5ED5F-B9E5-4B28-AAF0-32CC754F35F3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395536" y="2712277"/>
          <a:ext cx="4032450" cy="1097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72075">
                  <a:extLst>
                    <a:ext uri="{9D8B030D-6E8A-4147-A177-3AD203B41FA5}">
                      <a16:colId xmlns:a16="http://schemas.microsoft.com/office/drawing/2014/main" val="1299530340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2573593880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4074538299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377358970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783502597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1081915113"/>
                    </a:ext>
                  </a:extLst>
                </a:gridCol>
              </a:tblGrid>
              <a:tr h="14065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40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年</a:t>
                      </a:r>
                      <a:endParaRPr lang="ja-JP" sz="14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600" kern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ＭＳ Ｐゴシック" panose="020B0600070205080204" pitchFamily="50" charset="-128"/>
                        </a:rPr>
                        <a:t>月</a:t>
                      </a:r>
                      <a:endParaRPr lang="ja-JP" sz="14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ＭＳ Ｐゴシック" panose="020B0600070205080204" pitchFamily="50" charset="-128"/>
                        </a:rPr>
                        <a:t>A</a:t>
                      </a:r>
                      <a:r>
                        <a:rPr lang="ja-JP" sz="1600" ker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ＭＳ Ｐゴシック" panose="020B0600070205080204" pitchFamily="50" charset="-128"/>
                        </a:rPr>
                        <a:t>市</a:t>
                      </a:r>
                      <a:endParaRPr lang="ja-JP" sz="1400" kern="10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ＭＳ Ｐゴシック" panose="020B0600070205080204" pitchFamily="50" charset="-128"/>
                        </a:rPr>
                        <a:t>B</a:t>
                      </a:r>
                      <a:r>
                        <a:rPr lang="ja-JP" sz="1600" kern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ＭＳ Ｐゴシック" panose="020B0600070205080204" pitchFamily="50" charset="-128"/>
                        </a:rPr>
                        <a:t>市</a:t>
                      </a:r>
                      <a:endParaRPr lang="ja-JP" sz="14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ＭＳ Ｐゴシック" panose="020B0600070205080204" pitchFamily="50" charset="-128"/>
                        </a:rPr>
                        <a:t>C</a:t>
                      </a:r>
                      <a:r>
                        <a:rPr lang="ja-JP" sz="1600" ker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ＭＳ Ｐゴシック" panose="020B0600070205080204" pitchFamily="50" charset="-128"/>
                        </a:rPr>
                        <a:t>市</a:t>
                      </a:r>
                      <a:endParaRPr lang="ja-JP" sz="1400" kern="10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ＭＳ Ｐゴシック" panose="020B0600070205080204" pitchFamily="50" charset="-128"/>
                        </a:rPr>
                        <a:t>D</a:t>
                      </a:r>
                      <a:r>
                        <a:rPr lang="ja-JP" sz="1600" ker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ＭＳ Ｐゴシック" panose="020B0600070205080204" pitchFamily="50" charset="-128"/>
                        </a:rPr>
                        <a:t>町</a:t>
                      </a:r>
                      <a:endParaRPr lang="ja-JP" sz="1400" kern="10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extLst>
                  <a:ext uri="{0D108BD9-81ED-4DB2-BD59-A6C34878D82A}">
                    <a16:rowId xmlns:a16="http://schemas.microsoft.com/office/drawing/2014/main" val="2378663766"/>
                  </a:ext>
                </a:extLst>
              </a:tr>
              <a:tr h="201860"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40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2018</a:t>
                      </a:r>
                      <a:endParaRPr lang="ja-JP" sz="14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ＭＳ Ｐゴシック" panose="020B0600070205080204" pitchFamily="50" charset="-128"/>
                        </a:rPr>
                        <a:t>1</a:t>
                      </a:r>
                      <a:endParaRPr lang="ja-JP" sz="14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 ker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ＭＳ Ｐゴシック" panose="020B0600070205080204" pitchFamily="50" charset="-128"/>
                        </a:rPr>
                        <a:t>-4.5</a:t>
                      </a:r>
                      <a:endParaRPr lang="ja-JP" sz="1400" kern="10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ＭＳ Ｐゴシック" panose="020B0600070205080204" pitchFamily="50" charset="-128"/>
                        </a:rPr>
                        <a:t>-0.5</a:t>
                      </a:r>
                      <a:endParaRPr lang="ja-JP" sz="14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 ker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ＭＳ Ｐゴシック" panose="020B0600070205080204" pitchFamily="50" charset="-128"/>
                        </a:rPr>
                        <a:t>1.6</a:t>
                      </a:r>
                      <a:endParaRPr lang="ja-JP" sz="1400" kern="10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 ker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ＭＳ Ｐゴシック" panose="020B0600070205080204" pitchFamily="50" charset="-128"/>
                        </a:rPr>
                        <a:t>11.3</a:t>
                      </a:r>
                      <a:endParaRPr lang="ja-JP" sz="1400" kern="10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extLst>
                  <a:ext uri="{0D108BD9-81ED-4DB2-BD59-A6C34878D82A}">
                    <a16:rowId xmlns:a16="http://schemas.microsoft.com/office/drawing/2014/main" val="3173575742"/>
                  </a:ext>
                </a:extLst>
              </a:tr>
              <a:tr h="201860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050" kern="100" dirty="0">
                        <a:effectLst/>
                        <a:latin typeface="+mj-lt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ＭＳ Ｐゴシック" panose="020B0600070205080204" pitchFamily="50" charset="-128"/>
                        </a:rPr>
                        <a:t>2</a:t>
                      </a:r>
                      <a:endParaRPr lang="ja-JP" sz="14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 ker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ＭＳ Ｐゴシック" panose="020B0600070205080204" pitchFamily="50" charset="-128"/>
                        </a:rPr>
                        <a:t>-6.8</a:t>
                      </a:r>
                      <a:endParaRPr lang="ja-JP" sz="1400" kern="10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ＭＳ Ｐゴシック" panose="020B0600070205080204" pitchFamily="50" charset="-128"/>
                        </a:rPr>
                        <a:t>-2.1</a:t>
                      </a:r>
                      <a:endParaRPr lang="ja-JP" sz="14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ＭＳ Ｐゴシック" panose="020B0600070205080204" pitchFamily="50" charset="-128"/>
                        </a:rPr>
                        <a:t>0.4</a:t>
                      </a:r>
                      <a:endParaRPr lang="ja-JP" sz="14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 ker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ＭＳ Ｐゴシック" panose="020B0600070205080204" pitchFamily="50" charset="-128"/>
                        </a:rPr>
                        <a:t>8.4</a:t>
                      </a:r>
                      <a:endParaRPr lang="ja-JP" sz="1400" kern="10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extLst>
                  <a:ext uri="{0D108BD9-81ED-4DB2-BD59-A6C34878D82A}">
                    <a16:rowId xmlns:a16="http://schemas.microsoft.com/office/drawing/2014/main" val="689751648"/>
                  </a:ext>
                </a:extLst>
              </a:tr>
              <a:tr h="201860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050" kern="100" dirty="0">
                        <a:effectLst/>
                        <a:latin typeface="+mj-lt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ＭＳ Ｐゴシック" panose="020B0600070205080204" pitchFamily="50" charset="-128"/>
                        </a:rPr>
                        <a:t>3</a:t>
                      </a:r>
                      <a:endParaRPr lang="ja-JP" sz="14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 ker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ＭＳ Ｐゴシック" panose="020B0600070205080204" pitchFamily="50" charset="-128"/>
                        </a:rPr>
                        <a:t>-2.4</a:t>
                      </a:r>
                      <a:endParaRPr lang="ja-JP" sz="1400" kern="10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 ker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ＭＳ Ｐゴシック" panose="020B0600070205080204" pitchFamily="50" charset="-128"/>
                        </a:rPr>
                        <a:t>1.9</a:t>
                      </a:r>
                      <a:endParaRPr lang="ja-JP" sz="1400" kern="10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ＭＳ Ｐゴシック" panose="020B0600070205080204" pitchFamily="50" charset="-128"/>
                        </a:rPr>
                        <a:t>3.8</a:t>
                      </a:r>
                      <a:endParaRPr lang="ja-JP" sz="14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ＭＳ Ｐゴシック" panose="020B0600070205080204" pitchFamily="50" charset="-128"/>
                        </a:rPr>
                        <a:t>13.5</a:t>
                      </a:r>
                      <a:endParaRPr lang="ja-JP" sz="14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extLst>
                  <a:ext uri="{0D108BD9-81ED-4DB2-BD59-A6C34878D82A}">
                    <a16:rowId xmlns:a16="http://schemas.microsoft.com/office/drawing/2014/main" val="603512540"/>
                  </a:ext>
                </a:extLst>
              </a:tr>
              <a:tr h="201860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050" kern="100" dirty="0">
                        <a:effectLst/>
                        <a:latin typeface="+mj-lt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ＭＳ Ｐゴシック" panose="020B0600070205080204" pitchFamily="50" charset="-128"/>
                        </a:rPr>
                        <a:t>4</a:t>
                      </a:r>
                      <a:endParaRPr lang="ja-JP" sz="14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 ker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ＭＳ Ｐゴシック" panose="020B0600070205080204" pitchFamily="50" charset="-128"/>
                        </a:rPr>
                        <a:t>0.2</a:t>
                      </a:r>
                      <a:endParaRPr lang="ja-JP" sz="1400" kern="10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 ker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ＭＳ Ｐゴシック" panose="020B0600070205080204" pitchFamily="50" charset="-128"/>
                        </a:rPr>
                        <a:t>3.4</a:t>
                      </a:r>
                      <a:endParaRPr lang="ja-JP" sz="1400" kern="10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ＭＳ Ｐゴシック" panose="020B0600070205080204" pitchFamily="50" charset="-128"/>
                        </a:rPr>
                        <a:t>6.5</a:t>
                      </a:r>
                      <a:endParaRPr lang="ja-JP" sz="14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ＭＳ Ｐゴシック" panose="020B0600070205080204" pitchFamily="50" charset="-128"/>
                        </a:rPr>
                        <a:t>17.3</a:t>
                      </a:r>
                      <a:endParaRPr lang="ja-JP" sz="14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/>
                </a:tc>
                <a:extLst>
                  <a:ext uri="{0D108BD9-81ED-4DB2-BD59-A6C34878D82A}">
                    <a16:rowId xmlns:a16="http://schemas.microsoft.com/office/drawing/2014/main" val="795567464"/>
                  </a:ext>
                </a:extLst>
              </a:tr>
            </a:tbl>
          </a:graphicData>
        </a:graphic>
      </p:graphicFrame>
      <p:sp>
        <p:nvSpPr>
          <p:cNvPr id="17" name="四角形: 角を丸くする 16">
            <a:extLst>
              <a:ext uri="{FF2B5EF4-FFF2-40B4-BE49-F238E27FC236}">
                <a16:creationId xmlns:a16="http://schemas.microsoft.com/office/drawing/2014/main" id="{C6452CBA-C654-49C3-AB12-17FD5D73039B}"/>
              </a:ext>
            </a:extLst>
          </p:cNvPr>
          <p:cNvSpPr/>
          <p:nvPr/>
        </p:nvSpPr>
        <p:spPr>
          <a:xfrm>
            <a:off x="183198" y="2230009"/>
            <a:ext cx="4536504" cy="2495135"/>
          </a:xfrm>
          <a:prstGeom prst="roundRect">
            <a:avLst/>
          </a:prstGeom>
          <a:noFill/>
          <a:ln w="28575"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600" dirty="0">
              <a:solidFill>
                <a:schemeClr val="tx1"/>
              </a:solidFill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C1A10BEC-68E1-4119-AD93-5F9B5A23102E}"/>
              </a:ext>
            </a:extLst>
          </p:cNvPr>
          <p:cNvSpPr/>
          <p:nvPr/>
        </p:nvSpPr>
        <p:spPr>
          <a:xfrm>
            <a:off x="1469160" y="2078370"/>
            <a:ext cx="1901483" cy="338554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ja-JP" altLang="en-US" sz="1600" dirty="0">
                <a:latin typeface="+mn-ea"/>
                <a:cs typeface="Meiryo UI" panose="020B0604030504040204" pitchFamily="50" charset="-128"/>
              </a:rPr>
              <a:t>機械判読の難しい例</a:t>
            </a: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C0DAF585-E04C-4DD4-8A2B-232C5621FF65}"/>
              </a:ext>
            </a:extLst>
          </p:cNvPr>
          <p:cNvSpPr/>
          <p:nvPr/>
        </p:nvSpPr>
        <p:spPr>
          <a:xfrm>
            <a:off x="4975812" y="4007073"/>
            <a:ext cx="4032448" cy="58735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400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表を構成するすべての箇所にデータがあり、そのデータはカンマで区切られています。</a:t>
            </a:r>
          </a:p>
          <a:p>
            <a:r>
              <a:rPr lang="ja-JP" altLang="en-US" sz="1400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このようなデータは、コンピュータが簡単に解釈できます。</a:t>
            </a:r>
          </a:p>
        </p:txBody>
      </p:sp>
      <p:sp>
        <p:nvSpPr>
          <p:cNvPr id="23" name="四角形: 角を丸くする 22">
            <a:extLst>
              <a:ext uri="{FF2B5EF4-FFF2-40B4-BE49-F238E27FC236}">
                <a16:creationId xmlns:a16="http://schemas.microsoft.com/office/drawing/2014/main" id="{3FC23178-D9DE-4B08-B856-5DD20A6B5F77}"/>
              </a:ext>
            </a:extLst>
          </p:cNvPr>
          <p:cNvSpPr/>
          <p:nvPr/>
        </p:nvSpPr>
        <p:spPr>
          <a:xfrm>
            <a:off x="4858724" y="2230009"/>
            <a:ext cx="4149536" cy="2495135"/>
          </a:xfrm>
          <a:prstGeom prst="roundRect">
            <a:avLst/>
          </a:prstGeom>
          <a:noFill/>
          <a:ln w="28575"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600" dirty="0">
              <a:solidFill>
                <a:schemeClr val="tx1"/>
              </a:solidFill>
            </a:endParaRP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DBB38B51-161F-4D34-BC90-7E592825FA94}"/>
              </a:ext>
            </a:extLst>
          </p:cNvPr>
          <p:cNvSpPr/>
          <p:nvPr/>
        </p:nvSpPr>
        <p:spPr>
          <a:xfrm>
            <a:off x="6005664" y="2078370"/>
            <a:ext cx="1888659" cy="338554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ja-JP" altLang="en-US" sz="1600" dirty="0">
                <a:latin typeface="+mn-ea"/>
                <a:cs typeface="Meiryo UI" panose="020B0604030504040204" pitchFamily="50" charset="-128"/>
              </a:rPr>
              <a:t>機械判読に適した例</a:t>
            </a: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83945E75-87DF-41FF-A102-EB34C4E93910}"/>
              </a:ext>
            </a:extLst>
          </p:cNvPr>
          <p:cNvSpPr/>
          <p:nvPr/>
        </p:nvSpPr>
        <p:spPr>
          <a:xfrm>
            <a:off x="5049224" y="2697960"/>
            <a:ext cx="3768536" cy="116789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solidFill>
                  <a:schemeClr val="tx1"/>
                </a:solidFill>
              </a:rPr>
              <a:t>年</a:t>
            </a:r>
            <a:r>
              <a:rPr kumimoji="1" lang="en-US" altLang="ja-JP" sz="1400" dirty="0">
                <a:solidFill>
                  <a:schemeClr val="tx1"/>
                </a:solidFill>
              </a:rPr>
              <a:t>,</a:t>
            </a:r>
            <a:r>
              <a:rPr kumimoji="1" lang="ja-JP" altLang="en-US" sz="1400" dirty="0">
                <a:solidFill>
                  <a:schemeClr val="tx1"/>
                </a:solidFill>
              </a:rPr>
              <a:t>月</a:t>
            </a:r>
            <a:r>
              <a:rPr kumimoji="1" lang="en-US" altLang="ja-JP" sz="1400" dirty="0">
                <a:solidFill>
                  <a:schemeClr val="tx1"/>
                </a:solidFill>
              </a:rPr>
              <a:t>,A</a:t>
            </a:r>
            <a:r>
              <a:rPr kumimoji="1" lang="ja-JP" altLang="en-US" sz="1400" dirty="0">
                <a:solidFill>
                  <a:schemeClr val="tx1"/>
                </a:solidFill>
              </a:rPr>
              <a:t>市</a:t>
            </a:r>
            <a:r>
              <a:rPr kumimoji="1" lang="en-US" altLang="ja-JP" sz="1400" dirty="0">
                <a:solidFill>
                  <a:schemeClr val="tx1"/>
                </a:solidFill>
              </a:rPr>
              <a:t>,B</a:t>
            </a:r>
            <a:r>
              <a:rPr kumimoji="1" lang="ja-JP" altLang="en-US" sz="1400" dirty="0">
                <a:solidFill>
                  <a:schemeClr val="tx1"/>
                </a:solidFill>
              </a:rPr>
              <a:t>市</a:t>
            </a:r>
            <a:r>
              <a:rPr kumimoji="1" lang="en-US" altLang="ja-JP" sz="1400" dirty="0">
                <a:solidFill>
                  <a:schemeClr val="tx1"/>
                </a:solidFill>
              </a:rPr>
              <a:t>,C</a:t>
            </a:r>
            <a:r>
              <a:rPr kumimoji="1" lang="ja-JP" altLang="en-US" sz="1400" dirty="0">
                <a:solidFill>
                  <a:schemeClr val="tx1"/>
                </a:solidFill>
              </a:rPr>
              <a:t>市</a:t>
            </a:r>
            <a:r>
              <a:rPr kumimoji="1" lang="en-US" altLang="ja-JP" sz="1400" dirty="0">
                <a:solidFill>
                  <a:schemeClr val="tx1"/>
                </a:solidFill>
              </a:rPr>
              <a:t>,D</a:t>
            </a:r>
            <a:r>
              <a:rPr kumimoji="1" lang="ja-JP" altLang="en-US" sz="1400" dirty="0">
                <a:solidFill>
                  <a:schemeClr val="tx1"/>
                </a:solidFill>
              </a:rPr>
              <a:t>町</a:t>
            </a:r>
          </a:p>
          <a:p>
            <a:pPr algn="ctr"/>
            <a:r>
              <a:rPr kumimoji="1" lang="en-US" altLang="ja-JP" sz="1400" dirty="0">
                <a:solidFill>
                  <a:schemeClr val="tx1"/>
                </a:solidFill>
              </a:rPr>
              <a:t>2018,1,-4.5,-0.5,1.6,11.3</a:t>
            </a:r>
          </a:p>
          <a:p>
            <a:pPr algn="ctr"/>
            <a:r>
              <a:rPr kumimoji="1" lang="en-US" altLang="ja-JP" sz="1400" dirty="0">
                <a:solidFill>
                  <a:schemeClr val="tx1"/>
                </a:solidFill>
              </a:rPr>
              <a:t>2018,2,-6.8,-2.1,0.4,8.4</a:t>
            </a:r>
          </a:p>
          <a:p>
            <a:pPr algn="ctr"/>
            <a:r>
              <a:rPr kumimoji="1" lang="en-US" altLang="ja-JP" sz="1400" dirty="0">
                <a:solidFill>
                  <a:schemeClr val="tx1"/>
                </a:solidFill>
              </a:rPr>
              <a:t>2018,3,-2.4,1.9,3.8,13.5</a:t>
            </a:r>
          </a:p>
          <a:p>
            <a:pPr algn="ctr"/>
            <a:r>
              <a:rPr kumimoji="1" lang="en-US" altLang="ja-JP" sz="1400" dirty="0">
                <a:solidFill>
                  <a:schemeClr val="tx1"/>
                </a:solidFill>
              </a:rPr>
              <a:t>2018,4,0.2,3.4,6.5,17.3</a:t>
            </a:r>
          </a:p>
        </p:txBody>
      </p:sp>
    </p:spTree>
    <p:extLst>
      <p:ext uri="{BB962C8B-B14F-4D97-AF65-F5344CB8AC3E}">
        <p14:creationId xmlns:p14="http://schemas.microsoft.com/office/powerpoint/2010/main" val="4941157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r"/>
            <a:r>
              <a:rPr lang="ja-JP" altLang="en-US" dirty="0"/>
              <a:t>オープンデータ研修予習用</a:t>
            </a:r>
            <a:endParaRPr kumimoji="1" lang="ja-JP" altLang="en-US" dirty="0"/>
          </a:p>
        </p:txBody>
      </p:sp>
      <p:sp>
        <p:nvSpPr>
          <p:cNvPr id="5" name="タイトル 1">
            <a:extLst>
              <a:ext uri="{FF2B5EF4-FFF2-40B4-BE49-F238E27FC236}">
                <a16:creationId xmlns:a16="http://schemas.microsoft.com/office/drawing/2014/main" id="{D658B0B1-5B12-4981-B4DE-136F351E9675}"/>
              </a:ext>
            </a:extLst>
          </p:cNvPr>
          <p:cNvSpPr txBox="1">
            <a:spLocks/>
          </p:cNvSpPr>
          <p:nvPr/>
        </p:nvSpPr>
        <p:spPr>
          <a:xfrm>
            <a:off x="323528" y="2194649"/>
            <a:ext cx="5328592" cy="538609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lang="en-US" sz="2900" kern="12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j-cs"/>
              </a:defRPr>
            </a:lvl1pPr>
          </a:lstStyle>
          <a:p>
            <a:pPr algn="l"/>
            <a:r>
              <a:rPr lang="en-US" altLang="ja-JP" dirty="0">
                <a:latin typeface="+mj-lt"/>
              </a:rPr>
              <a:t>END</a:t>
            </a:r>
            <a:endParaRPr lang="ja-JP" alt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2483348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ユーザー定義 1">
      <a:majorFont>
        <a:latin typeface="Meiryo UI"/>
        <a:ea typeface="Meiryo UI"/>
        <a:cs typeface=""/>
      </a:majorFont>
      <a:minorFont>
        <a:latin typeface="Meiryo UI"/>
        <a:ea typeface="Meiryo UI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ユーザー定義 1">
    <a:majorFont>
      <a:latin typeface="Helvetica Neue Medium"/>
      <a:ea typeface="メイリオ"/>
      <a:cs typeface="ＤＦＧ平成ゴシック体W7"/>
    </a:majorFont>
    <a:minorFont>
      <a:latin typeface="Arial"/>
      <a:ea typeface="メイリオ"/>
      <a:cs typeface="ＤＦＧ平成ゴシック体W7"/>
    </a:minorFont>
  </a:fontScheme>
  <a:fmtScheme name="ビジネス">
    <a:fillStyleLst>
      <a:solidFill>
        <a:schemeClr val="phClr"/>
      </a:solidFill>
      <a:gradFill rotWithShape="1">
        <a:gsLst>
          <a:gs pos="0">
            <a:schemeClr val="phClr">
              <a:tint val="62000"/>
              <a:satMod val="180000"/>
            </a:schemeClr>
          </a:gs>
          <a:gs pos="65000">
            <a:schemeClr val="phClr">
              <a:tint val="32000"/>
              <a:satMod val="250000"/>
            </a:schemeClr>
          </a:gs>
          <a:gs pos="100000">
            <a:schemeClr val="phClr">
              <a:tint val="23000"/>
              <a:satMod val="30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15000"/>
              <a:satMod val="180000"/>
            </a:schemeClr>
          </a:gs>
          <a:gs pos="50000">
            <a:schemeClr val="phClr">
              <a:shade val="45000"/>
              <a:satMod val="170000"/>
            </a:schemeClr>
          </a:gs>
          <a:gs pos="70000">
            <a:schemeClr val="phClr">
              <a:tint val="99000"/>
              <a:shade val="65000"/>
              <a:satMod val="155000"/>
            </a:schemeClr>
          </a:gs>
          <a:gs pos="100000">
            <a:schemeClr val="phClr">
              <a:tint val="95500"/>
              <a:shade val="10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/>
        </a:solidFill>
        <a:prstDash val="solid"/>
      </a:ln>
      <a:ln w="55000" cap="flat" cmpd="thickThin" algn="ctr">
        <a:solidFill>
          <a:schemeClr val="phClr"/>
        </a:solidFill>
        <a:prstDash val="solid"/>
      </a:ln>
      <a:ln w="63500" cap="flat" cmpd="thickThin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phClr">
              <a:satMod val="30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1050</Words>
  <Application>Microsoft Office PowerPoint</Application>
  <PresentationFormat>画面に合わせる (4:3)</PresentationFormat>
  <Paragraphs>156</Paragraphs>
  <Slides>6</Slides>
  <Notes>5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3" baseType="lpstr">
      <vt:lpstr>HGP創英角ｺﾞｼｯｸUB</vt:lpstr>
      <vt:lpstr>Meiryo UI</vt:lpstr>
      <vt:lpstr>ＭＳ Ｐゴシック</vt:lpstr>
      <vt:lpstr>游ゴシック</vt:lpstr>
      <vt:lpstr>Arial</vt:lpstr>
      <vt:lpstr>Times New Roman</vt:lpstr>
      <vt:lpstr>Office テーマ</vt:lpstr>
      <vt:lpstr>オープンデータ研修予習用</vt:lpstr>
      <vt:lpstr>オープンデータの定義</vt:lpstr>
      <vt:lpstr>二次利用とは？</vt:lpstr>
      <vt:lpstr>二次利用とは？</vt:lpstr>
      <vt:lpstr>機械判読とは？</vt:lpstr>
      <vt:lpstr>オープンデータ研修予習用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2018-11-16T23:34:19Z</dcterms:created>
  <dcterms:modified xsi:type="dcterms:W3CDTF">2018-11-21T12:04:19Z</dcterms:modified>
</cp:coreProperties>
</file>