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43"/>
  </p:notesMasterIdLst>
  <p:sldIdLst>
    <p:sldId id="260" r:id="rId2"/>
    <p:sldId id="268" r:id="rId3"/>
    <p:sldId id="269" r:id="rId4"/>
    <p:sldId id="266" r:id="rId5"/>
    <p:sldId id="309" r:id="rId6"/>
    <p:sldId id="312" r:id="rId7"/>
    <p:sldId id="308" r:id="rId8"/>
    <p:sldId id="270" r:id="rId9"/>
    <p:sldId id="273" r:id="rId10"/>
    <p:sldId id="313" r:id="rId11"/>
    <p:sldId id="274" r:id="rId12"/>
    <p:sldId id="276" r:id="rId13"/>
    <p:sldId id="279" r:id="rId14"/>
    <p:sldId id="314" r:id="rId15"/>
    <p:sldId id="293" r:id="rId16"/>
    <p:sldId id="317" r:id="rId17"/>
    <p:sldId id="306" r:id="rId18"/>
    <p:sldId id="315" r:id="rId19"/>
    <p:sldId id="316" r:id="rId20"/>
    <p:sldId id="320" r:id="rId21"/>
    <p:sldId id="280" r:id="rId22"/>
    <p:sldId id="288" r:id="rId23"/>
    <p:sldId id="289" r:id="rId24"/>
    <p:sldId id="310" r:id="rId25"/>
    <p:sldId id="319" r:id="rId26"/>
    <p:sldId id="318" r:id="rId27"/>
    <p:sldId id="277" r:id="rId28"/>
    <p:sldId id="278" r:id="rId29"/>
    <p:sldId id="294" r:id="rId30"/>
    <p:sldId id="296" r:id="rId31"/>
    <p:sldId id="297" r:id="rId32"/>
    <p:sldId id="303" r:id="rId33"/>
    <p:sldId id="300" r:id="rId34"/>
    <p:sldId id="302" r:id="rId35"/>
    <p:sldId id="284" r:id="rId36"/>
    <p:sldId id="290" r:id="rId37"/>
    <p:sldId id="321" r:id="rId38"/>
    <p:sldId id="322" r:id="rId39"/>
    <p:sldId id="323" r:id="rId40"/>
    <p:sldId id="324" r:id="rId41"/>
    <p:sldId id="325" r:id="rId42"/>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C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1" autoAdjust="0"/>
    <p:restoredTop sz="91571" autoAdjust="0"/>
  </p:normalViewPr>
  <p:slideViewPr>
    <p:cSldViewPr>
      <p:cViewPr varScale="1">
        <p:scale>
          <a:sx n="60" d="100"/>
          <a:sy n="60" d="100"/>
        </p:scale>
        <p:origin x="960"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A市</c:v>
                </c:pt>
              </c:strCache>
            </c:strRef>
          </c:tx>
          <c:spPr>
            <a:ln w="28575" cap="rnd">
              <a:solidFill>
                <a:schemeClr val="accent1"/>
              </a:solidFill>
              <a:round/>
            </a:ln>
            <a:effectLst/>
          </c:spPr>
          <c:marker>
            <c:symbol val="none"/>
          </c:marker>
          <c:cat>
            <c:numRef>
              <c:f>Sheet1!$A$2:$A$5</c:f>
              <c:numCache>
                <c:formatCode>General</c:formatCode>
                <c:ptCount val="4"/>
                <c:pt idx="0">
                  <c:v>1</c:v>
                </c:pt>
                <c:pt idx="1">
                  <c:v>2</c:v>
                </c:pt>
                <c:pt idx="2">
                  <c:v>3</c:v>
                </c:pt>
                <c:pt idx="3">
                  <c:v>4</c:v>
                </c:pt>
              </c:numCache>
            </c:numRef>
          </c:cat>
          <c:val>
            <c:numRef>
              <c:f>Sheet1!$B$2:$B$5</c:f>
              <c:numCache>
                <c:formatCode>General</c:formatCode>
                <c:ptCount val="4"/>
                <c:pt idx="0">
                  <c:v>-4.5</c:v>
                </c:pt>
                <c:pt idx="1">
                  <c:v>-6.8</c:v>
                </c:pt>
                <c:pt idx="2">
                  <c:v>-2.4</c:v>
                </c:pt>
                <c:pt idx="3">
                  <c:v>0.2</c:v>
                </c:pt>
              </c:numCache>
            </c:numRef>
          </c:val>
          <c:smooth val="0"/>
          <c:extLst>
            <c:ext xmlns:c16="http://schemas.microsoft.com/office/drawing/2014/chart" uri="{C3380CC4-5D6E-409C-BE32-E72D297353CC}">
              <c16:uniqueId val="{00000000-7F72-4CB7-B6E3-84B96E09FB83}"/>
            </c:ext>
          </c:extLst>
        </c:ser>
        <c:ser>
          <c:idx val="1"/>
          <c:order val="1"/>
          <c:tx>
            <c:strRef>
              <c:f>Sheet1!$C$1</c:f>
              <c:strCache>
                <c:ptCount val="1"/>
                <c:pt idx="0">
                  <c:v>B市</c:v>
                </c:pt>
              </c:strCache>
            </c:strRef>
          </c:tx>
          <c:spPr>
            <a:ln w="28575" cap="rnd">
              <a:solidFill>
                <a:schemeClr val="accent2"/>
              </a:solidFill>
              <a:round/>
            </a:ln>
            <a:effectLst/>
          </c:spPr>
          <c:marker>
            <c:symbol val="none"/>
          </c:marker>
          <c:cat>
            <c:numRef>
              <c:f>Sheet1!$A$2:$A$5</c:f>
              <c:numCache>
                <c:formatCode>General</c:formatCode>
                <c:ptCount val="4"/>
                <c:pt idx="0">
                  <c:v>1</c:v>
                </c:pt>
                <c:pt idx="1">
                  <c:v>2</c:v>
                </c:pt>
                <c:pt idx="2">
                  <c:v>3</c:v>
                </c:pt>
                <c:pt idx="3">
                  <c:v>4</c:v>
                </c:pt>
              </c:numCache>
            </c:numRef>
          </c:cat>
          <c:val>
            <c:numRef>
              <c:f>Sheet1!$C$2:$C$5</c:f>
              <c:numCache>
                <c:formatCode>General</c:formatCode>
                <c:ptCount val="4"/>
                <c:pt idx="0">
                  <c:v>-0.5</c:v>
                </c:pt>
                <c:pt idx="1">
                  <c:v>-2.1</c:v>
                </c:pt>
                <c:pt idx="2">
                  <c:v>1.9</c:v>
                </c:pt>
                <c:pt idx="3">
                  <c:v>3.4</c:v>
                </c:pt>
              </c:numCache>
            </c:numRef>
          </c:val>
          <c:smooth val="0"/>
          <c:extLst>
            <c:ext xmlns:c16="http://schemas.microsoft.com/office/drawing/2014/chart" uri="{C3380CC4-5D6E-409C-BE32-E72D297353CC}">
              <c16:uniqueId val="{00000001-7F72-4CB7-B6E3-84B96E09FB83}"/>
            </c:ext>
          </c:extLst>
        </c:ser>
        <c:ser>
          <c:idx val="2"/>
          <c:order val="2"/>
          <c:tx>
            <c:strRef>
              <c:f>Sheet1!$D$1</c:f>
              <c:strCache>
                <c:ptCount val="1"/>
                <c:pt idx="0">
                  <c:v>C市</c:v>
                </c:pt>
              </c:strCache>
            </c:strRef>
          </c:tx>
          <c:spPr>
            <a:ln w="28575" cap="rnd">
              <a:solidFill>
                <a:schemeClr val="accent3"/>
              </a:solidFill>
              <a:round/>
            </a:ln>
            <a:effectLst/>
          </c:spPr>
          <c:marker>
            <c:symbol val="none"/>
          </c:marker>
          <c:cat>
            <c:numRef>
              <c:f>Sheet1!$A$2:$A$5</c:f>
              <c:numCache>
                <c:formatCode>General</c:formatCode>
                <c:ptCount val="4"/>
                <c:pt idx="0">
                  <c:v>1</c:v>
                </c:pt>
                <c:pt idx="1">
                  <c:v>2</c:v>
                </c:pt>
                <c:pt idx="2">
                  <c:v>3</c:v>
                </c:pt>
                <c:pt idx="3">
                  <c:v>4</c:v>
                </c:pt>
              </c:numCache>
            </c:numRef>
          </c:cat>
          <c:val>
            <c:numRef>
              <c:f>Sheet1!$D$2:$D$5</c:f>
              <c:numCache>
                <c:formatCode>General</c:formatCode>
                <c:ptCount val="4"/>
                <c:pt idx="0">
                  <c:v>1.6</c:v>
                </c:pt>
                <c:pt idx="1">
                  <c:v>0.4</c:v>
                </c:pt>
                <c:pt idx="2">
                  <c:v>3.8</c:v>
                </c:pt>
                <c:pt idx="3">
                  <c:v>6.5</c:v>
                </c:pt>
              </c:numCache>
            </c:numRef>
          </c:val>
          <c:smooth val="0"/>
          <c:extLst>
            <c:ext xmlns:c16="http://schemas.microsoft.com/office/drawing/2014/chart" uri="{C3380CC4-5D6E-409C-BE32-E72D297353CC}">
              <c16:uniqueId val="{00000002-7F72-4CB7-B6E3-84B96E09FB83}"/>
            </c:ext>
          </c:extLst>
        </c:ser>
        <c:ser>
          <c:idx val="3"/>
          <c:order val="3"/>
          <c:tx>
            <c:strRef>
              <c:f>Sheet1!$E$1</c:f>
              <c:strCache>
                <c:ptCount val="1"/>
                <c:pt idx="0">
                  <c:v>D町</c:v>
                </c:pt>
              </c:strCache>
            </c:strRef>
          </c:tx>
          <c:spPr>
            <a:ln w="28575" cap="rnd">
              <a:solidFill>
                <a:schemeClr val="accent4"/>
              </a:solidFill>
              <a:round/>
            </a:ln>
            <a:effectLst/>
          </c:spPr>
          <c:marker>
            <c:symbol val="none"/>
          </c:marker>
          <c:cat>
            <c:numRef>
              <c:f>Sheet1!$A$2:$A$5</c:f>
              <c:numCache>
                <c:formatCode>General</c:formatCode>
                <c:ptCount val="4"/>
                <c:pt idx="0">
                  <c:v>1</c:v>
                </c:pt>
                <c:pt idx="1">
                  <c:v>2</c:v>
                </c:pt>
                <c:pt idx="2">
                  <c:v>3</c:v>
                </c:pt>
                <c:pt idx="3">
                  <c:v>4</c:v>
                </c:pt>
              </c:numCache>
            </c:numRef>
          </c:cat>
          <c:val>
            <c:numRef>
              <c:f>Sheet1!$E$2:$E$5</c:f>
              <c:numCache>
                <c:formatCode>General</c:formatCode>
                <c:ptCount val="4"/>
                <c:pt idx="0">
                  <c:v>11.3</c:v>
                </c:pt>
                <c:pt idx="1">
                  <c:v>8.4</c:v>
                </c:pt>
                <c:pt idx="2">
                  <c:v>13.5</c:v>
                </c:pt>
                <c:pt idx="3">
                  <c:v>17.3</c:v>
                </c:pt>
              </c:numCache>
            </c:numRef>
          </c:val>
          <c:smooth val="0"/>
          <c:extLst>
            <c:ext xmlns:c16="http://schemas.microsoft.com/office/drawing/2014/chart" uri="{C3380CC4-5D6E-409C-BE32-E72D297353CC}">
              <c16:uniqueId val="{00000003-7F72-4CB7-B6E3-84B96E09FB83}"/>
            </c:ext>
          </c:extLst>
        </c:ser>
        <c:dLbls>
          <c:showLegendKey val="0"/>
          <c:showVal val="0"/>
          <c:showCatName val="0"/>
          <c:showSerName val="0"/>
          <c:showPercent val="0"/>
          <c:showBubbleSize val="0"/>
        </c:dLbls>
        <c:smooth val="0"/>
        <c:axId val="111385840"/>
        <c:axId val="111386624"/>
      </c:lineChart>
      <c:catAx>
        <c:axId val="11138584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2"/>
                </a:solidFill>
                <a:latin typeface="メイリオ" panose="020B0604030504040204" pitchFamily="50" charset="-128"/>
                <a:ea typeface="メイリオ" panose="020B0604030504040204" pitchFamily="50" charset="-128"/>
                <a:cs typeface="+mn-cs"/>
              </a:defRPr>
            </a:pPr>
            <a:endParaRPr lang="ja-JP"/>
          </a:p>
        </c:txPr>
        <c:crossAx val="111386624"/>
        <c:crosses val="autoZero"/>
        <c:auto val="1"/>
        <c:lblAlgn val="ctr"/>
        <c:lblOffset val="100"/>
        <c:noMultiLvlLbl val="0"/>
      </c:catAx>
      <c:valAx>
        <c:axId val="111386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2"/>
                </a:solidFill>
                <a:latin typeface="メイリオ" panose="020B0604030504040204" pitchFamily="50" charset="-128"/>
                <a:ea typeface="メイリオ" panose="020B0604030504040204" pitchFamily="50" charset="-128"/>
                <a:cs typeface="+mn-cs"/>
              </a:defRPr>
            </a:pPr>
            <a:endParaRPr lang="ja-JP"/>
          </a:p>
        </c:txPr>
        <c:crossAx val="111385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bg2"/>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solidFill>
        <a:schemeClr val="bg2"/>
      </a:solidFill>
    </a:ln>
    <a:effectLst/>
  </c:spPr>
  <c:txPr>
    <a:bodyPr/>
    <a:lstStyle/>
    <a:p>
      <a:pPr>
        <a:defRPr sz="1200">
          <a:solidFill>
            <a:schemeClr val="bg2"/>
          </a:solidFill>
          <a:latin typeface="メイリオ" panose="020B0604030504040204" pitchFamily="50" charset="-128"/>
          <a:ea typeface="メイリオ" panose="020B0604030504040204" pitchFamily="50" charset="-128"/>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45053B6B-85F0-4D10-BE8B-30F32F836F75}" type="datetimeFigureOut">
              <a:rPr kumimoji="1" lang="ja-JP" altLang="en-US" smtClean="0"/>
              <a:t>2020/1/15</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BC593228-728A-4795-AE70-4E5858140379}" type="slidenum">
              <a:rPr kumimoji="1" lang="ja-JP" altLang="en-US" smtClean="0"/>
              <a:t>‹#›</a:t>
            </a:fld>
            <a:endParaRPr kumimoji="1" lang="ja-JP" altLang="en-US"/>
          </a:p>
        </p:txBody>
      </p:sp>
    </p:spTree>
    <p:extLst>
      <p:ext uri="{BB962C8B-B14F-4D97-AF65-F5344CB8AC3E}">
        <p14:creationId xmlns:p14="http://schemas.microsoft.com/office/powerpoint/2010/main" val="26444071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0</a:t>
            </a:fld>
            <a:endParaRPr kumimoji="1" lang="ja-JP" altLang="en-US"/>
          </a:p>
        </p:txBody>
      </p:sp>
    </p:spTree>
    <p:extLst>
      <p:ext uri="{BB962C8B-B14F-4D97-AF65-F5344CB8AC3E}">
        <p14:creationId xmlns:p14="http://schemas.microsoft.com/office/powerpoint/2010/main" val="1010609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9</a:t>
            </a:fld>
            <a:endParaRPr kumimoji="1" lang="ja-JP" altLang="en-US"/>
          </a:p>
        </p:txBody>
      </p:sp>
    </p:spTree>
    <p:extLst>
      <p:ext uri="{BB962C8B-B14F-4D97-AF65-F5344CB8AC3E}">
        <p14:creationId xmlns:p14="http://schemas.microsoft.com/office/powerpoint/2010/main" val="2020826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10</a:t>
            </a:fld>
            <a:endParaRPr kumimoji="1" lang="ja-JP" altLang="en-US"/>
          </a:p>
        </p:txBody>
      </p:sp>
    </p:spTree>
    <p:extLst>
      <p:ext uri="{BB962C8B-B14F-4D97-AF65-F5344CB8AC3E}">
        <p14:creationId xmlns:p14="http://schemas.microsoft.com/office/powerpoint/2010/main" val="2660817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11</a:t>
            </a:fld>
            <a:endParaRPr kumimoji="1" lang="ja-JP" altLang="en-US"/>
          </a:p>
        </p:txBody>
      </p:sp>
    </p:spTree>
    <p:extLst>
      <p:ext uri="{BB962C8B-B14F-4D97-AF65-F5344CB8AC3E}">
        <p14:creationId xmlns:p14="http://schemas.microsoft.com/office/powerpoint/2010/main" val="2802248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12</a:t>
            </a:fld>
            <a:endParaRPr kumimoji="1" lang="ja-JP" altLang="en-US"/>
          </a:p>
        </p:txBody>
      </p:sp>
    </p:spTree>
    <p:extLst>
      <p:ext uri="{BB962C8B-B14F-4D97-AF65-F5344CB8AC3E}">
        <p14:creationId xmlns:p14="http://schemas.microsoft.com/office/powerpoint/2010/main" val="3158980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13</a:t>
            </a:fld>
            <a:endParaRPr kumimoji="1" lang="ja-JP" altLang="en-US"/>
          </a:p>
        </p:txBody>
      </p:sp>
    </p:spTree>
    <p:extLst>
      <p:ext uri="{BB962C8B-B14F-4D97-AF65-F5344CB8AC3E}">
        <p14:creationId xmlns:p14="http://schemas.microsoft.com/office/powerpoint/2010/main" val="3684012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14</a:t>
            </a:fld>
            <a:endParaRPr kumimoji="1" lang="ja-JP" altLang="en-US"/>
          </a:p>
        </p:txBody>
      </p:sp>
    </p:spTree>
    <p:extLst>
      <p:ext uri="{BB962C8B-B14F-4D97-AF65-F5344CB8AC3E}">
        <p14:creationId xmlns:p14="http://schemas.microsoft.com/office/powerpoint/2010/main" val="673402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15</a:t>
            </a:fld>
            <a:endParaRPr kumimoji="1" lang="ja-JP" altLang="en-US"/>
          </a:p>
        </p:txBody>
      </p:sp>
    </p:spTree>
    <p:extLst>
      <p:ext uri="{BB962C8B-B14F-4D97-AF65-F5344CB8AC3E}">
        <p14:creationId xmlns:p14="http://schemas.microsoft.com/office/powerpoint/2010/main" val="1762341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16</a:t>
            </a:fld>
            <a:endParaRPr kumimoji="1" lang="ja-JP" altLang="en-US"/>
          </a:p>
        </p:txBody>
      </p:sp>
    </p:spTree>
    <p:extLst>
      <p:ext uri="{BB962C8B-B14F-4D97-AF65-F5344CB8AC3E}">
        <p14:creationId xmlns:p14="http://schemas.microsoft.com/office/powerpoint/2010/main" val="458411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17</a:t>
            </a:fld>
            <a:endParaRPr kumimoji="1" lang="ja-JP" altLang="en-US"/>
          </a:p>
        </p:txBody>
      </p:sp>
    </p:spTree>
    <p:extLst>
      <p:ext uri="{BB962C8B-B14F-4D97-AF65-F5344CB8AC3E}">
        <p14:creationId xmlns:p14="http://schemas.microsoft.com/office/powerpoint/2010/main" val="2624282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18</a:t>
            </a:fld>
            <a:endParaRPr kumimoji="1" lang="ja-JP" altLang="en-US"/>
          </a:p>
        </p:txBody>
      </p:sp>
    </p:spTree>
    <p:extLst>
      <p:ext uri="{BB962C8B-B14F-4D97-AF65-F5344CB8AC3E}">
        <p14:creationId xmlns:p14="http://schemas.microsoft.com/office/powerpoint/2010/main" val="1136077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a:t>
            </a:fld>
            <a:endParaRPr kumimoji="1" lang="ja-JP" altLang="en-US"/>
          </a:p>
        </p:txBody>
      </p:sp>
    </p:spTree>
    <p:extLst>
      <p:ext uri="{BB962C8B-B14F-4D97-AF65-F5344CB8AC3E}">
        <p14:creationId xmlns:p14="http://schemas.microsoft.com/office/powerpoint/2010/main" val="1748469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19</a:t>
            </a:fld>
            <a:endParaRPr kumimoji="1" lang="ja-JP" altLang="en-US"/>
          </a:p>
        </p:txBody>
      </p:sp>
    </p:spTree>
    <p:extLst>
      <p:ext uri="{BB962C8B-B14F-4D97-AF65-F5344CB8AC3E}">
        <p14:creationId xmlns:p14="http://schemas.microsoft.com/office/powerpoint/2010/main" val="68704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20</a:t>
            </a:fld>
            <a:endParaRPr kumimoji="1" lang="ja-JP" altLang="en-US"/>
          </a:p>
        </p:txBody>
      </p:sp>
    </p:spTree>
    <p:extLst>
      <p:ext uri="{BB962C8B-B14F-4D97-AF65-F5344CB8AC3E}">
        <p14:creationId xmlns:p14="http://schemas.microsoft.com/office/powerpoint/2010/main" val="2506791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21</a:t>
            </a:fld>
            <a:endParaRPr kumimoji="1" lang="ja-JP" altLang="en-US"/>
          </a:p>
        </p:txBody>
      </p:sp>
    </p:spTree>
    <p:extLst>
      <p:ext uri="{BB962C8B-B14F-4D97-AF65-F5344CB8AC3E}">
        <p14:creationId xmlns:p14="http://schemas.microsoft.com/office/powerpoint/2010/main" val="1594537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22</a:t>
            </a:fld>
            <a:endParaRPr kumimoji="1" lang="ja-JP" altLang="en-US"/>
          </a:p>
        </p:txBody>
      </p:sp>
    </p:spTree>
    <p:extLst>
      <p:ext uri="{BB962C8B-B14F-4D97-AF65-F5344CB8AC3E}">
        <p14:creationId xmlns:p14="http://schemas.microsoft.com/office/powerpoint/2010/main" val="3294291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23</a:t>
            </a:fld>
            <a:endParaRPr kumimoji="1" lang="ja-JP" altLang="en-US"/>
          </a:p>
        </p:txBody>
      </p:sp>
    </p:spTree>
    <p:extLst>
      <p:ext uri="{BB962C8B-B14F-4D97-AF65-F5344CB8AC3E}">
        <p14:creationId xmlns:p14="http://schemas.microsoft.com/office/powerpoint/2010/main" val="559954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24</a:t>
            </a:fld>
            <a:endParaRPr kumimoji="1" lang="ja-JP" altLang="en-US"/>
          </a:p>
        </p:txBody>
      </p:sp>
    </p:spTree>
    <p:extLst>
      <p:ext uri="{BB962C8B-B14F-4D97-AF65-F5344CB8AC3E}">
        <p14:creationId xmlns:p14="http://schemas.microsoft.com/office/powerpoint/2010/main" val="1946472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25</a:t>
            </a:fld>
            <a:endParaRPr kumimoji="1" lang="ja-JP" altLang="en-US"/>
          </a:p>
        </p:txBody>
      </p:sp>
    </p:spTree>
    <p:extLst>
      <p:ext uri="{BB962C8B-B14F-4D97-AF65-F5344CB8AC3E}">
        <p14:creationId xmlns:p14="http://schemas.microsoft.com/office/powerpoint/2010/main" val="3656992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26</a:t>
            </a:fld>
            <a:endParaRPr kumimoji="1" lang="ja-JP" altLang="en-US"/>
          </a:p>
        </p:txBody>
      </p:sp>
    </p:spTree>
    <p:extLst>
      <p:ext uri="{BB962C8B-B14F-4D97-AF65-F5344CB8AC3E}">
        <p14:creationId xmlns:p14="http://schemas.microsoft.com/office/powerpoint/2010/main" val="39827862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27</a:t>
            </a:fld>
            <a:endParaRPr kumimoji="1" lang="ja-JP" altLang="en-US"/>
          </a:p>
        </p:txBody>
      </p:sp>
    </p:spTree>
    <p:extLst>
      <p:ext uri="{BB962C8B-B14F-4D97-AF65-F5344CB8AC3E}">
        <p14:creationId xmlns:p14="http://schemas.microsoft.com/office/powerpoint/2010/main" val="400522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28</a:t>
            </a:fld>
            <a:endParaRPr kumimoji="1" lang="ja-JP" altLang="en-US"/>
          </a:p>
        </p:txBody>
      </p:sp>
    </p:spTree>
    <p:extLst>
      <p:ext uri="{BB962C8B-B14F-4D97-AF65-F5344CB8AC3E}">
        <p14:creationId xmlns:p14="http://schemas.microsoft.com/office/powerpoint/2010/main" val="4032545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a:t>
            </a:fld>
            <a:endParaRPr kumimoji="1" lang="ja-JP" altLang="en-US"/>
          </a:p>
        </p:txBody>
      </p:sp>
    </p:spTree>
    <p:extLst>
      <p:ext uri="{BB962C8B-B14F-4D97-AF65-F5344CB8AC3E}">
        <p14:creationId xmlns:p14="http://schemas.microsoft.com/office/powerpoint/2010/main" val="26716790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29</a:t>
            </a:fld>
            <a:endParaRPr kumimoji="1" lang="ja-JP" altLang="en-US"/>
          </a:p>
        </p:txBody>
      </p:sp>
    </p:spTree>
    <p:extLst>
      <p:ext uri="{BB962C8B-B14F-4D97-AF65-F5344CB8AC3E}">
        <p14:creationId xmlns:p14="http://schemas.microsoft.com/office/powerpoint/2010/main" val="29308102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30</a:t>
            </a:fld>
            <a:endParaRPr kumimoji="1" lang="ja-JP" altLang="en-US"/>
          </a:p>
        </p:txBody>
      </p:sp>
    </p:spTree>
    <p:extLst>
      <p:ext uri="{BB962C8B-B14F-4D97-AF65-F5344CB8AC3E}">
        <p14:creationId xmlns:p14="http://schemas.microsoft.com/office/powerpoint/2010/main" val="3118301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31</a:t>
            </a:fld>
            <a:endParaRPr kumimoji="1" lang="ja-JP" altLang="en-US"/>
          </a:p>
        </p:txBody>
      </p:sp>
    </p:spTree>
    <p:extLst>
      <p:ext uri="{BB962C8B-B14F-4D97-AF65-F5344CB8AC3E}">
        <p14:creationId xmlns:p14="http://schemas.microsoft.com/office/powerpoint/2010/main" val="1153834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32</a:t>
            </a:fld>
            <a:endParaRPr kumimoji="1" lang="ja-JP" altLang="en-US"/>
          </a:p>
        </p:txBody>
      </p:sp>
    </p:spTree>
    <p:extLst>
      <p:ext uri="{BB962C8B-B14F-4D97-AF65-F5344CB8AC3E}">
        <p14:creationId xmlns:p14="http://schemas.microsoft.com/office/powerpoint/2010/main" val="1067643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33</a:t>
            </a:fld>
            <a:endParaRPr kumimoji="1" lang="ja-JP" altLang="en-US"/>
          </a:p>
        </p:txBody>
      </p:sp>
    </p:spTree>
    <p:extLst>
      <p:ext uri="{BB962C8B-B14F-4D97-AF65-F5344CB8AC3E}">
        <p14:creationId xmlns:p14="http://schemas.microsoft.com/office/powerpoint/2010/main" val="27310315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35</a:t>
            </a:fld>
            <a:endParaRPr kumimoji="1" lang="ja-JP" altLang="en-US"/>
          </a:p>
        </p:txBody>
      </p:sp>
    </p:spTree>
    <p:extLst>
      <p:ext uri="{BB962C8B-B14F-4D97-AF65-F5344CB8AC3E}">
        <p14:creationId xmlns:p14="http://schemas.microsoft.com/office/powerpoint/2010/main" val="34748778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36</a:t>
            </a:fld>
            <a:endParaRPr kumimoji="1" lang="ja-JP" altLang="en-US"/>
          </a:p>
        </p:txBody>
      </p:sp>
    </p:spTree>
    <p:extLst>
      <p:ext uri="{BB962C8B-B14F-4D97-AF65-F5344CB8AC3E}">
        <p14:creationId xmlns:p14="http://schemas.microsoft.com/office/powerpoint/2010/main" val="19757187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37</a:t>
            </a:fld>
            <a:endParaRPr kumimoji="1" lang="ja-JP" altLang="en-US"/>
          </a:p>
        </p:txBody>
      </p:sp>
    </p:spTree>
    <p:extLst>
      <p:ext uri="{BB962C8B-B14F-4D97-AF65-F5344CB8AC3E}">
        <p14:creationId xmlns:p14="http://schemas.microsoft.com/office/powerpoint/2010/main" val="38184817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38</a:t>
            </a:fld>
            <a:endParaRPr kumimoji="1" lang="ja-JP" altLang="en-US"/>
          </a:p>
        </p:txBody>
      </p:sp>
    </p:spTree>
    <p:extLst>
      <p:ext uri="{BB962C8B-B14F-4D97-AF65-F5344CB8AC3E}">
        <p14:creationId xmlns:p14="http://schemas.microsoft.com/office/powerpoint/2010/main" val="26852467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39</a:t>
            </a:fld>
            <a:endParaRPr kumimoji="1" lang="ja-JP" altLang="en-US"/>
          </a:p>
        </p:txBody>
      </p:sp>
    </p:spTree>
    <p:extLst>
      <p:ext uri="{BB962C8B-B14F-4D97-AF65-F5344CB8AC3E}">
        <p14:creationId xmlns:p14="http://schemas.microsoft.com/office/powerpoint/2010/main" val="3254381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a:t>
            </a:fld>
            <a:endParaRPr kumimoji="1" lang="ja-JP" altLang="en-US"/>
          </a:p>
        </p:txBody>
      </p:sp>
    </p:spTree>
    <p:extLst>
      <p:ext uri="{BB962C8B-B14F-4D97-AF65-F5344CB8AC3E}">
        <p14:creationId xmlns:p14="http://schemas.microsoft.com/office/powerpoint/2010/main" val="26931728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40</a:t>
            </a:fld>
            <a:endParaRPr kumimoji="1" lang="ja-JP" altLang="en-US"/>
          </a:p>
        </p:txBody>
      </p:sp>
    </p:spTree>
    <p:extLst>
      <p:ext uri="{BB962C8B-B14F-4D97-AF65-F5344CB8AC3E}">
        <p14:creationId xmlns:p14="http://schemas.microsoft.com/office/powerpoint/2010/main" val="1609320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4</a:t>
            </a:fld>
            <a:endParaRPr kumimoji="1" lang="ja-JP" altLang="en-US"/>
          </a:p>
        </p:txBody>
      </p:sp>
    </p:spTree>
    <p:extLst>
      <p:ext uri="{BB962C8B-B14F-4D97-AF65-F5344CB8AC3E}">
        <p14:creationId xmlns:p14="http://schemas.microsoft.com/office/powerpoint/2010/main" val="1888323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5</a:t>
            </a:fld>
            <a:endParaRPr kumimoji="1" lang="ja-JP" altLang="en-US"/>
          </a:p>
        </p:txBody>
      </p:sp>
    </p:spTree>
    <p:extLst>
      <p:ext uri="{BB962C8B-B14F-4D97-AF65-F5344CB8AC3E}">
        <p14:creationId xmlns:p14="http://schemas.microsoft.com/office/powerpoint/2010/main" val="2098610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6</a:t>
            </a:fld>
            <a:endParaRPr kumimoji="1" lang="ja-JP" altLang="en-US"/>
          </a:p>
        </p:txBody>
      </p:sp>
    </p:spTree>
    <p:extLst>
      <p:ext uri="{BB962C8B-B14F-4D97-AF65-F5344CB8AC3E}">
        <p14:creationId xmlns:p14="http://schemas.microsoft.com/office/powerpoint/2010/main" val="3988444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7</a:t>
            </a:fld>
            <a:endParaRPr kumimoji="1" lang="ja-JP" altLang="en-US"/>
          </a:p>
        </p:txBody>
      </p:sp>
    </p:spTree>
    <p:extLst>
      <p:ext uri="{BB962C8B-B14F-4D97-AF65-F5344CB8AC3E}">
        <p14:creationId xmlns:p14="http://schemas.microsoft.com/office/powerpoint/2010/main" val="2730556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8</a:t>
            </a:fld>
            <a:endParaRPr kumimoji="1" lang="ja-JP" altLang="en-US"/>
          </a:p>
        </p:txBody>
      </p:sp>
    </p:spTree>
    <p:extLst>
      <p:ext uri="{BB962C8B-B14F-4D97-AF65-F5344CB8AC3E}">
        <p14:creationId xmlns:p14="http://schemas.microsoft.com/office/powerpoint/2010/main" val="1234450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3498702" y="2932007"/>
            <a:ext cx="5328592" cy="538609"/>
          </a:xfrm>
        </p:spPr>
        <p:txBody>
          <a:bodyPr wrap="square">
            <a:normAutofit/>
          </a:bodyPr>
          <a:lstStyle>
            <a:lvl1pPr algn="ctr">
              <a:defRPr lang="en-US" sz="2900" dirty="0">
                <a:latin typeface="HGP創英角ｺﾞｼｯｸUB" panose="020B0900000000000000" pitchFamily="50" charset="-128"/>
                <a:ea typeface="HGP創英角ｺﾞｼｯｸUB" panose="020B0900000000000000" pitchFamily="50" charset="-128"/>
              </a:defRPr>
            </a:lvl1pPr>
          </a:lstStyle>
          <a:p>
            <a:pPr lvl="0" fontAlgn="base">
              <a:lnSpc>
                <a:spcPct val="100000"/>
              </a:lnSpc>
              <a:spcAft>
                <a:spcPct val="0"/>
              </a:spcAft>
            </a:pPr>
            <a:r>
              <a:rPr lang="ja-JP" altLang="en-US" dirty="0"/>
              <a:t>マスター タイトルの書式設定</a:t>
            </a:r>
            <a:endParaRPr lang="en-US" dirty="0"/>
          </a:p>
        </p:txBody>
      </p:sp>
      <p:sp>
        <p:nvSpPr>
          <p:cNvPr id="3" name="Subtitle 2"/>
          <p:cNvSpPr>
            <a:spLocks noGrp="1"/>
          </p:cNvSpPr>
          <p:nvPr>
            <p:ph type="subTitle" idx="1"/>
          </p:nvPr>
        </p:nvSpPr>
        <p:spPr>
          <a:xfrm>
            <a:off x="3498702" y="3669365"/>
            <a:ext cx="5328592" cy="2059210"/>
          </a:xfrm>
        </p:spPr>
        <p:txBody>
          <a:bodyPr>
            <a:normAutofit/>
          </a:bodyPr>
          <a:lstStyle>
            <a:lvl1pPr marL="0" indent="0" algn="r">
              <a:buNone/>
              <a:defRPr sz="2400">
                <a:latin typeface="HGP創英角ｺﾞｼｯｸUB" panose="020B0900000000000000" pitchFamily="50" charset="-128"/>
                <a:ea typeface="HGP創英角ｺﾞｼｯｸUB" panose="020B09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6" name="Slide Number Placeholder 5"/>
          <p:cNvSpPr>
            <a:spLocks noGrp="1"/>
          </p:cNvSpPr>
          <p:nvPr>
            <p:ph type="sldNum" sz="quarter" idx="12"/>
          </p:nvPr>
        </p:nvSpPr>
        <p:spPr>
          <a:xfrm>
            <a:off x="8617024" y="6525344"/>
            <a:ext cx="504056" cy="288032"/>
          </a:xfrm>
        </p:spPr>
        <p:txBody>
          <a:bodyPr/>
          <a:lstStyle>
            <a:lvl1pPr>
              <a:defRPr sz="1200">
                <a:latin typeface="Meiryo UI" panose="020B0604030504040204" pitchFamily="50" charset="-128"/>
                <a:ea typeface="Meiryo UI" panose="020B0604030504040204" pitchFamily="50" charset="-128"/>
                <a:cs typeface="Meiryo UI" panose="020B0604030504040204" pitchFamily="50" charset="-128"/>
              </a:defRPr>
            </a:lvl1pPr>
          </a:lstStyle>
          <a:p>
            <a:fld id="{EEDB8509-CC2C-4EC7-9C2E-996B98B58898}" type="slidenum">
              <a:rPr kumimoji="1" lang="ja-JP" altLang="en-US" smtClean="0"/>
              <a:pPr/>
              <a:t>‹#›</a:t>
            </a:fld>
            <a:endParaRPr kumimoji="1" lang="ja-JP" altLang="en-US" dirty="0"/>
          </a:p>
        </p:txBody>
      </p:sp>
      <p:sp>
        <p:nvSpPr>
          <p:cNvPr id="7" name="正方形/長方形 11"/>
          <p:cNvSpPr>
            <a:spLocks noChangeArrowheads="1"/>
          </p:cNvSpPr>
          <p:nvPr userDrawn="1"/>
        </p:nvSpPr>
        <p:spPr bwMode="gray">
          <a:xfrm>
            <a:off x="324644" y="2763058"/>
            <a:ext cx="8502650" cy="109537"/>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Tree>
    <p:extLst>
      <p:ext uri="{BB962C8B-B14F-4D97-AF65-F5344CB8AC3E}">
        <p14:creationId xmlns:p14="http://schemas.microsoft.com/office/powerpoint/2010/main" val="217878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r>
              <a:rPr kumimoji="1" lang="en-US" altLang="ja-JP"/>
              <a:t>Copyright</a:t>
            </a:r>
            <a:endParaRPr kumimoji="1" lang="ja-JP" altLang="en-US"/>
          </a:p>
        </p:txBody>
      </p:sp>
      <p:sp>
        <p:nvSpPr>
          <p:cNvPr id="7" name="Slide Number Placeholder 6"/>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2813424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r>
              <a:rPr kumimoji="1" lang="en-US" altLang="ja-JP"/>
              <a:t>Copyright</a:t>
            </a:r>
            <a:endParaRPr kumimoji="1" lang="ja-JP" altLang="en-US"/>
          </a:p>
        </p:txBody>
      </p:sp>
      <p:sp>
        <p:nvSpPr>
          <p:cNvPr id="7" name="Slide Number Placeholder 6"/>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1845604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Copyright</a:t>
            </a:r>
            <a:endParaRPr kumimoji="1" lang="ja-JP" altLang="en-US"/>
          </a:p>
        </p:txBody>
      </p:sp>
      <p:sp>
        <p:nvSpPr>
          <p:cNvPr id="6" name="Slide Number Placeholder 5"/>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148651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Copyright</a:t>
            </a:r>
            <a:endParaRPr kumimoji="1" lang="ja-JP" altLang="en-US"/>
          </a:p>
        </p:txBody>
      </p:sp>
      <p:sp>
        <p:nvSpPr>
          <p:cNvPr id="6" name="Slide Number Placeholder 5"/>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1330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04448" y="6525344"/>
            <a:ext cx="504056" cy="288032"/>
          </a:xfrm>
        </p:spPr>
        <p:txBody>
          <a:bodyPr/>
          <a:lstStyle>
            <a:lvl1pPr>
              <a:defRPr sz="1400">
                <a:latin typeface="Arial" panose="020B0604020202020204" pitchFamily="34" charset="0"/>
                <a:cs typeface="Arial" panose="020B0604020202020204" pitchFamily="34" charset="0"/>
              </a:defRPr>
            </a:lvl1pPr>
          </a:lstStyle>
          <a:p>
            <a:fld id="{EEDB8509-CC2C-4EC7-9C2E-996B98B58898}" type="slidenum">
              <a:rPr kumimoji="1" lang="ja-JP" altLang="en-US" smtClean="0"/>
              <a:pPr/>
              <a:t>‹#›</a:t>
            </a:fld>
            <a:endParaRPr kumimoji="1" lang="ja-JP" altLang="en-US" dirty="0"/>
          </a:p>
        </p:txBody>
      </p:sp>
      <p:sp>
        <p:nvSpPr>
          <p:cNvPr id="7" name="正方形/長方形 11"/>
          <p:cNvSpPr>
            <a:spLocks noChangeArrowheads="1"/>
          </p:cNvSpPr>
          <p:nvPr userDrawn="1"/>
        </p:nvSpPr>
        <p:spPr bwMode="gray">
          <a:xfrm>
            <a:off x="324644" y="2763058"/>
            <a:ext cx="8502650" cy="109537"/>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 name="正方形/長方形 10"/>
          <p:cNvSpPr/>
          <p:nvPr userDrawn="1"/>
        </p:nvSpPr>
        <p:spPr>
          <a:xfrm>
            <a:off x="827584" y="2060848"/>
            <a:ext cx="4248472" cy="576064"/>
          </a:xfrm>
          <a:prstGeom prst="rect">
            <a:avLst/>
          </a:prstGeom>
        </p:spPr>
        <p:txBody>
          <a:bodyPr vert="horz" lIns="91440" tIns="45720" rIns="91440" bIns="45720" rtlCol="0" anchor="ctr">
            <a:normAutofit/>
          </a:bodyPr>
          <a:lstStyle/>
          <a:p>
            <a:pPr lvl="0" indent="0" defTabSz="914400">
              <a:lnSpc>
                <a:spcPct val="90000"/>
              </a:lnSpc>
              <a:spcBef>
                <a:spcPts val="1000"/>
              </a:spcBef>
              <a:buFont typeface="Arial" panose="020B0604020202020204" pitchFamily="34" charset="0"/>
              <a:buNone/>
            </a:pPr>
            <a:r>
              <a:rPr kumimoji="1" lang="en-US" altLang="ja-JP" sz="3200" b="1" dirty="0">
                <a:solidFill>
                  <a:schemeClr val="tx1"/>
                </a:solidFill>
                <a:latin typeface="Arial" panose="020B0604020202020204" pitchFamily="34" charset="0"/>
                <a:cs typeface="Arial" panose="020B0604020202020204" pitchFamily="34" charset="0"/>
              </a:rPr>
              <a:t>Contents</a:t>
            </a:r>
            <a:endParaRPr kumimoji="1" lang="ja-JP" altLang="en-US" sz="3200" b="1" dirty="0">
              <a:solidFill>
                <a:schemeClr val="tx1"/>
              </a:solidFill>
              <a:latin typeface="Arial" panose="020B0604020202020204" pitchFamily="34" charset="0"/>
              <a:cs typeface="Arial" panose="020B0604020202020204" pitchFamily="34" charset="0"/>
            </a:endParaRPr>
          </a:p>
        </p:txBody>
      </p:sp>
      <p:sp>
        <p:nvSpPr>
          <p:cNvPr id="13" name="テキスト プレースホルダー 12"/>
          <p:cNvSpPr>
            <a:spLocks noGrp="1"/>
          </p:cNvSpPr>
          <p:nvPr>
            <p:ph type="body" sz="quarter" idx="13"/>
          </p:nvPr>
        </p:nvSpPr>
        <p:spPr>
          <a:xfrm>
            <a:off x="1259632" y="2996952"/>
            <a:ext cx="6912768" cy="2664296"/>
          </a:xfrm>
        </p:spPr>
        <p:txBody>
          <a:bodyPr/>
          <a:lstStyle>
            <a:lvl1pPr>
              <a:defRPr>
                <a:latin typeface="HGP創英角ｺﾞｼｯｸUB" panose="020B0900000000000000" pitchFamily="50" charset="-128"/>
                <a:ea typeface="HGP創英角ｺﾞｼｯｸUB" panose="020B0900000000000000" pitchFamily="50" charset="-128"/>
              </a:defRPr>
            </a:lvl1pPr>
            <a:lvl2pPr>
              <a:defRPr>
                <a:latin typeface="HGP創英角ｺﾞｼｯｸUB" panose="020B0900000000000000" pitchFamily="50" charset="-128"/>
                <a:ea typeface="HGP創英角ｺﾞｼｯｸUB" panose="020B0900000000000000" pitchFamily="50" charset="-128"/>
              </a:defRPr>
            </a:lvl2pPr>
            <a:lvl3pPr>
              <a:defRPr>
                <a:latin typeface="HGP創英角ｺﾞｼｯｸUB" panose="020B0900000000000000" pitchFamily="50" charset="-128"/>
                <a:ea typeface="HGP創英角ｺﾞｼｯｸUB" panose="020B0900000000000000" pitchFamily="50" charset="-128"/>
              </a:defRPr>
            </a:lvl3pPr>
            <a:lvl4pPr>
              <a:defRPr>
                <a:latin typeface="HGP創英角ｺﾞｼｯｸUB" panose="020B0900000000000000" pitchFamily="50" charset="-128"/>
                <a:ea typeface="HGP創英角ｺﾞｼｯｸUB" panose="020B0900000000000000" pitchFamily="50" charset="-128"/>
              </a:defRPr>
            </a:lvl4pPr>
            <a:lvl5pPr>
              <a:defRPr>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378052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924944"/>
            <a:ext cx="5328592" cy="538609"/>
          </a:xfrm>
        </p:spPr>
        <p:txBody>
          <a:bodyPr wrap="square">
            <a:normAutofit/>
          </a:bodyPr>
          <a:lstStyle>
            <a:lvl1pPr>
              <a:defRPr lang="en-US" sz="2900" dirty="0">
                <a:latin typeface="HGP創英角ｺﾞｼｯｸUB" panose="020B0900000000000000" pitchFamily="50" charset="-128"/>
                <a:ea typeface="HGP創英角ｺﾞｼｯｸUB" panose="020B0900000000000000" pitchFamily="50" charset="-128"/>
              </a:defRPr>
            </a:lvl1pPr>
          </a:lstStyle>
          <a:p>
            <a:pPr lvl="0" fontAlgn="base">
              <a:lnSpc>
                <a:spcPct val="100000"/>
              </a:lnSpc>
              <a:spcAft>
                <a:spcPct val="0"/>
              </a:spcAft>
            </a:pPr>
            <a:r>
              <a:rPr lang="ja-JP" altLang="en-US" dirty="0"/>
              <a:t>マスター タイトルの書式設定</a:t>
            </a:r>
            <a:endParaRPr lang="en-US" dirty="0"/>
          </a:p>
        </p:txBody>
      </p:sp>
      <p:sp>
        <p:nvSpPr>
          <p:cNvPr id="6" name="Slide Number Placeholder 5"/>
          <p:cNvSpPr>
            <a:spLocks noGrp="1"/>
          </p:cNvSpPr>
          <p:nvPr>
            <p:ph type="sldNum" sz="quarter" idx="12"/>
          </p:nvPr>
        </p:nvSpPr>
        <p:spPr>
          <a:xfrm>
            <a:off x="8604448" y="6525344"/>
            <a:ext cx="504056" cy="288032"/>
          </a:xfrm>
        </p:spPr>
        <p:txBody>
          <a:bodyPr/>
          <a:lstStyle>
            <a:lvl1pPr>
              <a:defRPr sz="1400">
                <a:latin typeface="Arial" panose="020B0604020202020204" pitchFamily="34" charset="0"/>
                <a:cs typeface="Arial" panose="020B0604020202020204" pitchFamily="34" charset="0"/>
              </a:defRPr>
            </a:lvl1pPr>
          </a:lstStyle>
          <a:p>
            <a:fld id="{EEDB8509-CC2C-4EC7-9C2E-996B98B58898}" type="slidenum">
              <a:rPr kumimoji="1" lang="ja-JP" altLang="en-US" smtClean="0"/>
              <a:pPr/>
              <a:t>‹#›</a:t>
            </a:fld>
            <a:endParaRPr kumimoji="1" lang="ja-JP" altLang="en-US" dirty="0"/>
          </a:p>
        </p:txBody>
      </p:sp>
      <p:sp>
        <p:nvSpPr>
          <p:cNvPr id="7" name="正方形/長方形 11"/>
          <p:cNvSpPr>
            <a:spLocks noChangeArrowheads="1"/>
          </p:cNvSpPr>
          <p:nvPr userDrawn="1"/>
        </p:nvSpPr>
        <p:spPr bwMode="gray">
          <a:xfrm>
            <a:off x="324644" y="2763058"/>
            <a:ext cx="8502650" cy="109537"/>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Tree>
    <p:extLst>
      <p:ext uri="{BB962C8B-B14F-4D97-AF65-F5344CB8AC3E}">
        <p14:creationId xmlns:p14="http://schemas.microsoft.com/office/powerpoint/2010/main" val="1974401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7560840" cy="424732"/>
          </a:xfrm>
        </p:spPr>
        <p:txBody>
          <a:bodyPr wrap="none">
            <a:normAutofit/>
          </a:bodyPr>
          <a:lstStyle>
            <a:lvl1pPr>
              <a:defRPr lang="en-US" sz="2400" dirty="0">
                <a:latin typeface="HGP創英角ｺﾞｼｯｸUB" panose="020B0900000000000000" pitchFamily="50" charset="-128"/>
                <a:ea typeface="HGP創英角ｺﾞｼｯｸUB" panose="020B0900000000000000" pitchFamily="50" charset="-128"/>
              </a:defRPr>
            </a:lvl1pPr>
          </a:lstStyle>
          <a:p>
            <a:pPr lvl="0" fontAlgn="base">
              <a:spcAft>
                <a:spcPct val="0"/>
              </a:spcAft>
            </a:pPr>
            <a:r>
              <a:rPr lang="ja-JP" altLang="en-US"/>
              <a:t>マスター タイトルの書式設定</a:t>
            </a:r>
            <a:endParaRPr lang="en-US" dirty="0"/>
          </a:p>
        </p:txBody>
      </p:sp>
      <p:sp>
        <p:nvSpPr>
          <p:cNvPr id="6" name="Slide Number Placeholder 5"/>
          <p:cNvSpPr>
            <a:spLocks noGrp="1"/>
          </p:cNvSpPr>
          <p:nvPr>
            <p:ph type="sldNum" sz="quarter" idx="12"/>
          </p:nvPr>
        </p:nvSpPr>
        <p:spPr>
          <a:xfrm>
            <a:off x="8604448" y="6525344"/>
            <a:ext cx="504056" cy="288032"/>
          </a:xfrm>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fld id="{EEDB8509-CC2C-4EC7-9C2E-996B98B58898}" type="slidenum">
              <a:rPr kumimoji="1" lang="ja-JP" altLang="en-US" smtClean="0"/>
              <a:pPr/>
              <a:t>‹#›</a:t>
            </a:fld>
            <a:endParaRPr kumimoji="1" lang="ja-JP" altLang="en-US"/>
          </a:p>
        </p:txBody>
      </p:sp>
      <p:sp>
        <p:nvSpPr>
          <p:cNvPr id="7" name="正方形/長方形 11"/>
          <p:cNvSpPr>
            <a:spLocks noChangeArrowheads="1"/>
          </p:cNvSpPr>
          <p:nvPr userDrawn="1"/>
        </p:nvSpPr>
        <p:spPr bwMode="gray">
          <a:xfrm>
            <a:off x="1" y="739775"/>
            <a:ext cx="9144000" cy="74485"/>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endParaRPr lang="ja-JP" altLang="en-US"/>
          </a:p>
        </p:txBody>
      </p:sp>
    </p:spTree>
    <p:extLst>
      <p:ext uri="{BB962C8B-B14F-4D97-AF65-F5344CB8AC3E}">
        <p14:creationId xmlns:p14="http://schemas.microsoft.com/office/powerpoint/2010/main" val="340102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Copyright</a:t>
            </a:r>
            <a:endParaRPr kumimoji="1" lang="ja-JP" altLang="en-US"/>
          </a:p>
        </p:txBody>
      </p:sp>
      <p:sp>
        <p:nvSpPr>
          <p:cNvPr id="6" name="Slide Number Placeholder 5"/>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587513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r>
              <a:rPr kumimoji="1" lang="en-US" altLang="ja-JP"/>
              <a:t>Copyright</a:t>
            </a:r>
            <a:endParaRPr kumimoji="1" lang="ja-JP" altLang="en-US"/>
          </a:p>
        </p:txBody>
      </p:sp>
      <p:sp>
        <p:nvSpPr>
          <p:cNvPr id="7" name="Slide Number Placeholder 6"/>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1234066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r>
              <a:rPr kumimoji="1" lang="en-US" altLang="ja-JP"/>
              <a:t>Copyright</a:t>
            </a:r>
            <a:endParaRPr kumimoji="1" lang="ja-JP" altLang="en-US"/>
          </a:p>
        </p:txBody>
      </p:sp>
      <p:sp>
        <p:nvSpPr>
          <p:cNvPr id="9" name="Slide Number Placeholder 8"/>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1121691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r>
              <a:rPr kumimoji="1" lang="en-US" altLang="ja-JP"/>
              <a:t>Copyright</a:t>
            </a:r>
            <a:endParaRPr kumimoji="1" lang="ja-JP" altLang="en-US"/>
          </a:p>
        </p:txBody>
      </p:sp>
      <p:sp>
        <p:nvSpPr>
          <p:cNvPr id="5" name="Slide Number Placeholder 4"/>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94542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r>
              <a:rPr kumimoji="1" lang="en-US" altLang="ja-JP"/>
              <a:t>Copyright</a:t>
            </a:r>
            <a:endParaRPr kumimoji="1" lang="ja-JP" altLang="en-US"/>
          </a:p>
        </p:txBody>
      </p:sp>
      <p:sp>
        <p:nvSpPr>
          <p:cNvPr id="4" name="Slide Number Placeholder 3"/>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073909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Copyright</a:t>
            </a:r>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475292831"/>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2"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io.go.jp/policy-opendata"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4.emf"/></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hyperlink" Target="http://www.isit.or.jp/wg8/2014/11/10/datason1/"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hyperlink" Target="http://data.city.sabae.lg.jp/" TargetMode="External"/><Relationship Id="rId5" Type="http://schemas.openxmlformats.org/officeDocument/2006/relationships/image" Target="../media/image28.png"/><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1.emf"/></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8" Type="http://schemas.openxmlformats.org/officeDocument/2006/relationships/hyperlink" Target="https://www.j-lis.go.jp/data/open/cnt/3/1504/1/guide.pdf" TargetMode="External"/><Relationship Id="rId3" Type="http://schemas.openxmlformats.org/officeDocument/2006/relationships/hyperlink" Target="https://catalog.data.vled.or.jp/dataset/opendata-seminar04/resource/21e7a2cf-fef0-450c-9ba8-cc1f7b2ea5d2" TargetMode="External"/><Relationship Id="rId7" Type="http://schemas.openxmlformats.org/officeDocument/2006/relationships/hyperlink" Target="http://www.vled.or.jp/results/OpenDataGuide_v21_fix.pdf"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hyperlink" Target="https://cio.go.jp/sites/default/files/uploads/documents/opendata_lg_enquete_201612.xlsx" TargetMode="External"/><Relationship Id="rId5" Type="http://schemas.openxmlformats.org/officeDocument/2006/relationships/hyperlink" Target="https://cio.go.jp/sites/default/files/uploads/documents/data_shishin.pdf" TargetMode="External"/><Relationship Id="rId10" Type="http://schemas.openxmlformats.org/officeDocument/2006/relationships/hyperlink" Target="https://creativecommons.jp/od_faq/" TargetMode="External"/><Relationship Id="rId4" Type="http://schemas.openxmlformats.org/officeDocument/2006/relationships/hyperlink" Target="https://cio.go.jp/sites/default/files/uploads/documents/opendata_tebikisyo.pptx" TargetMode="External"/><Relationship Id="rId9" Type="http://schemas.openxmlformats.org/officeDocument/2006/relationships/hyperlink" Target="https://creativecommons.jp/faq/"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pixabay.com/en/location-poi-pin-marker-position-304467/"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www.data.go.jp/terms-of-use/terms-of-use/"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pPr algn="r"/>
            <a:r>
              <a:rPr kumimoji="1" lang="ja-JP" altLang="en-US" dirty="0"/>
              <a:t>オープンデータ化支援研修</a:t>
            </a:r>
          </a:p>
        </p:txBody>
      </p:sp>
      <p:sp>
        <p:nvSpPr>
          <p:cNvPr id="4" name="サブタイトル 3"/>
          <p:cNvSpPr>
            <a:spLocks noGrp="1"/>
          </p:cNvSpPr>
          <p:nvPr>
            <p:ph type="subTitle" idx="1"/>
          </p:nvPr>
        </p:nvSpPr>
        <p:spPr/>
        <p:txBody>
          <a:bodyPr/>
          <a:lstStyle/>
          <a:p>
            <a:r>
              <a:rPr kumimoji="1" lang="ja-JP" altLang="en-US" dirty="0"/>
              <a:t>～第</a:t>
            </a:r>
            <a:r>
              <a:rPr kumimoji="1" lang="en-US" altLang="ja-JP" dirty="0"/>
              <a:t>1</a:t>
            </a:r>
            <a:r>
              <a:rPr kumimoji="1" lang="ja-JP" altLang="en-US" dirty="0"/>
              <a:t>部 オープンデータの定義と意義～</a:t>
            </a:r>
          </a:p>
        </p:txBody>
      </p:sp>
      <p:sp>
        <p:nvSpPr>
          <p:cNvPr id="5" name="正方形/長方形 4"/>
          <p:cNvSpPr/>
          <p:nvPr/>
        </p:nvSpPr>
        <p:spPr>
          <a:xfrm>
            <a:off x="1979712" y="5949280"/>
            <a:ext cx="6984776" cy="576064"/>
          </a:xfrm>
          <a:prstGeom prst="rect">
            <a:avLst/>
          </a:prstGeom>
          <a:ln>
            <a:solidFill>
              <a:schemeClr val="accent1"/>
            </a:solidFill>
            <a:prstDash val="sysDash"/>
          </a:ln>
        </p:spPr>
        <p:txBody>
          <a:bodyPr wrap="square">
            <a:no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本書は、クリエイティブ・コモンズ 表示</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国際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(CC BY 4.0)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にしたがって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利用いただけます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(http</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creativecommons.org/licenses/by/4.0/legalcode.ja)</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3"/>
          <p:cNvPicPr>
            <a:picLocks noChangeAspect="1"/>
          </p:cNvPicPr>
          <p:nvPr/>
        </p:nvPicPr>
        <p:blipFill>
          <a:blip r:embed="rId3"/>
          <a:srcRect/>
          <a:stretch>
            <a:fillRect/>
          </a:stretch>
        </p:blipFill>
        <p:spPr bwMode="auto">
          <a:xfrm>
            <a:off x="179512" y="5949280"/>
            <a:ext cx="1690696" cy="596716"/>
          </a:xfrm>
          <a:prstGeom prst="rect">
            <a:avLst/>
          </a:prstGeom>
          <a:noFill/>
          <a:ln w="9525">
            <a:noFill/>
            <a:miter lim="800000"/>
            <a:headEnd/>
            <a:tailEnd/>
          </a:ln>
        </p:spPr>
      </p:pic>
      <p:sp>
        <p:nvSpPr>
          <p:cNvPr id="7" name="テキスト ボックス 6"/>
          <p:cNvSpPr txBox="1"/>
          <p:nvPr/>
        </p:nvSpPr>
        <p:spPr>
          <a:xfrm>
            <a:off x="179512" y="188640"/>
            <a:ext cx="1152128" cy="369332"/>
          </a:xfrm>
          <a:prstGeom prst="rect">
            <a:avLst/>
          </a:prstGeom>
          <a:noFill/>
          <a:ln>
            <a:solidFill>
              <a:schemeClr val="tx1"/>
            </a:solidFill>
          </a:ln>
        </p:spPr>
        <p:txBody>
          <a:bodyPr wrap="square" rtlCol="0">
            <a:spAutoFit/>
          </a:bodyPr>
          <a:lstStyle/>
          <a:p>
            <a:pPr algn="ctr"/>
            <a:r>
              <a:rPr kumimoji="1" lang="ja-JP" altLang="en-US" smtClean="0"/>
              <a:t>講義①</a:t>
            </a:r>
            <a:endParaRPr kumimoji="1" lang="ja-JP" altLang="en-US" dirty="0"/>
          </a:p>
        </p:txBody>
      </p:sp>
    </p:spTree>
    <p:extLst>
      <p:ext uri="{BB962C8B-B14F-4D97-AF65-F5344CB8AC3E}">
        <p14:creationId xmlns:p14="http://schemas.microsoft.com/office/powerpoint/2010/main" val="3022948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9</a:t>
            </a:fld>
            <a:endParaRPr kumimoji="1" lang="ja-JP" altLang="en-US"/>
          </a:p>
        </p:txBody>
      </p:sp>
      <p:sp>
        <p:nvSpPr>
          <p:cNvPr id="11" name="正方形/長方形 10"/>
          <p:cNvSpPr/>
          <p:nvPr/>
        </p:nvSpPr>
        <p:spPr>
          <a:xfrm>
            <a:off x="416496" y="1275466"/>
            <a:ext cx="8331968"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日本でも、オープンデータに取り組む市区町村が右肩上がりで増加しています。</a:t>
            </a:r>
          </a:p>
        </p:txBody>
      </p:sp>
      <p:sp>
        <p:nvSpPr>
          <p:cNvPr id="29" name="正方形/長方形 28"/>
          <p:cNvSpPr/>
          <p:nvPr/>
        </p:nvSpPr>
        <p:spPr>
          <a:xfrm>
            <a:off x="215900" y="840309"/>
            <a:ext cx="2771924"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②　オープンデータの背景</a:t>
            </a:r>
          </a:p>
        </p:txBody>
      </p:sp>
      <p:sp>
        <p:nvSpPr>
          <p:cNvPr id="2" name="タイトル 1"/>
          <p:cNvSpPr>
            <a:spLocks noGrp="1"/>
          </p:cNvSpPr>
          <p:nvPr>
            <p:ph type="title"/>
          </p:nvPr>
        </p:nvSpPr>
        <p:spPr>
          <a:xfrm>
            <a:off x="251520" y="313813"/>
            <a:ext cx="8712968" cy="424732"/>
          </a:xfrm>
        </p:spPr>
        <p:txBody>
          <a:bodyPr/>
          <a:lstStyle/>
          <a:p>
            <a:r>
              <a:rPr lang="en-US" altLang="ja-JP" dirty="0">
                <a:latin typeface="+mn-ea"/>
                <a:ea typeface="+mn-ea"/>
              </a:rPr>
              <a:t>1.2 </a:t>
            </a:r>
            <a:r>
              <a:rPr lang="ja-JP" altLang="en-US" dirty="0">
                <a:latin typeface="+mn-ea"/>
                <a:ea typeface="+mn-ea"/>
              </a:rPr>
              <a:t>オープンデータの背景</a:t>
            </a:r>
            <a:endParaRPr kumimoji="1" lang="ja-JP" altLang="en-US" dirty="0">
              <a:latin typeface="+mn-ea"/>
              <a:ea typeface="+mn-ea"/>
            </a:endParaRPr>
          </a:p>
        </p:txBody>
      </p:sp>
      <p:sp>
        <p:nvSpPr>
          <p:cNvPr id="3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1.</a:t>
            </a:r>
            <a:r>
              <a:rPr lang="ja-JP" altLang="en-US" sz="1200" dirty="0">
                <a:latin typeface="+mn-ea"/>
                <a:ea typeface="+mn-ea"/>
              </a:rPr>
              <a:t>オープンデータとは何かを理解する</a:t>
            </a:r>
          </a:p>
        </p:txBody>
      </p:sp>
      <p:sp>
        <p:nvSpPr>
          <p:cNvPr id="12" name="テキスト ボックス 11">
            <a:extLst>
              <a:ext uri="{FF2B5EF4-FFF2-40B4-BE49-F238E27FC236}">
                <a16:creationId xmlns:a16="http://schemas.microsoft.com/office/drawing/2014/main" id="{A8574498-A05F-4C43-8152-09C00B500D12}"/>
              </a:ext>
            </a:extLst>
          </p:cNvPr>
          <p:cNvSpPr txBox="1"/>
          <p:nvPr/>
        </p:nvSpPr>
        <p:spPr>
          <a:xfrm>
            <a:off x="683568" y="6109846"/>
            <a:ext cx="8208912" cy="415498"/>
          </a:xfrm>
          <a:prstGeom prst="rect">
            <a:avLst/>
          </a:prstGeom>
          <a:noFill/>
        </p:spPr>
        <p:txBody>
          <a:bodyPr wrap="square" rtlCol="0">
            <a:spAutoFit/>
          </a:bodyPr>
          <a:lstStyle/>
          <a:p>
            <a:r>
              <a:rPr kumimoji="1" lang="en-US" altLang="ja-JP" sz="1000" dirty="0"/>
              <a:t>※</a:t>
            </a:r>
            <a:r>
              <a:rPr kumimoji="1" lang="ja-JP" altLang="en-US" sz="1000" dirty="0"/>
              <a:t>自らのホームページにおいて「オープンデータとしての利用規約を適用し、データを公開」又は「オープンデータの説明を掲載し、データの公開先を提示」を行っている都道府県及び市区町村</a:t>
            </a:r>
          </a:p>
        </p:txBody>
      </p:sp>
      <p:sp>
        <p:nvSpPr>
          <p:cNvPr id="13" name="テキスト ボックス 12">
            <a:extLst>
              <a:ext uri="{FF2B5EF4-FFF2-40B4-BE49-F238E27FC236}">
                <a16:creationId xmlns:a16="http://schemas.microsoft.com/office/drawing/2014/main" id="{C4C76E0E-4578-40EC-AA82-2AC61142D983}"/>
              </a:ext>
            </a:extLst>
          </p:cNvPr>
          <p:cNvSpPr txBox="1"/>
          <p:nvPr/>
        </p:nvSpPr>
        <p:spPr>
          <a:xfrm>
            <a:off x="683568" y="6464369"/>
            <a:ext cx="7416824" cy="276999"/>
          </a:xfrm>
          <a:prstGeom prst="rect">
            <a:avLst/>
          </a:prstGeom>
          <a:noFill/>
        </p:spPr>
        <p:txBody>
          <a:bodyPr wrap="square" rtlCol="0">
            <a:spAutoFit/>
          </a:bodyPr>
          <a:lstStyle/>
          <a:p>
            <a:r>
              <a:rPr kumimoji="1" lang="ja-JP" altLang="en-US" sz="1200" dirty="0"/>
              <a:t>出典：政府</a:t>
            </a:r>
            <a:r>
              <a:rPr kumimoji="1" lang="en-US" altLang="ja-JP" sz="1200" dirty="0"/>
              <a:t>CIO</a:t>
            </a:r>
            <a:r>
              <a:rPr kumimoji="1" lang="ja-JP" altLang="en-US" sz="1200" dirty="0"/>
              <a:t>ポータルのオープンデータ関連のデータを編集、</a:t>
            </a:r>
            <a:r>
              <a:rPr kumimoji="1" lang="en" altLang="ja-JP" sz="1200" dirty="0">
                <a:hlinkClick r:id="rId3">
                  <a:extLst>
                    <a:ext uri="{A12FA001-AC4F-418D-AE19-62706E023703}">
                      <ahyp:hlinkClr xmlns:ahyp="http://schemas.microsoft.com/office/drawing/2018/hyperlinkcolor" xmlns="" val="tx"/>
                    </a:ext>
                  </a:extLst>
                </a:hlinkClick>
              </a:rPr>
              <a:t>https://cio.go.jp/policy-opendata</a:t>
            </a:r>
            <a:r>
              <a:rPr kumimoji="1" lang="en" altLang="ja-JP" sz="1200" dirty="0"/>
              <a:t> </a:t>
            </a:r>
            <a:endParaRPr kumimoji="1" lang="ja-JP" altLang="en-US" sz="1200" dirty="0"/>
          </a:p>
        </p:txBody>
      </p:sp>
      <p:pic>
        <p:nvPicPr>
          <p:cNvPr id="14" name="図 13"/>
          <p:cNvPicPr>
            <a:picLocks noChangeAspect="1"/>
          </p:cNvPicPr>
          <p:nvPr/>
        </p:nvPicPr>
        <p:blipFill>
          <a:blip r:embed="rId4"/>
          <a:stretch>
            <a:fillRect/>
          </a:stretch>
        </p:blipFill>
        <p:spPr>
          <a:xfrm>
            <a:off x="566782" y="1629288"/>
            <a:ext cx="7650396" cy="4392000"/>
          </a:xfrm>
          <a:prstGeom prst="rect">
            <a:avLst/>
          </a:prstGeom>
        </p:spPr>
      </p:pic>
    </p:spTree>
    <p:extLst>
      <p:ext uri="{BB962C8B-B14F-4D97-AF65-F5344CB8AC3E}">
        <p14:creationId xmlns:p14="http://schemas.microsoft.com/office/powerpoint/2010/main" val="2317369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566738" y="3178636"/>
            <a:ext cx="4352474" cy="430887"/>
          </a:xfrm>
          <a:prstGeom prst="rect">
            <a:avLst/>
          </a:prstGeom>
          <a:noFill/>
          <a:ln w="9525">
            <a:noFill/>
            <a:miter lim="800000"/>
            <a:headEnd/>
            <a:tailEnd/>
          </a:ln>
          <a:effectLst/>
        </p:spPr>
        <p:txBody>
          <a:bodyPr wrap="none">
            <a:spAutoFit/>
          </a:bodyPr>
          <a:lstStyle/>
          <a:p>
            <a:pPr>
              <a:lnSpc>
                <a:spcPct val="100000"/>
              </a:lnSpc>
            </a:pPr>
            <a:r>
              <a:rPr lang="ja-JP" altLang="en-US" sz="2200" dirty="0">
                <a:solidFill>
                  <a:schemeClr val="bg1">
                    <a:lumMod val="85000"/>
                  </a:schemeClr>
                </a:solidFill>
                <a:latin typeface="+mj-ea"/>
                <a:ea typeface="+mj-ea"/>
              </a:rPr>
              <a:t>１</a:t>
            </a:r>
            <a:r>
              <a:rPr lang="en-US" altLang="ja-JP" sz="2200" dirty="0">
                <a:solidFill>
                  <a:schemeClr val="bg1">
                    <a:lumMod val="85000"/>
                  </a:schemeClr>
                </a:solidFill>
                <a:latin typeface="+mj-ea"/>
                <a:ea typeface="+mj-ea"/>
              </a:rPr>
              <a:t>.</a:t>
            </a:r>
            <a:r>
              <a:rPr lang="ja-JP" altLang="en-US" sz="2200" dirty="0">
                <a:solidFill>
                  <a:schemeClr val="bg1">
                    <a:lumMod val="85000"/>
                  </a:schemeClr>
                </a:solidFill>
                <a:latin typeface="+mj-ea"/>
                <a:ea typeface="+mj-ea"/>
              </a:rPr>
              <a:t> オープンデータとは何かを理解する</a:t>
            </a:r>
          </a:p>
        </p:txBody>
      </p:sp>
      <p:sp>
        <p:nvSpPr>
          <p:cNvPr id="7" name="Text Box 31">
            <a:extLst>
              <a:ext uri="{FF2B5EF4-FFF2-40B4-BE49-F238E27FC236}">
                <a16:creationId xmlns:a16="http://schemas.microsoft.com/office/drawing/2014/main" id="{2AA45135-99A0-4D96-8159-29900E9825E7}"/>
              </a:ext>
            </a:extLst>
          </p:cNvPr>
          <p:cNvSpPr txBox="1">
            <a:spLocks noChangeArrowheads="1"/>
          </p:cNvSpPr>
          <p:nvPr/>
        </p:nvSpPr>
        <p:spPr bwMode="gray">
          <a:xfrm>
            <a:off x="566738" y="3677429"/>
            <a:ext cx="3693640" cy="430887"/>
          </a:xfrm>
          <a:prstGeom prst="rect">
            <a:avLst/>
          </a:prstGeom>
          <a:noFill/>
          <a:ln w="9525">
            <a:noFill/>
            <a:miter lim="800000"/>
            <a:headEnd/>
            <a:tailEnd/>
          </a:ln>
          <a:effectLst/>
        </p:spPr>
        <p:txBody>
          <a:bodyPr wrap="none">
            <a:spAutoFit/>
          </a:bodyPr>
          <a:lstStyle/>
          <a:p>
            <a:pPr>
              <a:lnSpc>
                <a:spcPct val="100000"/>
              </a:lnSpc>
            </a:pPr>
            <a:r>
              <a:rPr lang="ja-JP" altLang="en-US" sz="2200" dirty="0">
                <a:latin typeface="+mj-ea"/>
                <a:ea typeface="+mj-ea"/>
              </a:rPr>
              <a:t>２</a:t>
            </a:r>
            <a:r>
              <a:rPr lang="en-US" altLang="ja-JP" sz="2200" dirty="0">
                <a:latin typeface="+mj-ea"/>
                <a:ea typeface="+mj-ea"/>
              </a:rPr>
              <a:t>.</a:t>
            </a:r>
            <a:r>
              <a:rPr lang="ja-JP" altLang="en-US" sz="2200" dirty="0">
                <a:latin typeface="+mj-ea"/>
                <a:ea typeface="+mj-ea"/>
              </a:rPr>
              <a:t> オープンデータの意義を知る</a:t>
            </a:r>
          </a:p>
        </p:txBody>
      </p:sp>
    </p:spTree>
    <p:extLst>
      <p:ext uri="{BB962C8B-B14F-4D97-AF65-F5344CB8AC3E}">
        <p14:creationId xmlns:p14="http://schemas.microsoft.com/office/powerpoint/2010/main" val="690087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11</a:t>
            </a:fld>
            <a:endParaRPr kumimoji="1" lang="ja-JP" altLang="en-US"/>
          </a:p>
        </p:txBody>
      </p:sp>
      <p:sp>
        <p:nvSpPr>
          <p:cNvPr id="11" name="正方形/長方形 10"/>
          <p:cNvSpPr/>
          <p:nvPr/>
        </p:nvSpPr>
        <p:spPr>
          <a:xfrm>
            <a:off x="224645" y="3235140"/>
            <a:ext cx="8331968"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オープンデータは、自治体行政に役立てられます。</a:t>
            </a:r>
          </a:p>
        </p:txBody>
      </p:sp>
      <p:sp>
        <p:nvSpPr>
          <p:cNvPr id="29" name="正方形/長方形 28"/>
          <p:cNvSpPr/>
          <p:nvPr/>
        </p:nvSpPr>
        <p:spPr>
          <a:xfrm>
            <a:off x="215900" y="840309"/>
            <a:ext cx="2771924"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背景</a:t>
            </a:r>
          </a:p>
        </p:txBody>
      </p:sp>
      <p:sp>
        <p:nvSpPr>
          <p:cNvPr id="2" name="タイトル 1"/>
          <p:cNvSpPr>
            <a:spLocks noGrp="1"/>
          </p:cNvSpPr>
          <p:nvPr>
            <p:ph type="title"/>
          </p:nvPr>
        </p:nvSpPr>
        <p:spPr>
          <a:xfrm>
            <a:off x="251520" y="313813"/>
            <a:ext cx="8712968" cy="424732"/>
          </a:xfrm>
        </p:spPr>
        <p:txBody>
          <a:bodyPr/>
          <a:lstStyle/>
          <a:p>
            <a:r>
              <a:rPr lang="en-US" altLang="ja-JP" dirty="0">
                <a:latin typeface="+mn-ea"/>
                <a:ea typeface="+mn-ea"/>
              </a:rPr>
              <a:t>2.1 </a:t>
            </a:r>
            <a:r>
              <a:rPr lang="ja-JP" altLang="en-US" dirty="0">
                <a:latin typeface="+mn-ea"/>
                <a:ea typeface="+mn-ea"/>
              </a:rPr>
              <a:t>オープンデータの意義</a:t>
            </a:r>
            <a:endParaRPr kumimoji="1" lang="ja-JP" altLang="en-US" dirty="0">
              <a:latin typeface="+mn-ea"/>
              <a:ea typeface="+mn-ea"/>
            </a:endParaRPr>
          </a:p>
        </p:txBody>
      </p:sp>
      <p:sp>
        <p:nvSpPr>
          <p:cNvPr id="3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
        <p:nvSpPr>
          <p:cNvPr id="12" name="四角形: 角を丸くする 11">
            <a:extLst>
              <a:ext uri="{FF2B5EF4-FFF2-40B4-BE49-F238E27FC236}">
                <a16:creationId xmlns:a16="http://schemas.microsoft.com/office/drawing/2014/main" id="{132438D6-B9E5-4F61-AC27-E80EDB64B5A1}"/>
              </a:ext>
            </a:extLst>
          </p:cNvPr>
          <p:cNvSpPr/>
          <p:nvPr/>
        </p:nvSpPr>
        <p:spPr>
          <a:xfrm>
            <a:off x="251520" y="3595180"/>
            <a:ext cx="8712968" cy="964514"/>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① 地域課題の解決の有効な手段としてのオープンデータ</a:t>
            </a:r>
            <a:endParaRPr kumimoji="1" lang="en-US" altLang="ja-JP" sz="1600" dirty="0">
              <a:solidFill>
                <a:schemeClr val="tx1"/>
              </a:solidFill>
            </a:endParaRPr>
          </a:p>
          <a:p>
            <a:r>
              <a:rPr kumimoji="1" lang="ja-JP" altLang="en-US" sz="1600" dirty="0">
                <a:solidFill>
                  <a:schemeClr val="tx1"/>
                </a:solidFill>
              </a:rPr>
              <a:t>② オープンデータは行政を効率化します</a:t>
            </a:r>
          </a:p>
          <a:p>
            <a:r>
              <a:rPr kumimoji="1" lang="ja-JP" altLang="en-US" sz="1600" dirty="0">
                <a:solidFill>
                  <a:schemeClr val="tx1"/>
                </a:solidFill>
              </a:rPr>
              <a:t>③ オープンデータは官民協働を促進します</a:t>
            </a:r>
          </a:p>
        </p:txBody>
      </p:sp>
      <p:sp>
        <p:nvSpPr>
          <p:cNvPr id="10" name="正方形/長方形 9">
            <a:extLst>
              <a:ext uri="{FF2B5EF4-FFF2-40B4-BE49-F238E27FC236}">
                <a16:creationId xmlns:a16="http://schemas.microsoft.com/office/drawing/2014/main" id="{739DCB50-A752-42E8-85C4-95281AD6E97F}"/>
              </a:ext>
            </a:extLst>
          </p:cNvPr>
          <p:cNvSpPr/>
          <p:nvPr/>
        </p:nvSpPr>
        <p:spPr>
          <a:xfrm>
            <a:off x="159940" y="1274354"/>
            <a:ext cx="8331968"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オープンデータに取り組む意義として、以下のようなものがあります。</a:t>
            </a:r>
          </a:p>
        </p:txBody>
      </p:sp>
      <p:sp>
        <p:nvSpPr>
          <p:cNvPr id="13" name="四角形: 角を丸くする 12">
            <a:extLst>
              <a:ext uri="{FF2B5EF4-FFF2-40B4-BE49-F238E27FC236}">
                <a16:creationId xmlns:a16="http://schemas.microsoft.com/office/drawing/2014/main" id="{B87FA16A-65E2-48B3-A260-8BED69724355}"/>
              </a:ext>
            </a:extLst>
          </p:cNvPr>
          <p:cNvSpPr/>
          <p:nvPr/>
        </p:nvSpPr>
        <p:spPr>
          <a:xfrm>
            <a:off x="174476" y="1688754"/>
            <a:ext cx="8712968" cy="1195799"/>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kumimoji="1" lang="ja-JP" altLang="en-US" sz="1600" dirty="0">
                <a:solidFill>
                  <a:schemeClr val="tx1"/>
                </a:solidFill>
              </a:rPr>
              <a:t>経済の活性化、新事業の創出</a:t>
            </a:r>
          </a:p>
          <a:p>
            <a:pPr marL="342900" indent="-342900">
              <a:buFont typeface="+mj-lt"/>
              <a:buAutoNum type="arabicPeriod"/>
            </a:pPr>
            <a:r>
              <a:rPr kumimoji="1" lang="ja-JP" altLang="en-US" sz="1600" dirty="0">
                <a:solidFill>
                  <a:schemeClr val="tx1"/>
                </a:solidFill>
              </a:rPr>
              <a:t>官民協働による公共サービス（防災、減災を含む。）の実現</a:t>
            </a:r>
          </a:p>
          <a:p>
            <a:pPr marL="342900" indent="-342900">
              <a:buFont typeface="+mj-lt"/>
              <a:buAutoNum type="arabicPeriod"/>
            </a:pPr>
            <a:r>
              <a:rPr kumimoji="1" lang="ja-JP" altLang="en-US" sz="1600" dirty="0">
                <a:solidFill>
                  <a:schemeClr val="tx1"/>
                </a:solidFill>
              </a:rPr>
              <a:t>行政の透明性・信頼性の向上</a:t>
            </a:r>
          </a:p>
        </p:txBody>
      </p:sp>
    </p:spTree>
    <p:extLst>
      <p:ext uri="{BB962C8B-B14F-4D97-AF65-F5344CB8AC3E}">
        <p14:creationId xmlns:p14="http://schemas.microsoft.com/office/powerpoint/2010/main" val="2687620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12</a:t>
            </a:fld>
            <a:endParaRPr kumimoji="1" lang="ja-JP" altLang="en-US"/>
          </a:p>
        </p:txBody>
      </p:sp>
      <p:sp>
        <p:nvSpPr>
          <p:cNvPr id="11" name="正方形/長方形 10"/>
          <p:cNvSpPr/>
          <p:nvPr/>
        </p:nvSpPr>
        <p:spPr>
          <a:xfrm>
            <a:off x="406016" y="1113143"/>
            <a:ext cx="8331968"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自治体による公共データのオープンデータ化は、地域課題の解決、経済の活性化を促進する有効な手段となります。</a:t>
            </a:r>
          </a:p>
        </p:txBody>
      </p:sp>
      <p:sp>
        <p:nvSpPr>
          <p:cNvPr id="2" name="タイトル 1"/>
          <p:cNvSpPr>
            <a:spLocks noGrp="1"/>
          </p:cNvSpPr>
          <p:nvPr>
            <p:ph type="title"/>
          </p:nvPr>
        </p:nvSpPr>
        <p:spPr>
          <a:xfrm>
            <a:off x="251520" y="313813"/>
            <a:ext cx="8712968" cy="424732"/>
          </a:xfrm>
        </p:spPr>
        <p:txBody>
          <a:bodyPr/>
          <a:lstStyle/>
          <a:p>
            <a:r>
              <a:rPr lang="en-US" altLang="ja-JP" dirty="0">
                <a:latin typeface="+mn-ea"/>
                <a:ea typeface="+mn-ea"/>
              </a:rPr>
              <a:t>2.2 </a:t>
            </a:r>
            <a:r>
              <a:rPr lang="ja-JP" altLang="en-US" dirty="0">
                <a:latin typeface="+mn-ea"/>
                <a:ea typeface="+mn-ea"/>
              </a:rPr>
              <a:t>地域課題の解決の有効な手段としてのオープンデータ</a:t>
            </a:r>
            <a:endParaRPr kumimoji="1" lang="ja-JP" altLang="en-US" dirty="0">
              <a:latin typeface="+mn-ea"/>
              <a:ea typeface="+mn-ea"/>
            </a:endParaRPr>
          </a:p>
        </p:txBody>
      </p:sp>
      <p:sp>
        <p:nvSpPr>
          <p:cNvPr id="3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
        <p:nvSpPr>
          <p:cNvPr id="3" name="四角形: 角を丸くする 2">
            <a:extLst>
              <a:ext uri="{FF2B5EF4-FFF2-40B4-BE49-F238E27FC236}">
                <a16:creationId xmlns:a16="http://schemas.microsoft.com/office/drawing/2014/main" id="{23ADEE9A-F42D-4357-AAB0-AC0C48501BFB}"/>
              </a:ext>
            </a:extLst>
          </p:cNvPr>
          <p:cNvSpPr/>
          <p:nvPr/>
        </p:nvSpPr>
        <p:spPr>
          <a:xfrm>
            <a:off x="193629" y="2058973"/>
            <a:ext cx="8577708" cy="1356616"/>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kumimoji="1" lang="ja-JP" altLang="en-US" sz="1600" dirty="0">
                <a:solidFill>
                  <a:schemeClr val="tx1"/>
                </a:solidFill>
              </a:rPr>
              <a:t>千葉市では、ボーリングデータを公開することにより、近隣での新規の採掘が削減可能となり、費用及び調査時間の削減が見込まれています。</a:t>
            </a:r>
            <a:br>
              <a:rPr kumimoji="1" lang="ja-JP" altLang="en-US" sz="1600" dirty="0">
                <a:solidFill>
                  <a:schemeClr val="tx1"/>
                </a:solidFill>
              </a:rPr>
            </a:br>
            <a:r>
              <a:rPr kumimoji="1" lang="ja-JP" altLang="en-US" sz="1600" dirty="0">
                <a:solidFill>
                  <a:schemeClr val="tx1"/>
                </a:solidFill>
              </a:rPr>
              <a:t>さらには建物等毎に保存されていたデータを公開することで地域全体の地質構造が一覧できるようになり、防災や保険といった他分野への利活用も期待されています。</a:t>
            </a:r>
          </a:p>
        </p:txBody>
      </p:sp>
      <p:pic>
        <p:nvPicPr>
          <p:cNvPr id="6" name="図 5">
            <a:extLst>
              <a:ext uri="{FF2B5EF4-FFF2-40B4-BE49-F238E27FC236}">
                <a16:creationId xmlns:a16="http://schemas.microsoft.com/office/drawing/2014/main" id="{C1758869-0AC7-428B-9542-46F62BF2CA43}"/>
              </a:ext>
            </a:extLst>
          </p:cNvPr>
          <p:cNvPicPr>
            <a:picLocks noChangeAspect="1"/>
          </p:cNvPicPr>
          <p:nvPr/>
        </p:nvPicPr>
        <p:blipFill>
          <a:blip r:embed="rId3"/>
          <a:stretch>
            <a:fillRect/>
          </a:stretch>
        </p:blipFill>
        <p:spPr>
          <a:xfrm>
            <a:off x="706441" y="3715157"/>
            <a:ext cx="4145513" cy="2398806"/>
          </a:xfrm>
          <a:prstGeom prst="rect">
            <a:avLst/>
          </a:prstGeom>
        </p:spPr>
      </p:pic>
      <p:sp>
        <p:nvSpPr>
          <p:cNvPr id="8" name="テキスト ボックス 7">
            <a:extLst>
              <a:ext uri="{FF2B5EF4-FFF2-40B4-BE49-F238E27FC236}">
                <a16:creationId xmlns:a16="http://schemas.microsoft.com/office/drawing/2014/main" id="{5421B4DC-2344-4E05-9E62-C6A0EBA2F72E}"/>
              </a:ext>
            </a:extLst>
          </p:cNvPr>
          <p:cNvSpPr txBox="1"/>
          <p:nvPr/>
        </p:nvSpPr>
        <p:spPr>
          <a:xfrm>
            <a:off x="4849389" y="5582534"/>
            <a:ext cx="4259115" cy="830997"/>
          </a:xfrm>
          <a:prstGeom prst="rect">
            <a:avLst/>
          </a:prstGeom>
          <a:noFill/>
        </p:spPr>
        <p:txBody>
          <a:bodyPr wrap="none" rtlCol="0">
            <a:spAutoFit/>
          </a:bodyPr>
          <a:lstStyle/>
          <a:p>
            <a:r>
              <a:rPr kumimoji="1" lang="ja-JP" altLang="en-US" sz="1600" dirty="0"/>
              <a:t>千葉市が公開しているボーリングデータの例</a:t>
            </a:r>
          </a:p>
          <a:p>
            <a:r>
              <a:rPr kumimoji="1" lang="ja-JP" altLang="en-US" sz="1600" dirty="0"/>
              <a:t>（出典</a:t>
            </a:r>
            <a:r>
              <a:rPr kumimoji="1" lang="en-US" altLang="ja-JP" sz="1600" dirty="0"/>
              <a:t>: http://www.city.chiba.jp/toshi/</a:t>
            </a:r>
            <a:br>
              <a:rPr kumimoji="1" lang="en-US" altLang="ja-JP" sz="1600" dirty="0"/>
            </a:br>
            <a:r>
              <a:rPr kumimoji="1" lang="en-US" altLang="ja-JP" sz="1600" dirty="0" err="1"/>
              <a:t>kenchiku</a:t>
            </a:r>
            <a:r>
              <a:rPr kumimoji="1" lang="en-US" altLang="ja-JP" sz="1600" dirty="0"/>
              <a:t>/</a:t>
            </a:r>
            <a:r>
              <a:rPr kumimoji="1" lang="en-US" altLang="ja-JP" sz="1600" dirty="0" err="1"/>
              <a:t>kanri</a:t>
            </a:r>
            <a:r>
              <a:rPr kumimoji="1" lang="en-US" altLang="ja-JP" sz="1600" dirty="0"/>
              <a:t>/chuou_boling_list.html</a:t>
            </a:r>
            <a:r>
              <a:rPr kumimoji="1" lang="ja-JP" altLang="en-US" sz="1600" dirty="0"/>
              <a:t>）</a:t>
            </a:r>
          </a:p>
        </p:txBody>
      </p:sp>
      <p:sp>
        <p:nvSpPr>
          <p:cNvPr id="10" name="正方形/長方形 9">
            <a:extLst>
              <a:ext uri="{FF2B5EF4-FFF2-40B4-BE49-F238E27FC236}">
                <a16:creationId xmlns:a16="http://schemas.microsoft.com/office/drawing/2014/main" id="{D0984C66-663B-4CCC-A093-2F072B1AF7F8}"/>
              </a:ext>
            </a:extLst>
          </p:cNvPr>
          <p:cNvSpPr/>
          <p:nvPr/>
        </p:nvSpPr>
        <p:spPr>
          <a:xfrm>
            <a:off x="231217" y="1592731"/>
            <a:ext cx="8502531"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① ボーリングデータ公開による防災・保険への利活用（千葉市）</a:t>
            </a:r>
          </a:p>
        </p:txBody>
      </p:sp>
    </p:spTree>
    <p:extLst>
      <p:ext uri="{BB962C8B-B14F-4D97-AF65-F5344CB8AC3E}">
        <p14:creationId xmlns:p14="http://schemas.microsoft.com/office/powerpoint/2010/main" val="3341850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13</a:t>
            </a:fld>
            <a:endParaRPr kumimoji="1" lang="ja-JP" altLang="en-US"/>
          </a:p>
        </p:txBody>
      </p:sp>
      <p:sp>
        <p:nvSpPr>
          <p:cNvPr id="10" name="四角形: 角を丸くする 9">
            <a:extLst>
              <a:ext uri="{FF2B5EF4-FFF2-40B4-BE49-F238E27FC236}">
                <a16:creationId xmlns:a16="http://schemas.microsoft.com/office/drawing/2014/main" id="{683F6A8F-D098-45F9-BBEF-610D483B57C8}"/>
              </a:ext>
            </a:extLst>
          </p:cNvPr>
          <p:cNvSpPr/>
          <p:nvPr/>
        </p:nvSpPr>
        <p:spPr>
          <a:xfrm>
            <a:off x="317237" y="1340768"/>
            <a:ext cx="8502531" cy="974759"/>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n-ea"/>
                <a:cs typeface="Meiryo UI" panose="020B0604030504040204" pitchFamily="50" charset="-128"/>
              </a:rPr>
              <a:t>図書館の蔵書情報をオープンにすることにより、図書館を横断して蔵書を検索することが可能になります。</a:t>
            </a:r>
          </a:p>
          <a:p>
            <a:r>
              <a:rPr lang="ja-JP" altLang="en-US" sz="1600" dirty="0">
                <a:solidFill>
                  <a:schemeClr val="tx1"/>
                </a:solidFill>
                <a:latin typeface="+mn-ea"/>
                <a:cs typeface="Meiryo UI" panose="020B0604030504040204" pitchFamily="50" charset="-128"/>
              </a:rPr>
              <a:t>複数かつ多数の図書館等の蔵書情報や貸出状況が簡単に検索可能できるようになったため、図書館</a:t>
            </a:r>
          </a:p>
          <a:p>
            <a:r>
              <a:rPr lang="ja-JP" altLang="en-US" sz="1600" dirty="0">
                <a:solidFill>
                  <a:schemeClr val="tx1"/>
                </a:solidFill>
                <a:latin typeface="+mn-ea"/>
                <a:cs typeface="Meiryo UI" panose="020B0604030504040204" pitchFamily="50" charset="-128"/>
              </a:rPr>
              <a:t>の利用促進に繋がりました。</a:t>
            </a:r>
          </a:p>
        </p:txBody>
      </p:sp>
      <p:grpSp>
        <p:nvGrpSpPr>
          <p:cNvPr id="67" name="図形グループ 59">
            <a:extLst>
              <a:ext uri="{FF2B5EF4-FFF2-40B4-BE49-F238E27FC236}">
                <a16:creationId xmlns:a16="http://schemas.microsoft.com/office/drawing/2014/main" id="{73AAF58E-CD24-49E4-8B96-CA9330E1E011}"/>
              </a:ext>
            </a:extLst>
          </p:cNvPr>
          <p:cNvGrpSpPr/>
          <p:nvPr/>
        </p:nvGrpSpPr>
        <p:grpSpPr>
          <a:xfrm>
            <a:off x="3563888" y="2551634"/>
            <a:ext cx="2880236" cy="1754731"/>
            <a:chOff x="168484" y="2850358"/>
            <a:chExt cx="4639010" cy="2652261"/>
          </a:xfrm>
        </p:grpSpPr>
        <p:pic>
          <p:nvPicPr>
            <p:cNvPr id="83" name="図 82" descr="スクリーンショット 2016-01-28 0.35.07.png">
              <a:extLst>
                <a:ext uri="{FF2B5EF4-FFF2-40B4-BE49-F238E27FC236}">
                  <a16:creationId xmlns:a16="http://schemas.microsoft.com/office/drawing/2014/main" id="{5225DE12-75B7-4BC3-A1F8-7BD33F4218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84" y="2850358"/>
              <a:ext cx="4639010" cy="2652261"/>
            </a:xfrm>
            <a:prstGeom prst="rect">
              <a:avLst/>
            </a:prstGeom>
          </p:spPr>
        </p:pic>
        <p:sp>
          <p:nvSpPr>
            <p:cNvPr id="84" name="正方形/長方形 83">
              <a:extLst>
                <a:ext uri="{FF2B5EF4-FFF2-40B4-BE49-F238E27FC236}">
                  <a16:creationId xmlns:a16="http://schemas.microsoft.com/office/drawing/2014/main" id="{4EAB3C6B-810D-421A-BCCA-3173AE2EC2A1}"/>
                </a:ext>
              </a:extLst>
            </p:cNvPr>
            <p:cNvSpPr/>
            <p:nvPr/>
          </p:nvSpPr>
          <p:spPr>
            <a:xfrm>
              <a:off x="3264389" y="5014643"/>
              <a:ext cx="1543105" cy="487976"/>
            </a:xfrm>
            <a:prstGeom prst="rect">
              <a:avLst/>
            </a:prstGeom>
            <a:solidFill>
              <a:sysClr val="window" lastClr="FFFFFF"/>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grpSp>
      <p:sp>
        <p:nvSpPr>
          <p:cNvPr id="68" name="角丸四角形 51">
            <a:extLst>
              <a:ext uri="{FF2B5EF4-FFF2-40B4-BE49-F238E27FC236}">
                <a16:creationId xmlns:a16="http://schemas.microsoft.com/office/drawing/2014/main" id="{FB5EED80-73C0-49A9-982A-53E773C8CDF8}"/>
              </a:ext>
            </a:extLst>
          </p:cNvPr>
          <p:cNvSpPr/>
          <p:nvPr/>
        </p:nvSpPr>
        <p:spPr>
          <a:xfrm>
            <a:off x="2268707" y="2462399"/>
            <a:ext cx="1640393" cy="469055"/>
          </a:xfrm>
          <a:prstGeom prst="roundRect">
            <a:avLst>
              <a:gd name="adj" fmla="val 5000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rPr>
              <a:t>① </a:t>
            </a: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本のタイトルを</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検索すると</a:t>
            </a:r>
            <a:r>
              <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rPr>
              <a:t>…</a:t>
            </a:r>
          </a:p>
        </p:txBody>
      </p:sp>
      <p:cxnSp>
        <p:nvCxnSpPr>
          <p:cNvPr id="69" name="直線矢印コネクタ 68">
            <a:extLst>
              <a:ext uri="{FF2B5EF4-FFF2-40B4-BE49-F238E27FC236}">
                <a16:creationId xmlns:a16="http://schemas.microsoft.com/office/drawing/2014/main" id="{6882B10D-58FE-4FAE-9E9D-F8951BA4B13C}"/>
              </a:ext>
            </a:extLst>
          </p:cNvPr>
          <p:cNvCxnSpPr>
            <a:stCxn id="68" idx="3"/>
          </p:cNvCxnSpPr>
          <p:nvPr/>
        </p:nvCxnSpPr>
        <p:spPr>
          <a:xfrm>
            <a:off x="3909100" y="2696927"/>
            <a:ext cx="1209348" cy="126697"/>
          </a:xfrm>
          <a:prstGeom prst="straightConnector1">
            <a:avLst/>
          </a:prstGeom>
          <a:noFill/>
          <a:ln w="38100" cap="flat" cmpd="sng" algn="ctr">
            <a:solidFill>
              <a:schemeClr val="accent1"/>
            </a:solidFill>
            <a:prstDash val="solid"/>
            <a:tailEnd type="arrow"/>
          </a:ln>
          <a:effectLst/>
        </p:spPr>
      </p:cxnSp>
      <p:sp>
        <p:nvSpPr>
          <p:cNvPr id="79" name="角丸四角形 41">
            <a:extLst>
              <a:ext uri="{FF2B5EF4-FFF2-40B4-BE49-F238E27FC236}">
                <a16:creationId xmlns:a16="http://schemas.microsoft.com/office/drawing/2014/main" id="{7D1C1700-F2DC-4A55-9607-EBE6E254959F}"/>
              </a:ext>
            </a:extLst>
          </p:cNvPr>
          <p:cNvSpPr/>
          <p:nvPr/>
        </p:nvSpPr>
        <p:spPr>
          <a:xfrm>
            <a:off x="2371735" y="5767097"/>
            <a:ext cx="4129730" cy="433443"/>
          </a:xfrm>
          <a:prstGeom prst="roundRect">
            <a:avLst>
              <a:gd name="adj" fmla="val 5000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全国</a:t>
            </a:r>
            <a:r>
              <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rPr>
              <a:t>6,000</a:t>
            </a: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以上の図書館からリアルタイムの貸出状況を確認できる</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p:txBody>
      </p:sp>
      <p:pic>
        <p:nvPicPr>
          <p:cNvPr id="80" name="図 79" descr="スクリーンショット 2016-01-28 0.44.47.png">
            <a:extLst>
              <a:ext uri="{FF2B5EF4-FFF2-40B4-BE49-F238E27FC236}">
                <a16:creationId xmlns:a16="http://schemas.microsoft.com/office/drawing/2014/main" id="{29B855B4-A108-465B-ACA0-804C3F0DDE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6013" y="4509508"/>
            <a:ext cx="2794524" cy="1141029"/>
          </a:xfrm>
          <a:prstGeom prst="rect">
            <a:avLst/>
          </a:prstGeom>
        </p:spPr>
      </p:pic>
      <p:sp>
        <p:nvSpPr>
          <p:cNvPr id="81" name="角丸四角形 52">
            <a:extLst>
              <a:ext uri="{FF2B5EF4-FFF2-40B4-BE49-F238E27FC236}">
                <a16:creationId xmlns:a16="http://schemas.microsoft.com/office/drawing/2014/main" id="{976BA9BC-AC3A-4F11-84E0-B580A9256043}"/>
              </a:ext>
            </a:extLst>
          </p:cNvPr>
          <p:cNvSpPr/>
          <p:nvPr/>
        </p:nvSpPr>
        <p:spPr>
          <a:xfrm>
            <a:off x="2268707" y="4486855"/>
            <a:ext cx="1640393" cy="542250"/>
          </a:xfrm>
          <a:prstGeom prst="roundRect">
            <a:avLst>
              <a:gd name="adj" fmla="val 5000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rPr>
              <a:t>② </a:t>
            </a: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現在地から近い</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図書館の蔵書・貸出</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状況が分かる</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p:txBody>
      </p:sp>
      <p:sp>
        <p:nvSpPr>
          <p:cNvPr id="24" name="正方形/長方形 23">
            <a:extLst>
              <a:ext uri="{FF2B5EF4-FFF2-40B4-BE49-F238E27FC236}">
                <a16:creationId xmlns:a16="http://schemas.microsoft.com/office/drawing/2014/main" id="{80362CEA-E54F-4F62-994D-034439FE48C7}"/>
              </a:ext>
            </a:extLst>
          </p:cNvPr>
          <p:cNvSpPr/>
          <p:nvPr/>
        </p:nvSpPr>
        <p:spPr>
          <a:xfrm>
            <a:off x="755576" y="6495277"/>
            <a:ext cx="8021068" cy="307777"/>
          </a:xfrm>
          <a:prstGeom prst="rect">
            <a:avLst/>
          </a:prstGeom>
        </p:spPr>
        <p:txBody>
          <a:bodyPr wrap="square">
            <a:spAutoFit/>
          </a:bodyPr>
          <a:lstStyle/>
          <a:p>
            <a:pPr algn="r"/>
            <a:r>
              <a:rPr kumimoji="1" lang="en-US" altLang="ja-JP" sz="1400" dirty="0"/>
              <a:t>※</a:t>
            </a:r>
            <a:r>
              <a:rPr kumimoji="1" lang="ja-JP" altLang="en-US" sz="1400" dirty="0"/>
              <a:t>出典</a:t>
            </a:r>
            <a:r>
              <a:rPr kumimoji="1" lang="en-US" altLang="ja-JP" sz="1400" dirty="0"/>
              <a:t>: </a:t>
            </a:r>
            <a:r>
              <a:rPr kumimoji="1" lang="ja-JP" altLang="en-US" sz="1400" dirty="0"/>
              <a:t>内閣官房「オープンデータ</a:t>
            </a:r>
            <a:r>
              <a:rPr kumimoji="1" lang="en-US" altLang="ja-JP" sz="1400" dirty="0"/>
              <a:t>100</a:t>
            </a:r>
            <a:r>
              <a:rPr kumimoji="1" lang="ja-JP" altLang="en-US" sz="1400" dirty="0"/>
              <a:t>」より「カーリル」 </a:t>
            </a:r>
            <a:r>
              <a:rPr kumimoji="1" lang="en-US" altLang="ja-JP" sz="1400" dirty="0"/>
              <a:t>https://cio.go.jp/opendata100</a:t>
            </a:r>
            <a:endParaRPr kumimoji="1" lang="ja-JP" altLang="en-US" sz="1400" dirty="0"/>
          </a:p>
        </p:txBody>
      </p:sp>
      <p:sp>
        <p:nvSpPr>
          <p:cNvPr id="26" name="タイトル 1">
            <a:extLst>
              <a:ext uri="{FF2B5EF4-FFF2-40B4-BE49-F238E27FC236}">
                <a16:creationId xmlns:a16="http://schemas.microsoft.com/office/drawing/2014/main" id="{F03891DF-1AFF-4210-B472-46CDA399C798}"/>
              </a:ext>
            </a:extLst>
          </p:cNvPr>
          <p:cNvSpPr txBox="1">
            <a:spLocks/>
          </p:cNvSpPr>
          <p:nvPr/>
        </p:nvSpPr>
        <p:spPr>
          <a:xfrm>
            <a:off x="251520" y="313813"/>
            <a:ext cx="8712968" cy="424732"/>
          </a:xfrm>
          <a:prstGeom prst="rect">
            <a:avLst/>
          </a:prstGeom>
        </p:spPr>
        <p:txBody>
          <a:bodyPr vert="horz" wrap="none" lIns="91440" tIns="45720" rIns="91440" bIns="45720" rtlCol="0" anchor="ctr">
            <a:normAutofit/>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dirty="0">
                <a:latin typeface="+mn-ea"/>
                <a:ea typeface="+mn-ea"/>
              </a:rPr>
              <a:t>2.2 </a:t>
            </a:r>
            <a:r>
              <a:rPr lang="ja-JP" altLang="en-US" dirty="0">
                <a:latin typeface="+mn-ea"/>
                <a:ea typeface="+mn-ea"/>
              </a:rPr>
              <a:t>地域課題の解決の有効な手段としてのオープンデータ</a:t>
            </a:r>
          </a:p>
        </p:txBody>
      </p:sp>
      <p:sp>
        <p:nvSpPr>
          <p:cNvPr id="27" name="タイトル 1">
            <a:extLst>
              <a:ext uri="{FF2B5EF4-FFF2-40B4-BE49-F238E27FC236}">
                <a16:creationId xmlns:a16="http://schemas.microsoft.com/office/drawing/2014/main" id="{B1FB3FEA-C0CD-4994-9EAF-CE48BF00102B}"/>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
        <p:nvSpPr>
          <p:cNvPr id="15" name="正方形/長方形 14">
            <a:extLst>
              <a:ext uri="{FF2B5EF4-FFF2-40B4-BE49-F238E27FC236}">
                <a16:creationId xmlns:a16="http://schemas.microsoft.com/office/drawing/2014/main" id="{2E783D16-43A9-44CA-9D1B-262CFE59CBA4}"/>
              </a:ext>
            </a:extLst>
          </p:cNvPr>
          <p:cNvSpPr/>
          <p:nvPr/>
        </p:nvSpPr>
        <p:spPr>
          <a:xfrm>
            <a:off x="251520" y="896767"/>
            <a:ext cx="8502531"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② 蔵書情報の横断検索（カーリル）</a:t>
            </a:r>
          </a:p>
        </p:txBody>
      </p:sp>
    </p:spTree>
    <p:extLst>
      <p:ext uri="{BB962C8B-B14F-4D97-AF65-F5344CB8AC3E}">
        <p14:creationId xmlns:p14="http://schemas.microsoft.com/office/powerpoint/2010/main" val="682850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14</a:t>
            </a:fld>
            <a:endParaRPr kumimoji="1" lang="ja-JP" altLang="en-US"/>
          </a:p>
        </p:txBody>
      </p:sp>
      <p:sp>
        <p:nvSpPr>
          <p:cNvPr id="10" name="四角形: 角を丸くする 9">
            <a:extLst>
              <a:ext uri="{FF2B5EF4-FFF2-40B4-BE49-F238E27FC236}">
                <a16:creationId xmlns:a16="http://schemas.microsoft.com/office/drawing/2014/main" id="{683F6A8F-D098-45F9-BBEF-610D483B57C8}"/>
              </a:ext>
            </a:extLst>
          </p:cNvPr>
          <p:cNvSpPr/>
          <p:nvPr/>
        </p:nvSpPr>
        <p:spPr>
          <a:xfrm>
            <a:off x="317237" y="1302113"/>
            <a:ext cx="8502531" cy="974759"/>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n-ea"/>
                <a:cs typeface="Meiryo UI" panose="020B0604030504040204" pitchFamily="50" charset="-128"/>
              </a:rPr>
              <a:t>避難所情報をオープンにすることにより、民間の位置情報サービスとの連携が可能になります。</a:t>
            </a:r>
          </a:p>
          <a:p>
            <a:r>
              <a:rPr lang="ja-JP" altLang="en-US" sz="1600" dirty="0">
                <a:solidFill>
                  <a:schemeClr val="tx1"/>
                </a:solidFill>
                <a:latin typeface="+mn-ea"/>
                <a:cs typeface="Meiryo UI" panose="020B0604030504040204" pitchFamily="50" charset="-128"/>
              </a:rPr>
              <a:t>ナビタイムジャパンは、国や自治体が公開する避難所の位置情報を、自社が提供する検索サービスに適用することで、利便性を向上しています。</a:t>
            </a:r>
          </a:p>
        </p:txBody>
      </p:sp>
      <p:sp>
        <p:nvSpPr>
          <p:cNvPr id="24" name="正方形/長方形 23">
            <a:extLst>
              <a:ext uri="{FF2B5EF4-FFF2-40B4-BE49-F238E27FC236}">
                <a16:creationId xmlns:a16="http://schemas.microsoft.com/office/drawing/2014/main" id="{80362CEA-E54F-4F62-994D-034439FE48C7}"/>
              </a:ext>
            </a:extLst>
          </p:cNvPr>
          <p:cNvSpPr/>
          <p:nvPr/>
        </p:nvSpPr>
        <p:spPr>
          <a:xfrm>
            <a:off x="1957406" y="6500083"/>
            <a:ext cx="6862362" cy="307777"/>
          </a:xfrm>
          <a:prstGeom prst="rect">
            <a:avLst/>
          </a:prstGeom>
        </p:spPr>
        <p:txBody>
          <a:bodyPr wrap="square">
            <a:spAutoFit/>
          </a:bodyPr>
          <a:lstStyle/>
          <a:p>
            <a:pPr algn="r"/>
            <a:r>
              <a:rPr kumimoji="1" lang="en-US" altLang="ja-JP" sz="1400" dirty="0"/>
              <a:t>※</a:t>
            </a:r>
            <a:r>
              <a:rPr kumimoji="1" lang="ja-JP" altLang="en-US" sz="1400" dirty="0"/>
              <a:t>出典</a:t>
            </a:r>
            <a:r>
              <a:rPr kumimoji="1" lang="en-US" altLang="ja-JP" sz="1400" dirty="0"/>
              <a:t>: VLED</a:t>
            </a:r>
            <a:r>
              <a:rPr kumimoji="1" lang="ja-JP" altLang="en-US" sz="1400" dirty="0"/>
              <a:t>「オープンデータ利活用ビジネス事例集」内「</a:t>
            </a:r>
            <a:r>
              <a:rPr kumimoji="1" lang="en-US" altLang="ja-JP" sz="1400" dirty="0"/>
              <a:t>NAVITIME</a:t>
            </a:r>
            <a:r>
              <a:rPr kumimoji="1" lang="ja-JP" altLang="en-US" sz="1400" dirty="0"/>
              <a:t>」</a:t>
            </a:r>
            <a:r>
              <a:rPr kumimoji="1" lang="en-US" altLang="ja-JP" sz="1400" dirty="0"/>
              <a:t> </a:t>
            </a:r>
            <a:r>
              <a:rPr kumimoji="1" lang="ja-JP" altLang="en-US" sz="1400" dirty="0"/>
              <a:t>より作成</a:t>
            </a:r>
          </a:p>
        </p:txBody>
      </p:sp>
      <p:sp>
        <p:nvSpPr>
          <p:cNvPr id="26" name="タイトル 1">
            <a:extLst>
              <a:ext uri="{FF2B5EF4-FFF2-40B4-BE49-F238E27FC236}">
                <a16:creationId xmlns:a16="http://schemas.microsoft.com/office/drawing/2014/main" id="{F03891DF-1AFF-4210-B472-46CDA399C798}"/>
              </a:ext>
            </a:extLst>
          </p:cNvPr>
          <p:cNvSpPr txBox="1">
            <a:spLocks/>
          </p:cNvSpPr>
          <p:nvPr/>
        </p:nvSpPr>
        <p:spPr>
          <a:xfrm>
            <a:off x="251520" y="313813"/>
            <a:ext cx="8712968" cy="424732"/>
          </a:xfrm>
          <a:prstGeom prst="rect">
            <a:avLst/>
          </a:prstGeom>
        </p:spPr>
        <p:txBody>
          <a:bodyPr vert="horz" wrap="none" lIns="91440" tIns="45720" rIns="91440" bIns="45720" rtlCol="0" anchor="ctr">
            <a:normAutofit/>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dirty="0">
                <a:latin typeface="+mn-ea"/>
                <a:ea typeface="+mn-ea"/>
              </a:rPr>
              <a:t>2.2 </a:t>
            </a:r>
            <a:r>
              <a:rPr lang="ja-JP" altLang="en-US" dirty="0">
                <a:latin typeface="+mn-ea"/>
                <a:ea typeface="+mn-ea"/>
              </a:rPr>
              <a:t>地域課題の解決の有効な手段としてのオープンデータ</a:t>
            </a:r>
          </a:p>
        </p:txBody>
      </p:sp>
      <p:sp>
        <p:nvSpPr>
          <p:cNvPr id="27" name="タイトル 1">
            <a:extLst>
              <a:ext uri="{FF2B5EF4-FFF2-40B4-BE49-F238E27FC236}">
                <a16:creationId xmlns:a16="http://schemas.microsoft.com/office/drawing/2014/main" id="{B1FB3FEA-C0CD-4994-9EAF-CE48BF00102B}"/>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pic>
        <p:nvPicPr>
          <p:cNvPr id="28" name="コンテンツ プレースホルダー 7">
            <a:extLst>
              <a:ext uri="{FF2B5EF4-FFF2-40B4-BE49-F238E27FC236}">
                <a16:creationId xmlns:a16="http://schemas.microsoft.com/office/drawing/2014/main" id="{2F26453D-20C4-41AF-9DFA-9BCF5BA6ED89}"/>
              </a:ext>
            </a:extLst>
          </p:cNvPr>
          <p:cNvPicPr>
            <a:picLocks noChangeAspect="1"/>
          </p:cNvPicPr>
          <p:nvPr/>
        </p:nvPicPr>
        <p:blipFill>
          <a:blip r:embed="rId3"/>
          <a:stretch>
            <a:fillRect/>
          </a:stretch>
        </p:blipFill>
        <p:spPr>
          <a:xfrm>
            <a:off x="1957406" y="2373483"/>
            <a:ext cx="2620962" cy="2516923"/>
          </a:xfrm>
          <a:prstGeom prst="rect">
            <a:avLst/>
          </a:prstGeom>
        </p:spPr>
      </p:pic>
      <p:pic>
        <p:nvPicPr>
          <p:cNvPr id="30" name="図 29">
            <a:extLst>
              <a:ext uri="{FF2B5EF4-FFF2-40B4-BE49-F238E27FC236}">
                <a16:creationId xmlns:a16="http://schemas.microsoft.com/office/drawing/2014/main" id="{A9BD87DB-00A6-44E8-B5D5-9CE85EF5D4E6}"/>
              </a:ext>
            </a:extLst>
          </p:cNvPr>
          <p:cNvPicPr>
            <a:picLocks noChangeAspect="1"/>
          </p:cNvPicPr>
          <p:nvPr/>
        </p:nvPicPr>
        <p:blipFill>
          <a:blip r:embed="rId4"/>
          <a:stretch>
            <a:fillRect/>
          </a:stretch>
        </p:blipFill>
        <p:spPr>
          <a:xfrm>
            <a:off x="4046065" y="3429000"/>
            <a:ext cx="3140529" cy="2924588"/>
          </a:xfrm>
          <a:prstGeom prst="rect">
            <a:avLst/>
          </a:prstGeom>
        </p:spPr>
      </p:pic>
      <p:sp>
        <p:nvSpPr>
          <p:cNvPr id="31" name="正方形/長方形 30">
            <a:extLst>
              <a:ext uri="{FF2B5EF4-FFF2-40B4-BE49-F238E27FC236}">
                <a16:creationId xmlns:a16="http://schemas.microsoft.com/office/drawing/2014/main" id="{8CAAD47E-A8CE-4636-AD5F-DEF1408D4081}"/>
              </a:ext>
            </a:extLst>
          </p:cNvPr>
          <p:cNvSpPr/>
          <p:nvPr/>
        </p:nvSpPr>
        <p:spPr>
          <a:xfrm>
            <a:off x="251520" y="896767"/>
            <a:ext cx="8502531"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③ 避難所情報と民間サービスとの連携（ナビタイムジャパン）</a:t>
            </a:r>
          </a:p>
        </p:txBody>
      </p:sp>
    </p:spTree>
    <p:extLst>
      <p:ext uri="{BB962C8B-B14F-4D97-AF65-F5344CB8AC3E}">
        <p14:creationId xmlns:p14="http://schemas.microsoft.com/office/powerpoint/2010/main" val="3443846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stretch>
            <a:fillRect/>
          </a:stretch>
        </p:blipFill>
        <p:spPr>
          <a:xfrm>
            <a:off x="2647144" y="4511820"/>
            <a:ext cx="2744005" cy="1439751"/>
          </a:xfrm>
          <a:prstGeom prst="rect">
            <a:avLst/>
          </a:prstGeom>
        </p:spPr>
      </p:pic>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15</a:t>
            </a:fld>
            <a:endParaRPr kumimoji="1" lang="ja-JP" altLang="en-US"/>
          </a:p>
        </p:txBody>
      </p:sp>
      <p:sp>
        <p:nvSpPr>
          <p:cNvPr id="29" name="正方形/長方形 28"/>
          <p:cNvSpPr/>
          <p:nvPr/>
        </p:nvSpPr>
        <p:spPr>
          <a:xfrm>
            <a:off x="215900" y="840309"/>
            <a:ext cx="8316540"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④ 避難所情報と民間サービスとの連携（電通・ゼンリンデータコム）</a:t>
            </a:r>
          </a:p>
        </p:txBody>
      </p:sp>
      <p:sp>
        <p:nvSpPr>
          <p:cNvPr id="10" name="四角形: 角を丸くする 9">
            <a:extLst>
              <a:ext uri="{FF2B5EF4-FFF2-40B4-BE49-F238E27FC236}">
                <a16:creationId xmlns:a16="http://schemas.microsoft.com/office/drawing/2014/main" id="{683F6A8F-D098-45F9-BBEF-610D483B57C8}"/>
              </a:ext>
            </a:extLst>
          </p:cNvPr>
          <p:cNvSpPr/>
          <p:nvPr/>
        </p:nvSpPr>
        <p:spPr>
          <a:xfrm>
            <a:off x="317237" y="1216512"/>
            <a:ext cx="8502531" cy="974759"/>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n-ea"/>
                <a:cs typeface="Meiryo UI" panose="020B0604030504040204" pitchFamily="50" charset="-128"/>
              </a:rPr>
              <a:t>内閣府と地方自治体が公開する避難所情報を利用して、</a:t>
            </a:r>
          </a:p>
          <a:p>
            <a:r>
              <a:rPr lang="ja-JP" altLang="en-US" sz="1600" dirty="0">
                <a:solidFill>
                  <a:schemeClr val="tx1"/>
                </a:solidFill>
                <a:latin typeface="+mn-ea"/>
                <a:cs typeface="Meiryo UI" panose="020B0604030504040204" pitchFamily="50" charset="-128"/>
              </a:rPr>
              <a:t>正確で豊富なデータの鮮度を常に保って提供する避難所データベースも提供されています。</a:t>
            </a:r>
            <a:endParaRPr lang="en-US" altLang="ja-JP" sz="1600" dirty="0">
              <a:solidFill>
                <a:schemeClr val="tx1"/>
              </a:solidFill>
              <a:latin typeface="+mn-ea"/>
              <a:cs typeface="Meiryo UI" panose="020B0604030504040204" pitchFamily="50" charset="-128"/>
            </a:endParaRPr>
          </a:p>
        </p:txBody>
      </p:sp>
      <p:sp>
        <p:nvSpPr>
          <p:cNvPr id="35" name="角丸四角形 41">
            <a:extLst>
              <a:ext uri="{FF2B5EF4-FFF2-40B4-BE49-F238E27FC236}">
                <a16:creationId xmlns:a16="http://schemas.microsoft.com/office/drawing/2014/main" id="{D0E31C11-676D-4E69-B01A-E07CB97F84C7}"/>
              </a:ext>
            </a:extLst>
          </p:cNvPr>
          <p:cNvSpPr/>
          <p:nvPr/>
        </p:nvSpPr>
        <p:spPr>
          <a:xfrm>
            <a:off x="2811914" y="6045801"/>
            <a:ext cx="3709141" cy="404079"/>
          </a:xfrm>
          <a:prstGeom prst="roundRect">
            <a:avLst>
              <a:gd name="adj" fmla="val 5000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en-US" sz="1100" b="0" i="0" u="none" strike="noStrike" kern="1200" cap="none" spc="0" normalizeH="0" baseline="0" noProof="0" dirty="0" err="1">
                <a:ln>
                  <a:noFill/>
                </a:ln>
                <a:solidFill>
                  <a:sysClr val="window" lastClr="FFFFFF"/>
                </a:solidFill>
                <a:effectLst/>
                <a:uLnTx/>
                <a:uFillTx/>
                <a:latin typeface="+mn-ea"/>
                <a:cs typeface="フォントポにほんご"/>
              </a:rPr>
              <a:t>有償サービス（</a:t>
            </a:r>
            <a:r>
              <a:rPr kumimoji="1" lang="en-US" altLang="ja-JP" sz="1100" b="0" i="0" u="none" strike="noStrike" kern="1200" cap="none" spc="0" normalizeH="0" baseline="0" noProof="0" dirty="0" err="1">
                <a:ln>
                  <a:noFill/>
                </a:ln>
                <a:solidFill>
                  <a:sysClr val="window" lastClr="FFFFFF"/>
                </a:solidFill>
                <a:effectLst/>
                <a:uLnTx/>
                <a:uFillTx/>
                <a:latin typeface="+mn-ea"/>
                <a:cs typeface="+mn-cs"/>
              </a:rPr>
              <a:t>AreaCutterfor</a:t>
            </a:r>
            <a:r>
              <a:rPr kumimoji="1" lang="ja-JP" altLang="en-US" sz="1100" b="0" i="0" u="none" strike="noStrike" kern="1200" cap="none" spc="0" normalizeH="0" baseline="0" noProof="0" dirty="0">
                <a:ln>
                  <a:noFill/>
                </a:ln>
                <a:solidFill>
                  <a:sysClr val="window" lastClr="FFFFFF"/>
                </a:solidFill>
                <a:effectLst/>
                <a:uLnTx/>
                <a:uFillTx/>
                <a:latin typeface="+mn-ea"/>
                <a:cs typeface="+mn-cs"/>
              </a:rPr>
              <a:t>避難所）</a:t>
            </a:r>
          </a:p>
        </p:txBody>
      </p:sp>
      <p:pic>
        <p:nvPicPr>
          <p:cNvPr id="36" name="Picture 7">
            <a:extLst>
              <a:ext uri="{FF2B5EF4-FFF2-40B4-BE49-F238E27FC236}">
                <a16:creationId xmlns:a16="http://schemas.microsoft.com/office/drawing/2014/main" id="{74813487-461B-4FB2-9D54-2512AB177DC5}"/>
              </a:ext>
            </a:extLst>
          </p:cNvPr>
          <p:cNvPicPr>
            <a:picLocks noChangeAspect="1" noChangeArrowheads="1"/>
          </p:cNvPicPr>
          <p:nvPr/>
        </p:nvPicPr>
        <p:blipFill>
          <a:blip r:embed="rId4"/>
          <a:srcRect/>
          <a:stretch>
            <a:fillRect/>
          </a:stretch>
        </p:blipFill>
        <p:spPr bwMode="auto">
          <a:xfrm>
            <a:off x="2627784" y="2347994"/>
            <a:ext cx="3394917" cy="2162011"/>
          </a:xfrm>
          <a:prstGeom prst="rect">
            <a:avLst/>
          </a:prstGeom>
          <a:noFill/>
          <a:ln w="9525">
            <a:noFill/>
            <a:miter lim="800000"/>
            <a:headEnd/>
            <a:tailEnd/>
          </a:ln>
        </p:spPr>
      </p:pic>
      <p:pic>
        <p:nvPicPr>
          <p:cNvPr id="46" name="Picture 2">
            <a:extLst>
              <a:ext uri="{FF2B5EF4-FFF2-40B4-BE49-F238E27FC236}">
                <a16:creationId xmlns:a16="http://schemas.microsoft.com/office/drawing/2014/main" id="{2678F7CF-812A-4E1A-9AE5-1A7718C20DA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55980" y="3773334"/>
            <a:ext cx="1427277" cy="2188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正方形/長方形 18">
            <a:extLst>
              <a:ext uri="{FF2B5EF4-FFF2-40B4-BE49-F238E27FC236}">
                <a16:creationId xmlns:a16="http://schemas.microsoft.com/office/drawing/2014/main" id="{2B05F9A6-402A-4CDE-A1BB-C97D1CAB741D}"/>
              </a:ext>
            </a:extLst>
          </p:cNvPr>
          <p:cNvSpPr/>
          <p:nvPr/>
        </p:nvSpPr>
        <p:spPr>
          <a:xfrm>
            <a:off x="0" y="6495277"/>
            <a:ext cx="8776644" cy="307777"/>
          </a:xfrm>
          <a:prstGeom prst="rect">
            <a:avLst/>
          </a:prstGeom>
        </p:spPr>
        <p:txBody>
          <a:bodyPr wrap="square">
            <a:spAutoFit/>
          </a:bodyPr>
          <a:lstStyle/>
          <a:p>
            <a:pPr algn="r"/>
            <a:r>
              <a:rPr kumimoji="1" lang="en-US" altLang="ja-JP" sz="1400" dirty="0"/>
              <a:t>※</a:t>
            </a:r>
            <a:r>
              <a:rPr kumimoji="1" lang="ja-JP" altLang="en-US" sz="1400" dirty="0"/>
              <a:t>出典</a:t>
            </a:r>
            <a:r>
              <a:rPr kumimoji="1" lang="en-US" altLang="ja-JP" sz="1400" dirty="0"/>
              <a:t>: </a:t>
            </a:r>
            <a:r>
              <a:rPr kumimoji="1" lang="ja-JP" altLang="en-US" sz="1400" dirty="0"/>
              <a:t>内閣官房「オープンデータ</a:t>
            </a:r>
            <a:r>
              <a:rPr kumimoji="1" lang="en-US" altLang="ja-JP" sz="1400" dirty="0"/>
              <a:t>100</a:t>
            </a:r>
            <a:r>
              <a:rPr kumimoji="1" lang="ja-JP" altLang="en-US" sz="1400" dirty="0"/>
              <a:t>」より「全国避難所データベース」  </a:t>
            </a:r>
            <a:r>
              <a:rPr kumimoji="1" lang="en-US" altLang="ja-JP" sz="1400" dirty="0"/>
              <a:t>https://cio.go.jp/opendata100</a:t>
            </a:r>
            <a:endParaRPr kumimoji="1" lang="ja-JP" altLang="en-US" sz="1400" dirty="0"/>
          </a:p>
        </p:txBody>
      </p:sp>
      <p:sp>
        <p:nvSpPr>
          <p:cNvPr id="22" name="タイトル 1">
            <a:extLst>
              <a:ext uri="{FF2B5EF4-FFF2-40B4-BE49-F238E27FC236}">
                <a16:creationId xmlns:a16="http://schemas.microsoft.com/office/drawing/2014/main" id="{26118B7F-3772-405E-B6B4-3E772E26BD3E}"/>
              </a:ext>
            </a:extLst>
          </p:cNvPr>
          <p:cNvSpPr txBox="1">
            <a:spLocks/>
          </p:cNvSpPr>
          <p:nvPr/>
        </p:nvSpPr>
        <p:spPr>
          <a:xfrm>
            <a:off x="251520" y="313813"/>
            <a:ext cx="8712968" cy="424732"/>
          </a:xfrm>
          <a:prstGeom prst="rect">
            <a:avLst/>
          </a:prstGeom>
        </p:spPr>
        <p:txBody>
          <a:bodyPr vert="horz" wrap="none" lIns="91440" tIns="45720" rIns="91440" bIns="45720" rtlCol="0" anchor="ctr">
            <a:normAutofit/>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dirty="0">
                <a:latin typeface="+mn-ea"/>
                <a:ea typeface="+mn-ea"/>
              </a:rPr>
              <a:t>2.2 </a:t>
            </a:r>
            <a:r>
              <a:rPr lang="ja-JP" altLang="en-US" dirty="0">
                <a:latin typeface="+mn-ea"/>
                <a:ea typeface="+mn-ea"/>
              </a:rPr>
              <a:t>地域課題の解決の有効な手段としてのオープンデータ</a:t>
            </a:r>
          </a:p>
        </p:txBody>
      </p:sp>
      <p:sp>
        <p:nvSpPr>
          <p:cNvPr id="28" name="タイトル 1">
            <a:extLst>
              <a:ext uri="{FF2B5EF4-FFF2-40B4-BE49-F238E27FC236}">
                <a16:creationId xmlns:a16="http://schemas.microsoft.com/office/drawing/2014/main" id="{09DC3C84-4030-4487-B9B0-38627C93382A}"/>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Tree>
    <p:extLst>
      <p:ext uri="{BB962C8B-B14F-4D97-AF65-F5344CB8AC3E}">
        <p14:creationId xmlns:p14="http://schemas.microsoft.com/office/powerpoint/2010/main" val="241638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16</a:t>
            </a:fld>
            <a:endParaRPr kumimoji="1" lang="ja-JP" altLang="en-US"/>
          </a:p>
        </p:txBody>
      </p:sp>
      <p:sp>
        <p:nvSpPr>
          <p:cNvPr id="10" name="四角形: 角を丸くする 9">
            <a:extLst>
              <a:ext uri="{FF2B5EF4-FFF2-40B4-BE49-F238E27FC236}">
                <a16:creationId xmlns:a16="http://schemas.microsoft.com/office/drawing/2014/main" id="{683F6A8F-D098-45F9-BBEF-610D483B57C8}"/>
              </a:ext>
            </a:extLst>
          </p:cNvPr>
          <p:cNvSpPr/>
          <p:nvPr/>
        </p:nvSpPr>
        <p:spPr>
          <a:xfrm>
            <a:off x="317237" y="1216512"/>
            <a:ext cx="8502531" cy="1071476"/>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n-ea"/>
                <a:cs typeface="Meiryo UI" panose="020B0604030504040204" pitchFamily="50" charset="-128"/>
              </a:rPr>
              <a:t>大阪市が公開する警察署・交番の位置情報および犯罪発生地点を地図上に重ね合わせることより、</a:t>
            </a:r>
          </a:p>
          <a:p>
            <a:r>
              <a:rPr lang="ja-JP" altLang="en-US" sz="1600" dirty="0">
                <a:solidFill>
                  <a:schemeClr val="tx1"/>
                </a:solidFill>
                <a:latin typeface="+mn-ea"/>
                <a:cs typeface="Meiryo UI" panose="020B0604030504040204" pitchFamily="50" charset="-128"/>
              </a:rPr>
              <a:t>地図上で警察施設の存在しない地域と犯罪発生の傾向を把握することで、地域での自主的な防犯対策に役立てることが可能になりました。</a:t>
            </a:r>
            <a:endParaRPr lang="en-US" altLang="ja-JP" sz="1600" dirty="0">
              <a:solidFill>
                <a:schemeClr val="tx1"/>
              </a:solidFill>
              <a:latin typeface="+mn-ea"/>
              <a:cs typeface="Meiryo UI" panose="020B0604030504040204" pitchFamily="50" charset="-128"/>
            </a:endParaRPr>
          </a:p>
        </p:txBody>
      </p:sp>
      <p:sp>
        <p:nvSpPr>
          <p:cNvPr id="37" name="角丸四角形 63">
            <a:extLst>
              <a:ext uri="{FF2B5EF4-FFF2-40B4-BE49-F238E27FC236}">
                <a16:creationId xmlns:a16="http://schemas.microsoft.com/office/drawing/2014/main" id="{A6D4F00F-861E-47A0-A2BF-F65D269FB9A4}"/>
              </a:ext>
            </a:extLst>
          </p:cNvPr>
          <p:cNvSpPr/>
          <p:nvPr/>
        </p:nvSpPr>
        <p:spPr>
          <a:xfrm>
            <a:off x="2212476" y="6071880"/>
            <a:ext cx="3920195" cy="440367"/>
          </a:xfrm>
          <a:prstGeom prst="roundRect">
            <a:avLst>
              <a:gd name="adj" fmla="val 50000"/>
            </a:avLst>
          </a:prstGeom>
          <a:solidFill>
            <a:schemeClr val="accent1"/>
          </a:solidFill>
          <a:ln w="25400"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n-ea"/>
                <a:cs typeface="+mn-cs"/>
              </a:rPr>
              <a:t>警察施設の存在しない地域と犯罪発生の傾向に相関があるかを地図上で視覚的に確認できる！</a:t>
            </a:r>
          </a:p>
        </p:txBody>
      </p:sp>
      <p:pic>
        <p:nvPicPr>
          <p:cNvPr id="38" name="図 37">
            <a:extLst>
              <a:ext uri="{FF2B5EF4-FFF2-40B4-BE49-F238E27FC236}">
                <a16:creationId xmlns:a16="http://schemas.microsoft.com/office/drawing/2014/main" id="{6F158615-FBEA-43CF-AD3A-A260F810C580}"/>
              </a:ext>
            </a:extLst>
          </p:cNvPr>
          <p:cNvPicPr>
            <a:picLocks noChangeAspect="1"/>
          </p:cNvPicPr>
          <p:nvPr/>
        </p:nvPicPr>
        <p:blipFill rotWithShape="1">
          <a:blip r:embed="rId3"/>
          <a:srcRect l="19760" t="16595" r="29957" b="17475"/>
          <a:stretch/>
        </p:blipFill>
        <p:spPr>
          <a:xfrm>
            <a:off x="2371555" y="3616976"/>
            <a:ext cx="3365014" cy="2377146"/>
          </a:xfrm>
          <a:prstGeom prst="rect">
            <a:avLst/>
          </a:prstGeom>
        </p:spPr>
      </p:pic>
      <p:sp>
        <p:nvSpPr>
          <p:cNvPr id="39" name="下矢印吹き出し 65">
            <a:extLst>
              <a:ext uri="{FF2B5EF4-FFF2-40B4-BE49-F238E27FC236}">
                <a16:creationId xmlns:a16="http://schemas.microsoft.com/office/drawing/2014/main" id="{E11804FB-2C55-4800-AB0D-7B53CFF8CA22}"/>
              </a:ext>
            </a:extLst>
          </p:cNvPr>
          <p:cNvSpPr/>
          <p:nvPr/>
        </p:nvSpPr>
        <p:spPr>
          <a:xfrm>
            <a:off x="1475656" y="2552355"/>
            <a:ext cx="5256584" cy="1071476"/>
          </a:xfrm>
          <a:prstGeom prst="downArrowCallout">
            <a:avLst/>
          </a:prstGeom>
          <a:solidFill>
            <a:schemeClr val="accent1"/>
          </a:solidFill>
          <a:ln w="25400" cap="flat" cmpd="sng" algn="ctr">
            <a:solidFill>
              <a:schemeClr val="accent1"/>
            </a:solid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 lastClr="FFFFFF"/>
                </a:solidFill>
                <a:effectLst/>
                <a:uLnTx/>
                <a:uFillTx/>
                <a:latin typeface="+mn-ea"/>
                <a:cs typeface="+mn-cs"/>
              </a:rPr>
              <a:t>・大阪市が公開する警察署・交番の位置情報を表示</a:t>
            </a:r>
            <a:endParaRPr kumimoji="1" lang="en-US" altLang="ja-JP" sz="1200" b="1" i="0" u="none" strike="noStrike" kern="1200" cap="none" spc="0" normalizeH="0" baseline="0" noProof="0" dirty="0">
              <a:ln>
                <a:noFill/>
              </a:ln>
              <a:solidFill>
                <a:sysClr val="window" lastClr="FFFFFF"/>
              </a:solidFill>
              <a:effectLst/>
              <a:uLnTx/>
              <a:uFillTx/>
              <a:latin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 lastClr="FFFFFF"/>
                </a:solidFill>
                <a:effectLst/>
                <a:uLnTx/>
                <a:uFillTx/>
                <a:latin typeface="+mn-ea"/>
                <a:cs typeface="+mn-cs"/>
              </a:rPr>
              <a:t>・警察署・交番が無い場所を半透明の赤い円で表示</a:t>
            </a:r>
            <a:endParaRPr kumimoji="1" lang="en-US" altLang="ja-JP" sz="1200" b="1" i="0" u="none" strike="noStrike" kern="1200" cap="none" spc="0" normalizeH="0" baseline="0" noProof="0" dirty="0">
              <a:ln>
                <a:noFill/>
              </a:ln>
              <a:solidFill>
                <a:sysClr val="window" lastClr="FFFFFF"/>
              </a:solidFill>
              <a:effectLst/>
              <a:uLnTx/>
              <a:uFillTx/>
              <a:latin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 lastClr="FFFFFF"/>
                </a:solidFill>
                <a:effectLst/>
                <a:uLnTx/>
                <a:uFillTx/>
                <a:latin typeface="+mn-ea"/>
                <a:cs typeface="+mn-cs"/>
              </a:rPr>
              <a:t>・大阪市の犯罪発生情報をもとに犯罪発生</a:t>
            </a:r>
            <a:r>
              <a:rPr kumimoji="1" lang="ja-JP" altLang="en-US" sz="1200" b="1" i="1" u="none" strike="noStrike" kern="1200" cap="none" spc="0" normalizeH="0" baseline="0" noProof="0" dirty="0">
                <a:ln>
                  <a:noFill/>
                </a:ln>
                <a:solidFill>
                  <a:sysClr val="window" lastClr="FFFFFF"/>
                </a:solidFill>
                <a:effectLst/>
                <a:uLnTx/>
                <a:uFillTx/>
                <a:latin typeface="+mn-ea"/>
                <a:cs typeface="+mn-cs"/>
              </a:rPr>
              <a:t>地点</a:t>
            </a:r>
            <a:r>
              <a:rPr kumimoji="1" lang="ja-JP" altLang="en-US" sz="1200" b="1" i="0" u="none" strike="noStrike" kern="1200" cap="none" spc="0" normalizeH="0" baseline="0" noProof="0" dirty="0">
                <a:ln>
                  <a:noFill/>
                </a:ln>
                <a:solidFill>
                  <a:sysClr val="window" lastClr="FFFFFF"/>
                </a:solidFill>
                <a:effectLst/>
                <a:uLnTx/>
                <a:uFillTx/>
                <a:latin typeface="+mn-ea"/>
                <a:cs typeface="+mn-cs"/>
              </a:rPr>
              <a:t>を各種アイコンで表示</a:t>
            </a:r>
          </a:p>
        </p:txBody>
      </p:sp>
      <p:sp>
        <p:nvSpPr>
          <p:cNvPr id="20" name="正方形/長方形 19">
            <a:extLst>
              <a:ext uri="{FF2B5EF4-FFF2-40B4-BE49-F238E27FC236}">
                <a16:creationId xmlns:a16="http://schemas.microsoft.com/office/drawing/2014/main" id="{C59C048B-6E2D-4AC3-9557-8C47CC5AB913}"/>
              </a:ext>
            </a:extLst>
          </p:cNvPr>
          <p:cNvSpPr/>
          <p:nvPr/>
        </p:nvSpPr>
        <p:spPr>
          <a:xfrm>
            <a:off x="35496" y="6525344"/>
            <a:ext cx="8763951" cy="307777"/>
          </a:xfrm>
          <a:prstGeom prst="rect">
            <a:avLst/>
          </a:prstGeom>
        </p:spPr>
        <p:txBody>
          <a:bodyPr wrap="square">
            <a:spAutoFit/>
          </a:bodyPr>
          <a:lstStyle/>
          <a:p>
            <a:pPr algn="r"/>
            <a:r>
              <a:rPr kumimoji="1" lang="en-US" altLang="ja-JP" sz="1400" dirty="0"/>
              <a:t>※</a:t>
            </a:r>
            <a:r>
              <a:rPr kumimoji="1" lang="ja-JP" altLang="en-US" sz="1400" dirty="0"/>
              <a:t>出典</a:t>
            </a:r>
            <a:r>
              <a:rPr kumimoji="1" lang="en-US" altLang="ja-JP" sz="1400" dirty="0"/>
              <a:t>: </a:t>
            </a:r>
            <a:r>
              <a:rPr kumimoji="1" lang="ja-JP" altLang="en-US" sz="1400" dirty="0"/>
              <a:t>内閣官房「オープンデータ</a:t>
            </a:r>
            <a:r>
              <a:rPr kumimoji="1" lang="en-US" altLang="ja-JP" sz="1400" dirty="0"/>
              <a:t>100</a:t>
            </a:r>
            <a:r>
              <a:rPr kumimoji="1" lang="ja-JP" altLang="en-US" sz="1400" dirty="0"/>
              <a:t>」より「大阪市 警察署</a:t>
            </a:r>
            <a:r>
              <a:rPr kumimoji="1" lang="en-US" altLang="ja-JP" sz="1400" dirty="0"/>
              <a:t>×</a:t>
            </a:r>
            <a:r>
              <a:rPr kumimoji="1" lang="ja-JP" altLang="en-US" sz="1400" dirty="0"/>
              <a:t>犯罪発生」 </a:t>
            </a:r>
            <a:r>
              <a:rPr kumimoji="1" lang="en-US" altLang="ja-JP" sz="1400" dirty="0"/>
              <a:t>https://cio.go.jp/opendata100</a:t>
            </a:r>
            <a:endParaRPr kumimoji="1" lang="ja-JP" altLang="en-US" sz="1400" dirty="0"/>
          </a:p>
        </p:txBody>
      </p:sp>
      <p:sp>
        <p:nvSpPr>
          <p:cNvPr id="23" name="タイトル 1">
            <a:extLst>
              <a:ext uri="{FF2B5EF4-FFF2-40B4-BE49-F238E27FC236}">
                <a16:creationId xmlns:a16="http://schemas.microsoft.com/office/drawing/2014/main" id="{081459F0-D3C1-4C2A-B89F-4AA6C10AD8A0}"/>
              </a:ext>
            </a:extLst>
          </p:cNvPr>
          <p:cNvSpPr txBox="1">
            <a:spLocks/>
          </p:cNvSpPr>
          <p:nvPr/>
        </p:nvSpPr>
        <p:spPr>
          <a:xfrm>
            <a:off x="251520" y="313813"/>
            <a:ext cx="8712968" cy="424732"/>
          </a:xfrm>
          <a:prstGeom prst="rect">
            <a:avLst/>
          </a:prstGeom>
        </p:spPr>
        <p:txBody>
          <a:bodyPr vert="horz" wrap="none" lIns="91440" tIns="45720" rIns="91440" bIns="45720" rtlCol="0" anchor="ctr">
            <a:normAutofit/>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dirty="0">
                <a:latin typeface="+mn-ea"/>
                <a:ea typeface="+mn-ea"/>
              </a:rPr>
              <a:t>2.2 </a:t>
            </a:r>
            <a:r>
              <a:rPr lang="ja-JP" altLang="en-US" dirty="0">
                <a:latin typeface="+mn-ea"/>
                <a:ea typeface="+mn-ea"/>
              </a:rPr>
              <a:t>地域課題の解決の有効な手段としてのオープンデータ</a:t>
            </a:r>
          </a:p>
        </p:txBody>
      </p:sp>
      <p:sp>
        <p:nvSpPr>
          <p:cNvPr id="30" name="タイトル 1">
            <a:extLst>
              <a:ext uri="{FF2B5EF4-FFF2-40B4-BE49-F238E27FC236}">
                <a16:creationId xmlns:a16="http://schemas.microsoft.com/office/drawing/2014/main" id="{FDD9B0FA-F982-4930-8D9F-3342D2813213}"/>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
        <p:nvSpPr>
          <p:cNvPr id="34" name="正方形/長方形 33">
            <a:extLst>
              <a:ext uri="{FF2B5EF4-FFF2-40B4-BE49-F238E27FC236}">
                <a16:creationId xmlns:a16="http://schemas.microsoft.com/office/drawing/2014/main" id="{911D751A-80D3-4935-A5B3-DFC59A452DB6}"/>
              </a:ext>
            </a:extLst>
          </p:cNvPr>
          <p:cNvSpPr/>
          <p:nvPr/>
        </p:nvSpPr>
        <p:spPr>
          <a:xfrm>
            <a:off x="251520" y="896767"/>
            <a:ext cx="8502531"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⑤ 大阪市 警察署</a:t>
            </a:r>
            <a:r>
              <a:rPr lang="en-US" altLang="ja-JP" sz="2000" dirty="0">
                <a:solidFill>
                  <a:schemeClr val="tx1"/>
                </a:solidFill>
                <a:latin typeface="+mn-ea"/>
                <a:cs typeface="Meiryo UI" panose="020B0604030504040204" pitchFamily="50" charset="-128"/>
              </a:rPr>
              <a:t>×</a:t>
            </a:r>
            <a:r>
              <a:rPr lang="ja-JP" altLang="en-US" sz="2000" dirty="0">
                <a:solidFill>
                  <a:schemeClr val="tx1"/>
                </a:solidFill>
                <a:latin typeface="+mn-ea"/>
                <a:cs typeface="Meiryo UI" panose="020B0604030504040204" pitchFamily="50" charset="-128"/>
              </a:rPr>
              <a:t>犯罪発生（上田洋、佐藤麻耶氏）</a:t>
            </a:r>
          </a:p>
        </p:txBody>
      </p:sp>
    </p:spTree>
    <p:extLst>
      <p:ext uri="{BB962C8B-B14F-4D97-AF65-F5344CB8AC3E}">
        <p14:creationId xmlns:p14="http://schemas.microsoft.com/office/powerpoint/2010/main" val="3440977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17</a:t>
            </a:fld>
            <a:endParaRPr kumimoji="1" lang="ja-JP" altLang="en-US"/>
          </a:p>
        </p:txBody>
      </p:sp>
      <p:sp>
        <p:nvSpPr>
          <p:cNvPr id="29" name="正方形/長方形 28"/>
          <p:cNvSpPr/>
          <p:nvPr/>
        </p:nvSpPr>
        <p:spPr>
          <a:xfrm>
            <a:off x="215899" y="840309"/>
            <a:ext cx="8502531"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⑥ </a:t>
            </a:r>
            <a:r>
              <a:rPr lang="en-US" altLang="ja-JP" sz="2000" dirty="0">
                <a:solidFill>
                  <a:schemeClr val="tx1"/>
                </a:solidFill>
                <a:latin typeface="+mn-ea"/>
                <a:cs typeface="Meiryo UI" panose="020B0604030504040204" pitchFamily="50" charset="-128"/>
              </a:rPr>
              <a:t>Night Street Advisor</a:t>
            </a:r>
            <a:r>
              <a:rPr lang="ja-JP" altLang="en-US" sz="2000" dirty="0">
                <a:solidFill>
                  <a:schemeClr val="tx1"/>
                </a:solidFill>
                <a:latin typeface="+mn-ea"/>
                <a:cs typeface="Meiryo UI" panose="020B0604030504040204" pitchFamily="50" charset="-128"/>
              </a:rPr>
              <a:t>（</a:t>
            </a:r>
            <a:r>
              <a:rPr lang="zh-TW" altLang="en-US" sz="2000" dirty="0">
                <a:solidFill>
                  <a:schemeClr val="tx1"/>
                </a:solidFill>
                <a:latin typeface="+mn-ea"/>
                <a:cs typeface="Meiryo UI" panose="020B0604030504040204" pitchFamily="50" charset="-128"/>
              </a:rPr>
              <a:t>明石工業高等専門学校 知的情報環境研究室</a:t>
            </a:r>
            <a:r>
              <a:rPr lang="ja-JP" altLang="en-US" sz="2000" dirty="0">
                <a:solidFill>
                  <a:schemeClr val="tx1"/>
                </a:solidFill>
                <a:latin typeface="+mn-ea"/>
                <a:cs typeface="Meiryo UI" panose="020B0604030504040204" pitchFamily="50" charset="-128"/>
              </a:rPr>
              <a:t>）</a:t>
            </a:r>
          </a:p>
        </p:txBody>
      </p:sp>
      <p:sp>
        <p:nvSpPr>
          <p:cNvPr id="10" name="四角形: 角を丸くする 9">
            <a:extLst>
              <a:ext uri="{FF2B5EF4-FFF2-40B4-BE49-F238E27FC236}">
                <a16:creationId xmlns:a16="http://schemas.microsoft.com/office/drawing/2014/main" id="{683F6A8F-D098-45F9-BBEF-610D483B57C8}"/>
              </a:ext>
            </a:extLst>
          </p:cNvPr>
          <p:cNvSpPr/>
          <p:nvPr/>
        </p:nvSpPr>
        <p:spPr>
          <a:xfrm>
            <a:off x="317237" y="1216512"/>
            <a:ext cx="8502531" cy="1078195"/>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n-ea"/>
                <a:cs typeface="Meiryo UI" panose="020B0604030504040204" pitchFamily="50" charset="-128"/>
              </a:rPr>
              <a:t>街路灯の位置情報を公開することにより、街灯の明るさや間隔のデータから夜道の「明るさ」を算出し、通常の道案内アプリの情報に「明るさ」重ね合わせて表示することで、より明るい道を選択できるようにしたアプリができました。</a:t>
            </a:r>
          </a:p>
        </p:txBody>
      </p:sp>
      <p:pic>
        <p:nvPicPr>
          <p:cNvPr id="19" name="図 18" descr="スクリーンショット 2015-09-06 11.48.51.png">
            <a:extLst>
              <a:ext uri="{FF2B5EF4-FFF2-40B4-BE49-F238E27FC236}">
                <a16:creationId xmlns:a16="http://schemas.microsoft.com/office/drawing/2014/main" id="{A0035060-ED9E-48DC-A745-E9352DBB23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776"/>
          <a:stretch/>
        </p:blipFill>
        <p:spPr>
          <a:xfrm>
            <a:off x="4572000" y="3634438"/>
            <a:ext cx="1902658" cy="2609353"/>
          </a:xfrm>
          <a:prstGeom prst="rect">
            <a:avLst/>
          </a:prstGeom>
        </p:spPr>
      </p:pic>
      <p:pic>
        <p:nvPicPr>
          <p:cNvPr id="32" name="図 31" descr="スクリーンショット 2016-01-12 10.22.42.png">
            <a:extLst>
              <a:ext uri="{FF2B5EF4-FFF2-40B4-BE49-F238E27FC236}">
                <a16:creationId xmlns:a16="http://schemas.microsoft.com/office/drawing/2014/main" id="{79DAD0AC-C866-4F44-813B-7B1AB97046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9483" y="3660316"/>
            <a:ext cx="1786313" cy="2448230"/>
          </a:xfrm>
          <a:prstGeom prst="rect">
            <a:avLst/>
          </a:prstGeom>
        </p:spPr>
      </p:pic>
      <p:sp>
        <p:nvSpPr>
          <p:cNvPr id="34" name="下矢印 52">
            <a:extLst>
              <a:ext uri="{FF2B5EF4-FFF2-40B4-BE49-F238E27FC236}">
                <a16:creationId xmlns:a16="http://schemas.microsoft.com/office/drawing/2014/main" id="{01E6705D-9596-440D-B536-A99CA2A13A66}"/>
              </a:ext>
            </a:extLst>
          </p:cNvPr>
          <p:cNvSpPr/>
          <p:nvPr/>
        </p:nvSpPr>
        <p:spPr>
          <a:xfrm rot="16200000">
            <a:off x="4034925" y="4705603"/>
            <a:ext cx="331155" cy="364588"/>
          </a:xfrm>
          <a:prstGeom prst="downArrow">
            <a:avLst>
              <a:gd name="adj1" fmla="val 30686"/>
              <a:gd name="adj2" fmla="val 5000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ysClr val="window" lastClr="FFFFFF"/>
              </a:solidFill>
              <a:effectLst/>
              <a:uLnTx/>
              <a:uFillTx/>
              <a:latin typeface="+mn-ea"/>
              <a:cs typeface="+mn-cs"/>
            </a:endParaRPr>
          </a:p>
        </p:txBody>
      </p:sp>
      <p:sp>
        <p:nvSpPr>
          <p:cNvPr id="37" name="角丸四角形吹き出し 3">
            <a:extLst>
              <a:ext uri="{FF2B5EF4-FFF2-40B4-BE49-F238E27FC236}">
                <a16:creationId xmlns:a16="http://schemas.microsoft.com/office/drawing/2014/main" id="{10EDF58D-C71F-432F-8EC3-10BB5978CA40}"/>
              </a:ext>
            </a:extLst>
          </p:cNvPr>
          <p:cNvSpPr/>
          <p:nvPr/>
        </p:nvSpPr>
        <p:spPr>
          <a:xfrm>
            <a:off x="2107072" y="2504936"/>
            <a:ext cx="1840136" cy="851346"/>
          </a:xfrm>
          <a:prstGeom prst="wedgeRoundRectCallout">
            <a:avLst>
              <a:gd name="adj1" fmla="val 12456"/>
              <a:gd name="adj2" fmla="val 211773"/>
              <a:gd name="adj3" fmla="val 16667"/>
            </a:avLst>
          </a:prstGeom>
          <a:solidFill>
            <a:sysClr val="window" lastClr="FFFFFF"/>
          </a:soli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Text" lastClr="000000"/>
                </a:solidFill>
                <a:effectLst/>
                <a:uLnTx/>
                <a:uFillTx/>
                <a:latin typeface="+mn-ea"/>
                <a:cs typeface="+mn-cs"/>
              </a:rPr>
              <a:t>名古屋市の例。アプリを起動すると、出発地と目的地の入力画面が表示される。</a:t>
            </a:r>
            <a:endParaRPr kumimoji="1" lang="ja-JP" altLang="en-US" sz="1100" b="0" i="0" u="none" strike="noStrike" kern="1200" cap="none" spc="0" normalizeH="0" baseline="0" noProof="0" dirty="0">
              <a:ln>
                <a:noFill/>
              </a:ln>
              <a:solidFill>
                <a:srgbClr val="FF0000"/>
              </a:solidFill>
              <a:effectLst/>
              <a:uLnTx/>
              <a:uFillTx/>
              <a:latin typeface="+mn-ea"/>
              <a:cs typeface="+mn-cs"/>
            </a:endParaRPr>
          </a:p>
        </p:txBody>
      </p:sp>
      <p:sp>
        <p:nvSpPr>
          <p:cNvPr id="38" name="下矢印 42">
            <a:extLst>
              <a:ext uri="{FF2B5EF4-FFF2-40B4-BE49-F238E27FC236}">
                <a16:creationId xmlns:a16="http://schemas.microsoft.com/office/drawing/2014/main" id="{3543B550-2E54-4A06-8D4E-C2BDEFB4FBB1}"/>
              </a:ext>
            </a:extLst>
          </p:cNvPr>
          <p:cNvSpPr/>
          <p:nvPr/>
        </p:nvSpPr>
        <p:spPr>
          <a:xfrm rot="16200000">
            <a:off x="4034925" y="2747855"/>
            <a:ext cx="331155" cy="364588"/>
          </a:xfrm>
          <a:prstGeom prst="downArrow">
            <a:avLst>
              <a:gd name="adj1" fmla="val 30686"/>
              <a:gd name="adj2" fmla="val 5000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ysClr val="window" lastClr="FFFFFF"/>
              </a:solidFill>
              <a:effectLst/>
              <a:uLnTx/>
              <a:uFillTx/>
              <a:latin typeface="+mn-ea"/>
              <a:cs typeface="+mn-cs"/>
            </a:endParaRPr>
          </a:p>
        </p:txBody>
      </p:sp>
      <p:sp>
        <p:nvSpPr>
          <p:cNvPr id="39" name="角丸四角形吹き出し 45">
            <a:extLst>
              <a:ext uri="{FF2B5EF4-FFF2-40B4-BE49-F238E27FC236}">
                <a16:creationId xmlns:a16="http://schemas.microsoft.com/office/drawing/2014/main" id="{B1589A90-3FE9-4A57-B103-96F6D3FD95E6}"/>
              </a:ext>
            </a:extLst>
          </p:cNvPr>
          <p:cNvSpPr/>
          <p:nvPr/>
        </p:nvSpPr>
        <p:spPr>
          <a:xfrm>
            <a:off x="4572000" y="2536052"/>
            <a:ext cx="1902658" cy="851346"/>
          </a:xfrm>
          <a:prstGeom prst="wedgeRoundRectCallout">
            <a:avLst>
              <a:gd name="adj1" fmla="val -20033"/>
              <a:gd name="adj2" fmla="val 75750"/>
              <a:gd name="adj3" fmla="val 16667"/>
            </a:avLst>
          </a:prstGeom>
          <a:solidFill>
            <a:sysClr val="window" lastClr="FFFFFF"/>
          </a:soli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n-ea"/>
                <a:cs typeface="+mn-cs"/>
              </a:rPr>
              <a:t>通常の道案内アプリによるルート（青線）とナイトストリートアドバイザーによる域内の明るさ表示が重なって表示される。</a:t>
            </a:r>
          </a:p>
        </p:txBody>
      </p:sp>
      <p:sp>
        <p:nvSpPr>
          <p:cNvPr id="24" name="正方形/長方形 23">
            <a:extLst>
              <a:ext uri="{FF2B5EF4-FFF2-40B4-BE49-F238E27FC236}">
                <a16:creationId xmlns:a16="http://schemas.microsoft.com/office/drawing/2014/main" id="{7AC4B23F-EE74-4FE4-9494-3EC420FAEE71}"/>
              </a:ext>
            </a:extLst>
          </p:cNvPr>
          <p:cNvSpPr/>
          <p:nvPr/>
        </p:nvSpPr>
        <p:spPr>
          <a:xfrm>
            <a:off x="0" y="6495277"/>
            <a:ext cx="8776644" cy="307777"/>
          </a:xfrm>
          <a:prstGeom prst="rect">
            <a:avLst/>
          </a:prstGeom>
        </p:spPr>
        <p:txBody>
          <a:bodyPr wrap="square">
            <a:spAutoFit/>
          </a:bodyPr>
          <a:lstStyle/>
          <a:p>
            <a:pPr algn="r"/>
            <a:r>
              <a:rPr kumimoji="1" lang="en-US" altLang="ja-JP" sz="1400" dirty="0"/>
              <a:t>※</a:t>
            </a:r>
            <a:r>
              <a:rPr kumimoji="1" lang="ja-JP" altLang="en-US" sz="1400" dirty="0"/>
              <a:t>出典</a:t>
            </a:r>
            <a:r>
              <a:rPr kumimoji="1" lang="en-US" altLang="ja-JP" sz="1400" dirty="0"/>
              <a:t>: </a:t>
            </a:r>
            <a:r>
              <a:rPr kumimoji="1" lang="ja-JP" altLang="en-US" sz="1400" dirty="0"/>
              <a:t>内閣官房「オープンデータ</a:t>
            </a:r>
            <a:r>
              <a:rPr kumimoji="1" lang="en-US" altLang="ja-JP" sz="1400" dirty="0"/>
              <a:t>100</a:t>
            </a:r>
            <a:r>
              <a:rPr kumimoji="1" lang="ja-JP" altLang="en-US" sz="1400" dirty="0"/>
              <a:t>」より「</a:t>
            </a:r>
            <a:r>
              <a:rPr kumimoji="1" lang="en-US" altLang="ja-JP" sz="1400" dirty="0"/>
              <a:t>Night Street Advisor</a:t>
            </a:r>
            <a:r>
              <a:rPr kumimoji="1" lang="ja-JP" altLang="en-US" sz="1400" dirty="0"/>
              <a:t>」 </a:t>
            </a:r>
            <a:r>
              <a:rPr kumimoji="1" lang="en-US" altLang="ja-JP" sz="1400" dirty="0"/>
              <a:t>https://cio.go.jp/opendata100</a:t>
            </a:r>
            <a:endParaRPr kumimoji="1" lang="ja-JP" altLang="en-US" sz="1400" dirty="0"/>
          </a:p>
        </p:txBody>
      </p:sp>
      <p:sp>
        <p:nvSpPr>
          <p:cNvPr id="27" name="タイトル 1">
            <a:extLst>
              <a:ext uri="{FF2B5EF4-FFF2-40B4-BE49-F238E27FC236}">
                <a16:creationId xmlns:a16="http://schemas.microsoft.com/office/drawing/2014/main" id="{39A9879F-E9DE-40E3-B156-91D331C7BB7E}"/>
              </a:ext>
            </a:extLst>
          </p:cNvPr>
          <p:cNvSpPr txBox="1">
            <a:spLocks/>
          </p:cNvSpPr>
          <p:nvPr/>
        </p:nvSpPr>
        <p:spPr>
          <a:xfrm>
            <a:off x="251520" y="313813"/>
            <a:ext cx="8712968" cy="424732"/>
          </a:xfrm>
          <a:prstGeom prst="rect">
            <a:avLst/>
          </a:prstGeom>
        </p:spPr>
        <p:txBody>
          <a:bodyPr vert="horz" wrap="none" lIns="91440" tIns="45720" rIns="91440" bIns="45720" rtlCol="0" anchor="ctr">
            <a:normAutofit/>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dirty="0">
                <a:latin typeface="+mn-ea"/>
                <a:ea typeface="+mn-ea"/>
              </a:rPr>
              <a:t>2.2 </a:t>
            </a:r>
            <a:r>
              <a:rPr lang="ja-JP" altLang="en-US" dirty="0">
                <a:latin typeface="+mn-ea"/>
                <a:ea typeface="+mn-ea"/>
              </a:rPr>
              <a:t>地域課題の解決の有効な手段としてのオープンデータ</a:t>
            </a:r>
          </a:p>
        </p:txBody>
      </p:sp>
      <p:sp>
        <p:nvSpPr>
          <p:cNvPr id="30" name="タイトル 1">
            <a:extLst>
              <a:ext uri="{FF2B5EF4-FFF2-40B4-BE49-F238E27FC236}">
                <a16:creationId xmlns:a16="http://schemas.microsoft.com/office/drawing/2014/main" id="{D1E2C220-5B94-439E-9FC0-FA72055E0404}"/>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Tree>
    <p:extLst>
      <p:ext uri="{BB962C8B-B14F-4D97-AF65-F5344CB8AC3E}">
        <p14:creationId xmlns:p14="http://schemas.microsoft.com/office/powerpoint/2010/main" val="2195798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stretch>
            <a:fillRect/>
          </a:stretch>
        </p:blipFill>
        <p:spPr>
          <a:xfrm>
            <a:off x="3716313" y="3151262"/>
            <a:ext cx="1985987" cy="3070644"/>
          </a:xfrm>
          <a:prstGeom prst="rect">
            <a:avLst/>
          </a:prstGeom>
        </p:spPr>
      </p:pic>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18</a:t>
            </a:fld>
            <a:endParaRPr kumimoji="1" lang="ja-JP" altLang="en-US"/>
          </a:p>
        </p:txBody>
      </p:sp>
      <p:sp>
        <p:nvSpPr>
          <p:cNvPr id="29" name="正方形/長方形 28"/>
          <p:cNvSpPr/>
          <p:nvPr/>
        </p:nvSpPr>
        <p:spPr>
          <a:xfrm>
            <a:off x="215900" y="840309"/>
            <a:ext cx="8316540"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⑦ 介護施設の検索（ミルモ／株式会社ウェルモ）</a:t>
            </a:r>
          </a:p>
        </p:txBody>
      </p:sp>
      <p:sp>
        <p:nvSpPr>
          <p:cNvPr id="10" name="四角形: 角を丸くする 9">
            <a:extLst>
              <a:ext uri="{FF2B5EF4-FFF2-40B4-BE49-F238E27FC236}">
                <a16:creationId xmlns:a16="http://schemas.microsoft.com/office/drawing/2014/main" id="{683F6A8F-D098-45F9-BBEF-610D483B57C8}"/>
              </a:ext>
            </a:extLst>
          </p:cNvPr>
          <p:cNvSpPr/>
          <p:nvPr/>
        </p:nvSpPr>
        <p:spPr>
          <a:xfrm>
            <a:off x="317237" y="1216512"/>
            <a:ext cx="8502531" cy="1078195"/>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n-ea"/>
                <a:cs typeface="Meiryo UI" panose="020B0604030504040204" pitchFamily="50" charset="-128"/>
              </a:rPr>
              <a:t>厚労省・福岡市・福岡県警が提供する介護事業所情報を利用して、</a:t>
            </a:r>
          </a:p>
          <a:p>
            <a:r>
              <a:rPr lang="ja-JP" altLang="en-US" sz="1600" dirty="0">
                <a:solidFill>
                  <a:schemeClr val="tx1"/>
                </a:solidFill>
                <a:latin typeface="+mn-ea"/>
                <a:cs typeface="Meiryo UI" panose="020B0604030504040204" pitchFamily="50" charset="-128"/>
              </a:rPr>
              <a:t>介護現場で課題とされている、適切な施設探しを支援するサービスを提供しています。</a:t>
            </a:r>
            <a:endParaRPr lang="en-US" altLang="ja-JP" sz="1600" dirty="0">
              <a:solidFill>
                <a:schemeClr val="tx1"/>
              </a:solidFill>
              <a:latin typeface="+mn-ea"/>
              <a:cs typeface="Meiryo UI" panose="020B0604030504040204" pitchFamily="50" charset="-128"/>
            </a:endParaRPr>
          </a:p>
        </p:txBody>
      </p:sp>
      <p:sp>
        <p:nvSpPr>
          <p:cNvPr id="65" name="角丸四角形 33">
            <a:extLst>
              <a:ext uri="{FF2B5EF4-FFF2-40B4-BE49-F238E27FC236}">
                <a16:creationId xmlns:a16="http://schemas.microsoft.com/office/drawing/2014/main" id="{828C6EF6-85C7-46BD-9777-773FF21F80D7}"/>
              </a:ext>
            </a:extLst>
          </p:cNvPr>
          <p:cNvSpPr/>
          <p:nvPr/>
        </p:nvSpPr>
        <p:spPr>
          <a:xfrm>
            <a:off x="2917123" y="2506673"/>
            <a:ext cx="3589793" cy="518748"/>
          </a:xfrm>
          <a:prstGeom prst="roundRect">
            <a:avLst>
              <a:gd name="adj" fmla="val 5000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介護に必要な情報がタブレット上で確認できる</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（ミルモタブレットの使用画面例）</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p:txBody>
      </p:sp>
      <p:sp>
        <p:nvSpPr>
          <p:cNvPr id="17" name="正方形/長方形 16">
            <a:extLst>
              <a:ext uri="{FF2B5EF4-FFF2-40B4-BE49-F238E27FC236}">
                <a16:creationId xmlns:a16="http://schemas.microsoft.com/office/drawing/2014/main" id="{4893692B-14D5-4426-A9CB-830D5F9560A0}"/>
              </a:ext>
            </a:extLst>
          </p:cNvPr>
          <p:cNvSpPr/>
          <p:nvPr/>
        </p:nvSpPr>
        <p:spPr>
          <a:xfrm>
            <a:off x="2154964" y="6495277"/>
            <a:ext cx="6621680" cy="307777"/>
          </a:xfrm>
          <a:prstGeom prst="rect">
            <a:avLst/>
          </a:prstGeom>
        </p:spPr>
        <p:txBody>
          <a:bodyPr wrap="square">
            <a:spAutoFit/>
          </a:bodyPr>
          <a:lstStyle/>
          <a:p>
            <a:pPr algn="r"/>
            <a:r>
              <a:rPr kumimoji="1" lang="en-US" altLang="ja-JP" sz="1400" dirty="0"/>
              <a:t>※</a:t>
            </a:r>
            <a:r>
              <a:rPr kumimoji="1" lang="ja-JP" altLang="en-US" sz="1400" dirty="0"/>
              <a:t>出典</a:t>
            </a:r>
            <a:r>
              <a:rPr kumimoji="1" lang="en-US" altLang="ja-JP" sz="1400" dirty="0"/>
              <a:t>: </a:t>
            </a:r>
            <a:r>
              <a:rPr kumimoji="1" lang="ja-JP" altLang="en-US" sz="1400" dirty="0"/>
              <a:t>内閣官房「オープンデータ</a:t>
            </a:r>
            <a:r>
              <a:rPr kumimoji="1" lang="en-US" altLang="ja-JP" sz="1400" dirty="0"/>
              <a:t>100</a:t>
            </a:r>
            <a:r>
              <a:rPr kumimoji="1" lang="ja-JP" altLang="en-US" sz="1400" dirty="0"/>
              <a:t>」より「ミルモ」 </a:t>
            </a:r>
            <a:r>
              <a:rPr kumimoji="1" lang="en-US" altLang="ja-JP" sz="1400" dirty="0"/>
              <a:t>https://cio.go.jp/opendata100</a:t>
            </a:r>
            <a:endParaRPr kumimoji="1" lang="ja-JP" altLang="en-US" sz="1400" dirty="0"/>
          </a:p>
        </p:txBody>
      </p:sp>
      <p:sp>
        <p:nvSpPr>
          <p:cNvPr id="20" name="タイトル 1">
            <a:extLst>
              <a:ext uri="{FF2B5EF4-FFF2-40B4-BE49-F238E27FC236}">
                <a16:creationId xmlns:a16="http://schemas.microsoft.com/office/drawing/2014/main" id="{134D2CA7-8926-44B3-B9CD-F79058DFEB2A}"/>
              </a:ext>
            </a:extLst>
          </p:cNvPr>
          <p:cNvSpPr txBox="1">
            <a:spLocks/>
          </p:cNvSpPr>
          <p:nvPr/>
        </p:nvSpPr>
        <p:spPr>
          <a:xfrm>
            <a:off x="251520" y="313813"/>
            <a:ext cx="8712968" cy="424732"/>
          </a:xfrm>
          <a:prstGeom prst="rect">
            <a:avLst/>
          </a:prstGeom>
        </p:spPr>
        <p:txBody>
          <a:bodyPr vert="horz" wrap="none" lIns="91440" tIns="45720" rIns="91440" bIns="45720" rtlCol="0" anchor="ctr">
            <a:normAutofit/>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dirty="0">
                <a:latin typeface="+mn-ea"/>
                <a:ea typeface="+mn-ea"/>
              </a:rPr>
              <a:t>2.2 </a:t>
            </a:r>
            <a:r>
              <a:rPr lang="ja-JP" altLang="en-US" dirty="0">
                <a:latin typeface="+mn-ea"/>
                <a:ea typeface="+mn-ea"/>
              </a:rPr>
              <a:t>地域課題の解決の有効な手段としてのオープンデータ</a:t>
            </a:r>
          </a:p>
        </p:txBody>
      </p:sp>
      <p:sp>
        <p:nvSpPr>
          <p:cNvPr id="21" name="タイトル 1">
            <a:extLst>
              <a:ext uri="{FF2B5EF4-FFF2-40B4-BE49-F238E27FC236}">
                <a16:creationId xmlns:a16="http://schemas.microsoft.com/office/drawing/2014/main" id="{0D22BACC-FC9B-432A-B0D9-FAC5B1D5A61C}"/>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Tree>
    <p:extLst>
      <p:ext uri="{BB962C8B-B14F-4D97-AF65-F5344CB8AC3E}">
        <p14:creationId xmlns:p14="http://schemas.microsoft.com/office/powerpoint/2010/main" val="971323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566738" y="3178636"/>
            <a:ext cx="4352474" cy="430887"/>
          </a:xfrm>
          <a:prstGeom prst="rect">
            <a:avLst/>
          </a:prstGeom>
          <a:noFill/>
          <a:ln w="9525">
            <a:noFill/>
            <a:miter lim="800000"/>
            <a:headEnd/>
            <a:tailEnd/>
          </a:ln>
          <a:effectLst/>
        </p:spPr>
        <p:txBody>
          <a:bodyPr wrap="none">
            <a:spAutoFit/>
          </a:bodyPr>
          <a:lstStyle/>
          <a:p>
            <a:pPr>
              <a:lnSpc>
                <a:spcPct val="100000"/>
              </a:lnSpc>
            </a:pPr>
            <a:r>
              <a:rPr lang="ja-JP" altLang="en-US" sz="2200" dirty="0">
                <a:solidFill>
                  <a:schemeClr val="tx1"/>
                </a:solidFill>
                <a:latin typeface="+mj-ea"/>
                <a:ea typeface="+mj-ea"/>
              </a:rPr>
              <a:t>１</a:t>
            </a:r>
            <a:r>
              <a:rPr lang="en-US" altLang="ja-JP" sz="2200" dirty="0">
                <a:solidFill>
                  <a:schemeClr val="tx1"/>
                </a:solidFill>
                <a:latin typeface="+mj-ea"/>
                <a:ea typeface="+mj-ea"/>
              </a:rPr>
              <a:t>.</a:t>
            </a:r>
            <a:r>
              <a:rPr lang="ja-JP" altLang="en-US" sz="2200" dirty="0">
                <a:solidFill>
                  <a:schemeClr val="tx1"/>
                </a:solidFill>
                <a:latin typeface="+mj-ea"/>
                <a:ea typeface="+mj-ea"/>
              </a:rPr>
              <a:t> オープンデータとは何かを理解する</a:t>
            </a:r>
          </a:p>
        </p:txBody>
      </p:sp>
      <p:sp>
        <p:nvSpPr>
          <p:cNvPr id="7" name="Text Box 31">
            <a:extLst>
              <a:ext uri="{FF2B5EF4-FFF2-40B4-BE49-F238E27FC236}">
                <a16:creationId xmlns:a16="http://schemas.microsoft.com/office/drawing/2014/main" id="{2AA45135-99A0-4D96-8159-29900E9825E7}"/>
              </a:ext>
            </a:extLst>
          </p:cNvPr>
          <p:cNvSpPr txBox="1">
            <a:spLocks noChangeArrowheads="1"/>
          </p:cNvSpPr>
          <p:nvPr/>
        </p:nvSpPr>
        <p:spPr bwMode="gray">
          <a:xfrm>
            <a:off x="566738" y="3677429"/>
            <a:ext cx="3693640" cy="430887"/>
          </a:xfrm>
          <a:prstGeom prst="rect">
            <a:avLst/>
          </a:prstGeom>
          <a:noFill/>
          <a:ln w="9525">
            <a:noFill/>
            <a:miter lim="800000"/>
            <a:headEnd/>
            <a:tailEnd/>
          </a:ln>
          <a:effectLst/>
        </p:spPr>
        <p:txBody>
          <a:bodyPr wrap="none">
            <a:spAutoFit/>
          </a:bodyPr>
          <a:lstStyle/>
          <a:p>
            <a:pPr>
              <a:lnSpc>
                <a:spcPct val="100000"/>
              </a:lnSpc>
            </a:pPr>
            <a:r>
              <a:rPr lang="ja-JP" altLang="en-US" sz="2200" dirty="0">
                <a:latin typeface="+mj-ea"/>
                <a:ea typeface="+mj-ea"/>
              </a:rPr>
              <a:t>２</a:t>
            </a:r>
            <a:r>
              <a:rPr lang="en-US" altLang="ja-JP" sz="2200" dirty="0">
                <a:latin typeface="+mj-ea"/>
                <a:ea typeface="+mj-ea"/>
              </a:rPr>
              <a:t>.</a:t>
            </a:r>
            <a:r>
              <a:rPr lang="ja-JP" altLang="en-US" sz="2200" dirty="0">
                <a:latin typeface="+mj-ea"/>
                <a:ea typeface="+mj-ea"/>
              </a:rPr>
              <a:t> オープンデータの意義を知る</a:t>
            </a:r>
          </a:p>
        </p:txBody>
      </p:sp>
    </p:spTree>
    <p:extLst>
      <p:ext uri="{BB962C8B-B14F-4D97-AF65-F5344CB8AC3E}">
        <p14:creationId xmlns:p14="http://schemas.microsoft.com/office/powerpoint/2010/main" val="656721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19</a:t>
            </a:fld>
            <a:endParaRPr kumimoji="1" lang="ja-JP" altLang="en-US"/>
          </a:p>
        </p:txBody>
      </p:sp>
      <p:sp>
        <p:nvSpPr>
          <p:cNvPr id="29" name="正方形/長方形 28"/>
          <p:cNvSpPr/>
          <p:nvPr/>
        </p:nvSpPr>
        <p:spPr>
          <a:xfrm>
            <a:off x="215899" y="840309"/>
            <a:ext cx="8502531"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⑧ 献立情報の公開（生駒市・</a:t>
            </a:r>
            <a:r>
              <a:rPr lang="en-US" altLang="ja-JP" sz="2000" dirty="0">
                <a:solidFill>
                  <a:schemeClr val="tx1"/>
                </a:solidFill>
                <a:latin typeface="+mn-ea"/>
                <a:cs typeface="Meiryo UI" panose="020B0604030504040204" pitchFamily="50" charset="-128"/>
              </a:rPr>
              <a:t>4919 for IKOMA</a:t>
            </a:r>
            <a:r>
              <a:rPr lang="ja-JP" altLang="en-US" sz="2000" dirty="0">
                <a:solidFill>
                  <a:schemeClr val="tx1"/>
                </a:solidFill>
                <a:latin typeface="+mn-ea"/>
                <a:cs typeface="Meiryo UI" panose="020B0604030504040204" pitchFamily="50" charset="-128"/>
              </a:rPr>
              <a:t>）</a:t>
            </a:r>
          </a:p>
        </p:txBody>
      </p:sp>
      <p:sp>
        <p:nvSpPr>
          <p:cNvPr id="10" name="四角形: 角を丸くする 9">
            <a:extLst>
              <a:ext uri="{FF2B5EF4-FFF2-40B4-BE49-F238E27FC236}">
                <a16:creationId xmlns:a16="http://schemas.microsoft.com/office/drawing/2014/main" id="{683F6A8F-D098-45F9-BBEF-610D483B57C8}"/>
              </a:ext>
            </a:extLst>
          </p:cNvPr>
          <p:cNvSpPr/>
          <p:nvPr/>
        </p:nvSpPr>
        <p:spPr>
          <a:xfrm>
            <a:off x="317237" y="1216512"/>
            <a:ext cx="8502531" cy="1132368"/>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n-ea"/>
                <a:cs typeface="Meiryo UI" panose="020B0604030504040204" pitchFamily="50" charset="-128"/>
              </a:rPr>
              <a:t>食事の欧米化が進み、食生活の乱れや食物アレルギーを持った子どもたちの増加など、子どもたちの健康を取り巻く問題が深刻化しています。</a:t>
            </a:r>
          </a:p>
          <a:p>
            <a:r>
              <a:rPr lang="ja-JP" altLang="en-US" sz="1600" dirty="0">
                <a:solidFill>
                  <a:schemeClr val="tx1"/>
                </a:solidFill>
                <a:latin typeface="+mn-ea"/>
                <a:cs typeface="Meiryo UI" panose="020B0604030504040204" pitchFamily="50" charset="-128"/>
              </a:rPr>
              <a:t>学校給食の献立データを公開することにより、給食の栄養バランス・アレルゲン等を手元のスマートフォンで確認できるアプリができました。</a:t>
            </a:r>
          </a:p>
        </p:txBody>
      </p:sp>
      <p:sp>
        <p:nvSpPr>
          <p:cNvPr id="24" name="正方形/長方形 23">
            <a:extLst>
              <a:ext uri="{FF2B5EF4-FFF2-40B4-BE49-F238E27FC236}">
                <a16:creationId xmlns:a16="http://schemas.microsoft.com/office/drawing/2014/main" id="{7AC4B23F-EE74-4FE4-9494-3EC420FAEE71}"/>
              </a:ext>
            </a:extLst>
          </p:cNvPr>
          <p:cNvSpPr/>
          <p:nvPr/>
        </p:nvSpPr>
        <p:spPr>
          <a:xfrm>
            <a:off x="215899" y="6507357"/>
            <a:ext cx="8560745" cy="307777"/>
          </a:xfrm>
          <a:prstGeom prst="rect">
            <a:avLst/>
          </a:prstGeom>
        </p:spPr>
        <p:txBody>
          <a:bodyPr wrap="square">
            <a:spAutoFit/>
          </a:bodyPr>
          <a:lstStyle/>
          <a:p>
            <a:pPr algn="r"/>
            <a:r>
              <a:rPr kumimoji="1" lang="en-US" altLang="ja-JP" sz="1400" dirty="0"/>
              <a:t>※</a:t>
            </a:r>
            <a:r>
              <a:rPr kumimoji="1" lang="ja-JP" altLang="en-US" sz="1400" dirty="0"/>
              <a:t>出典</a:t>
            </a:r>
            <a:r>
              <a:rPr kumimoji="1" lang="en-US" altLang="ja-JP" sz="1400" dirty="0"/>
              <a:t>: </a:t>
            </a:r>
            <a:r>
              <a:rPr kumimoji="1" lang="ja-JP" altLang="en-US" sz="1400" dirty="0"/>
              <a:t>内閣官房「オープンデータ</a:t>
            </a:r>
            <a:r>
              <a:rPr kumimoji="1" lang="en-US" altLang="ja-JP" sz="1400" dirty="0"/>
              <a:t>100</a:t>
            </a:r>
            <a:r>
              <a:rPr kumimoji="1" lang="ja-JP" altLang="en-US" sz="1400" dirty="0"/>
              <a:t>」より「</a:t>
            </a:r>
            <a:r>
              <a:rPr kumimoji="1" lang="en-US" altLang="ja-JP" sz="1400" dirty="0"/>
              <a:t>4919</a:t>
            </a:r>
            <a:r>
              <a:rPr kumimoji="1" lang="ja-JP" altLang="en-US" sz="1400" dirty="0"/>
              <a:t>（食育）</a:t>
            </a:r>
            <a:r>
              <a:rPr kumimoji="1" lang="en-US" altLang="ja-JP" sz="1400" dirty="0"/>
              <a:t>for IKOMA</a:t>
            </a:r>
            <a:r>
              <a:rPr kumimoji="1" lang="ja-JP" altLang="en-US" sz="1400" dirty="0"/>
              <a:t>」 </a:t>
            </a:r>
            <a:r>
              <a:rPr kumimoji="1" lang="en-US" altLang="ja-JP" sz="1400" dirty="0"/>
              <a:t>https://cio.go.jp/opendata100</a:t>
            </a:r>
            <a:endParaRPr kumimoji="1" lang="ja-JP" altLang="en-US" sz="1400" dirty="0"/>
          </a:p>
        </p:txBody>
      </p:sp>
      <p:sp>
        <p:nvSpPr>
          <p:cNvPr id="27" name="タイトル 1">
            <a:extLst>
              <a:ext uri="{FF2B5EF4-FFF2-40B4-BE49-F238E27FC236}">
                <a16:creationId xmlns:a16="http://schemas.microsoft.com/office/drawing/2014/main" id="{39A9879F-E9DE-40E3-B156-91D331C7BB7E}"/>
              </a:ext>
            </a:extLst>
          </p:cNvPr>
          <p:cNvSpPr txBox="1">
            <a:spLocks/>
          </p:cNvSpPr>
          <p:nvPr/>
        </p:nvSpPr>
        <p:spPr>
          <a:xfrm>
            <a:off x="251520" y="313813"/>
            <a:ext cx="8712968" cy="424732"/>
          </a:xfrm>
          <a:prstGeom prst="rect">
            <a:avLst/>
          </a:prstGeom>
        </p:spPr>
        <p:txBody>
          <a:bodyPr vert="horz" wrap="none" lIns="91440" tIns="45720" rIns="91440" bIns="45720" rtlCol="0" anchor="ctr">
            <a:normAutofit/>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dirty="0">
                <a:latin typeface="+mn-ea"/>
                <a:ea typeface="+mn-ea"/>
              </a:rPr>
              <a:t>2.2 </a:t>
            </a:r>
            <a:r>
              <a:rPr lang="ja-JP" altLang="en-US" dirty="0">
                <a:latin typeface="+mn-ea"/>
                <a:ea typeface="+mn-ea"/>
              </a:rPr>
              <a:t>地域課題の解決の有効な手段としてのオープンデータ</a:t>
            </a:r>
          </a:p>
        </p:txBody>
      </p:sp>
      <p:sp>
        <p:nvSpPr>
          <p:cNvPr id="30" name="タイトル 1">
            <a:extLst>
              <a:ext uri="{FF2B5EF4-FFF2-40B4-BE49-F238E27FC236}">
                <a16:creationId xmlns:a16="http://schemas.microsoft.com/office/drawing/2014/main" id="{D1E2C220-5B94-439E-9FC0-FA72055E0404}"/>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grpSp>
        <p:nvGrpSpPr>
          <p:cNvPr id="8" name="グループ化 7">
            <a:extLst>
              <a:ext uri="{FF2B5EF4-FFF2-40B4-BE49-F238E27FC236}">
                <a16:creationId xmlns:a16="http://schemas.microsoft.com/office/drawing/2014/main" id="{3FF12886-D42D-4708-903C-B5A79FEA4D0D}"/>
              </a:ext>
            </a:extLst>
          </p:cNvPr>
          <p:cNvGrpSpPr/>
          <p:nvPr/>
        </p:nvGrpSpPr>
        <p:grpSpPr>
          <a:xfrm>
            <a:off x="2274529" y="3461282"/>
            <a:ext cx="4605485" cy="1902936"/>
            <a:chOff x="-365125" y="1821643"/>
            <a:chExt cx="10368161" cy="4307291"/>
          </a:xfrm>
        </p:grpSpPr>
        <p:pic>
          <p:nvPicPr>
            <p:cNvPr id="9" name="Picture 3" descr="\\nns005\広報課\一時保存\情報より\4919\22471561_886999454796074_1607450905_n.jpg">
              <a:extLst>
                <a:ext uri="{FF2B5EF4-FFF2-40B4-BE49-F238E27FC236}">
                  <a16:creationId xmlns:a16="http://schemas.microsoft.com/office/drawing/2014/main" id="{CDF116F6-A781-46EF-A509-917E7624D79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243137" y="1821643"/>
              <a:ext cx="2490788" cy="42838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nns005\広報課\一時保存\情報より\4919\他のスクショ\392x696bb.jpg">
              <a:extLst>
                <a:ext uri="{FF2B5EF4-FFF2-40B4-BE49-F238E27FC236}">
                  <a16:creationId xmlns:a16="http://schemas.microsoft.com/office/drawing/2014/main" id="{16843C2F-2626-4A9C-A40C-20C56F20510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65125" y="1821643"/>
              <a:ext cx="2490788" cy="42838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nns005\広報課\一時保存\情報より\4919\他のスクショ\22407860_886999498129403_672558468_n.jpg">
              <a:extLst>
                <a:ext uri="{FF2B5EF4-FFF2-40B4-BE49-F238E27FC236}">
                  <a16:creationId xmlns:a16="http://schemas.microsoft.com/office/drawing/2014/main" id="{046A0D18-266B-45B1-8F51-C76A4FBAC6C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921448" y="1845052"/>
              <a:ext cx="2490788" cy="428388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グループ化 12">
              <a:extLst>
                <a:ext uri="{FF2B5EF4-FFF2-40B4-BE49-F238E27FC236}">
                  <a16:creationId xmlns:a16="http://schemas.microsoft.com/office/drawing/2014/main" id="{B5E5CBEF-7530-4EA6-B9C7-A4F5C09714DA}"/>
                </a:ext>
              </a:extLst>
            </p:cNvPr>
            <p:cNvGrpSpPr/>
            <p:nvPr/>
          </p:nvGrpSpPr>
          <p:grpSpPr>
            <a:xfrm>
              <a:off x="7512247" y="1845052"/>
              <a:ext cx="2490789" cy="4283882"/>
              <a:chOff x="7902772" y="2121277"/>
              <a:chExt cx="2490789" cy="4283882"/>
            </a:xfrm>
          </p:grpSpPr>
          <p:pic>
            <p:nvPicPr>
              <p:cNvPr id="14" name="Picture 2" descr="\\nns005\広報課\一時保存\情報より\4919\22447678_886999451462741_1018509919_n.jpg">
                <a:extLst>
                  <a:ext uri="{FF2B5EF4-FFF2-40B4-BE49-F238E27FC236}">
                    <a16:creationId xmlns:a16="http://schemas.microsoft.com/office/drawing/2014/main" id="{28A0AA24-F2EC-49B2-8160-1741DE1964C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7902772" y="2121277"/>
                <a:ext cx="2490789" cy="4283882"/>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684C8322-0433-43F6-A2E9-4674D4D3AC49}"/>
                  </a:ext>
                </a:extLst>
              </p:cNvPr>
              <p:cNvSpPr txBox="1"/>
              <p:nvPr/>
            </p:nvSpPr>
            <p:spPr>
              <a:xfrm>
                <a:off x="8157566" y="3676651"/>
                <a:ext cx="787438" cy="487657"/>
              </a:xfrm>
              <a:prstGeom prst="rect">
                <a:avLst/>
              </a:prstGeom>
              <a:noFill/>
            </p:spPr>
            <p:txBody>
              <a:bodyPr wrap="none" rtlCol="0">
                <a:spAutoFit/>
              </a:bodyPr>
              <a:lstStyle/>
              <a:p>
                <a:r>
                  <a:rPr kumimoji="1" lang="ja-JP" altLang="en-US" sz="800" dirty="0">
                    <a:solidFill>
                      <a:prstClr val="black"/>
                    </a:solidFill>
                    <a:latin typeface="+mn-ea"/>
                  </a:rPr>
                  <a:t>えび</a:t>
                </a:r>
              </a:p>
            </p:txBody>
          </p:sp>
          <p:sp>
            <p:nvSpPr>
              <p:cNvPr id="16" name="テキスト ボックス 15">
                <a:extLst>
                  <a:ext uri="{FF2B5EF4-FFF2-40B4-BE49-F238E27FC236}">
                    <a16:creationId xmlns:a16="http://schemas.microsoft.com/office/drawing/2014/main" id="{4B9ED653-2A82-43CD-99C1-37EBBA8D95F5}"/>
                  </a:ext>
                </a:extLst>
              </p:cNvPr>
              <p:cNvSpPr txBox="1"/>
              <p:nvPr/>
            </p:nvSpPr>
            <p:spPr>
              <a:xfrm>
                <a:off x="8554441" y="3676651"/>
                <a:ext cx="877655" cy="487657"/>
              </a:xfrm>
              <a:prstGeom prst="rect">
                <a:avLst/>
              </a:prstGeom>
              <a:noFill/>
            </p:spPr>
            <p:txBody>
              <a:bodyPr wrap="none" rtlCol="0">
                <a:spAutoFit/>
              </a:bodyPr>
              <a:lstStyle/>
              <a:p>
                <a:r>
                  <a:rPr kumimoji="1" lang="ja-JP" altLang="en-US" sz="800" dirty="0">
                    <a:solidFill>
                      <a:prstClr val="black"/>
                    </a:solidFill>
                    <a:latin typeface="+mn-ea"/>
                  </a:rPr>
                  <a:t>大豆</a:t>
                </a:r>
              </a:p>
            </p:txBody>
          </p:sp>
        </p:grpSp>
      </p:grpSp>
      <p:sp>
        <p:nvSpPr>
          <p:cNvPr id="17" name="角丸四角形 59">
            <a:extLst>
              <a:ext uri="{FF2B5EF4-FFF2-40B4-BE49-F238E27FC236}">
                <a16:creationId xmlns:a16="http://schemas.microsoft.com/office/drawing/2014/main" id="{9B658064-EB24-44DA-A384-54CB4760965E}"/>
              </a:ext>
            </a:extLst>
          </p:cNvPr>
          <p:cNvSpPr/>
          <p:nvPr/>
        </p:nvSpPr>
        <p:spPr>
          <a:xfrm>
            <a:off x="2488792" y="5463357"/>
            <a:ext cx="2510882" cy="1044000"/>
          </a:xfrm>
          <a:prstGeom prst="roundRect">
            <a:avLst>
              <a:gd name="adj" fmla="val 19453"/>
            </a:avLst>
          </a:prstGeom>
          <a:solidFill>
            <a:schemeClr val="accent1"/>
          </a:solidFill>
          <a:ln w="9525" cap="flat" cmpd="sng" algn="ctr">
            <a:solidFill>
              <a:schemeClr val="accent1">
                <a:lumMod val="50000"/>
              </a:scheme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a:ln>
                  <a:noFill/>
                </a:ln>
                <a:solidFill>
                  <a:prstClr val="white"/>
                </a:solidFill>
                <a:effectLst/>
                <a:uLnTx/>
                <a:uFillTx/>
                <a:latin typeface="+mn-ea"/>
                <a:cs typeface="+mn-cs"/>
              </a:rPr>
              <a:t>①食育サポート機能</a:t>
            </a:r>
            <a:endParaRPr kumimoji="1" lang="en-US" altLang="ja-JP" sz="1050" b="1" i="0" u="none" strike="noStrike" kern="0" cap="none" spc="0" normalizeH="0" baseline="0" noProof="0" dirty="0">
              <a:ln>
                <a:noFill/>
              </a:ln>
              <a:solidFill>
                <a:prstClr val="white"/>
              </a:solidFill>
              <a:effectLst/>
              <a:uLnTx/>
              <a:uFillTx/>
              <a:latin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white"/>
                </a:solidFill>
                <a:effectLst/>
                <a:uLnTx/>
                <a:uFillTx/>
                <a:latin typeface="+mn-ea"/>
                <a:cs typeface="+mn-cs"/>
              </a:rPr>
              <a:t>■その日の献立、摂取カロリー、 栄養</a:t>
            </a:r>
            <a:endParaRPr kumimoji="1" lang="en-US" altLang="ja-JP" sz="1050" b="0" i="0" u="none" strike="noStrike" kern="0" cap="none" spc="0" normalizeH="0" baseline="0" noProof="0" dirty="0">
              <a:ln>
                <a:noFill/>
              </a:ln>
              <a:solidFill>
                <a:prstClr val="white"/>
              </a:solidFill>
              <a:effectLst/>
              <a:uLnTx/>
              <a:uFillTx/>
              <a:latin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50" b="0" i="0" u="none" strike="noStrike" kern="0" cap="none" spc="0" normalizeH="0" baseline="0" noProof="0" dirty="0">
                <a:ln>
                  <a:noFill/>
                </a:ln>
                <a:solidFill>
                  <a:prstClr val="white"/>
                </a:solidFill>
                <a:effectLst/>
                <a:uLnTx/>
                <a:uFillTx/>
                <a:latin typeface="+mn-ea"/>
                <a:cs typeface="+mn-cs"/>
              </a:rPr>
              <a:t>   </a:t>
            </a:r>
            <a:r>
              <a:rPr kumimoji="1" lang="ja-JP" altLang="en-US" sz="1050" b="0" i="0" u="none" strike="noStrike" kern="0" cap="none" spc="0" normalizeH="0" baseline="0" noProof="0" dirty="0">
                <a:ln>
                  <a:noFill/>
                </a:ln>
                <a:solidFill>
                  <a:prstClr val="white"/>
                </a:solidFill>
                <a:effectLst/>
                <a:uLnTx/>
                <a:uFillTx/>
                <a:latin typeface="+mn-ea"/>
                <a:cs typeface="+mn-cs"/>
              </a:rPr>
              <a:t>バランスの表示</a:t>
            </a:r>
            <a:endParaRPr kumimoji="1" lang="en-US" altLang="ja-JP" sz="1050" b="0" i="0" u="none" strike="noStrike" kern="0" cap="none" spc="0" normalizeH="0" baseline="0" noProof="0" dirty="0">
              <a:ln>
                <a:noFill/>
              </a:ln>
              <a:solidFill>
                <a:prstClr val="white"/>
              </a:solidFill>
              <a:effectLst/>
              <a:uLnTx/>
              <a:uFillTx/>
              <a:latin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white"/>
                </a:solidFill>
                <a:effectLst/>
                <a:uLnTx/>
                <a:uFillTx/>
                <a:latin typeface="+mn-ea"/>
                <a:cs typeface="+mn-cs"/>
              </a:rPr>
              <a:t>■ひと月の献立メニューの表示</a:t>
            </a: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white"/>
                </a:solidFill>
                <a:effectLst/>
                <a:uLnTx/>
                <a:uFillTx/>
                <a:latin typeface="+mn-ea"/>
                <a:cs typeface="+mn-cs"/>
              </a:rPr>
              <a:t>■摂取目安カロリーや栄養バランス</a:t>
            </a:r>
            <a:endParaRPr kumimoji="1" lang="en-US" altLang="ja-JP" sz="1050" b="0" i="0" u="none" strike="noStrike" kern="0" cap="none" spc="0" normalizeH="0" baseline="0" noProof="0" dirty="0">
              <a:ln>
                <a:noFill/>
              </a:ln>
              <a:solidFill>
                <a:prstClr val="white"/>
              </a:solidFill>
              <a:effectLst/>
              <a:uLnTx/>
              <a:uFillTx/>
              <a:latin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50" b="0" i="0" u="none" strike="noStrike" kern="0" cap="none" spc="0" normalizeH="0" baseline="0" noProof="0" dirty="0">
                <a:ln>
                  <a:noFill/>
                </a:ln>
                <a:solidFill>
                  <a:prstClr val="white"/>
                </a:solidFill>
                <a:effectLst/>
                <a:uLnTx/>
                <a:uFillTx/>
                <a:latin typeface="+mn-ea"/>
                <a:cs typeface="+mn-cs"/>
              </a:rPr>
              <a:t>   </a:t>
            </a:r>
            <a:r>
              <a:rPr kumimoji="1" lang="ja-JP" altLang="en-US" sz="1050" b="0" i="0" u="none" strike="noStrike" kern="0" cap="none" spc="0" normalizeH="0" baseline="0" noProof="0" dirty="0">
                <a:ln>
                  <a:noFill/>
                </a:ln>
                <a:solidFill>
                  <a:prstClr val="white"/>
                </a:solidFill>
                <a:effectLst/>
                <a:uLnTx/>
                <a:uFillTx/>
                <a:latin typeface="+mn-ea"/>
                <a:cs typeface="+mn-cs"/>
              </a:rPr>
              <a:t>など食事に関する基礎的情報を表示</a:t>
            </a:r>
            <a:endParaRPr kumimoji="1" lang="en-US" altLang="ja-JP" sz="1050" b="0" i="0" u="none" strike="noStrike" kern="0" cap="none" spc="0" normalizeH="0" baseline="0" noProof="0" dirty="0">
              <a:ln>
                <a:noFill/>
              </a:ln>
              <a:solidFill>
                <a:prstClr val="white"/>
              </a:solidFill>
              <a:effectLst/>
              <a:uLnTx/>
              <a:uFillTx/>
              <a:latin typeface="+mn-ea"/>
              <a:cs typeface="+mn-cs"/>
            </a:endParaRPr>
          </a:p>
        </p:txBody>
      </p:sp>
      <p:sp>
        <p:nvSpPr>
          <p:cNvPr id="18" name="角丸四角形 71">
            <a:extLst>
              <a:ext uri="{FF2B5EF4-FFF2-40B4-BE49-F238E27FC236}">
                <a16:creationId xmlns:a16="http://schemas.microsoft.com/office/drawing/2014/main" id="{8188C0B0-627E-43D2-9612-F27B250206AA}"/>
              </a:ext>
            </a:extLst>
          </p:cNvPr>
          <p:cNvSpPr/>
          <p:nvPr/>
        </p:nvSpPr>
        <p:spPr>
          <a:xfrm>
            <a:off x="2367486" y="2453148"/>
            <a:ext cx="4621550" cy="610392"/>
          </a:xfrm>
          <a:prstGeom prst="roundRect">
            <a:avLst>
              <a:gd name="adj" fmla="val 47948"/>
            </a:avLst>
          </a:prstGeom>
          <a:solidFill>
            <a:schemeClr val="accent1"/>
          </a:solidFill>
          <a:ln w="9525" cap="flat" cmpd="sng" algn="ctr">
            <a:solidFill>
              <a:schemeClr val="accent1">
                <a:lumMod val="50000"/>
              </a:scheme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white"/>
                </a:solidFill>
                <a:effectLst/>
                <a:uLnTx/>
                <a:uFillTx/>
                <a:latin typeface="+mn-ea"/>
                <a:cs typeface="+mn-cs"/>
              </a:rPr>
              <a:t>成長期の小中学生が毎日食べる給食を中心に子どもの食育をサポートする</a:t>
            </a:r>
            <a:endParaRPr kumimoji="1" lang="en-US" altLang="ja-JP" sz="1050" b="0" i="0" u="none" strike="noStrike" kern="0" cap="none" spc="0" normalizeH="0" baseline="0" noProof="0" dirty="0">
              <a:ln>
                <a:noFill/>
              </a:ln>
              <a:solidFill>
                <a:prstClr val="white"/>
              </a:solidFill>
              <a:effectLst/>
              <a:uLnTx/>
              <a:uFillTx/>
              <a:latin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white"/>
                </a:solidFill>
                <a:effectLst/>
                <a:uLnTx/>
                <a:uFillTx/>
                <a:latin typeface="+mn-ea"/>
                <a:cs typeface="+mn-cs"/>
              </a:rPr>
              <a:t>アプリ。 子どもが毎日食べる給食の献立やカロリー、アレルゲン、栄養バランスなどを手元のスマートフォンでかわいいイラストともに手軽に確認できる。</a:t>
            </a:r>
            <a:endParaRPr kumimoji="1" lang="en-US" altLang="ja-JP" sz="1015" b="0" i="0" u="none" strike="noStrike" kern="0" cap="none" spc="0" normalizeH="0" baseline="0" noProof="0" dirty="0">
              <a:ln>
                <a:noFill/>
              </a:ln>
              <a:solidFill>
                <a:prstClr val="white"/>
              </a:solidFill>
              <a:effectLst/>
              <a:uLnTx/>
              <a:uFillTx/>
              <a:latin typeface="+mn-ea"/>
              <a:cs typeface="フォントポにほんご"/>
            </a:endParaRPr>
          </a:p>
        </p:txBody>
      </p:sp>
      <p:sp>
        <p:nvSpPr>
          <p:cNvPr id="19" name="テキスト ボックス 18">
            <a:extLst>
              <a:ext uri="{FF2B5EF4-FFF2-40B4-BE49-F238E27FC236}">
                <a16:creationId xmlns:a16="http://schemas.microsoft.com/office/drawing/2014/main" id="{6C4C7192-B86F-4CC7-BFEC-E4DD957DB227}"/>
              </a:ext>
            </a:extLst>
          </p:cNvPr>
          <p:cNvSpPr txBox="1"/>
          <p:nvPr/>
        </p:nvSpPr>
        <p:spPr>
          <a:xfrm>
            <a:off x="3464081" y="3059789"/>
            <a:ext cx="1284886" cy="430887"/>
          </a:xfrm>
          <a:prstGeom prst="rect">
            <a:avLst/>
          </a:prstGeom>
          <a:noFill/>
        </p:spPr>
        <p:txBody>
          <a:bodyPr wrap="square" rtlCol="0">
            <a:spAutoFit/>
          </a:bodyPr>
          <a:lstStyle/>
          <a:p>
            <a:r>
              <a:rPr kumimoji="1" lang="ja-JP" altLang="en-US" sz="1050" dirty="0">
                <a:solidFill>
                  <a:prstClr val="black"/>
                </a:solidFill>
                <a:latin typeface="+mn-ea"/>
              </a:rPr>
              <a:t>献立、摂取ｶﾛﾘｰ、</a:t>
            </a:r>
            <a:endParaRPr kumimoji="1" lang="en-US" altLang="ja-JP" sz="1050" dirty="0">
              <a:solidFill>
                <a:prstClr val="black"/>
              </a:solidFill>
              <a:latin typeface="+mn-ea"/>
            </a:endParaRPr>
          </a:p>
          <a:p>
            <a:r>
              <a:rPr kumimoji="1" lang="ja-JP" altLang="en-US" sz="1050" dirty="0">
                <a:solidFill>
                  <a:prstClr val="black"/>
                </a:solidFill>
                <a:latin typeface="+mn-ea"/>
              </a:rPr>
              <a:t>栄養ﾊﾞﾗﾝｽの表示</a:t>
            </a:r>
          </a:p>
        </p:txBody>
      </p:sp>
      <p:sp>
        <p:nvSpPr>
          <p:cNvPr id="20" name="テキスト ボックス 19">
            <a:extLst>
              <a:ext uri="{FF2B5EF4-FFF2-40B4-BE49-F238E27FC236}">
                <a16:creationId xmlns:a16="http://schemas.microsoft.com/office/drawing/2014/main" id="{740165CD-C35E-4B14-BCA8-8AB70E0DA334}"/>
              </a:ext>
            </a:extLst>
          </p:cNvPr>
          <p:cNvSpPr txBox="1"/>
          <p:nvPr/>
        </p:nvSpPr>
        <p:spPr>
          <a:xfrm>
            <a:off x="4689510" y="3082225"/>
            <a:ext cx="1055380" cy="419119"/>
          </a:xfrm>
          <a:prstGeom prst="rect">
            <a:avLst/>
          </a:prstGeom>
          <a:noFill/>
        </p:spPr>
        <p:txBody>
          <a:bodyPr wrap="square" rtlCol="0">
            <a:spAutoFit/>
          </a:bodyPr>
          <a:lstStyle/>
          <a:p>
            <a:r>
              <a:rPr kumimoji="1" lang="ja-JP" altLang="en-US" sz="1050" dirty="0">
                <a:solidFill>
                  <a:prstClr val="black"/>
                </a:solidFill>
                <a:latin typeface="+mn-ea"/>
              </a:rPr>
              <a:t>ひと月の献立</a:t>
            </a:r>
            <a:endParaRPr kumimoji="1" lang="en-US" altLang="ja-JP" sz="1050" dirty="0">
              <a:solidFill>
                <a:prstClr val="black"/>
              </a:solidFill>
              <a:latin typeface="+mn-ea"/>
            </a:endParaRPr>
          </a:p>
          <a:p>
            <a:r>
              <a:rPr kumimoji="1" lang="ja-JP" altLang="en-US" sz="1050" dirty="0">
                <a:solidFill>
                  <a:prstClr val="black"/>
                </a:solidFill>
                <a:latin typeface="+mn-ea"/>
              </a:rPr>
              <a:t>メニュー表示</a:t>
            </a:r>
          </a:p>
        </p:txBody>
      </p:sp>
      <p:sp>
        <p:nvSpPr>
          <p:cNvPr id="21" name="テキスト ボックス 20">
            <a:extLst>
              <a:ext uri="{FF2B5EF4-FFF2-40B4-BE49-F238E27FC236}">
                <a16:creationId xmlns:a16="http://schemas.microsoft.com/office/drawing/2014/main" id="{55F18602-6934-497B-8B9A-D986FEF27A5B}"/>
              </a:ext>
            </a:extLst>
          </p:cNvPr>
          <p:cNvSpPr txBox="1"/>
          <p:nvPr/>
        </p:nvSpPr>
        <p:spPr>
          <a:xfrm>
            <a:off x="5809314" y="3082445"/>
            <a:ext cx="1266455" cy="430887"/>
          </a:xfrm>
          <a:prstGeom prst="rect">
            <a:avLst/>
          </a:prstGeom>
          <a:noFill/>
        </p:spPr>
        <p:txBody>
          <a:bodyPr wrap="square" rtlCol="0">
            <a:spAutoFit/>
          </a:bodyPr>
          <a:lstStyle/>
          <a:p>
            <a:r>
              <a:rPr kumimoji="1" lang="ja-JP" altLang="en-US" sz="1050" dirty="0">
                <a:solidFill>
                  <a:prstClr val="black"/>
                </a:solidFill>
                <a:latin typeface="+mn-ea"/>
              </a:rPr>
              <a:t>個々のメニューの</a:t>
            </a:r>
            <a:endParaRPr kumimoji="1" lang="en-US" altLang="ja-JP" sz="1050" dirty="0">
              <a:solidFill>
                <a:prstClr val="black"/>
              </a:solidFill>
              <a:latin typeface="+mn-ea"/>
            </a:endParaRPr>
          </a:p>
          <a:p>
            <a:r>
              <a:rPr kumimoji="1" lang="ja-JP" altLang="en-US" sz="1050" dirty="0">
                <a:solidFill>
                  <a:prstClr val="black"/>
                </a:solidFill>
                <a:latin typeface="+mn-ea"/>
              </a:rPr>
              <a:t>アレルゲンを表示</a:t>
            </a:r>
          </a:p>
        </p:txBody>
      </p:sp>
      <p:sp>
        <p:nvSpPr>
          <p:cNvPr id="22" name="テキスト ボックス 21">
            <a:extLst>
              <a:ext uri="{FF2B5EF4-FFF2-40B4-BE49-F238E27FC236}">
                <a16:creationId xmlns:a16="http://schemas.microsoft.com/office/drawing/2014/main" id="{A9996DCD-E516-4F98-A1E6-75F83B3B8250}"/>
              </a:ext>
            </a:extLst>
          </p:cNvPr>
          <p:cNvSpPr txBox="1"/>
          <p:nvPr/>
        </p:nvSpPr>
        <p:spPr>
          <a:xfrm>
            <a:off x="2521648" y="3129927"/>
            <a:ext cx="878084" cy="261610"/>
          </a:xfrm>
          <a:prstGeom prst="rect">
            <a:avLst/>
          </a:prstGeom>
          <a:noFill/>
        </p:spPr>
        <p:txBody>
          <a:bodyPr wrap="square" rtlCol="0">
            <a:spAutoFit/>
          </a:bodyPr>
          <a:lstStyle/>
          <a:p>
            <a:r>
              <a:rPr kumimoji="1" lang="ja-JP" altLang="en-US" sz="1050" dirty="0">
                <a:solidFill>
                  <a:prstClr val="black"/>
                </a:solidFill>
                <a:latin typeface="+mn-ea"/>
              </a:rPr>
              <a:t>トップ画面</a:t>
            </a:r>
          </a:p>
        </p:txBody>
      </p:sp>
      <p:sp>
        <p:nvSpPr>
          <p:cNvPr id="23" name="角丸四角形 39">
            <a:extLst>
              <a:ext uri="{FF2B5EF4-FFF2-40B4-BE49-F238E27FC236}">
                <a16:creationId xmlns:a16="http://schemas.microsoft.com/office/drawing/2014/main" id="{91F6B26D-7F32-488D-A80E-7C7B32F7530D}"/>
              </a:ext>
            </a:extLst>
          </p:cNvPr>
          <p:cNvSpPr/>
          <p:nvPr/>
        </p:nvSpPr>
        <p:spPr>
          <a:xfrm>
            <a:off x="5112559" y="5463357"/>
            <a:ext cx="1876477" cy="1044000"/>
          </a:xfrm>
          <a:prstGeom prst="roundRect">
            <a:avLst>
              <a:gd name="adj" fmla="val 21622"/>
            </a:avLst>
          </a:prstGeom>
          <a:solidFill>
            <a:schemeClr val="accent1"/>
          </a:solidFill>
          <a:ln w="9525" cap="flat" cmpd="sng" algn="ctr">
            <a:solidFill>
              <a:schemeClr val="accent1">
                <a:lumMod val="50000"/>
              </a:scheme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a:ln>
                  <a:noFill/>
                </a:ln>
                <a:solidFill>
                  <a:prstClr val="white"/>
                </a:solidFill>
                <a:effectLst/>
                <a:uLnTx/>
                <a:uFillTx/>
                <a:latin typeface="+mn-ea"/>
                <a:cs typeface="+mn-cs"/>
              </a:rPr>
              <a:t>②アレルゲン情報提供機能</a:t>
            </a:r>
            <a:endParaRPr kumimoji="1" lang="en-US" altLang="ja-JP" sz="1050" b="1" i="0" u="none" strike="noStrike" kern="0" cap="none" spc="0" normalizeH="0" baseline="0" noProof="0" dirty="0">
              <a:ln>
                <a:noFill/>
              </a:ln>
              <a:solidFill>
                <a:prstClr val="white"/>
              </a:solidFill>
              <a:effectLst/>
              <a:uLnTx/>
              <a:uFillTx/>
              <a:latin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white"/>
                </a:solidFill>
                <a:effectLst/>
                <a:uLnTx/>
                <a:uFillTx/>
                <a:latin typeface="+mn-ea"/>
                <a:cs typeface="+mn-cs"/>
              </a:rPr>
              <a:t>■個々のメニューのアレル</a:t>
            </a:r>
            <a:endParaRPr kumimoji="1" lang="en-US" altLang="ja-JP" sz="1050" b="0" i="0" u="none" strike="noStrike" kern="0" cap="none" spc="0" normalizeH="0" baseline="0" noProof="0" dirty="0">
              <a:ln>
                <a:noFill/>
              </a:ln>
              <a:solidFill>
                <a:prstClr val="white"/>
              </a:solidFill>
              <a:effectLst/>
              <a:uLnTx/>
              <a:uFillTx/>
              <a:latin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50" b="0" i="0" u="none" strike="noStrike" kern="0" cap="none" spc="0" normalizeH="0" baseline="0" noProof="0" dirty="0">
                <a:ln>
                  <a:noFill/>
                </a:ln>
                <a:solidFill>
                  <a:prstClr val="white"/>
                </a:solidFill>
                <a:effectLst/>
                <a:uLnTx/>
                <a:uFillTx/>
                <a:latin typeface="+mn-ea"/>
                <a:cs typeface="+mn-cs"/>
              </a:rPr>
              <a:t>   </a:t>
            </a:r>
            <a:r>
              <a:rPr kumimoji="1" lang="ja-JP" altLang="en-US" sz="1050" b="0" i="0" u="none" strike="noStrike" kern="0" cap="none" spc="0" normalizeH="0" baseline="0" noProof="0" dirty="0">
                <a:ln>
                  <a:noFill/>
                </a:ln>
                <a:solidFill>
                  <a:prstClr val="white"/>
                </a:solidFill>
                <a:effectLst/>
                <a:uLnTx/>
                <a:uFillTx/>
                <a:latin typeface="+mn-ea"/>
                <a:cs typeface="+mn-cs"/>
              </a:rPr>
              <a:t>ゲンを表示することで、</a:t>
            </a:r>
            <a:endParaRPr kumimoji="1" lang="en-US" altLang="ja-JP" sz="1050" b="0" i="0" u="none" strike="noStrike" kern="0" cap="none" spc="0" normalizeH="0" baseline="0" noProof="0" dirty="0">
              <a:ln>
                <a:noFill/>
              </a:ln>
              <a:solidFill>
                <a:prstClr val="white"/>
              </a:solidFill>
              <a:effectLst/>
              <a:uLnTx/>
              <a:uFillTx/>
              <a:latin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50" b="0" i="0" u="none" strike="noStrike" kern="0" cap="none" spc="0" normalizeH="0" baseline="0" noProof="0" dirty="0">
                <a:ln>
                  <a:noFill/>
                </a:ln>
                <a:solidFill>
                  <a:prstClr val="white"/>
                </a:solidFill>
                <a:effectLst/>
                <a:uLnTx/>
                <a:uFillTx/>
                <a:latin typeface="+mn-ea"/>
                <a:cs typeface="+mn-cs"/>
              </a:rPr>
              <a:t>   </a:t>
            </a:r>
            <a:r>
              <a:rPr kumimoji="1" lang="ja-JP" altLang="en-US" sz="1050" b="0" i="0" u="none" strike="noStrike" kern="0" cap="none" spc="0" normalizeH="0" baseline="0" noProof="0" dirty="0">
                <a:ln>
                  <a:noFill/>
                </a:ln>
                <a:solidFill>
                  <a:prstClr val="white"/>
                </a:solidFill>
                <a:effectLst/>
                <a:uLnTx/>
                <a:uFillTx/>
                <a:latin typeface="+mn-ea"/>
                <a:cs typeface="+mn-cs"/>
              </a:rPr>
              <a:t>注意喚起を促す</a:t>
            </a:r>
          </a:p>
        </p:txBody>
      </p:sp>
      <p:cxnSp>
        <p:nvCxnSpPr>
          <p:cNvPr id="25" name="直線矢印コネクタ 24">
            <a:extLst>
              <a:ext uri="{FF2B5EF4-FFF2-40B4-BE49-F238E27FC236}">
                <a16:creationId xmlns:a16="http://schemas.microsoft.com/office/drawing/2014/main" id="{2B28BFA7-ABC9-4E8F-9920-C09D7B3E7599}"/>
              </a:ext>
            </a:extLst>
          </p:cNvPr>
          <p:cNvCxnSpPr>
            <a:stCxn id="17" idx="0"/>
          </p:cNvCxnSpPr>
          <p:nvPr/>
        </p:nvCxnSpPr>
        <p:spPr>
          <a:xfrm flipV="1">
            <a:off x="3744233" y="5128084"/>
            <a:ext cx="362291" cy="335273"/>
          </a:xfrm>
          <a:prstGeom prst="straightConnector1">
            <a:avLst/>
          </a:prstGeom>
          <a:noFill/>
          <a:ln w="25400" cap="flat" cmpd="sng" algn="ctr">
            <a:solidFill>
              <a:schemeClr val="accent1">
                <a:lumMod val="50000"/>
              </a:schemeClr>
            </a:solidFill>
            <a:prstDash val="solid"/>
            <a:tailEnd type="triangle"/>
          </a:ln>
          <a:effectLst/>
        </p:spPr>
      </p:cxnSp>
      <p:cxnSp>
        <p:nvCxnSpPr>
          <p:cNvPr id="26" name="直線矢印コネクタ 25">
            <a:extLst>
              <a:ext uri="{FF2B5EF4-FFF2-40B4-BE49-F238E27FC236}">
                <a16:creationId xmlns:a16="http://schemas.microsoft.com/office/drawing/2014/main" id="{76F1CE67-E7C8-41DF-A40D-71FFBA52520A}"/>
              </a:ext>
            </a:extLst>
          </p:cNvPr>
          <p:cNvCxnSpPr>
            <a:stCxn id="17" idx="0"/>
          </p:cNvCxnSpPr>
          <p:nvPr/>
        </p:nvCxnSpPr>
        <p:spPr>
          <a:xfrm flipV="1">
            <a:off x="3744233" y="5197829"/>
            <a:ext cx="1255441" cy="265528"/>
          </a:xfrm>
          <a:prstGeom prst="straightConnector1">
            <a:avLst/>
          </a:prstGeom>
          <a:noFill/>
          <a:ln w="25400" cap="flat" cmpd="sng" algn="ctr">
            <a:solidFill>
              <a:schemeClr val="accent1">
                <a:lumMod val="50000"/>
              </a:schemeClr>
            </a:solidFill>
            <a:prstDash val="solid"/>
            <a:tailEnd type="triangle"/>
          </a:ln>
          <a:effectLst/>
        </p:spPr>
      </p:cxnSp>
      <p:cxnSp>
        <p:nvCxnSpPr>
          <p:cNvPr id="28" name="直線矢印コネクタ 27">
            <a:extLst>
              <a:ext uri="{FF2B5EF4-FFF2-40B4-BE49-F238E27FC236}">
                <a16:creationId xmlns:a16="http://schemas.microsoft.com/office/drawing/2014/main" id="{EC0E75EC-E894-4672-872A-CB8BC5D4D59B}"/>
              </a:ext>
            </a:extLst>
          </p:cNvPr>
          <p:cNvCxnSpPr>
            <a:stCxn id="23" idx="0"/>
          </p:cNvCxnSpPr>
          <p:nvPr/>
        </p:nvCxnSpPr>
        <p:spPr>
          <a:xfrm flipV="1">
            <a:off x="6050798" y="5197829"/>
            <a:ext cx="242881" cy="265528"/>
          </a:xfrm>
          <a:prstGeom prst="straightConnector1">
            <a:avLst/>
          </a:prstGeom>
          <a:noFill/>
          <a:ln w="25400" cap="flat" cmpd="sng" algn="ctr">
            <a:solidFill>
              <a:schemeClr val="accent1">
                <a:lumMod val="50000"/>
              </a:schemeClr>
            </a:solidFill>
            <a:prstDash val="solid"/>
            <a:tailEnd type="triangle"/>
          </a:ln>
          <a:effectLst/>
        </p:spPr>
      </p:cxnSp>
    </p:spTree>
    <p:extLst>
      <p:ext uri="{BB962C8B-B14F-4D97-AF65-F5344CB8AC3E}">
        <p14:creationId xmlns:p14="http://schemas.microsoft.com/office/powerpoint/2010/main" val="3066160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20</a:t>
            </a:fld>
            <a:endParaRPr kumimoji="1" lang="ja-JP" altLang="en-US"/>
          </a:p>
        </p:txBody>
      </p:sp>
      <p:sp>
        <p:nvSpPr>
          <p:cNvPr id="2" name="タイトル 1"/>
          <p:cNvSpPr>
            <a:spLocks noGrp="1"/>
          </p:cNvSpPr>
          <p:nvPr>
            <p:ph type="title"/>
          </p:nvPr>
        </p:nvSpPr>
        <p:spPr>
          <a:xfrm>
            <a:off x="251520" y="313813"/>
            <a:ext cx="8712968" cy="424732"/>
          </a:xfrm>
        </p:spPr>
        <p:txBody>
          <a:bodyPr>
            <a:normAutofit/>
          </a:bodyPr>
          <a:lstStyle/>
          <a:p>
            <a:r>
              <a:rPr lang="en-US" altLang="ja-JP" dirty="0">
                <a:latin typeface="+mn-ea"/>
                <a:ea typeface="+mn-ea"/>
              </a:rPr>
              <a:t>2.2 </a:t>
            </a:r>
            <a:r>
              <a:rPr lang="ja-JP" altLang="en-US" dirty="0">
                <a:latin typeface="+mn-ea"/>
                <a:ea typeface="+mn-ea"/>
              </a:rPr>
              <a:t>地域課題の解決の有効な手段としてのオープンデータ</a:t>
            </a:r>
            <a:endParaRPr kumimoji="1" lang="ja-JP" altLang="en-US" dirty="0">
              <a:latin typeface="+mn-ea"/>
              <a:ea typeface="+mn-ea"/>
            </a:endParaRPr>
          </a:p>
        </p:txBody>
      </p:sp>
      <p:sp>
        <p:nvSpPr>
          <p:cNvPr id="3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
        <p:nvSpPr>
          <p:cNvPr id="3" name="四角形: 角を丸くする 2">
            <a:extLst>
              <a:ext uri="{FF2B5EF4-FFF2-40B4-BE49-F238E27FC236}">
                <a16:creationId xmlns:a16="http://schemas.microsoft.com/office/drawing/2014/main" id="{23ADEE9A-F42D-4357-AAB0-AC0C48501BFB}"/>
              </a:ext>
            </a:extLst>
          </p:cNvPr>
          <p:cNvSpPr/>
          <p:nvPr/>
        </p:nvSpPr>
        <p:spPr>
          <a:xfrm>
            <a:off x="251520" y="1183810"/>
            <a:ext cx="8505700" cy="867014"/>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kumimoji="1" lang="ja-JP" altLang="en-US" sz="1600" dirty="0">
                <a:solidFill>
                  <a:schemeClr val="tx1"/>
                </a:solidFill>
              </a:rPr>
              <a:t>自治体が重視する行政課題など、重要テーマやニーズの高いテーマに優先的に取り組むことにより、他自治体と施策や成果の共有が期待できます。</a:t>
            </a:r>
          </a:p>
        </p:txBody>
      </p:sp>
      <p:pic>
        <p:nvPicPr>
          <p:cNvPr id="5" name="図 4">
            <a:extLst>
              <a:ext uri="{FF2B5EF4-FFF2-40B4-BE49-F238E27FC236}">
                <a16:creationId xmlns:a16="http://schemas.microsoft.com/office/drawing/2014/main" id="{25D39EC5-6BB3-431D-9949-27D79318658A}"/>
              </a:ext>
            </a:extLst>
          </p:cNvPr>
          <p:cNvPicPr>
            <a:picLocks noChangeAspect="1"/>
          </p:cNvPicPr>
          <p:nvPr/>
        </p:nvPicPr>
        <p:blipFill>
          <a:blip r:embed="rId3"/>
          <a:stretch>
            <a:fillRect/>
          </a:stretch>
        </p:blipFill>
        <p:spPr>
          <a:xfrm>
            <a:off x="720086" y="2719902"/>
            <a:ext cx="7884362" cy="3706993"/>
          </a:xfrm>
          <a:prstGeom prst="rect">
            <a:avLst/>
          </a:prstGeom>
        </p:spPr>
      </p:pic>
      <p:sp>
        <p:nvSpPr>
          <p:cNvPr id="10" name="テキスト ボックス 9">
            <a:extLst>
              <a:ext uri="{FF2B5EF4-FFF2-40B4-BE49-F238E27FC236}">
                <a16:creationId xmlns:a16="http://schemas.microsoft.com/office/drawing/2014/main" id="{20FF96CB-82BA-4631-B513-8A4B258C2728}"/>
              </a:ext>
            </a:extLst>
          </p:cNvPr>
          <p:cNvSpPr txBox="1"/>
          <p:nvPr/>
        </p:nvSpPr>
        <p:spPr>
          <a:xfrm>
            <a:off x="2097108" y="2133670"/>
            <a:ext cx="3834704" cy="338554"/>
          </a:xfrm>
          <a:prstGeom prst="rect">
            <a:avLst/>
          </a:prstGeom>
          <a:noFill/>
        </p:spPr>
        <p:txBody>
          <a:bodyPr wrap="none" rtlCol="0">
            <a:spAutoFit/>
          </a:bodyPr>
          <a:lstStyle/>
          <a:p>
            <a:r>
              <a:rPr kumimoji="1" lang="ja-JP" altLang="en-US" sz="1600" dirty="0"/>
              <a:t>自治体が最も課題であると認識している事項</a:t>
            </a:r>
          </a:p>
        </p:txBody>
      </p:sp>
      <p:sp>
        <p:nvSpPr>
          <p:cNvPr id="12" name="テキスト ボックス 11">
            <a:extLst>
              <a:ext uri="{FF2B5EF4-FFF2-40B4-BE49-F238E27FC236}">
                <a16:creationId xmlns:a16="http://schemas.microsoft.com/office/drawing/2014/main" id="{FFD9BDF0-4BE2-45C5-82ED-9F5028F5135D}"/>
              </a:ext>
            </a:extLst>
          </p:cNvPr>
          <p:cNvSpPr txBox="1"/>
          <p:nvPr/>
        </p:nvSpPr>
        <p:spPr>
          <a:xfrm>
            <a:off x="1081170" y="6245515"/>
            <a:ext cx="7523278" cy="584775"/>
          </a:xfrm>
          <a:prstGeom prst="rect">
            <a:avLst/>
          </a:prstGeom>
          <a:noFill/>
        </p:spPr>
        <p:txBody>
          <a:bodyPr wrap="none" rtlCol="0">
            <a:spAutoFit/>
          </a:bodyPr>
          <a:lstStyle/>
          <a:p>
            <a:r>
              <a:rPr kumimoji="1" lang="ja-JP" altLang="en-US" sz="1600" dirty="0"/>
              <a:t>出典</a:t>
            </a:r>
            <a:r>
              <a:rPr kumimoji="1" lang="en-US" altLang="ja-JP" sz="1600" dirty="0"/>
              <a:t>:</a:t>
            </a:r>
            <a:r>
              <a:rPr kumimoji="1" lang="ja-JP" altLang="en-US" sz="1600" dirty="0"/>
              <a:t> 地域における</a:t>
            </a:r>
            <a:r>
              <a:rPr kumimoji="1" lang="en-US" altLang="ja-JP" sz="1600" dirty="0"/>
              <a:t>ICT</a:t>
            </a:r>
            <a:r>
              <a:rPr kumimoji="1" lang="ja-JP" altLang="en-US" sz="1600" dirty="0"/>
              <a:t>利活用の現状に関する調査研究報告書（</a:t>
            </a:r>
            <a:r>
              <a:rPr kumimoji="1" lang="en-US" altLang="ja-JP" sz="1600" dirty="0"/>
              <a:t>2017</a:t>
            </a:r>
            <a:r>
              <a:rPr kumimoji="1" lang="ja-JP" altLang="en-US" sz="1600" dirty="0"/>
              <a:t>年</a:t>
            </a:r>
            <a:r>
              <a:rPr kumimoji="1" lang="en-US" altLang="ja-JP" sz="1600" dirty="0"/>
              <a:t>3</a:t>
            </a:r>
            <a:r>
              <a:rPr kumimoji="1" lang="ja-JP" altLang="en-US" sz="1600" dirty="0"/>
              <a:t>月）</a:t>
            </a:r>
            <a:endParaRPr kumimoji="1" lang="en-US" altLang="ja-JP" sz="1600" dirty="0"/>
          </a:p>
          <a:p>
            <a:r>
              <a:rPr kumimoji="1" lang="en-US" altLang="ja-JP" sz="1600" dirty="0"/>
              <a:t>http://www.soumu.go.jp/johotsusintokei/linkdata/h29_05_houkoku.pdf </a:t>
            </a:r>
            <a:endParaRPr kumimoji="1" lang="ja-JP" altLang="en-US" sz="1600" dirty="0"/>
          </a:p>
        </p:txBody>
      </p:sp>
      <p:sp>
        <p:nvSpPr>
          <p:cNvPr id="4" name="四角形: 角を丸くする 3">
            <a:extLst>
              <a:ext uri="{FF2B5EF4-FFF2-40B4-BE49-F238E27FC236}">
                <a16:creationId xmlns:a16="http://schemas.microsoft.com/office/drawing/2014/main" id="{C1B07FE3-3A83-40F9-861B-9B53461011C6}"/>
              </a:ext>
            </a:extLst>
          </p:cNvPr>
          <p:cNvSpPr/>
          <p:nvPr/>
        </p:nvSpPr>
        <p:spPr>
          <a:xfrm>
            <a:off x="2555776" y="2719902"/>
            <a:ext cx="6048672" cy="997130"/>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42492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21</a:t>
            </a:fld>
            <a:endParaRPr kumimoji="1" lang="ja-JP" altLang="en-US"/>
          </a:p>
        </p:txBody>
      </p:sp>
      <p:sp>
        <p:nvSpPr>
          <p:cNvPr id="11" name="正方形/長方形 10"/>
          <p:cNvSpPr/>
          <p:nvPr/>
        </p:nvSpPr>
        <p:spPr>
          <a:xfrm>
            <a:off x="406015" y="1385555"/>
            <a:ext cx="8558473"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600" dirty="0">
                <a:solidFill>
                  <a:schemeClr val="tx1"/>
                </a:solidFill>
                <a:latin typeface="+mn-ea"/>
                <a:cs typeface="Meiryo UI" panose="020B0604030504040204" pitchFamily="50" charset="-128"/>
              </a:rPr>
              <a:t>正しいデータ（エビデンス、証左）に基づいて議論し、意思決定を行うことにより</a:t>
            </a:r>
          </a:p>
          <a:p>
            <a:r>
              <a:rPr lang="en-US" altLang="ja-JP" sz="1600" dirty="0">
                <a:solidFill>
                  <a:schemeClr val="tx1"/>
                </a:solidFill>
                <a:latin typeface="+mn-ea"/>
                <a:cs typeface="Meiryo UI" panose="020B0604030504040204" pitchFamily="50" charset="-128"/>
              </a:rPr>
              <a:t>PDCA</a:t>
            </a:r>
            <a:r>
              <a:rPr lang="ja-JP" altLang="en-US" sz="1600" dirty="0">
                <a:solidFill>
                  <a:schemeClr val="tx1"/>
                </a:solidFill>
                <a:latin typeface="+mn-ea"/>
                <a:cs typeface="Meiryo UI" panose="020B0604030504040204" pitchFamily="50" charset="-128"/>
              </a:rPr>
              <a:t>（</a:t>
            </a:r>
            <a:r>
              <a:rPr lang="en-US" altLang="ja-JP" sz="1600" dirty="0">
                <a:solidFill>
                  <a:schemeClr val="tx1"/>
                </a:solidFill>
                <a:latin typeface="+mn-ea"/>
                <a:cs typeface="Meiryo UI" panose="020B0604030504040204" pitchFamily="50" charset="-128"/>
              </a:rPr>
              <a:t>Plan-Do-Check-Action</a:t>
            </a:r>
            <a:r>
              <a:rPr lang="ja-JP" altLang="en-US" sz="1600" dirty="0">
                <a:solidFill>
                  <a:schemeClr val="tx1"/>
                </a:solidFill>
                <a:latin typeface="+mn-ea"/>
                <a:cs typeface="Meiryo UI" panose="020B0604030504040204" pitchFamily="50" charset="-128"/>
              </a:rPr>
              <a:t>）のサイクルを回した課題の解決が可能です。</a:t>
            </a:r>
            <a:r>
              <a:rPr lang="en-US" altLang="ja-JP" sz="1600" dirty="0">
                <a:solidFill>
                  <a:schemeClr val="tx1"/>
                </a:solidFill>
                <a:latin typeface="+mn-ea"/>
                <a:cs typeface="Meiryo UI" panose="020B0604030504040204" pitchFamily="50" charset="-128"/>
              </a:rPr>
              <a:t/>
            </a:r>
            <a:br>
              <a:rPr lang="en-US" altLang="ja-JP" sz="1600" dirty="0">
                <a:solidFill>
                  <a:schemeClr val="tx1"/>
                </a:solidFill>
                <a:latin typeface="+mn-ea"/>
                <a:cs typeface="Meiryo UI" panose="020B0604030504040204" pitchFamily="50" charset="-128"/>
              </a:rPr>
            </a:br>
            <a:r>
              <a:rPr lang="ja-JP" altLang="en-US" sz="1600" dirty="0">
                <a:solidFill>
                  <a:schemeClr val="tx1"/>
                </a:solidFill>
                <a:latin typeface="+mn-ea"/>
                <a:cs typeface="Meiryo UI" panose="020B0604030504040204" pitchFamily="50" charset="-128"/>
              </a:rPr>
              <a:t>その際、オープンデータは情報の収集を支援します。</a:t>
            </a:r>
          </a:p>
        </p:txBody>
      </p:sp>
      <p:sp>
        <p:nvSpPr>
          <p:cNvPr id="54" name="四角形: 角を丸くする 53">
            <a:extLst>
              <a:ext uri="{FF2B5EF4-FFF2-40B4-BE49-F238E27FC236}">
                <a16:creationId xmlns:a16="http://schemas.microsoft.com/office/drawing/2014/main" id="{57A4FD39-1A27-410B-B8E0-5C92B57F9197}"/>
              </a:ext>
            </a:extLst>
          </p:cNvPr>
          <p:cNvSpPr/>
          <p:nvPr/>
        </p:nvSpPr>
        <p:spPr>
          <a:xfrm>
            <a:off x="245933" y="2126701"/>
            <a:ext cx="5982251" cy="4444913"/>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kumimoji="1" lang="ja-JP" altLang="en-US" sz="1600" dirty="0">
                <a:solidFill>
                  <a:schemeClr val="tx1"/>
                </a:solidFill>
              </a:rPr>
              <a:t>問題の明確化（整理と分析）</a:t>
            </a:r>
          </a:p>
          <a:p>
            <a:pPr marL="800100" lvl="1" indent="-342900">
              <a:buFont typeface="Wingdings" panose="05000000000000000000" pitchFamily="2" charset="2"/>
              <a:buChar char="u"/>
            </a:pPr>
            <a:r>
              <a:rPr kumimoji="1" lang="ja-JP" altLang="en-US" sz="1400" dirty="0">
                <a:solidFill>
                  <a:schemeClr val="tx1"/>
                </a:solidFill>
              </a:rPr>
              <a:t>初めに、解決すべき問題が何かを明確化します。</a:t>
            </a:r>
          </a:p>
          <a:p>
            <a:pPr marL="342900" indent="-342900">
              <a:buFont typeface="+mj-lt"/>
              <a:buAutoNum type="arabicPeriod"/>
            </a:pPr>
            <a:r>
              <a:rPr kumimoji="1" lang="ja-JP" altLang="en-US" sz="1600" dirty="0">
                <a:solidFill>
                  <a:schemeClr val="tx1"/>
                </a:solidFill>
              </a:rPr>
              <a:t>情報の収集</a:t>
            </a:r>
          </a:p>
          <a:p>
            <a:pPr marL="800100" lvl="1" indent="-342900">
              <a:buFont typeface="Wingdings" panose="05000000000000000000" pitchFamily="2" charset="2"/>
              <a:buChar char="u"/>
            </a:pPr>
            <a:r>
              <a:rPr kumimoji="1" lang="ja-JP" altLang="en-US" sz="1400" dirty="0">
                <a:solidFill>
                  <a:schemeClr val="tx1"/>
                </a:solidFill>
              </a:rPr>
              <a:t>問題を解決するために必要な情報を収集します。</a:t>
            </a:r>
          </a:p>
          <a:p>
            <a:pPr marL="1257300" lvl="2" indent="-342900">
              <a:buFont typeface="Wingdings" panose="05000000000000000000" pitchFamily="2" charset="2"/>
              <a:buChar char="p"/>
            </a:pPr>
            <a:r>
              <a:rPr kumimoji="1" lang="ja-JP" altLang="en-US" sz="1400" dirty="0">
                <a:solidFill>
                  <a:schemeClr val="tx1"/>
                </a:solidFill>
              </a:rPr>
              <a:t>みずからが調べる一次情報や、他の人の評価が含まれている二次情報の信頼度をよく検討して、幅広い情報を収集します。</a:t>
            </a:r>
          </a:p>
          <a:p>
            <a:pPr marL="1257300" lvl="2" indent="-342900">
              <a:buFont typeface="Wingdings" panose="05000000000000000000" pitchFamily="2" charset="2"/>
              <a:buChar char="p"/>
            </a:pPr>
            <a:r>
              <a:rPr kumimoji="1" lang="ja-JP" altLang="en-US" sz="1400" dirty="0">
                <a:solidFill>
                  <a:schemeClr val="tx1"/>
                </a:solidFill>
              </a:rPr>
              <a:t>他の団体が公開しているオープンデータも、利用できます。</a:t>
            </a:r>
          </a:p>
          <a:p>
            <a:pPr marL="342900" indent="-342900">
              <a:buFont typeface="+mj-lt"/>
              <a:buAutoNum type="arabicPeriod"/>
            </a:pPr>
            <a:r>
              <a:rPr kumimoji="1" lang="ja-JP" altLang="en-US" sz="1600" dirty="0">
                <a:solidFill>
                  <a:schemeClr val="tx1"/>
                </a:solidFill>
              </a:rPr>
              <a:t>情報の整理と分析</a:t>
            </a:r>
          </a:p>
          <a:p>
            <a:pPr marL="800100" lvl="1" indent="-342900">
              <a:buFont typeface="Wingdings" panose="05000000000000000000" pitchFamily="2" charset="2"/>
              <a:buChar char="u"/>
            </a:pPr>
            <a:r>
              <a:rPr kumimoji="1" lang="ja-JP" altLang="en-US" sz="1400" dirty="0">
                <a:solidFill>
                  <a:schemeClr val="tx1"/>
                </a:solidFill>
              </a:rPr>
              <a:t>集められた情報を、わかりやすい表現に変換します。</a:t>
            </a:r>
          </a:p>
          <a:p>
            <a:pPr marL="800100" lvl="1" indent="-342900">
              <a:buFont typeface="Wingdings" panose="05000000000000000000" pitchFamily="2" charset="2"/>
              <a:buChar char="u"/>
            </a:pPr>
            <a:r>
              <a:rPr kumimoji="1" lang="ja-JP" altLang="en-US" sz="1400" dirty="0">
                <a:solidFill>
                  <a:schemeClr val="tx1"/>
                </a:solidFill>
              </a:rPr>
              <a:t>問題を制約している条件にあっているかなどを整理・分析します。</a:t>
            </a:r>
          </a:p>
          <a:p>
            <a:pPr marL="342900" indent="-342900">
              <a:buFont typeface="+mj-lt"/>
              <a:buAutoNum type="arabicPeriod"/>
            </a:pPr>
            <a:r>
              <a:rPr kumimoji="1" lang="ja-JP" altLang="en-US" sz="1600" dirty="0">
                <a:solidFill>
                  <a:schemeClr val="tx1"/>
                </a:solidFill>
              </a:rPr>
              <a:t>解決案の立案（検討と評価）</a:t>
            </a:r>
          </a:p>
          <a:p>
            <a:pPr marL="800100" lvl="1" indent="-342900">
              <a:buFont typeface="Wingdings" panose="05000000000000000000" pitchFamily="2" charset="2"/>
              <a:buChar char="u"/>
            </a:pPr>
            <a:r>
              <a:rPr kumimoji="1" lang="ja-JP" altLang="en-US" sz="1400" dirty="0">
                <a:solidFill>
                  <a:schemeClr val="tx1"/>
                </a:solidFill>
              </a:rPr>
              <a:t>当初の目的に照らしあわせ、整理・分析の結果に基づいて意思決定し、具体的な解決案を作成します。</a:t>
            </a:r>
          </a:p>
          <a:p>
            <a:pPr marL="342900" indent="-342900">
              <a:buFont typeface="+mj-lt"/>
              <a:buAutoNum type="arabicPeriod"/>
            </a:pPr>
            <a:r>
              <a:rPr kumimoji="1" lang="ja-JP" altLang="en-US" sz="1600" dirty="0">
                <a:solidFill>
                  <a:schemeClr val="tx1"/>
                </a:solidFill>
              </a:rPr>
              <a:t>解決案の実行（実施）</a:t>
            </a:r>
          </a:p>
          <a:p>
            <a:pPr marL="800100" lvl="1" indent="-342900">
              <a:buFont typeface="Wingdings" panose="05000000000000000000" pitchFamily="2" charset="2"/>
              <a:buChar char="u"/>
            </a:pPr>
            <a:r>
              <a:rPr kumimoji="1" lang="ja-JP" altLang="en-US" sz="1400" dirty="0">
                <a:solidFill>
                  <a:schemeClr val="tx1"/>
                </a:solidFill>
              </a:rPr>
              <a:t>解決案を実行し、当初の問題の解決をはかります。</a:t>
            </a:r>
          </a:p>
          <a:p>
            <a:pPr marL="342900" indent="-342900">
              <a:buFont typeface="+mj-lt"/>
              <a:buAutoNum type="arabicPeriod"/>
            </a:pPr>
            <a:r>
              <a:rPr kumimoji="1" lang="ja-JP" altLang="en-US" sz="1600" dirty="0">
                <a:solidFill>
                  <a:schemeClr val="tx1"/>
                </a:solidFill>
              </a:rPr>
              <a:t>評価（反省）</a:t>
            </a:r>
          </a:p>
          <a:p>
            <a:pPr marL="800100" lvl="1" indent="-342900">
              <a:buFont typeface="Wingdings" panose="05000000000000000000" pitchFamily="2" charset="2"/>
              <a:buChar char="u"/>
            </a:pPr>
            <a:r>
              <a:rPr kumimoji="1" lang="ja-JP" altLang="en-US" sz="1400" dirty="0">
                <a:solidFill>
                  <a:schemeClr val="tx1"/>
                </a:solidFill>
              </a:rPr>
              <a:t>実施した内容を評価し、なぜうまくいったのか、なぜうまくいかなかったのかを反省し、次の問題解決に役立てます。</a:t>
            </a:r>
          </a:p>
        </p:txBody>
      </p:sp>
      <p:sp>
        <p:nvSpPr>
          <p:cNvPr id="55" name="楕円 54">
            <a:extLst>
              <a:ext uri="{FF2B5EF4-FFF2-40B4-BE49-F238E27FC236}">
                <a16:creationId xmlns:a16="http://schemas.microsoft.com/office/drawing/2014/main" id="{F90D897E-FA49-4BD7-A4F9-C32F824C6ED5}"/>
              </a:ext>
            </a:extLst>
          </p:cNvPr>
          <p:cNvSpPr/>
          <p:nvPr/>
        </p:nvSpPr>
        <p:spPr>
          <a:xfrm>
            <a:off x="7236296" y="1871943"/>
            <a:ext cx="1080120"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1 </a:t>
            </a:r>
          </a:p>
          <a:p>
            <a:pPr algn="ctr"/>
            <a:r>
              <a:rPr kumimoji="1" lang="ja-JP" altLang="en-US" sz="1400" dirty="0"/>
              <a:t>問題の明確化</a:t>
            </a:r>
          </a:p>
        </p:txBody>
      </p:sp>
      <p:sp>
        <p:nvSpPr>
          <p:cNvPr id="56" name="楕円 55">
            <a:extLst>
              <a:ext uri="{FF2B5EF4-FFF2-40B4-BE49-F238E27FC236}">
                <a16:creationId xmlns:a16="http://schemas.microsoft.com/office/drawing/2014/main" id="{5F78D381-0615-4359-8E4C-D9126654F4DD}"/>
              </a:ext>
            </a:extLst>
          </p:cNvPr>
          <p:cNvSpPr/>
          <p:nvPr/>
        </p:nvSpPr>
        <p:spPr>
          <a:xfrm>
            <a:off x="8028384" y="3084420"/>
            <a:ext cx="1080120" cy="936104"/>
          </a:xfrm>
          <a:prstGeom prst="ellipse">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2</a:t>
            </a:r>
          </a:p>
          <a:p>
            <a:pPr algn="ctr"/>
            <a:r>
              <a:rPr kumimoji="1" lang="ja-JP" altLang="en-US" sz="1400" dirty="0"/>
              <a:t>情報の収集</a:t>
            </a:r>
          </a:p>
        </p:txBody>
      </p:sp>
      <p:sp>
        <p:nvSpPr>
          <p:cNvPr id="57" name="楕円 56">
            <a:extLst>
              <a:ext uri="{FF2B5EF4-FFF2-40B4-BE49-F238E27FC236}">
                <a16:creationId xmlns:a16="http://schemas.microsoft.com/office/drawing/2014/main" id="{5BDAEDEF-0CF7-410B-8190-80DCA4558912}"/>
              </a:ext>
            </a:extLst>
          </p:cNvPr>
          <p:cNvSpPr/>
          <p:nvPr/>
        </p:nvSpPr>
        <p:spPr>
          <a:xfrm>
            <a:off x="8028384" y="4565770"/>
            <a:ext cx="1080120"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3</a:t>
            </a:r>
          </a:p>
          <a:p>
            <a:pPr algn="ctr"/>
            <a:r>
              <a:rPr kumimoji="1" lang="ja-JP" altLang="en-US" sz="1400" dirty="0"/>
              <a:t>情報の整理と分析</a:t>
            </a:r>
          </a:p>
        </p:txBody>
      </p:sp>
      <p:sp>
        <p:nvSpPr>
          <p:cNvPr id="58" name="楕円 57">
            <a:extLst>
              <a:ext uri="{FF2B5EF4-FFF2-40B4-BE49-F238E27FC236}">
                <a16:creationId xmlns:a16="http://schemas.microsoft.com/office/drawing/2014/main" id="{1E67BEE5-00F7-4A94-B53C-7ABF219741E6}"/>
              </a:ext>
            </a:extLst>
          </p:cNvPr>
          <p:cNvSpPr/>
          <p:nvPr/>
        </p:nvSpPr>
        <p:spPr>
          <a:xfrm>
            <a:off x="7308304" y="5768938"/>
            <a:ext cx="1080120"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4</a:t>
            </a:r>
          </a:p>
          <a:p>
            <a:pPr algn="ctr"/>
            <a:r>
              <a:rPr kumimoji="1" lang="ja-JP" altLang="en-US" sz="1400" dirty="0"/>
              <a:t>解決策の立案</a:t>
            </a:r>
          </a:p>
        </p:txBody>
      </p:sp>
      <p:sp>
        <p:nvSpPr>
          <p:cNvPr id="59" name="楕円 58">
            <a:extLst>
              <a:ext uri="{FF2B5EF4-FFF2-40B4-BE49-F238E27FC236}">
                <a16:creationId xmlns:a16="http://schemas.microsoft.com/office/drawing/2014/main" id="{30317BC0-7285-425B-95BB-00DF29C0B182}"/>
              </a:ext>
            </a:extLst>
          </p:cNvPr>
          <p:cNvSpPr/>
          <p:nvPr/>
        </p:nvSpPr>
        <p:spPr>
          <a:xfrm>
            <a:off x="6334734" y="3084420"/>
            <a:ext cx="1080120"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6</a:t>
            </a:r>
          </a:p>
          <a:p>
            <a:pPr algn="ctr"/>
            <a:r>
              <a:rPr kumimoji="1" lang="ja-JP" altLang="en-US" sz="1400" dirty="0"/>
              <a:t>評価</a:t>
            </a:r>
          </a:p>
        </p:txBody>
      </p:sp>
      <p:sp>
        <p:nvSpPr>
          <p:cNvPr id="60" name="楕円 59">
            <a:extLst>
              <a:ext uri="{FF2B5EF4-FFF2-40B4-BE49-F238E27FC236}">
                <a16:creationId xmlns:a16="http://schemas.microsoft.com/office/drawing/2014/main" id="{815A40E0-9EDC-41C2-8A07-487B9A5ECE83}"/>
              </a:ext>
            </a:extLst>
          </p:cNvPr>
          <p:cNvSpPr/>
          <p:nvPr/>
        </p:nvSpPr>
        <p:spPr>
          <a:xfrm>
            <a:off x="6331811" y="4585203"/>
            <a:ext cx="1080120"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5</a:t>
            </a:r>
          </a:p>
          <a:p>
            <a:pPr algn="ctr"/>
            <a:r>
              <a:rPr kumimoji="1" lang="ja-JP" altLang="en-US" sz="1400" dirty="0"/>
              <a:t>解決策の実行</a:t>
            </a:r>
          </a:p>
        </p:txBody>
      </p:sp>
      <p:sp>
        <p:nvSpPr>
          <p:cNvPr id="3" name="テキスト ボックス 2">
            <a:extLst>
              <a:ext uri="{FF2B5EF4-FFF2-40B4-BE49-F238E27FC236}">
                <a16:creationId xmlns:a16="http://schemas.microsoft.com/office/drawing/2014/main" id="{36ACFC8A-27E3-40B5-AEDD-799979CE6A3B}"/>
              </a:ext>
            </a:extLst>
          </p:cNvPr>
          <p:cNvSpPr txBox="1"/>
          <p:nvPr/>
        </p:nvSpPr>
        <p:spPr>
          <a:xfrm>
            <a:off x="7411931" y="4014831"/>
            <a:ext cx="729687" cy="523220"/>
          </a:xfrm>
          <a:prstGeom prst="rect">
            <a:avLst/>
          </a:prstGeom>
          <a:noFill/>
        </p:spPr>
        <p:txBody>
          <a:bodyPr wrap="none" rtlCol="0">
            <a:spAutoFit/>
          </a:bodyPr>
          <a:lstStyle/>
          <a:p>
            <a:pPr algn="ctr"/>
            <a:r>
              <a:rPr kumimoji="1" lang="en-US" altLang="ja-JP" sz="1400" dirty="0"/>
              <a:t>PDCA</a:t>
            </a:r>
          </a:p>
          <a:p>
            <a:pPr algn="ctr"/>
            <a:r>
              <a:rPr kumimoji="1" lang="ja-JP" altLang="en-US" sz="1400" dirty="0"/>
              <a:t>サイクル</a:t>
            </a:r>
          </a:p>
        </p:txBody>
      </p:sp>
      <p:sp>
        <p:nvSpPr>
          <p:cNvPr id="5" name="矢印: 右 4">
            <a:extLst>
              <a:ext uri="{FF2B5EF4-FFF2-40B4-BE49-F238E27FC236}">
                <a16:creationId xmlns:a16="http://schemas.microsoft.com/office/drawing/2014/main" id="{EF974621-AD00-4A2D-9DA9-7F39A03EAE03}"/>
              </a:ext>
            </a:extLst>
          </p:cNvPr>
          <p:cNvSpPr/>
          <p:nvPr/>
        </p:nvSpPr>
        <p:spPr>
          <a:xfrm rot="3351094">
            <a:off x="8255705" y="2628027"/>
            <a:ext cx="432048" cy="360040"/>
          </a:xfrm>
          <a:prstGeom prst="rightArrow">
            <a:avLst/>
          </a:prstGeom>
          <a:solidFill>
            <a:schemeClr val="bg2"/>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矢印: 右 60">
            <a:extLst>
              <a:ext uri="{FF2B5EF4-FFF2-40B4-BE49-F238E27FC236}">
                <a16:creationId xmlns:a16="http://schemas.microsoft.com/office/drawing/2014/main" id="{B05ADE7B-1449-4EAC-AAC8-7D93DD9564E4}"/>
              </a:ext>
            </a:extLst>
          </p:cNvPr>
          <p:cNvSpPr/>
          <p:nvPr/>
        </p:nvSpPr>
        <p:spPr>
          <a:xfrm rot="5400000">
            <a:off x="8381459" y="4125794"/>
            <a:ext cx="432048" cy="360040"/>
          </a:xfrm>
          <a:prstGeom prst="rightArrow">
            <a:avLst/>
          </a:prstGeom>
          <a:solidFill>
            <a:schemeClr val="bg2"/>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矢印: 右 61">
            <a:extLst>
              <a:ext uri="{FF2B5EF4-FFF2-40B4-BE49-F238E27FC236}">
                <a16:creationId xmlns:a16="http://schemas.microsoft.com/office/drawing/2014/main" id="{96D750A9-063B-4555-8DD3-25C8C22394F4}"/>
              </a:ext>
            </a:extLst>
          </p:cNvPr>
          <p:cNvSpPr/>
          <p:nvPr/>
        </p:nvSpPr>
        <p:spPr>
          <a:xfrm rot="7828935">
            <a:off x="8201439" y="5569485"/>
            <a:ext cx="432048" cy="360040"/>
          </a:xfrm>
          <a:prstGeom prst="rightArrow">
            <a:avLst/>
          </a:prstGeom>
          <a:solidFill>
            <a:schemeClr val="bg2"/>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矢印: 右 62">
            <a:extLst>
              <a:ext uri="{FF2B5EF4-FFF2-40B4-BE49-F238E27FC236}">
                <a16:creationId xmlns:a16="http://schemas.microsoft.com/office/drawing/2014/main" id="{25FE6304-4C1C-44CA-B114-69B9F8C35A81}"/>
              </a:ext>
            </a:extLst>
          </p:cNvPr>
          <p:cNvSpPr/>
          <p:nvPr/>
        </p:nvSpPr>
        <p:spPr>
          <a:xfrm rot="13835698">
            <a:off x="7031587" y="5533758"/>
            <a:ext cx="432048" cy="360040"/>
          </a:xfrm>
          <a:prstGeom prst="rightArrow">
            <a:avLst/>
          </a:prstGeom>
          <a:solidFill>
            <a:schemeClr val="bg2"/>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矢印: 右 63">
            <a:extLst>
              <a:ext uri="{FF2B5EF4-FFF2-40B4-BE49-F238E27FC236}">
                <a16:creationId xmlns:a16="http://schemas.microsoft.com/office/drawing/2014/main" id="{F028AB7A-8A72-48F0-9E86-F6293C9BC0DA}"/>
              </a:ext>
            </a:extLst>
          </p:cNvPr>
          <p:cNvSpPr/>
          <p:nvPr/>
        </p:nvSpPr>
        <p:spPr>
          <a:xfrm rot="16200000">
            <a:off x="6638770" y="4133721"/>
            <a:ext cx="432048" cy="360040"/>
          </a:xfrm>
          <a:prstGeom prst="rightArrow">
            <a:avLst/>
          </a:prstGeom>
          <a:solidFill>
            <a:schemeClr val="bg2"/>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矢印: 右 64">
            <a:extLst>
              <a:ext uri="{FF2B5EF4-FFF2-40B4-BE49-F238E27FC236}">
                <a16:creationId xmlns:a16="http://schemas.microsoft.com/office/drawing/2014/main" id="{1EFE20D0-4B78-4F79-B6DE-953C911D206D}"/>
              </a:ext>
            </a:extLst>
          </p:cNvPr>
          <p:cNvSpPr/>
          <p:nvPr/>
        </p:nvSpPr>
        <p:spPr>
          <a:xfrm rot="19017570">
            <a:off x="6850105" y="2635402"/>
            <a:ext cx="432048" cy="360040"/>
          </a:xfrm>
          <a:prstGeom prst="rightArrow">
            <a:avLst/>
          </a:prstGeom>
          <a:solidFill>
            <a:schemeClr val="bg2"/>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01F862AC-85B6-40CC-8EF8-DD13ED4E72BD}"/>
              </a:ext>
            </a:extLst>
          </p:cNvPr>
          <p:cNvSpPr/>
          <p:nvPr/>
        </p:nvSpPr>
        <p:spPr>
          <a:xfrm>
            <a:off x="428413" y="2642518"/>
            <a:ext cx="5587257" cy="137231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タイトル 1">
            <a:extLst>
              <a:ext uri="{FF2B5EF4-FFF2-40B4-BE49-F238E27FC236}">
                <a16:creationId xmlns:a16="http://schemas.microsoft.com/office/drawing/2014/main" id="{197599B6-8AD1-4DDE-BAC4-FBFED9881DBE}"/>
              </a:ext>
            </a:extLst>
          </p:cNvPr>
          <p:cNvSpPr>
            <a:spLocks noGrp="1"/>
          </p:cNvSpPr>
          <p:nvPr>
            <p:ph type="title"/>
          </p:nvPr>
        </p:nvSpPr>
        <p:spPr>
          <a:xfrm>
            <a:off x="251520" y="313813"/>
            <a:ext cx="8712968" cy="424732"/>
          </a:xfrm>
        </p:spPr>
        <p:txBody>
          <a:bodyPr>
            <a:normAutofit/>
          </a:bodyPr>
          <a:lstStyle/>
          <a:p>
            <a:r>
              <a:rPr lang="en-US" altLang="ja-JP" dirty="0">
                <a:latin typeface="+mn-ea"/>
                <a:ea typeface="+mn-ea"/>
              </a:rPr>
              <a:t>2.2 </a:t>
            </a:r>
            <a:r>
              <a:rPr lang="ja-JP" altLang="en-US" dirty="0">
                <a:latin typeface="+mn-ea"/>
                <a:ea typeface="+mn-ea"/>
              </a:rPr>
              <a:t>地域課題の解決の有効な手段としてのオープンデータ</a:t>
            </a:r>
            <a:endParaRPr kumimoji="1" lang="ja-JP" altLang="en-US" dirty="0">
              <a:latin typeface="+mn-ea"/>
              <a:ea typeface="+mn-ea"/>
            </a:endParaRPr>
          </a:p>
        </p:txBody>
      </p:sp>
      <p:sp>
        <p:nvSpPr>
          <p:cNvPr id="22" name="タイトル 1">
            <a:extLst>
              <a:ext uri="{FF2B5EF4-FFF2-40B4-BE49-F238E27FC236}">
                <a16:creationId xmlns:a16="http://schemas.microsoft.com/office/drawing/2014/main" id="{78184E44-C6E0-447B-88C7-3691845275B7}"/>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
        <p:nvSpPr>
          <p:cNvPr id="23" name="正方形/長方形 22">
            <a:extLst>
              <a:ext uri="{FF2B5EF4-FFF2-40B4-BE49-F238E27FC236}">
                <a16:creationId xmlns:a16="http://schemas.microsoft.com/office/drawing/2014/main" id="{D7A938B0-8E59-4F45-8336-1CD4B84ACD7D}"/>
              </a:ext>
            </a:extLst>
          </p:cNvPr>
          <p:cNvSpPr/>
          <p:nvPr/>
        </p:nvSpPr>
        <p:spPr>
          <a:xfrm>
            <a:off x="215900" y="840309"/>
            <a:ext cx="6012284"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 データによる課題解決</a:t>
            </a:r>
          </a:p>
        </p:txBody>
      </p:sp>
    </p:spTree>
    <p:extLst>
      <p:ext uri="{BB962C8B-B14F-4D97-AF65-F5344CB8AC3E}">
        <p14:creationId xmlns:p14="http://schemas.microsoft.com/office/powerpoint/2010/main" val="2647426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22</a:t>
            </a:fld>
            <a:endParaRPr kumimoji="1" lang="ja-JP" altLang="en-US"/>
          </a:p>
        </p:txBody>
      </p:sp>
      <p:sp>
        <p:nvSpPr>
          <p:cNvPr id="11" name="正方形/長方形 10"/>
          <p:cNvSpPr/>
          <p:nvPr/>
        </p:nvSpPr>
        <p:spPr>
          <a:xfrm>
            <a:off x="406015" y="1356126"/>
            <a:ext cx="8558473"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オープンデータは</a:t>
            </a:r>
            <a:r>
              <a:rPr lang="en-US" altLang="ja-JP" sz="2000" dirty="0">
                <a:solidFill>
                  <a:schemeClr val="tx1"/>
                </a:solidFill>
                <a:latin typeface="+mn-ea"/>
                <a:cs typeface="Meiryo UI" panose="020B0604030504040204" pitchFamily="50" charset="-128"/>
              </a:rPr>
              <a:t>PDCA</a:t>
            </a:r>
            <a:r>
              <a:rPr lang="ja-JP" altLang="en-US" sz="2000" dirty="0">
                <a:solidFill>
                  <a:schemeClr val="tx1"/>
                </a:solidFill>
                <a:latin typeface="+mn-ea"/>
                <a:cs typeface="Meiryo UI" panose="020B0604030504040204" pitchFamily="50" charset="-128"/>
              </a:rPr>
              <a:t>サイクルの「情報収集」を支援します。</a:t>
            </a:r>
          </a:p>
        </p:txBody>
      </p:sp>
      <p:sp>
        <p:nvSpPr>
          <p:cNvPr id="29" name="正方形/長方形 28"/>
          <p:cNvSpPr/>
          <p:nvPr/>
        </p:nvSpPr>
        <p:spPr>
          <a:xfrm>
            <a:off x="215900" y="840309"/>
            <a:ext cx="6012284"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 データによる課題解決</a:t>
            </a:r>
          </a:p>
        </p:txBody>
      </p:sp>
      <p:sp>
        <p:nvSpPr>
          <p:cNvPr id="54" name="四角形: 角を丸くする 53">
            <a:extLst>
              <a:ext uri="{FF2B5EF4-FFF2-40B4-BE49-F238E27FC236}">
                <a16:creationId xmlns:a16="http://schemas.microsoft.com/office/drawing/2014/main" id="{57A4FD39-1A27-410B-B8E0-5C92B57F9197}"/>
              </a:ext>
            </a:extLst>
          </p:cNvPr>
          <p:cNvSpPr/>
          <p:nvPr/>
        </p:nvSpPr>
        <p:spPr>
          <a:xfrm>
            <a:off x="245933" y="1844824"/>
            <a:ext cx="8502531" cy="2088232"/>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l"/>
            </a:pPr>
            <a:r>
              <a:rPr kumimoji="1" lang="ja-JP" altLang="en-US" sz="1600" dirty="0">
                <a:solidFill>
                  <a:schemeClr val="tx1"/>
                </a:solidFill>
              </a:rPr>
              <a:t>オープンデータの役割</a:t>
            </a:r>
          </a:p>
          <a:p>
            <a:pPr marL="800100" lvl="1" indent="-342900">
              <a:buFont typeface="Wingdings" panose="05000000000000000000" pitchFamily="2" charset="2"/>
              <a:buChar char="u"/>
            </a:pPr>
            <a:r>
              <a:rPr kumimoji="1" lang="ja-JP" altLang="en-US" sz="1600" dirty="0">
                <a:solidFill>
                  <a:schemeClr val="tx1"/>
                </a:solidFill>
              </a:rPr>
              <a:t>オープンデータは、役所・自治体内における課題解決においても、民間企業等における課題解決においても、課題解決に必要な、「</a:t>
            </a:r>
            <a:r>
              <a:rPr kumimoji="1" lang="en-US" altLang="ja-JP" sz="1600" dirty="0">
                <a:solidFill>
                  <a:schemeClr val="tx1"/>
                </a:solidFill>
              </a:rPr>
              <a:t>2. </a:t>
            </a:r>
            <a:r>
              <a:rPr kumimoji="1" lang="ja-JP" altLang="en-US" sz="1600" dirty="0">
                <a:solidFill>
                  <a:schemeClr val="tx1"/>
                </a:solidFill>
              </a:rPr>
              <a:t>情報の収集」を支援します。</a:t>
            </a:r>
          </a:p>
          <a:p>
            <a:pPr marL="342900" indent="-342900">
              <a:buFont typeface="Wingdings" panose="05000000000000000000" pitchFamily="2" charset="2"/>
              <a:buChar char="l"/>
            </a:pPr>
            <a:r>
              <a:rPr kumimoji="1" lang="ja-JP" altLang="en-US" sz="1600" dirty="0">
                <a:solidFill>
                  <a:schemeClr val="tx1"/>
                </a:solidFill>
              </a:rPr>
              <a:t>課題解決におけるオープンデータの利活用</a:t>
            </a:r>
          </a:p>
          <a:p>
            <a:pPr marL="800100" lvl="1" indent="-342900">
              <a:buFont typeface="Wingdings" panose="05000000000000000000" pitchFamily="2" charset="2"/>
              <a:buChar char="u"/>
            </a:pPr>
            <a:r>
              <a:rPr kumimoji="1" lang="ja-JP" altLang="en-US" sz="1600" dirty="0">
                <a:solidFill>
                  <a:schemeClr val="tx1"/>
                </a:solidFill>
              </a:rPr>
              <a:t>データ＝情報が得られれば課題解決ができるわけではありません。</a:t>
            </a:r>
          </a:p>
          <a:p>
            <a:pPr marL="800100" lvl="1" indent="-342900">
              <a:buFont typeface="Wingdings" panose="05000000000000000000" pitchFamily="2" charset="2"/>
              <a:buChar char="u"/>
            </a:pPr>
            <a:r>
              <a:rPr kumimoji="1" lang="ja-JP" altLang="en-US" sz="1600" dirty="0">
                <a:solidFill>
                  <a:schemeClr val="tx1"/>
                </a:solidFill>
              </a:rPr>
              <a:t>収集された情報を、</a:t>
            </a:r>
            <a:r>
              <a:rPr kumimoji="1" lang="ja-JP" altLang="en-US" sz="1600" u="sng" dirty="0">
                <a:solidFill>
                  <a:schemeClr val="tx1"/>
                </a:solidFill>
              </a:rPr>
              <a:t>わかりやすい表現に変換</a:t>
            </a:r>
            <a:r>
              <a:rPr kumimoji="1" lang="ja-JP" altLang="en-US" sz="1600" dirty="0">
                <a:solidFill>
                  <a:schemeClr val="tx1"/>
                </a:solidFill>
              </a:rPr>
              <a:t>する、あるいは問題を制約している条件にあっているかなどを</a:t>
            </a:r>
            <a:r>
              <a:rPr kumimoji="1" lang="ja-JP" altLang="en-US" sz="1600" u="sng" dirty="0">
                <a:solidFill>
                  <a:schemeClr val="tx1"/>
                </a:solidFill>
              </a:rPr>
              <a:t>整理・分析</a:t>
            </a:r>
            <a:r>
              <a:rPr kumimoji="1" lang="ja-JP" altLang="en-US" sz="1600" dirty="0">
                <a:solidFill>
                  <a:schemeClr val="tx1"/>
                </a:solidFill>
              </a:rPr>
              <a:t>することによって、解決案の立案を支援します。</a:t>
            </a:r>
          </a:p>
        </p:txBody>
      </p:sp>
      <p:sp>
        <p:nvSpPr>
          <p:cNvPr id="21" name="四角形: 角を丸くする 20">
            <a:extLst>
              <a:ext uri="{FF2B5EF4-FFF2-40B4-BE49-F238E27FC236}">
                <a16:creationId xmlns:a16="http://schemas.microsoft.com/office/drawing/2014/main" id="{30E93E3D-8EBA-45D4-9296-FC422FC0999C}"/>
              </a:ext>
            </a:extLst>
          </p:cNvPr>
          <p:cNvSpPr/>
          <p:nvPr/>
        </p:nvSpPr>
        <p:spPr>
          <a:xfrm>
            <a:off x="215900" y="5013176"/>
            <a:ext cx="8502531" cy="1224136"/>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l"/>
            </a:pPr>
            <a:r>
              <a:rPr kumimoji="1" lang="ja-JP" altLang="en-US" sz="1600" dirty="0">
                <a:solidFill>
                  <a:schemeClr val="tx1"/>
                </a:solidFill>
              </a:rPr>
              <a:t>オープンデータへの要求</a:t>
            </a:r>
          </a:p>
          <a:p>
            <a:pPr marL="800100" lvl="1" indent="-342900">
              <a:buFont typeface="Wingdings" panose="05000000000000000000" pitchFamily="2" charset="2"/>
              <a:buChar char="u"/>
            </a:pPr>
            <a:r>
              <a:rPr kumimoji="1" lang="ja-JP" altLang="en-US" sz="1600" dirty="0">
                <a:solidFill>
                  <a:schemeClr val="tx1"/>
                </a:solidFill>
              </a:rPr>
              <a:t>従って、課題解決のためには、オープンデータは</a:t>
            </a:r>
            <a:r>
              <a:rPr kumimoji="1" lang="ja-JP" altLang="en-US" sz="1600" u="sng" dirty="0">
                <a:solidFill>
                  <a:schemeClr val="tx1"/>
                </a:solidFill>
              </a:rPr>
              <a:t>収集しやすい</a:t>
            </a:r>
            <a:r>
              <a:rPr kumimoji="1" lang="ja-JP" altLang="en-US" sz="1600" dirty="0">
                <a:solidFill>
                  <a:schemeClr val="tx1"/>
                </a:solidFill>
              </a:rPr>
              <a:t>こと、</a:t>
            </a:r>
            <a:r>
              <a:rPr kumimoji="1" lang="ja-JP" altLang="en-US" sz="1600" u="sng" dirty="0">
                <a:solidFill>
                  <a:schemeClr val="tx1"/>
                </a:solidFill>
              </a:rPr>
              <a:t>整理分析などをし易い</a:t>
            </a:r>
            <a:r>
              <a:rPr kumimoji="1" lang="ja-JP" altLang="en-US" sz="1600" dirty="0">
                <a:solidFill>
                  <a:schemeClr val="tx1"/>
                </a:solidFill>
              </a:rPr>
              <a:t>ことが要求されます。</a:t>
            </a:r>
            <a:endParaRPr kumimoji="1" lang="ja-JP" altLang="en-US" sz="1400" dirty="0">
              <a:solidFill>
                <a:schemeClr val="tx1"/>
              </a:solidFill>
            </a:endParaRPr>
          </a:p>
        </p:txBody>
      </p:sp>
      <p:sp>
        <p:nvSpPr>
          <p:cNvPr id="4" name="矢印: 下 3">
            <a:extLst>
              <a:ext uri="{FF2B5EF4-FFF2-40B4-BE49-F238E27FC236}">
                <a16:creationId xmlns:a16="http://schemas.microsoft.com/office/drawing/2014/main" id="{8B584756-3C34-454E-83DE-86FC461D13E6}"/>
              </a:ext>
            </a:extLst>
          </p:cNvPr>
          <p:cNvSpPr/>
          <p:nvPr/>
        </p:nvSpPr>
        <p:spPr>
          <a:xfrm>
            <a:off x="4179133" y="4069393"/>
            <a:ext cx="576064" cy="8074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a:extLst>
              <a:ext uri="{FF2B5EF4-FFF2-40B4-BE49-F238E27FC236}">
                <a16:creationId xmlns:a16="http://schemas.microsoft.com/office/drawing/2014/main" id="{8DE1239C-CCB6-4A89-A003-266F89CCC8EA}"/>
              </a:ext>
            </a:extLst>
          </p:cNvPr>
          <p:cNvSpPr>
            <a:spLocks noGrp="1"/>
          </p:cNvSpPr>
          <p:nvPr>
            <p:ph type="title"/>
          </p:nvPr>
        </p:nvSpPr>
        <p:spPr>
          <a:xfrm>
            <a:off x="251520" y="313813"/>
            <a:ext cx="8712968" cy="424732"/>
          </a:xfrm>
        </p:spPr>
        <p:txBody>
          <a:bodyPr>
            <a:normAutofit/>
          </a:bodyPr>
          <a:lstStyle/>
          <a:p>
            <a:r>
              <a:rPr lang="en-US" altLang="ja-JP" dirty="0">
                <a:latin typeface="+mn-ea"/>
                <a:ea typeface="+mn-ea"/>
              </a:rPr>
              <a:t>2.2 </a:t>
            </a:r>
            <a:r>
              <a:rPr lang="ja-JP" altLang="en-US" dirty="0">
                <a:latin typeface="+mn-ea"/>
                <a:ea typeface="+mn-ea"/>
              </a:rPr>
              <a:t>地域課題の解決の有効な手段としてのオープンデータ</a:t>
            </a:r>
            <a:endParaRPr kumimoji="1" lang="ja-JP" altLang="en-US" dirty="0">
              <a:latin typeface="+mn-ea"/>
              <a:ea typeface="+mn-ea"/>
            </a:endParaRPr>
          </a:p>
        </p:txBody>
      </p:sp>
      <p:sp>
        <p:nvSpPr>
          <p:cNvPr id="13" name="タイトル 1">
            <a:extLst>
              <a:ext uri="{FF2B5EF4-FFF2-40B4-BE49-F238E27FC236}">
                <a16:creationId xmlns:a16="http://schemas.microsoft.com/office/drawing/2014/main" id="{3F5D9840-A6FD-4754-BCED-935944FB3BFE}"/>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Tree>
    <p:extLst>
      <p:ext uri="{BB962C8B-B14F-4D97-AF65-F5344CB8AC3E}">
        <p14:creationId xmlns:p14="http://schemas.microsoft.com/office/powerpoint/2010/main" val="707084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23</a:t>
            </a:fld>
            <a:endParaRPr kumimoji="1" lang="ja-JP" altLang="en-US"/>
          </a:p>
        </p:txBody>
      </p:sp>
      <p:sp>
        <p:nvSpPr>
          <p:cNvPr id="11" name="正方形/長方形 10"/>
          <p:cNvSpPr/>
          <p:nvPr/>
        </p:nvSpPr>
        <p:spPr>
          <a:xfrm>
            <a:off x="365634" y="1364447"/>
            <a:ext cx="8454838"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sz="2000" dirty="0">
              <a:solidFill>
                <a:schemeClr val="tx1"/>
              </a:solidFill>
              <a:latin typeface="+mn-ea"/>
              <a:cs typeface="Meiryo UI" panose="020B0604030504040204" pitchFamily="50" charset="-128"/>
            </a:endParaRPr>
          </a:p>
        </p:txBody>
      </p:sp>
      <p:sp>
        <p:nvSpPr>
          <p:cNvPr id="29" name="正方形/長方形 28"/>
          <p:cNvSpPr/>
          <p:nvPr/>
        </p:nvSpPr>
        <p:spPr>
          <a:xfrm>
            <a:off x="215900" y="840309"/>
            <a:ext cx="8604572"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①　食品衛生許可情報の公開による、情報公開請求の軽減（静岡市）</a:t>
            </a:r>
          </a:p>
        </p:txBody>
      </p:sp>
      <p:sp>
        <p:nvSpPr>
          <p:cNvPr id="2" name="タイトル 1"/>
          <p:cNvSpPr>
            <a:spLocks noGrp="1"/>
          </p:cNvSpPr>
          <p:nvPr>
            <p:ph type="title"/>
          </p:nvPr>
        </p:nvSpPr>
        <p:spPr>
          <a:xfrm>
            <a:off x="251520" y="313813"/>
            <a:ext cx="8712968" cy="424732"/>
          </a:xfrm>
        </p:spPr>
        <p:txBody>
          <a:bodyPr/>
          <a:lstStyle/>
          <a:p>
            <a:r>
              <a:rPr lang="en-US" altLang="ja-JP" dirty="0">
                <a:latin typeface="+mn-ea"/>
                <a:ea typeface="+mn-ea"/>
              </a:rPr>
              <a:t>2.3 </a:t>
            </a:r>
            <a:r>
              <a:rPr lang="ja-JP" altLang="en-US" dirty="0">
                <a:latin typeface="+mn-ea"/>
                <a:ea typeface="+mn-ea"/>
              </a:rPr>
              <a:t>オープンデータによる行政の効率化</a:t>
            </a:r>
            <a:endParaRPr kumimoji="1" lang="ja-JP" altLang="en-US" dirty="0">
              <a:latin typeface="+mn-ea"/>
              <a:ea typeface="+mn-ea"/>
            </a:endParaRPr>
          </a:p>
        </p:txBody>
      </p:sp>
      <p:sp>
        <p:nvSpPr>
          <p:cNvPr id="3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grpSp>
        <p:nvGrpSpPr>
          <p:cNvPr id="4" name="グループ化 3">
            <a:extLst>
              <a:ext uri="{FF2B5EF4-FFF2-40B4-BE49-F238E27FC236}">
                <a16:creationId xmlns:a16="http://schemas.microsoft.com/office/drawing/2014/main" id="{3F16D335-B974-4879-9064-0569EE5F7852}"/>
              </a:ext>
            </a:extLst>
          </p:cNvPr>
          <p:cNvGrpSpPr/>
          <p:nvPr/>
        </p:nvGrpSpPr>
        <p:grpSpPr>
          <a:xfrm>
            <a:off x="1115616" y="2145132"/>
            <a:ext cx="6782037" cy="4650719"/>
            <a:chOff x="783271" y="847629"/>
            <a:chExt cx="8050486" cy="6059110"/>
          </a:xfrm>
        </p:grpSpPr>
        <p:pic>
          <p:nvPicPr>
            <p:cNvPr id="8" name="図 7">
              <a:extLst>
                <a:ext uri="{FF2B5EF4-FFF2-40B4-BE49-F238E27FC236}">
                  <a16:creationId xmlns:a16="http://schemas.microsoft.com/office/drawing/2014/main" id="{E95B647F-D865-4A57-9460-B26060EC4B92}"/>
                </a:ext>
              </a:extLst>
            </p:cNvPr>
            <p:cNvPicPr>
              <a:picLocks noChangeAspect="1"/>
            </p:cNvPicPr>
            <p:nvPr/>
          </p:nvPicPr>
          <p:blipFill>
            <a:blip r:embed="rId3"/>
            <a:stretch>
              <a:fillRect/>
            </a:stretch>
          </p:blipFill>
          <p:spPr>
            <a:xfrm>
              <a:off x="882160" y="1496203"/>
              <a:ext cx="7261908" cy="5136093"/>
            </a:xfrm>
            <a:prstGeom prst="rect">
              <a:avLst/>
            </a:prstGeom>
          </p:spPr>
        </p:pic>
        <p:sp>
          <p:nvSpPr>
            <p:cNvPr id="9" name="タイトル 1">
              <a:extLst>
                <a:ext uri="{FF2B5EF4-FFF2-40B4-BE49-F238E27FC236}">
                  <a16:creationId xmlns:a16="http://schemas.microsoft.com/office/drawing/2014/main" id="{18CFE60C-E506-43B1-898F-62F5FE7345F1}"/>
                </a:ext>
              </a:extLst>
            </p:cNvPr>
            <p:cNvSpPr txBox="1">
              <a:spLocks/>
            </p:cNvSpPr>
            <p:nvPr/>
          </p:nvSpPr>
          <p:spPr>
            <a:xfrm>
              <a:off x="783271" y="847629"/>
              <a:ext cx="7581120" cy="533770"/>
            </a:xfrm>
            <a:prstGeom prst="rect">
              <a:avLst/>
            </a:prstGeom>
          </p:spPr>
          <p:style>
            <a:lnRef idx="3">
              <a:schemeClr val="lt1"/>
            </a:lnRef>
            <a:fillRef idx="1">
              <a:schemeClr val="accent1"/>
            </a:fillRef>
            <a:effectRef idx="1">
              <a:schemeClr val="accent1"/>
            </a:effectRef>
            <a:fontRef idx="minor">
              <a:schemeClr val="lt1"/>
            </a:fontRef>
          </p:style>
          <p:txBody>
            <a:bodyPr vert="horz" wrap="square" lIns="84406" tIns="42203" rIns="84406" bIns="42203" rtlCol="0" anchor="b" anchorCtr="0">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prstClr val="white"/>
                  </a:solidFill>
                  <a:latin typeface="+mn-ea"/>
                  <a:ea typeface="+mn-ea"/>
                  <a:cs typeface="メイリオ" pitchFamily="50" charset="-128"/>
                </a:rPr>
                <a:t>食品衛生営業関係許可に係る情報公開請求件数（静岡市）</a:t>
              </a:r>
            </a:p>
          </p:txBody>
        </p:sp>
        <p:sp>
          <p:nvSpPr>
            <p:cNvPr id="10" name="テキスト ボックス 9">
              <a:extLst>
                <a:ext uri="{FF2B5EF4-FFF2-40B4-BE49-F238E27FC236}">
                  <a16:creationId xmlns:a16="http://schemas.microsoft.com/office/drawing/2014/main" id="{1F57AFFF-55DF-4586-819C-D846A6009FA0}"/>
                </a:ext>
              </a:extLst>
            </p:cNvPr>
            <p:cNvSpPr txBox="1"/>
            <p:nvPr/>
          </p:nvSpPr>
          <p:spPr>
            <a:xfrm>
              <a:off x="882160" y="6559369"/>
              <a:ext cx="7951597" cy="347370"/>
            </a:xfrm>
            <a:prstGeom prst="rect">
              <a:avLst/>
            </a:prstGeom>
            <a:noFill/>
          </p:spPr>
          <p:txBody>
            <a:bodyPr wrap="square" rtlCol="0">
              <a:spAutoFit/>
            </a:bodyPr>
            <a:lstStyle/>
            <a:p>
              <a:r>
                <a:rPr lang="ja-JP" altLang="en-US" sz="1200" dirty="0">
                  <a:latin typeface="+mn-ea"/>
                </a:rPr>
                <a:t>出典：</a:t>
              </a:r>
              <a:r>
                <a:rPr lang="en-US" altLang="ja-JP" sz="1200" dirty="0">
                  <a:latin typeface="+mn-ea"/>
                </a:rPr>
                <a:t>VLED</a:t>
              </a:r>
              <a:r>
                <a:rPr lang="ja-JP" altLang="en-US" sz="1200" dirty="0">
                  <a:latin typeface="+mn-ea"/>
                </a:rPr>
                <a:t>「第</a:t>
              </a:r>
              <a:r>
                <a:rPr lang="en-US" altLang="ja-JP" sz="1200" dirty="0">
                  <a:latin typeface="+mn-ea"/>
                </a:rPr>
                <a:t>4</a:t>
              </a:r>
              <a:r>
                <a:rPr lang="ja-JP" altLang="en-US" sz="1200" dirty="0">
                  <a:latin typeface="+mn-ea"/>
                </a:rPr>
                <a:t>回データ運用検討分科会（</a:t>
              </a:r>
              <a:r>
                <a:rPr lang="en-US" altLang="ja-JP" sz="1200" dirty="0">
                  <a:latin typeface="+mn-ea"/>
                </a:rPr>
                <a:t>2017</a:t>
              </a:r>
              <a:r>
                <a:rPr lang="ja-JP" altLang="en-US" sz="1200" dirty="0">
                  <a:latin typeface="+mn-ea"/>
                </a:rPr>
                <a:t>年</a:t>
              </a:r>
              <a:r>
                <a:rPr lang="en-US" altLang="ja-JP" sz="1200" dirty="0">
                  <a:latin typeface="+mn-ea"/>
                </a:rPr>
                <a:t>2</a:t>
              </a:r>
              <a:r>
                <a:rPr lang="ja-JP" altLang="en-US" sz="1200" dirty="0">
                  <a:latin typeface="+mn-ea"/>
                </a:rPr>
                <a:t>月</a:t>
              </a:r>
              <a:r>
                <a:rPr lang="en-US" altLang="ja-JP" sz="1200" dirty="0">
                  <a:latin typeface="+mn-ea"/>
                </a:rPr>
                <a:t>13</a:t>
              </a:r>
              <a:r>
                <a:rPr lang="ja-JP" altLang="en-US" sz="1200" dirty="0">
                  <a:latin typeface="+mn-ea"/>
                </a:rPr>
                <a:t>日）」静岡市プレゼン資料をもとに作成</a:t>
              </a:r>
              <a:endParaRPr kumimoji="1" lang="ja-JP" altLang="en-US" sz="1200" dirty="0">
                <a:latin typeface="+mn-ea"/>
              </a:endParaRPr>
            </a:p>
          </p:txBody>
        </p:sp>
      </p:grpSp>
      <p:sp>
        <p:nvSpPr>
          <p:cNvPr id="12" name="テキスト ボックス 7">
            <a:extLst>
              <a:ext uri="{FF2B5EF4-FFF2-40B4-BE49-F238E27FC236}">
                <a16:creationId xmlns:a16="http://schemas.microsoft.com/office/drawing/2014/main" id="{27ADCC37-08CB-41EB-AE6C-0043044AC513}"/>
              </a:ext>
            </a:extLst>
          </p:cNvPr>
          <p:cNvSpPr txBox="1"/>
          <p:nvPr/>
        </p:nvSpPr>
        <p:spPr>
          <a:xfrm>
            <a:off x="6118400" y="3717052"/>
            <a:ext cx="2384126" cy="107721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年間１００件減</a:t>
            </a:r>
            <a:endParaRPr lang="en-US" altLang="ja-JP"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約３００時間</a:t>
            </a:r>
            <a:endParaRPr lang="en-US" altLang="ja-JP"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業務時間削減</a:t>
            </a:r>
            <a:endParaRPr lang="en-US" altLang="ja-JP"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四角形: 角を丸くする 12">
            <a:extLst>
              <a:ext uri="{FF2B5EF4-FFF2-40B4-BE49-F238E27FC236}">
                <a16:creationId xmlns:a16="http://schemas.microsoft.com/office/drawing/2014/main" id="{127331CA-774C-4B66-BBF4-592FCE2823A2}"/>
              </a:ext>
            </a:extLst>
          </p:cNvPr>
          <p:cNvSpPr/>
          <p:nvPr/>
        </p:nvSpPr>
        <p:spPr>
          <a:xfrm>
            <a:off x="200658" y="1279737"/>
            <a:ext cx="8577708" cy="786007"/>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kumimoji="1" lang="ja-JP" altLang="en-US" sz="1600" dirty="0">
                <a:solidFill>
                  <a:schemeClr val="tx1"/>
                </a:solidFill>
              </a:rPr>
              <a:t>静岡市では、情報公開請求件数の多かった食品衛生許可に関するデータをオープンデータとして公開することにより、業務負担の軽減に成功しました。</a:t>
            </a:r>
          </a:p>
        </p:txBody>
      </p:sp>
    </p:spTree>
    <p:extLst>
      <p:ext uri="{BB962C8B-B14F-4D97-AF65-F5344CB8AC3E}">
        <p14:creationId xmlns:p14="http://schemas.microsoft.com/office/powerpoint/2010/main" val="2203177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3"/>
          <a:stretch>
            <a:fillRect/>
          </a:stretch>
        </p:blipFill>
        <p:spPr>
          <a:xfrm>
            <a:off x="3475321" y="4530774"/>
            <a:ext cx="3598579" cy="1909880"/>
          </a:xfrm>
          <a:prstGeom prst="rect">
            <a:avLst/>
          </a:prstGeom>
        </p:spPr>
      </p:pic>
      <p:pic>
        <p:nvPicPr>
          <p:cNvPr id="15" name="図 14"/>
          <p:cNvPicPr>
            <a:picLocks noChangeAspect="1"/>
          </p:cNvPicPr>
          <p:nvPr/>
        </p:nvPicPr>
        <p:blipFill>
          <a:blip r:embed="rId4"/>
          <a:stretch>
            <a:fillRect/>
          </a:stretch>
        </p:blipFill>
        <p:spPr>
          <a:xfrm>
            <a:off x="2424596" y="2449500"/>
            <a:ext cx="3889571" cy="1855800"/>
          </a:xfrm>
          <a:prstGeom prst="rect">
            <a:avLst/>
          </a:prstGeom>
        </p:spPr>
      </p:pic>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24</a:t>
            </a:fld>
            <a:endParaRPr kumimoji="1" lang="ja-JP" altLang="en-US"/>
          </a:p>
        </p:txBody>
      </p:sp>
      <p:sp>
        <p:nvSpPr>
          <p:cNvPr id="29" name="正方形/長方形 28"/>
          <p:cNvSpPr/>
          <p:nvPr/>
        </p:nvSpPr>
        <p:spPr>
          <a:xfrm>
            <a:off x="215899" y="840309"/>
            <a:ext cx="8502531"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② バスロケ情報のオープン化（鯖江市）</a:t>
            </a:r>
          </a:p>
        </p:txBody>
      </p:sp>
      <p:sp>
        <p:nvSpPr>
          <p:cNvPr id="10" name="四角形: 角を丸くする 9">
            <a:extLst>
              <a:ext uri="{FF2B5EF4-FFF2-40B4-BE49-F238E27FC236}">
                <a16:creationId xmlns:a16="http://schemas.microsoft.com/office/drawing/2014/main" id="{683F6A8F-D098-45F9-BBEF-610D483B57C8}"/>
              </a:ext>
            </a:extLst>
          </p:cNvPr>
          <p:cNvSpPr/>
          <p:nvPr/>
        </p:nvSpPr>
        <p:spPr>
          <a:xfrm>
            <a:off x="317237" y="1216512"/>
            <a:ext cx="8502531" cy="1049265"/>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n-ea"/>
                <a:cs typeface="Meiryo UI" panose="020B0604030504040204" pitchFamily="50" charset="-128"/>
              </a:rPr>
              <a:t>鯖江市では、コミュニティバスの時刻表やバスの位置情報を、リアルタイムなオープンデータとして提供しています。</a:t>
            </a:r>
          </a:p>
          <a:p>
            <a:r>
              <a:rPr lang="ja-JP" altLang="en-US" sz="1600" dirty="0">
                <a:solidFill>
                  <a:schemeClr val="tx1"/>
                </a:solidFill>
                <a:latin typeface="+mn-ea"/>
                <a:cs typeface="Meiryo UI" panose="020B0604030504040204" pitchFamily="50" charset="-128"/>
              </a:rPr>
              <a:t>これを用いて、ブラウザ上でバスの動きを確認できるアプリができました。</a:t>
            </a:r>
          </a:p>
          <a:p>
            <a:r>
              <a:rPr lang="ja-JP" altLang="en-US" sz="1600" dirty="0">
                <a:solidFill>
                  <a:schemeClr val="tx1"/>
                </a:solidFill>
                <a:latin typeface="+mn-ea"/>
                <a:cs typeface="Meiryo UI" panose="020B0604030504040204" pitchFamily="50" charset="-128"/>
              </a:rPr>
              <a:t>急なバスの遅れなどにも対応しやすくなったため、市民からの苦情や市の負担が軽減しました。</a:t>
            </a:r>
          </a:p>
        </p:txBody>
      </p:sp>
      <p:sp>
        <p:nvSpPr>
          <p:cNvPr id="24" name="正方形/長方形 23">
            <a:extLst>
              <a:ext uri="{FF2B5EF4-FFF2-40B4-BE49-F238E27FC236}">
                <a16:creationId xmlns:a16="http://schemas.microsoft.com/office/drawing/2014/main" id="{7AC4B23F-EE74-4FE4-9494-3EC420FAEE71}"/>
              </a:ext>
            </a:extLst>
          </p:cNvPr>
          <p:cNvSpPr/>
          <p:nvPr/>
        </p:nvSpPr>
        <p:spPr>
          <a:xfrm>
            <a:off x="215899" y="6443015"/>
            <a:ext cx="8560745" cy="307777"/>
          </a:xfrm>
          <a:prstGeom prst="rect">
            <a:avLst/>
          </a:prstGeom>
        </p:spPr>
        <p:txBody>
          <a:bodyPr wrap="square">
            <a:spAutoFit/>
          </a:bodyPr>
          <a:lstStyle/>
          <a:p>
            <a:pPr algn="r"/>
            <a:r>
              <a:rPr kumimoji="1" lang="en-US" altLang="ja-JP" sz="1400" dirty="0"/>
              <a:t>※</a:t>
            </a:r>
            <a:r>
              <a:rPr kumimoji="1" lang="ja-JP" altLang="en-US" sz="1400" dirty="0"/>
              <a:t>出典</a:t>
            </a:r>
            <a:r>
              <a:rPr kumimoji="1" lang="en-US" altLang="ja-JP" sz="1400" dirty="0"/>
              <a:t>: </a:t>
            </a:r>
            <a:r>
              <a:rPr kumimoji="1" lang="ja-JP" altLang="en-US" sz="1400" dirty="0"/>
              <a:t>内閣官房「オープンデータ</a:t>
            </a:r>
            <a:r>
              <a:rPr kumimoji="1" lang="en-US" altLang="ja-JP" sz="1400" dirty="0"/>
              <a:t>100</a:t>
            </a:r>
            <a:r>
              <a:rPr kumimoji="1" lang="ja-JP" altLang="en-US" sz="1400" dirty="0"/>
              <a:t>」より「鯖江バスモニター」 </a:t>
            </a:r>
            <a:r>
              <a:rPr kumimoji="1" lang="en-US" altLang="ja-JP" sz="1400" dirty="0"/>
              <a:t>https://cio.go.jp/opendata100</a:t>
            </a:r>
            <a:endParaRPr kumimoji="1" lang="ja-JP" altLang="en-US" sz="1400" dirty="0"/>
          </a:p>
        </p:txBody>
      </p:sp>
      <p:sp>
        <p:nvSpPr>
          <p:cNvPr id="27" name="タイトル 1">
            <a:extLst>
              <a:ext uri="{FF2B5EF4-FFF2-40B4-BE49-F238E27FC236}">
                <a16:creationId xmlns:a16="http://schemas.microsoft.com/office/drawing/2014/main" id="{39A9879F-E9DE-40E3-B156-91D331C7BB7E}"/>
              </a:ext>
            </a:extLst>
          </p:cNvPr>
          <p:cNvSpPr txBox="1">
            <a:spLocks/>
          </p:cNvSpPr>
          <p:nvPr/>
        </p:nvSpPr>
        <p:spPr>
          <a:xfrm>
            <a:off x="251520" y="313813"/>
            <a:ext cx="8712968" cy="424732"/>
          </a:xfrm>
          <a:prstGeom prst="rect">
            <a:avLst/>
          </a:prstGeom>
        </p:spPr>
        <p:txBody>
          <a:bodyPr vert="horz" wrap="none" lIns="91440" tIns="45720" rIns="91440" bIns="45720" rtlCol="0" anchor="ctr">
            <a:normAutofit/>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dirty="0">
                <a:latin typeface="+mn-ea"/>
                <a:ea typeface="+mn-ea"/>
              </a:rPr>
              <a:t>2.3 </a:t>
            </a:r>
            <a:r>
              <a:rPr lang="ja-JP" altLang="en-US" dirty="0">
                <a:latin typeface="+mn-ea"/>
                <a:ea typeface="+mn-ea"/>
              </a:rPr>
              <a:t>オープンデータによる行政の効率化</a:t>
            </a:r>
          </a:p>
        </p:txBody>
      </p:sp>
      <p:sp>
        <p:nvSpPr>
          <p:cNvPr id="30" name="タイトル 1">
            <a:extLst>
              <a:ext uri="{FF2B5EF4-FFF2-40B4-BE49-F238E27FC236}">
                <a16:creationId xmlns:a16="http://schemas.microsoft.com/office/drawing/2014/main" id="{D1E2C220-5B94-439E-9FC0-FA72055E0404}"/>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
        <p:nvSpPr>
          <p:cNvPr id="23" name="角丸四角形 33">
            <a:extLst>
              <a:ext uri="{FF2B5EF4-FFF2-40B4-BE49-F238E27FC236}">
                <a16:creationId xmlns:a16="http://schemas.microsoft.com/office/drawing/2014/main" id="{7B2CB59C-9F46-4E26-9926-A38AECD4D95E}"/>
              </a:ext>
            </a:extLst>
          </p:cNvPr>
          <p:cNvSpPr/>
          <p:nvPr/>
        </p:nvSpPr>
        <p:spPr>
          <a:xfrm>
            <a:off x="883805" y="2326068"/>
            <a:ext cx="2579545" cy="450629"/>
          </a:xfrm>
          <a:prstGeom prst="roundRect">
            <a:avLst>
              <a:gd name="adj" fmla="val 50000"/>
            </a:avLst>
          </a:prstGeom>
          <a:solidFill>
            <a:schemeClr val="accent1"/>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white"/>
                </a:solidFill>
                <a:effectLst/>
                <a:uLnTx/>
                <a:uFillTx/>
                <a:latin typeface="フォントポにほんご"/>
                <a:ea typeface="フォントポにほんご"/>
                <a:cs typeface="フォントポにほんご"/>
              </a:rPr>
              <a:t>全体図：全ルートの経路と</a:t>
            </a:r>
            <a:endParaRPr kumimoji="1" lang="en-US" altLang="ja-JP" sz="1100" b="0" i="0" u="none" strike="noStrike" kern="0" cap="none" spc="0" normalizeH="0" baseline="0" noProof="0" dirty="0">
              <a:ln>
                <a:noFill/>
              </a:ln>
              <a:solidFill>
                <a:prstClr val="white"/>
              </a:solidFill>
              <a:effectLst/>
              <a:uLnTx/>
              <a:uFillTx/>
              <a:latin typeface="フォントポにほんご"/>
              <a:ea typeface="フォントポにほんご"/>
              <a:cs typeface="フォントポにほんご"/>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white"/>
                </a:solidFill>
                <a:effectLst/>
                <a:uLnTx/>
                <a:uFillTx/>
                <a:latin typeface="フォントポにほんご"/>
                <a:ea typeface="フォントポにほんご"/>
                <a:cs typeface="フォントポにほんご"/>
              </a:rPr>
              <a:t>バスの現在地を表示する</a:t>
            </a:r>
          </a:p>
        </p:txBody>
      </p:sp>
      <p:sp>
        <p:nvSpPr>
          <p:cNvPr id="25" name="角丸四角形 44">
            <a:extLst>
              <a:ext uri="{FF2B5EF4-FFF2-40B4-BE49-F238E27FC236}">
                <a16:creationId xmlns:a16="http://schemas.microsoft.com/office/drawing/2014/main" id="{13A50E28-2241-4C30-AFEC-48AE93978D0A}"/>
              </a:ext>
            </a:extLst>
          </p:cNvPr>
          <p:cNvSpPr/>
          <p:nvPr/>
        </p:nvSpPr>
        <p:spPr>
          <a:xfrm>
            <a:off x="3513282" y="4464199"/>
            <a:ext cx="3419723" cy="450629"/>
          </a:xfrm>
          <a:prstGeom prst="roundRect">
            <a:avLst>
              <a:gd name="adj" fmla="val 50000"/>
            </a:avLst>
          </a:prstGeom>
          <a:solidFill>
            <a:schemeClr val="accent1"/>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white"/>
                </a:solidFill>
                <a:effectLst/>
                <a:uLnTx/>
                <a:uFillTx/>
                <a:latin typeface="フォントポにほんご"/>
                <a:ea typeface="フォントポにほんご"/>
                <a:cs typeface="フォントポにほんご"/>
              </a:rPr>
              <a:t>拡大図：確認したいバスのアイコンをクリック</a:t>
            </a:r>
            <a:endParaRPr kumimoji="1" lang="en-US" altLang="ja-JP" sz="1100" b="0" i="0" u="none" strike="noStrike" kern="0" cap="none" spc="0" normalizeH="0" baseline="0" noProof="0" dirty="0">
              <a:ln>
                <a:noFill/>
              </a:ln>
              <a:solidFill>
                <a:prstClr val="white"/>
              </a:solidFill>
              <a:effectLst/>
              <a:uLnTx/>
              <a:uFillTx/>
              <a:latin typeface="フォントポにほんご"/>
              <a:ea typeface="フォントポにほんご"/>
              <a:cs typeface="フォントポにほんご"/>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white"/>
                </a:solidFill>
                <a:effectLst/>
                <a:uLnTx/>
                <a:uFillTx/>
                <a:latin typeface="フォントポにほんご"/>
                <a:ea typeface="フォントポにほんご"/>
                <a:cs typeface="フォントポにほんご"/>
              </a:rPr>
              <a:t>するとより詳細なバスの現在地が確認できる</a:t>
            </a:r>
          </a:p>
        </p:txBody>
      </p:sp>
      <p:sp>
        <p:nvSpPr>
          <p:cNvPr id="26" name="円/楕円 38">
            <a:extLst>
              <a:ext uri="{FF2B5EF4-FFF2-40B4-BE49-F238E27FC236}">
                <a16:creationId xmlns:a16="http://schemas.microsoft.com/office/drawing/2014/main" id="{9205803A-13C1-450B-B0A8-1A97DA91928E}"/>
              </a:ext>
            </a:extLst>
          </p:cNvPr>
          <p:cNvSpPr/>
          <p:nvPr/>
        </p:nvSpPr>
        <p:spPr>
          <a:xfrm>
            <a:off x="3789407" y="3449975"/>
            <a:ext cx="280737" cy="187158"/>
          </a:xfrm>
          <a:prstGeom prst="ellipse">
            <a:avLst/>
          </a:prstGeom>
          <a:noFill/>
          <a:ln w="28575" cap="flat" cmpd="sng" algn="ctr">
            <a:solidFill>
              <a:srgbClr val="008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solidFill>
                  <a:srgbClr val="008000"/>
                </a:solidFill>
              </a:ln>
              <a:noFill/>
              <a:effectLst/>
              <a:uLnTx/>
              <a:uFillTx/>
              <a:latin typeface="Calibri"/>
              <a:ea typeface="ＭＳ Ｐゴシック" panose="020B0600070205080204" pitchFamily="50" charset="-128"/>
              <a:cs typeface="+mn-cs"/>
            </a:endParaRPr>
          </a:p>
        </p:txBody>
      </p:sp>
      <p:sp>
        <p:nvSpPr>
          <p:cNvPr id="28" name="角丸四角形吹き出し 39">
            <a:extLst>
              <a:ext uri="{FF2B5EF4-FFF2-40B4-BE49-F238E27FC236}">
                <a16:creationId xmlns:a16="http://schemas.microsoft.com/office/drawing/2014/main" id="{0AB34FCC-17FE-4804-BB54-2F43F4FE4ED2}"/>
              </a:ext>
            </a:extLst>
          </p:cNvPr>
          <p:cNvSpPr/>
          <p:nvPr/>
        </p:nvSpPr>
        <p:spPr>
          <a:xfrm>
            <a:off x="2229392" y="4531932"/>
            <a:ext cx="1217444" cy="779148"/>
          </a:xfrm>
          <a:prstGeom prst="wedgeRoundRectCallout">
            <a:avLst>
              <a:gd name="adj1" fmla="val 86853"/>
              <a:gd name="adj2" fmla="val -171438"/>
              <a:gd name="adj3" fmla="val 16667"/>
            </a:avLst>
          </a:prstGeom>
          <a:solidFill>
            <a:srgbClr val="FFFFFF"/>
          </a:solidFill>
          <a:ln w="2857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バスのアイコンをクリック</a:t>
            </a:r>
            <a:endParaRPr kumimoji="1" lang="en-US" altLang="ja-JP" sz="12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すると</a:t>
            </a:r>
            <a:r>
              <a:rPr kumimoji="1" lang="en-US" altLang="ja-JP" sz="12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2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17725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25</a:t>
            </a:fld>
            <a:endParaRPr kumimoji="1" lang="ja-JP" altLang="en-US"/>
          </a:p>
        </p:txBody>
      </p:sp>
      <p:sp>
        <p:nvSpPr>
          <p:cNvPr id="29" name="正方形/長方形 28"/>
          <p:cNvSpPr/>
          <p:nvPr/>
        </p:nvSpPr>
        <p:spPr>
          <a:xfrm>
            <a:off x="215899" y="840309"/>
            <a:ext cx="8502531"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② バスロケ情報のオープン化（宇野自動車・ほか）</a:t>
            </a:r>
          </a:p>
        </p:txBody>
      </p:sp>
      <p:sp>
        <p:nvSpPr>
          <p:cNvPr id="10" name="四角形: 角を丸くする 9">
            <a:extLst>
              <a:ext uri="{FF2B5EF4-FFF2-40B4-BE49-F238E27FC236}">
                <a16:creationId xmlns:a16="http://schemas.microsoft.com/office/drawing/2014/main" id="{683F6A8F-D098-45F9-BBEF-610D483B57C8}"/>
              </a:ext>
            </a:extLst>
          </p:cNvPr>
          <p:cNvSpPr/>
          <p:nvPr/>
        </p:nvSpPr>
        <p:spPr>
          <a:xfrm>
            <a:off x="317237" y="1216513"/>
            <a:ext cx="8502531" cy="826620"/>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n-ea"/>
                <a:cs typeface="Meiryo UI" panose="020B0604030504040204" pitchFamily="50" charset="-128"/>
              </a:rPr>
              <a:t>タブレットをバスの車載器として使用することで、バスの走行位置・バス停を通過した時刻を</a:t>
            </a:r>
          </a:p>
          <a:p>
            <a:r>
              <a:rPr lang="ja-JP" altLang="en-US" sz="1600" dirty="0">
                <a:solidFill>
                  <a:schemeClr val="tx1"/>
                </a:solidFill>
                <a:latin typeface="+mn-ea"/>
                <a:cs typeface="Meiryo UI" panose="020B0604030504040204" pitchFamily="50" charset="-128"/>
              </a:rPr>
              <a:t>リアルタイムで把握・提供が可能なバスロケシステムを安価に実現しています。</a:t>
            </a:r>
          </a:p>
        </p:txBody>
      </p:sp>
      <p:sp>
        <p:nvSpPr>
          <p:cNvPr id="24" name="正方形/長方形 23">
            <a:extLst>
              <a:ext uri="{FF2B5EF4-FFF2-40B4-BE49-F238E27FC236}">
                <a16:creationId xmlns:a16="http://schemas.microsoft.com/office/drawing/2014/main" id="{7AC4B23F-EE74-4FE4-9494-3EC420FAEE71}"/>
              </a:ext>
            </a:extLst>
          </p:cNvPr>
          <p:cNvSpPr/>
          <p:nvPr/>
        </p:nvSpPr>
        <p:spPr>
          <a:xfrm>
            <a:off x="317237" y="6491685"/>
            <a:ext cx="8459407" cy="311370"/>
          </a:xfrm>
          <a:prstGeom prst="rect">
            <a:avLst/>
          </a:prstGeom>
        </p:spPr>
        <p:txBody>
          <a:bodyPr wrap="square">
            <a:spAutoFit/>
          </a:bodyPr>
          <a:lstStyle/>
          <a:p>
            <a:pPr algn="r"/>
            <a:r>
              <a:rPr kumimoji="1" lang="en-US" altLang="ja-JP" sz="1400" dirty="0"/>
              <a:t>※</a:t>
            </a:r>
            <a:r>
              <a:rPr kumimoji="1" lang="ja-JP" altLang="en-US" sz="1400" dirty="0"/>
              <a:t>出典</a:t>
            </a:r>
            <a:r>
              <a:rPr kumimoji="1" lang="en-US" altLang="ja-JP" sz="1400" dirty="0"/>
              <a:t>: </a:t>
            </a:r>
            <a:r>
              <a:rPr kumimoji="1" lang="ja-JP" altLang="en-US" sz="1400" dirty="0"/>
              <a:t>内閣官房「オープンデータ</a:t>
            </a:r>
            <a:r>
              <a:rPr kumimoji="1" lang="en-US" altLang="ja-JP" sz="1400" dirty="0"/>
              <a:t>100</a:t>
            </a:r>
            <a:r>
              <a:rPr kumimoji="1" lang="ja-JP" altLang="en-US" sz="1400" dirty="0"/>
              <a:t>」より「バスロケ」 </a:t>
            </a:r>
            <a:r>
              <a:rPr kumimoji="1" lang="en-US" altLang="ja-JP" sz="1400" dirty="0"/>
              <a:t>https://cio.go.jp/opendata100</a:t>
            </a:r>
            <a:endParaRPr kumimoji="1" lang="ja-JP" altLang="en-US" sz="1400" dirty="0"/>
          </a:p>
        </p:txBody>
      </p:sp>
      <p:sp>
        <p:nvSpPr>
          <p:cNvPr id="27" name="タイトル 1">
            <a:extLst>
              <a:ext uri="{FF2B5EF4-FFF2-40B4-BE49-F238E27FC236}">
                <a16:creationId xmlns:a16="http://schemas.microsoft.com/office/drawing/2014/main" id="{39A9879F-E9DE-40E3-B156-91D331C7BB7E}"/>
              </a:ext>
            </a:extLst>
          </p:cNvPr>
          <p:cNvSpPr txBox="1">
            <a:spLocks/>
          </p:cNvSpPr>
          <p:nvPr/>
        </p:nvSpPr>
        <p:spPr>
          <a:xfrm>
            <a:off x="251520" y="313813"/>
            <a:ext cx="8712968" cy="424732"/>
          </a:xfrm>
          <a:prstGeom prst="rect">
            <a:avLst/>
          </a:prstGeom>
        </p:spPr>
        <p:txBody>
          <a:bodyPr vert="horz" wrap="none" lIns="91440" tIns="45720" rIns="91440" bIns="45720" rtlCol="0" anchor="ctr">
            <a:normAutofit/>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dirty="0">
                <a:latin typeface="+mn-ea"/>
                <a:ea typeface="+mn-ea"/>
              </a:rPr>
              <a:t>2.3 </a:t>
            </a:r>
            <a:r>
              <a:rPr lang="ja-JP" altLang="en-US" dirty="0">
                <a:latin typeface="+mn-ea"/>
                <a:ea typeface="+mn-ea"/>
              </a:rPr>
              <a:t>オープンデータによる行政の効率化</a:t>
            </a:r>
          </a:p>
        </p:txBody>
      </p:sp>
      <p:sp>
        <p:nvSpPr>
          <p:cNvPr id="30" name="タイトル 1">
            <a:extLst>
              <a:ext uri="{FF2B5EF4-FFF2-40B4-BE49-F238E27FC236}">
                <a16:creationId xmlns:a16="http://schemas.microsoft.com/office/drawing/2014/main" id="{D1E2C220-5B94-439E-9FC0-FA72055E0404}"/>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
        <p:nvSpPr>
          <p:cNvPr id="14" name="角丸四角形 43">
            <a:extLst>
              <a:ext uri="{FF2B5EF4-FFF2-40B4-BE49-F238E27FC236}">
                <a16:creationId xmlns:a16="http://schemas.microsoft.com/office/drawing/2014/main" id="{D206BD0A-657E-4909-B0C0-FD83222CB64C}"/>
              </a:ext>
            </a:extLst>
          </p:cNvPr>
          <p:cNvSpPr/>
          <p:nvPr/>
        </p:nvSpPr>
        <p:spPr>
          <a:xfrm>
            <a:off x="2074436" y="2287529"/>
            <a:ext cx="4332864" cy="526631"/>
          </a:xfrm>
          <a:prstGeom prst="roundRect">
            <a:avLst>
              <a:gd name="adj" fmla="val 50000"/>
            </a:avLst>
          </a:prstGeom>
          <a:solidFill>
            <a:schemeClr val="accent1"/>
          </a:solidFill>
          <a:ln w="25400" cap="flat" cmpd="sng" algn="ctr">
            <a:solidFill>
              <a:srgbClr val="4CA6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sp>
        <p:nvSpPr>
          <p:cNvPr id="15" name="テキスト ボックス 14">
            <a:extLst>
              <a:ext uri="{FF2B5EF4-FFF2-40B4-BE49-F238E27FC236}">
                <a16:creationId xmlns:a16="http://schemas.microsoft.com/office/drawing/2014/main" id="{07D14790-74A0-429D-87E9-35FCF9D9F7DF}"/>
              </a:ext>
            </a:extLst>
          </p:cNvPr>
          <p:cNvSpPr txBox="1"/>
          <p:nvPr/>
        </p:nvSpPr>
        <p:spPr>
          <a:xfrm>
            <a:off x="2154964" y="2315007"/>
            <a:ext cx="4361910" cy="461665"/>
          </a:xfrm>
          <a:prstGeom prst="rect">
            <a:avLst/>
          </a:prstGeom>
          <a:noFill/>
        </p:spPr>
        <p:txBody>
          <a:bodyPr wrap="square" rtlCol="0">
            <a:spAutoFit/>
          </a:bodyPr>
          <a:lstStyle/>
          <a:p>
            <a:pPr defTabSz="914400"/>
            <a:r>
              <a:rPr kumimoji="1" lang="ja-JP" altLang="en-US" sz="1200" b="1" dirty="0">
                <a:solidFill>
                  <a:prstClr val="white"/>
                </a:solidFill>
                <a:latin typeface="+mn-ea"/>
              </a:rPr>
              <a:t>利用者向けサイト「バスまだ」において、「時刻表タイプ」・「地図タイプ」・「一覧タイプ」・「マニアタイプ」の</a:t>
            </a:r>
            <a:r>
              <a:rPr kumimoji="1" lang="en-US" altLang="ja-JP" sz="1200" b="1" dirty="0">
                <a:solidFill>
                  <a:prstClr val="white"/>
                </a:solidFill>
                <a:latin typeface="+mn-ea"/>
              </a:rPr>
              <a:t>4</a:t>
            </a:r>
            <a:r>
              <a:rPr kumimoji="1" lang="ja-JP" altLang="en-US" sz="1200" b="1" dirty="0">
                <a:solidFill>
                  <a:prstClr val="white"/>
                </a:solidFill>
                <a:latin typeface="+mn-ea"/>
              </a:rPr>
              <a:t>種類の情報を提供</a:t>
            </a:r>
            <a:endParaRPr kumimoji="1" lang="en-US" altLang="ja-JP" sz="1200" b="1" dirty="0">
              <a:solidFill>
                <a:prstClr val="white"/>
              </a:solidFill>
              <a:latin typeface="+mn-ea"/>
            </a:endParaRPr>
          </a:p>
        </p:txBody>
      </p:sp>
      <p:pic>
        <p:nvPicPr>
          <p:cNvPr id="16" name="図 15">
            <a:extLst>
              <a:ext uri="{FF2B5EF4-FFF2-40B4-BE49-F238E27FC236}">
                <a16:creationId xmlns:a16="http://schemas.microsoft.com/office/drawing/2014/main" id="{399E3D99-7B99-4224-8AD2-18D698314241}"/>
              </a:ext>
            </a:extLst>
          </p:cNvPr>
          <p:cNvPicPr>
            <a:picLocks noChangeAspect="1"/>
          </p:cNvPicPr>
          <p:nvPr/>
        </p:nvPicPr>
        <p:blipFill rotWithShape="1">
          <a:blip r:embed="rId3"/>
          <a:srcRect l="16583" t="23954" r="17667" b="3488"/>
          <a:stretch/>
        </p:blipFill>
        <p:spPr>
          <a:xfrm>
            <a:off x="2261387" y="3571741"/>
            <a:ext cx="3980461" cy="2361034"/>
          </a:xfrm>
          <a:prstGeom prst="rect">
            <a:avLst/>
          </a:prstGeom>
        </p:spPr>
      </p:pic>
      <p:sp>
        <p:nvSpPr>
          <p:cNvPr id="17" name="線吹き出し 1 (枠付き) 55">
            <a:extLst>
              <a:ext uri="{FF2B5EF4-FFF2-40B4-BE49-F238E27FC236}">
                <a16:creationId xmlns:a16="http://schemas.microsoft.com/office/drawing/2014/main" id="{2A4ED0AA-A45D-41E9-B1AC-3674436B1390}"/>
              </a:ext>
            </a:extLst>
          </p:cNvPr>
          <p:cNvSpPr/>
          <p:nvPr/>
        </p:nvSpPr>
        <p:spPr>
          <a:xfrm>
            <a:off x="2263332" y="2918774"/>
            <a:ext cx="1599626" cy="597293"/>
          </a:xfrm>
          <a:prstGeom prst="borderCallout1">
            <a:avLst>
              <a:gd name="adj1" fmla="val 95194"/>
              <a:gd name="adj2" fmla="val 3071"/>
              <a:gd name="adj3" fmla="val 140094"/>
              <a:gd name="adj4" fmla="val 17238"/>
            </a:avLst>
          </a:prstGeom>
          <a:solidFill>
            <a:schemeClr val="accent1"/>
          </a:solidFill>
          <a:ln w="25400" cap="flat" cmpd="sng" algn="ctr">
            <a:solidFill>
              <a:srgbClr val="0066FF"/>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white"/>
                </a:solidFill>
                <a:effectLst/>
                <a:uLnTx/>
                <a:uFillTx/>
                <a:latin typeface="+mn-ea"/>
                <a:cs typeface="+mn-cs"/>
              </a:rPr>
              <a:t>一般的なバスロケ表示の「時刻表タイプ」</a:t>
            </a:r>
          </a:p>
        </p:txBody>
      </p:sp>
      <p:sp>
        <p:nvSpPr>
          <p:cNvPr id="18" name="線吹き出し 1 (枠付き) 41">
            <a:extLst>
              <a:ext uri="{FF2B5EF4-FFF2-40B4-BE49-F238E27FC236}">
                <a16:creationId xmlns:a16="http://schemas.microsoft.com/office/drawing/2014/main" id="{50424C15-BBB1-4AC4-B601-56B99E28D330}"/>
              </a:ext>
            </a:extLst>
          </p:cNvPr>
          <p:cNvSpPr/>
          <p:nvPr/>
        </p:nvSpPr>
        <p:spPr>
          <a:xfrm>
            <a:off x="2079947" y="5962327"/>
            <a:ext cx="1995425" cy="499805"/>
          </a:xfrm>
          <a:prstGeom prst="borderCallout1">
            <a:avLst>
              <a:gd name="adj1" fmla="val -1215"/>
              <a:gd name="adj2" fmla="val 51226"/>
              <a:gd name="adj3" fmla="val -72039"/>
              <a:gd name="adj4" fmla="val 77544"/>
            </a:avLst>
          </a:prstGeom>
          <a:solidFill>
            <a:schemeClr val="accent1"/>
          </a:solidFill>
          <a:ln w="25400" cap="flat" cmpd="sng" algn="ctr">
            <a:solidFill>
              <a:srgbClr val="0066FF"/>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white"/>
                </a:solidFill>
                <a:effectLst/>
                <a:uLnTx/>
                <a:uFillTx/>
                <a:latin typeface="+mn-ea"/>
                <a:cs typeface="小塚ゴシック Pr6N L"/>
              </a:rPr>
              <a:t>運行中のバスの位置を地図上で直接見られる「地図タイプ」</a:t>
            </a:r>
            <a:endParaRPr kumimoji="1" lang="ja-JP" altLang="en-US" sz="1100" b="0" i="0" u="none" strike="noStrike" kern="0" cap="none" spc="0" normalizeH="0" baseline="0" noProof="0" dirty="0">
              <a:ln>
                <a:noFill/>
              </a:ln>
              <a:solidFill>
                <a:prstClr val="white"/>
              </a:solidFill>
              <a:effectLst/>
              <a:uLnTx/>
              <a:uFillTx/>
              <a:latin typeface="+mn-ea"/>
              <a:cs typeface="+mn-cs"/>
            </a:endParaRPr>
          </a:p>
        </p:txBody>
      </p:sp>
      <p:sp>
        <p:nvSpPr>
          <p:cNvPr id="20" name="線吹き出し 1 (枠付き) 42">
            <a:extLst>
              <a:ext uri="{FF2B5EF4-FFF2-40B4-BE49-F238E27FC236}">
                <a16:creationId xmlns:a16="http://schemas.microsoft.com/office/drawing/2014/main" id="{7697EC2F-88DB-4C60-8AFB-7EA963D1B0BD}"/>
              </a:ext>
            </a:extLst>
          </p:cNvPr>
          <p:cNvSpPr/>
          <p:nvPr/>
        </p:nvSpPr>
        <p:spPr>
          <a:xfrm>
            <a:off x="4473132" y="2913289"/>
            <a:ext cx="2025620" cy="550280"/>
          </a:xfrm>
          <a:prstGeom prst="borderCallout1">
            <a:avLst>
              <a:gd name="adj1" fmla="val 85095"/>
              <a:gd name="adj2" fmla="val 50173"/>
              <a:gd name="adj3" fmla="val 140795"/>
              <a:gd name="adj4" fmla="val 18972"/>
            </a:avLst>
          </a:prstGeom>
          <a:solidFill>
            <a:schemeClr val="accent1"/>
          </a:solidFill>
          <a:ln w="25400" cap="flat" cmpd="sng" algn="ctr">
            <a:solidFill>
              <a:srgbClr val="0066FF"/>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white"/>
                </a:solidFill>
                <a:effectLst/>
                <a:uLnTx/>
                <a:uFillTx/>
                <a:latin typeface="+mn-ea"/>
                <a:cs typeface="+mn-cs"/>
              </a:rPr>
              <a:t>遅延が発生しているバスが分かりやすい「一覧タイプ」</a:t>
            </a:r>
          </a:p>
        </p:txBody>
      </p:sp>
      <p:sp>
        <p:nvSpPr>
          <p:cNvPr id="21" name="線吹き出し 1 (枠付き) 56">
            <a:extLst>
              <a:ext uri="{FF2B5EF4-FFF2-40B4-BE49-F238E27FC236}">
                <a16:creationId xmlns:a16="http://schemas.microsoft.com/office/drawing/2014/main" id="{805F6FE5-84E9-4762-A6CC-9C1B12C2C97B}"/>
              </a:ext>
            </a:extLst>
          </p:cNvPr>
          <p:cNvSpPr/>
          <p:nvPr/>
        </p:nvSpPr>
        <p:spPr>
          <a:xfrm>
            <a:off x="4315451" y="5824027"/>
            <a:ext cx="2125242" cy="686363"/>
          </a:xfrm>
          <a:prstGeom prst="borderCallout1">
            <a:avLst>
              <a:gd name="adj1" fmla="val 920"/>
              <a:gd name="adj2" fmla="val 49286"/>
              <a:gd name="adj3" fmla="val -16609"/>
              <a:gd name="adj4" fmla="val 54744"/>
            </a:avLst>
          </a:prstGeom>
          <a:solidFill>
            <a:schemeClr val="accent1"/>
          </a:solidFill>
          <a:ln w="25400" cap="flat" cmpd="sng" algn="ctr">
            <a:solidFill>
              <a:srgbClr val="0066FF"/>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white"/>
                </a:solidFill>
                <a:effectLst/>
                <a:uLnTx/>
                <a:uFillTx/>
                <a:latin typeface="+mn-ea"/>
                <a:cs typeface="小塚ゴシック Pr6N L"/>
              </a:rPr>
              <a:t>車両ナンバーを地図上で見ることができ、回送車両まで表示される「マニアタイプ」</a:t>
            </a:r>
            <a:endParaRPr kumimoji="1" lang="ja-JP" altLang="en-US" sz="1100" b="0" i="0" u="none" strike="noStrike" kern="0" cap="none" spc="0" normalizeH="0" baseline="0" noProof="0" dirty="0">
              <a:ln>
                <a:noFill/>
              </a:ln>
              <a:solidFill>
                <a:prstClr val="white"/>
              </a:solidFill>
              <a:effectLst/>
              <a:uLnTx/>
              <a:uFillTx/>
              <a:latin typeface="+mn-ea"/>
              <a:cs typeface="+mn-cs"/>
            </a:endParaRPr>
          </a:p>
        </p:txBody>
      </p:sp>
    </p:spTree>
    <p:extLst>
      <p:ext uri="{BB962C8B-B14F-4D97-AF65-F5344CB8AC3E}">
        <p14:creationId xmlns:p14="http://schemas.microsoft.com/office/powerpoint/2010/main" val="3514577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26</a:t>
            </a:fld>
            <a:endParaRPr kumimoji="1" lang="ja-JP" altLang="en-US"/>
          </a:p>
        </p:txBody>
      </p:sp>
      <p:sp>
        <p:nvSpPr>
          <p:cNvPr id="11" name="正方形/長方形 10"/>
          <p:cNvSpPr/>
          <p:nvPr/>
        </p:nvSpPr>
        <p:spPr>
          <a:xfrm>
            <a:off x="365634" y="1364447"/>
            <a:ext cx="8454838"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自治体による公共データのオープンデータ化により、</a:t>
            </a:r>
            <a:br>
              <a:rPr lang="ja-JP" altLang="en-US" sz="2000" dirty="0">
                <a:solidFill>
                  <a:schemeClr val="tx1"/>
                </a:solidFill>
                <a:latin typeface="+mn-ea"/>
                <a:cs typeface="Meiryo UI" panose="020B0604030504040204" pitchFamily="50" charset="-128"/>
              </a:rPr>
            </a:br>
            <a:r>
              <a:rPr lang="ja-JP" altLang="en-US" sz="2000" dirty="0">
                <a:solidFill>
                  <a:schemeClr val="tx1"/>
                </a:solidFill>
                <a:latin typeface="+mn-ea"/>
                <a:cs typeface="Meiryo UI" panose="020B0604030504040204" pitchFamily="50" charset="-128"/>
              </a:rPr>
              <a:t>これまで自治体・担当課ごとに作成していたデータを共有・連携できるようになります。</a:t>
            </a:r>
          </a:p>
        </p:txBody>
      </p:sp>
      <p:sp>
        <p:nvSpPr>
          <p:cNvPr id="3" name="四角形: 角を丸くする 2">
            <a:extLst>
              <a:ext uri="{FF2B5EF4-FFF2-40B4-BE49-F238E27FC236}">
                <a16:creationId xmlns:a16="http://schemas.microsoft.com/office/drawing/2014/main" id="{23ADEE9A-F42D-4357-AAB0-AC0C48501BFB}"/>
              </a:ext>
            </a:extLst>
          </p:cNvPr>
          <p:cNvSpPr/>
          <p:nvPr/>
        </p:nvSpPr>
        <p:spPr>
          <a:xfrm>
            <a:off x="242764" y="2172427"/>
            <a:ext cx="8577708" cy="3321126"/>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kumimoji="1" lang="ja-JP" altLang="en-US" sz="1600" dirty="0">
                <a:solidFill>
                  <a:schemeClr val="tx1"/>
                </a:solidFill>
              </a:rPr>
              <a:t>全国いずれの自治体も限りある予算や人員で業務を遂行しています。</a:t>
            </a:r>
            <a:br>
              <a:rPr kumimoji="1" lang="ja-JP" altLang="en-US" sz="1600" dirty="0">
                <a:solidFill>
                  <a:schemeClr val="tx1"/>
                </a:solidFill>
              </a:rPr>
            </a:br>
            <a:r>
              <a:rPr kumimoji="1" lang="ja-JP" altLang="en-US" sz="1600" dirty="0">
                <a:solidFill>
                  <a:schemeClr val="tx1"/>
                </a:solidFill>
              </a:rPr>
              <a:t>行政が地域の課題に対し、今後も継続的に取り組んでいくためには、業務を効率化し、より優先度の高い業務に注力していくことが求められます。</a:t>
            </a:r>
          </a:p>
          <a:p>
            <a:pPr marL="285750" indent="-285750">
              <a:buFont typeface="Wingdings" panose="05000000000000000000" pitchFamily="2" charset="2"/>
              <a:buChar char="l"/>
            </a:pPr>
            <a:r>
              <a:rPr kumimoji="1" lang="ja-JP" altLang="en-US" sz="1600" dirty="0">
                <a:solidFill>
                  <a:schemeClr val="tx1"/>
                </a:solidFill>
              </a:rPr>
              <a:t>例えば、別々の業務担当課が、それぞれで同じようなデータを作ったり、管理していることはないでしょうか。</a:t>
            </a:r>
          </a:p>
          <a:p>
            <a:pPr marL="742950" lvl="1" indent="-285750">
              <a:buFont typeface="Wingdings" panose="05000000000000000000" pitchFamily="2" charset="2"/>
              <a:buChar char="u"/>
            </a:pPr>
            <a:r>
              <a:rPr kumimoji="1" lang="ja-JP" altLang="en-US" sz="1600" dirty="0">
                <a:solidFill>
                  <a:schemeClr val="tx1"/>
                </a:solidFill>
              </a:rPr>
              <a:t>例</a:t>
            </a:r>
            <a:r>
              <a:rPr kumimoji="1" lang="en-US" altLang="ja-JP" sz="1600" dirty="0">
                <a:solidFill>
                  <a:schemeClr val="tx1"/>
                </a:solidFill>
              </a:rPr>
              <a:t>: </a:t>
            </a:r>
            <a:r>
              <a:rPr kumimoji="1" lang="ja-JP" altLang="en-US" sz="1600" dirty="0">
                <a:solidFill>
                  <a:schemeClr val="tx1"/>
                </a:solidFill>
              </a:rPr>
              <a:t>公衆トイレのデータを、観光課、環境課、企画課（ユニバーサルデザイン担当）</a:t>
            </a:r>
            <a:br>
              <a:rPr kumimoji="1" lang="ja-JP" altLang="en-US" sz="1600" dirty="0">
                <a:solidFill>
                  <a:schemeClr val="tx1"/>
                </a:solidFill>
              </a:rPr>
            </a:br>
            <a:r>
              <a:rPr kumimoji="1" lang="ja-JP" altLang="en-US" sz="1600" dirty="0">
                <a:solidFill>
                  <a:schemeClr val="tx1"/>
                </a:solidFill>
              </a:rPr>
              <a:t>それぞれが保有・管理している、等</a:t>
            </a:r>
          </a:p>
          <a:p>
            <a:pPr marL="285750" indent="-285750">
              <a:buFont typeface="Wingdings" panose="05000000000000000000" pitchFamily="2" charset="2"/>
              <a:buChar char="l"/>
            </a:pPr>
            <a:r>
              <a:rPr kumimoji="1" lang="ja-JP" altLang="en-US" sz="1600" dirty="0">
                <a:solidFill>
                  <a:schemeClr val="tx1"/>
                </a:solidFill>
              </a:rPr>
              <a:t>これでは、データ作成・管理の手間が余計にかかりますし、データの連携がされていないので内容に食い違いが生じるかもしれません。</a:t>
            </a:r>
          </a:p>
          <a:p>
            <a:pPr marL="285750" indent="-285750">
              <a:buFont typeface="Wingdings" panose="05000000000000000000" pitchFamily="2" charset="2"/>
              <a:buChar char="l"/>
            </a:pPr>
            <a:r>
              <a:rPr kumimoji="1" lang="ja-JP" altLang="en-US" sz="1600" dirty="0">
                <a:solidFill>
                  <a:schemeClr val="tx1"/>
                </a:solidFill>
              </a:rPr>
              <a:t>データをオープンデータとして公開することで、</a:t>
            </a:r>
          </a:p>
          <a:p>
            <a:pPr marL="742950" lvl="1" indent="-285750">
              <a:buFont typeface="Wingdings" panose="05000000000000000000" pitchFamily="2" charset="2"/>
              <a:buChar char="u"/>
            </a:pPr>
            <a:r>
              <a:rPr kumimoji="1" lang="ja-JP" altLang="en-US" sz="1600" dirty="0">
                <a:solidFill>
                  <a:schemeClr val="tx1"/>
                </a:solidFill>
              </a:rPr>
              <a:t>データの利用性、検索性の向上を通じて、自治体内の業務を効率化できます。</a:t>
            </a:r>
          </a:p>
          <a:p>
            <a:pPr marL="742950" lvl="1" indent="-285750">
              <a:buFont typeface="Wingdings" panose="05000000000000000000" pitchFamily="2" charset="2"/>
              <a:buChar char="u"/>
            </a:pPr>
            <a:r>
              <a:rPr kumimoji="1" lang="ja-JP" altLang="en-US" sz="1600" dirty="0">
                <a:solidFill>
                  <a:schemeClr val="tx1"/>
                </a:solidFill>
              </a:rPr>
              <a:t>他の自治体とデータを相互に活用することができるので、地域課題の解決にむけて他の自治体と連携することができ、相乗的な利用価値が期待できます。</a:t>
            </a:r>
          </a:p>
        </p:txBody>
      </p:sp>
      <p:sp>
        <p:nvSpPr>
          <p:cNvPr id="10" name="タイトル 1">
            <a:extLst>
              <a:ext uri="{FF2B5EF4-FFF2-40B4-BE49-F238E27FC236}">
                <a16:creationId xmlns:a16="http://schemas.microsoft.com/office/drawing/2014/main" id="{AB85685C-C717-4F18-BA9D-30E419B69FF5}"/>
              </a:ext>
            </a:extLst>
          </p:cNvPr>
          <p:cNvSpPr txBox="1">
            <a:spLocks/>
          </p:cNvSpPr>
          <p:nvPr/>
        </p:nvSpPr>
        <p:spPr>
          <a:xfrm>
            <a:off x="251520" y="313813"/>
            <a:ext cx="8712968" cy="424732"/>
          </a:xfrm>
          <a:prstGeom prst="rect">
            <a:avLst/>
          </a:prstGeom>
        </p:spPr>
        <p:txBody>
          <a:bodyPr vert="horz" wrap="none" lIns="91440" tIns="45720" rIns="91440" bIns="45720" rtlCol="0" anchor="ctr">
            <a:normAutofit/>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dirty="0">
                <a:latin typeface="+mn-ea"/>
                <a:ea typeface="+mn-ea"/>
              </a:rPr>
              <a:t>2.3 </a:t>
            </a:r>
            <a:r>
              <a:rPr lang="ja-JP" altLang="en-US" dirty="0">
                <a:latin typeface="+mn-ea"/>
                <a:ea typeface="+mn-ea"/>
              </a:rPr>
              <a:t>オープンデータによる行政の効率化</a:t>
            </a:r>
          </a:p>
        </p:txBody>
      </p:sp>
      <p:sp>
        <p:nvSpPr>
          <p:cNvPr id="12" name="タイトル 1">
            <a:extLst>
              <a:ext uri="{FF2B5EF4-FFF2-40B4-BE49-F238E27FC236}">
                <a16:creationId xmlns:a16="http://schemas.microsoft.com/office/drawing/2014/main" id="{C10E9B97-D1AC-4477-AADE-AFA281927DB3}"/>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Tree>
    <p:extLst>
      <p:ext uri="{BB962C8B-B14F-4D97-AF65-F5344CB8AC3E}">
        <p14:creationId xmlns:p14="http://schemas.microsoft.com/office/powerpoint/2010/main" val="3992036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27</a:t>
            </a:fld>
            <a:endParaRPr kumimoji="1" lang="ja-JP" altLang="en-US"/>
          </a:p>
        </p:txBody>
      </p:sp>
      <p:sp>
        <p:nvSpPr>
          <p:cNvPr id="11" name="正方形/長方形 10"/>
          <p:cNvSpPr/>
          <p:nvPr/>
        </p:nvSpPr>
        <p:spPr>
          <a:xfrm>
            <a:off x="416496" y="1275466"/>
            <a:ext cx="8331968"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自治体による公共データのオープンデータ化により、住民や民間団体、</a:t>
            </a:r>
            <a:r>
              <a:rPr lang="en-US" altLang="ja-JP" sz="2000" dirty="0">
                <a:solidFill>
                  <a:schemeClr val="tx1"/>
                </a:solidFill>
                <a:latin typeface="+mn-ea"/>
                <a:cs typeface="Meiryo UI" panose="020B0604030504040204" pitchFamily="50" charset="-128"/>
              </a:rPr>
              <a:t>NPO</a:t>
            </a:r>
            <a:r>
              <a:rPr lang="ja-JP" altLang="en-US" sz="2000" dirty="0">
                <a:solidFill>
                  <a:schemeClr val="tx1"/>
                </a:solidFill>
                <a:latin typeface="+mn-ea"/>
                <a:cs typeface="Meiryo UI" panose="020B0604030504040204" pitchFamily="50" charset="-128"/>
              </a:rPr>
              <a:t>等との連携を促進できます。</a:t>
            </a:r>
          </a:p>
        </p:txBody>
      </p:sp>
      <p:sp>
        <p:nvSpPr>
          <p:cNvPr id="2" name="タイトル 1"/>
          <p:cNvSpPr>
            <a:spLocks noGrp="1"/>
          </p:cNvSpPr>
          <p:nvPr>
            <p:ph type="title"/>
          </p:nvPr>
        </p:nvSpPr>
        <p:spPr>
          <a:xfrm>
            <a:off x="251520" y="313813"/>
            <a:ext cx="8712968" cy="424732"/>
          </a:xfrm>
        </p:spPr>
        <p:txBody>
          <a:bodyPr/>
          <a:lstStyle/>
          <a:p>
            <a:r>
              <a:rPr lang="en-US" altLang="ja-JP" dirty="0">
                <a:latin typeface="+mn-ea"/>
                <a:ea typeface="+mn-ea"/>
              </a:rPr>
              <a:t>2.4 </a:t>
            </a:r>
            <a:r>
              <a:rPr lang="ja-JP" altLang="en-US" dirty="0">
                <a:latin typeface="+mn-ea"/>
                <a:ea typeface="+mn-ea"/>
              </a:rPr>
              <a:t>オープンデータによる官民協働の促進</a:t>
            </a:r>
            <a:endParaRPr kumimoji="1" lang="ja-JP" altLang="en-US" dirty="0">
              <a:latin typeface="+mn-ea"/>
              <a:ea typeface="+mn-ea"/>
            </a:endParaRPr>
          </a:p>
        </p:txBody>
      </p:sp>
      <p:sp>
        <p:nvSpPr>
          <p:cNvPr id="3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
        <p:nvSpPr>
          <p:cNvPr id="3" name="四角形: 角を丸くする 2">
            <a:extLst>
              <a:ext uri="{FF2B5EF4-FFF2-40B4-BE49-F238E27FC236}">
                <a16:creationId xmlns:a16="http://schemas.microsoft.com/office/drawing/2014/main" id="{23ADEE9A-F42D-4357-AAB0-AC0C48501BFB}"/>
              </a:ext>
            </a:extLst>
          </p:cNvPr>
          <p:cNvSpPr/>
          <p:nvPr/>
        </p:nvSpPr>
        <p:spPr>
          <a:xfrm>
            <a:off x="245933" y="1879540"/>
            <a:ext cx="8577708" cy="1080119"/>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kumimoji="1" lang="ja-JP" altLang="en-US" sz="1600" dirty="0">
                <a:solidFill>
                  <a:schemeClr val="tx1"/>
                </a:solidFill>
              </a:rPr>
              <a:t>地域課題の解決に向けて官民が現状を共有し、課題を具体化し、その解決策・実現策を一緒に考える上で、データの共有は欠かせません。</a:t>
            </a:r>
            <a:r>
              <a:rPr kumimoji="1" lang="en-US" altLang="ja-JP" sz="1600" dirty="0">
                <a:solidFill>
                  <a:schemeClr val="tx1"/>
                </a:solidFill>
              </a:rPr>
              <a:t/>
            </a:r>
            <a:br>
              <a:rPr kumimoji="1" lang="en-US" altLang="ja-JP" sz="1600" dirty="0">
                <a:solidFill>
                  <a:schemeClr val="tx1"/>
                </a:solidFill>
              </a:rPr>
            </a:br>
            <a:r>
              <a:rPr kumimoji="1" lang="ja-JP" altLang="en-US" sz="1600" dirty="0">
                <a:solidFill>
                  <a:schemeClr val="tx1"/>
                </a:solidFill>
              </a:rPr>
              <a:t>公共データがオープンデータになれば、住民、民間団体や</a:t>
            </a:r>
            <a:r>
              <a:rPr kumimoji="1" lang="en-US" altLang="ja-JP" sz="1600" dirty="0">
                <a:solidFill>
                  <a:schemeClr val="tx1"/>
                </a:solidFill>
              </a:rPr>
              <a:t>NPO</a:t>
            </a:r>
            <a:r>
              <a:rPr kumimoji="1" lang="ja-JP" altLang="en-US" sz="1600" dirty="0" err="1">
                <a:solidFill>
                  <a:schemeClr val="tx1"/>
                </a:solidFill>
              </a:rPr>
              <a:t>、</a:t>
            </a:r>
            <a:r>
              <a:rPr kumimoji="1" lang="ja-JP" altLang="en-US" sz="1600" dirty="0">
                <a:solidFill>
                  <a:schemeClr val="tx1"/>
                </a:solidFill>
              </a:rPr>
              <a:t>民間企業、教育機関との連携を促進できます。</a:t>
            </a:r>
          </a:p>
        </p:txBody>
      </p:sp>
      <p:sp>
        <p:nvSpPr>
          <p:cNvPr id="17" name="角丸四角形 12">
            <a:extLst>
              <a:ext uri="{FF2B5EF4-FFF2-40B4-BE49-F238E27FC236}">
                <a16:creationId xmlns:a16="http://schemas.microsoft.com/office/drawing/2014/main" id="{498048F2-752C-4CDA-B6B6-11C2343EE4F7}"/>
              </a:ext>
            </a:extLst>
          </p:cNvPr>
          <p:cNvSpPr/>
          <p:nvPr/>
        </p:nvSpPr>
        <p:spPr bwMode="auto">
          <a:xfrm>
            <a:off x="323528" y="3166085"/>
            <a:ext cx="3528392" cy="1703075"/>
          </a:xfrm>
          <a:prstGeom prst="roundRect">
            <a:avLst/>
          </a:prstGeom>
          <a:solidFill>
            <a:srgbClr val="FFCCCC"/>
          </a:solidFill>
          <a:ln w="12700" cap="sq" cmpd="sng" algn="ctr">
            <a:solidFill>
              <a:srgbClr val="1F497D"/>
            </a:solidFill>
            <a:prstDash val="solid"/>
            <a:round/>
            <a:headEnd type="none" w="sm" len="sm"/>
            <a:tailEnd type="none" w="sm" len="sm"/>
          </a:ln>
          <a:effectLst>
            <a:outerShdw blurRad="50800" dist="38100" dir="2700000" algn="tl" rotWithShape="0">
              <a:prstClr val="black">
                <a:alpha val="40000"/>
              </a:prstClr>
            </a:outerShdw>
          </a:effectLst>
        </p:spPr>
        <p:txBody>
          <a:bodyPr wrap="none" anchor="ctr"/>
          <a:lstStyle>
            <a:defPPr>
              <a:defRPr lang="ko-KR"/>
            </a:defPPr>
            <a:lvl1pPr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1pPr>
            <a:lvl2pPr marL="334963" indent="12223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2pPr>
            <a:lvl3pPr marL="671513" indent="24288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3pPr>
            <a:lvl4pPr marL="1008063" indent="36353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4pPr>
            <a:lvl5pPr marL="1344613" indent="48418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5pPr>
            <a:lvl6pPr marL="22860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6pPr>
            <a:lvl7pPr marL="27432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7pPr>
            <a:lvl8pPr marL="32004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8pPr>
            <a:lvl9pPr marL="36576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9p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1" lang="ja-JP" altLang="en-US" sz="1600" b="0" i="0" u="sng" strike="noStrike" kern="1200" cap="none" spc="0" normalizeH="0" baseline="0" noProof="0" dirty="0">
                <a:ln>
                  <a:noFill/>
                </a:ln>
                <a:solidFill>
                  <a:sysClr val="windowText" lastClr="000000"/>
                </a:solidFill>
                <a:effectLst/>
                <a:uLnTx/>
                <a:uFillTx/>
                <a:latin typeface="+mj-lt"/>
                <a:ea typeface="メイリオ" panose="020B0604030504040204" pitchFamily="50" charset="-128"/>
                <a:cs typeface="メイリオ" panose="020B0604030504040204" pitchFamily="50" charset="-128"/>
              </a:rPr>
              <a:t>アイデアソン、ハッカソン等</a:t>
            </a:r>
            <a:endParaRPr kumimoji="1" lang="en-US" altLang="ja-JP" sz="1600" b="0" i="0" u="sng" strike="noStrike" kern="1200" cap="none" spc="0" normalizeH="0" baseline="0" noProof="0" dirty="0">
              <a:ln>
                <a:noFill/>
              </a:ln>
              <a:solidFill>
                <a:sysClr val="windowText" lastClr="000000"/>
              </a:solidFill>
              <a:effectLst/>
              <a:uLnTx/>
              <a:uFillTx/>
              <a:latin typeface="+mj-lt"/>
              <a:ea typeface="メイリオ" panose="020B0604030504040204" pitchFamily="50" charset="-128"/>
              <a:cs typeface="メイリオ" panose="020B0604030504040204" pitchFamily="50" charset="-128"/>
            </a:endParaRPr>
          </a:p>
          <a:p>
            <a:pPr marL="0" marR="0" lvl="0" indent="0" algn="l" defTabSz="914400" rtl="0" eaLnBrk="1" fontAlgn="base" latinLnBrk="1" hangingPunct="1">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sysClr val="windowText" lastClr="000000"/>
              </a:solidFill>
              <a:effectLst/>
              <a:uLnTx/>
              <a:uFillTx/>
              <a:latin typeface="+mj-lt"/>
              <a:ea typeface="メイリオ" panose="020B0604030504040204" pitchFamily="50" charset="-128"/>
              <a:cs typeface="メイリオ" panose="020B0604030504040204" pitchFamily="50" charset="-128"/>
            </a:endParaRPr>
          </a:p>
          <a:p>
            <a:pPr marL="0" marR="0" lvl="0" indent="0" algn="l" defTabSz="914400" rtl="0" eaLnBrk="1" fontAlgn="base" latinLnBrk="1"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ysClr val="windowText" lastClr="000000"/>
                </a:solidFill>
                <a:effectLst/>
                <a:uLnTx/>
                <a:uFillTx/>
                <a:latin typeface="+mj-lt"/>
                <a:ea typeface="メイリオ" panose="020B0604030504040204" pitchFamily="50" charset="-128"/>
                <a:cs typeface="メイリオ" panose="020B0604030504040204" pitchFamily="50" charset="-128"/>
              </a:rPr>
              <a:t>グループ毎にアイデアを出し合い、</a:t>
            </a:r>
            <a:endParaRPr kumimoji="1" lang="en-US" altLang="ja-JP" sz="1400" b="0" i="0" u="none" strike="noStrike" kern="1200" cap="none" spc="0" normalizeH="0" baseline="0" noProof="0" dirty="0">
              <a:ln>
                <a:noFill/>
              </a:ln>
              <a:solidFill>
                <a:sysClr val="windowText" lastClr="000000"/>
              </a:solidFill>
              <a:effectLst/>
              <a:uLnTx/>
              <a:uFillTx/>
              <a:latin typeface="+mj-lt"/>
              <a:ea typeface="メイリオ" panose="020B0604030504040204" pitchFamily="50" charset="-128"/>
              <a:cs typeface="メイリオ" panose="020B0604030504040204" pitchFamily="50" charset="-128"/>
            </a:endParaRPr>
          </a:p>
          <a:p>
            <a:pPr marL="0" marR="0" lvl="0" indent="0" algn="l" defTabSz="914400" rtl="0" eaLnBrk="1" fontAlgn="base" latinLnBrk="1"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ysClr val="windowText" lastClr="000000"/>
                </a:solidFill>
                <a:effectLst/>
                <a:uLnTx/>
                <a:uFillTx/>
                <a:latin typeface="+mj-lt"/>
                <a:ea typeface="メイリオ" panose="020B0604030504040204" pitchFamily="50" charset="-128"/>
                <a:cs typeface="メイリオ" panose="020B0604030504040204" pitchFamily="50" charset="-128"/>
              </a:rPr>
              <a:t>解決策をまとめたり、そのための</a:t>
            </a:r>
          </a:p>
          <a:p>
            <a:pPr marL="0" marR="0" lvl="0" indent="0" algn="l" defTabSz="914400" rtl="0" eaLnBrk="1" fontAlgn="base" latinLnBrk="1"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ysClr val="windowText" lastClr="000000"/>
                </a:solidFill>
                <a:effectLst/>
                <a:uLnTx/>
                <a:uFillTx/>
                <a:latin typeface="+mj-lt"/>
                <a:ea typeface="メイリオ" panose="020B0604030504040204" pitchFamily="50" charset="-128"/>
                <a:cs typeface="メイリオ" panose="020B0604030504040204" pitchFamily="50" charset="-128"/>
              </a:rPr>
              <a:t>プログラムを開発したりする</a:t>
            </a:r>
          </a:p>
          <a:p>
            <a:pPr marL="0" marR="0" lvl="0" indent="0" algn="l" defTabSz="914400" rtl="0" eaLnBrk="1" fontAlgn="base" latinLnBrk="1"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ysClr val="windowText" lastClr="000000"/>
                </a:solidFill>
                <a:effectLst/>
                <a:uLnTx/>
                <a:uFillTx/>
                <a:latin typeface="+mj-lt"/>
                <a:ea typeface="メイリオ" panose="020B0604030504040204" pitchFamily="50" charset="-128"/>
                <a:cs typeface="メイリオ" panose="020B0604030504040204" pitchFamily="50" charset="-128"/>
              </a:rPr>
              <a:t>イベント等の開催</a:t>
            </a:r>
            <a:endParaRPr kumimoji="1" lang="en-US" altLang="ja-JP" sz="1400" b="0" i="0" u="none" strike="noStrike" kern="1200" cap="none" spc="0" normalizeH="0" baseline="0" noProof="0" dirty="0">
              <a:ln>
                <a:noFill/>
              </a:ln>
              <a:solidFill>
                <a:sysClr val="windowText" lastClr="000000"/>
              </a:solidFill>
              <a:effectLst/>
              <a:uLnTx/>
              <a:uFillTx/>
              <a:latin typeface="+mj-lt"/>
              <a:ea typeface="メイリオ" panose="020B0604030504040204" pitchFamily="50" charset="-128"/>
              <a:cs typeface="メイリオ" panose="020B0604030504040204" pitchFamily="50" charset="-128"/>
            </a:endParaRPr>
          </a:p>
        </p:txBody>
      </p:sp>
      <p:pic>
        <p:nvPicPr>
          <p:cNvPr id="18" name="図 17">
            <a:extLst>
              <a:ext uri="{FF2B5EF4-FFF2-40B4-BE49-F238E27FC236}">
                <a16:creationId xmlns:a16="http://schemas.microsoft.com/office/drawing/2014/main" id="{C3121033-501F-4516-A663-EA360B1B72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69671" y="5104261"/>
            <a:ext cx="2321505" cy="1046208"/>
          </a:xfrm>
          <a:prstGeom prst="rect">
            <a:avLst/>
          </a:prstGeom>
        </p:spPr>
      </p:pic>
      <p:pic>
        <p:nvPicPr>
          <p:cNvPr id="19" name="図 18">
            <a:extLst>
              <a:ext uri="{FF2B5EF4-FFF2-40B4-BE49-F238E27FC236}">
                <a16:creationId xmlns:a16="http://schemas.microsoft.com/office/drawing/2014/main" id="{8DC104EA-745E-42EF-9544-7CD2D53780D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656606" y="5117140"/>
            <a:ext cx="1700684" cy="1020450"/>
          </a:xfrm>
          <a:prstGeom prst="rect">
            <a:avLst/>
          </a:prstGeom>
        </p:spPr>
      </p:pic>
      <p:sp>
        <p:nvSpPr>
          <p:cNvPr id="20" name="角丸四角形 16">
            <a:extLst>
              <a:ext uri="{FF2B5EF4-FFF2-40B4-BE49-F238E27FC236}">
                <a16:creationId xmlns:a16="http://schemas.microsoft.com/office/drawing/2014/main" id="{F43AF7FD-0D57-45E8-908B-78BCE9B523F5}"/>
              </a:ext>
            </a:extLst>
          </p:cNvPr>
          <p:cNvSpPr/>
          <p:nvPr/>
        </p:nvSpPr>
        <p:spPr bwMode="auto">
          <a:xfrm>
            <a:off x="5492140" y="3143478"/>
            <a:ext cx="3219698" cy="1797690"/>
          </a:xfrm>
          <a:prstGeom prst="roundRect">
            <a:avLst/>
          </a:prstGeom>
          <a:solidFill>
            <a:srgbClr val="FFFF99"/>
          </a:solidFill>
          <a:ln w="12700" cap="sq" cmpd="sng" algn="ctr">
            <a:solidFill>
              <a:srgbClr val="1F497D"/>
            </a:solidFill>
            <a:prstDash val="solid"/>
            <a:round/>
            <a:headEnd type="none" w="sm" len="sm"/>
            <a:tailEnd type="none" w="sm" len="sm"/>
          </a:ln>
          <a:effectLst>
            <a:outerShdw blurRad="50800" dist="38100" dir="2700000" algn="tl" rotWithShape="0">
              <a:prstClr val="black">
                <a:alpha val="40000"/>
              </a:prstClr>
            </a:outerShdw>
          </a:effectLst>
        </p:spPr>
        <p:txBody>
          <a:bodyPr wrap="none" anchor="ctr"/>
          <a:lstStyle>
            <a:defPPr>
              <a:defRPr lang="ko-KR"/>
            </a:defPPr>
            <a:lvl1pPr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1pPr>
            <a:lvl2pPr marL="334963" indent="12223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2pPr>
            <a:lvl3pPr marL="671513" indent="24288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3pPr>
            <a:lvl4pPr marL="1008063" indent="36353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4pPr>
            <a:lvl5pPr marL="1344613" indent="48418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5pPr>
            <a:lvl6pPr marL="22860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6pPr>
            <a:lvl7pPr marL="27432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7pPr>
            <a:lvl8pPr marL="32004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8pPr>
            <a:lvl9pPr marL="36576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9p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1" lang="ja-JP" altLang="en-US" sz="1600" b="0" i="0" u="sng" strike="noStrike" kern="1200" cap="none" spc="0" normalizeH="0" baseline="0" noProof="0" dirty="0">
                <a:ln>
                  <a:noFill/>
                </a:ln>
                <a:solidFill>
                  <a:sysClr val="windowText" lastClr="000000"/>
                </a:solidFill>
                <a:effectLst/>
                <a:uLnTx/>
                <a:uFillTx/>
                <a:latin typeface="+mj-lt"/>
                <a:ea typeface="メイリオ" panose="020B0604030504040204" pitchFamily="50" charset="-128"/>
                <a:cs typeface="メイリオ" panose="020B0604030504040204" pitchFamily="50" charset="-128"/>
              </a:rPr>
              <a:t>公共データを活用したアプリ開発</a:t>
            </a:r>
            <a:endParaRPr kumimoji="1" lang="en-US" altLang="ja-JP" sz="1600" b="0" i="0" u="sng" strike="noStrike" kern="1200" cap="none" spc="0" normalizeH="0" baseline="0" noProof="0" dirty="0">
              <a:ln>
                <a:noFill/>
              </a:ln>
              <a:solidFill>
                <a:sysClr val="windowText" lastClr="000000"/>
              </a:solidFill>
              <a:effectLst/>
              <a:uLnTx/>
              <a:uFillTx/>
              <a:latin typeface="+mj-lt"/>
              <a:ea typeface="メイリオ" panose="020B0604030504040204" pitchFamily="50" charset="-128"/>
              <a:cs typeface="メイリオ" panose="020B0604030504040204" pitchFamily="50" charset="-128"/>
            </a:endParaRPr>
          </a:p>
          <a:p>
            <a:pPr marL="0" marR="0" lvl="0" indent="0" algn="l" defTabSz="914400" rtl="0" eaLnBrk="1" fontAlgn="base" latinLnBrk="1" hangingPunct="1">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sysClr val="windowText" lastClr="000000"/>
              </a:solidFill>
              <a:effectLst/>
              <a:uLnTx/>
              <a:uFillTx/>
              <a:latin typeface="+mj-lt"/>
              <a:ea typeface="メイリオ" panose="020B0604030504040204" pitchFamily="50" charset="-128"/>
              <a:cs typeface="メイリオ" panose="020B0604030504040204" pitchFamily="50" charset="-128"/>
            </a:endParaRPr>
          </a:p>
          <a:p>
            <a:pPr marL="0" marR="0" lvl="0" indent="0" algn="l" defTabSz="914400" rtl="0" eaLnBrk="1" fontAlgn="base" latinLnBrk="1"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ysClr val="windowText" lastClr="000000"/>
                </a:solidFill>
                <a:effectLst/>
                <a:uLnTx/>
                <a:uFillTx/>
                <a:latin typeface="+mj-lt"/>
                <a:ea typeface="メイリオ" panose="020B0604030504040204" pitchFamily="50" charset="-128"/>
                <a:cs typeface="メイリオ" panose="020B0604030504040204" pitchFamily="50" charset="-128"/>
              </a:rPr>
              <a:t>住みよいまちづくり、防災、</a:t>
            </a:r>
          </a:p>
          <a:p>
            <a:pPr marL="0" marR="0" lvl="0" indent="0" algn="l" defTabSz="914400" rtl="0" eaLnBrk="1" fontAlgn="base" latinLnBrk="1"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ysClr val="windowText" lastClr="000000"/>
                </a:solidFill>
                <a:effectLst/>
                <a:uLnTx/>
                <a:uFillTx/>
                <a:latin typeface="+mj-lt"/>
                <a:ea typeface="メイリオ" panose="020B0604030504040204" pitchFamily="50" charset="-128"/>
                <a:cs typeface="メイリオ" panose="020B0604030504040204" pitchFamily="50" charset="-128"/>
              </a:rPr>
              <a:t>観光等の地域テーマのための</a:t>
            </a:r>
            <a:endParaRPr kumimoji="1" lang="en-US" altLang="ja-JP" sz="1400" b="0" i="0" u="none" strike="noStrike" kern="1200" cap="none" spc="0" normalizeH="0" baseline="0" noProof="0" dirty="0">
              <a:ln>
                <a:noFill/>
              </a:ln>
              <a:solidFill>
                <a:sysClr val="windowText" lastClr="000000"/>
              </a:solidFill>
              <a:effectLst/>
              <a:uLnTx/>
              <a:uFillTx/>
              <a:latin typeface="+mj-lt"/>
              <a:ea typeface="メイリオ" panose="020B0604030504040204" pitchFamily="50" charset="-128"/>
              <a:cs typeface="メイリオ" panose="020B0604030504040204" pitchFamily="50" charset="-128"/>
            </a:endParaRPr>
          </a:p>
          <a:p>
            <a:pPr marL="0" marR="0" lvl="0" indent="0" algn="l" defTabSz="914400" rtl="0" eaLnBrk="1" fontAlgn="base" latinLnBrk="1"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ysClr val="windowText" lastClr="000000"/>
                </a:solidFill>
                <a:effectLst/>
                <a:uLnTx/>
                <a:uFillTx/>
                <a:latin typeface="+mj-lt"/>
                <a:ea typeface="メイリオ" panose="020B0604030504040204" pitchFamily="50" charset="-128"/>
                <a:cs typeface="メイリオ" panose="020B0604030504040204" pitchFamily="50" charset="-128"/>
              </a:rPr>
              <a:t>アプリ開発に向けた、プログラム</a:t>
            </a:r>
          </a:p>
          <a:p>
            <a:pPr marL="0" marR="0" lvl="0" indent="0" algn="l" defTabSz="914400" rtl="0" eaLnBrk="1" fontAlgn="base" latinLnBrk="1"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ysClr val="windowText" lastClr="000000"/>
                </a:solidFill>
                <a:effectLst/>
                <a:uLnTx/>
                <a:uFillTx/>
                <a:latin typeface="+mj-lt"/>
                <a:ea typeface="メイリオ" panose="020B0604030504040204" pitchFamily="50" charset="-128"/>
                <a:cs typeface="メイリオ" panose="020B0604030504040204" pitchFamily="50" charset="-128"/>
              </a:rPr>
              <a:t>開発者や民間企業等と連携</a:t>
            </a:r>
            <a:endParaRPr kumimoji="1" lang="en-US" altLang="ja-JP" sz="1400" b="0" i="0" u="none" strike="noStrike" kern="1200" cap="none" spc="0" normalizeH="0" baseline="0" noProof="0" dirty="0">
              <a:ln>
                <a:noFill/>
              </a:ln>
              <a:solidFill>
                <a:sysClr val="windowText" lastClr="000000"/>
              </a:solidFill>
              <a:effectLst/>
              <a:uLnTx/>
              <a:uFillTx/>
              <a:latin typeface="+mj-lt"/>
              <a:ea typeface="メイリオ" panose="020B0604030504040204" pitchFamily="50" charset="-128"/>
              <a:cs typeface="メイリオ" panose="020B0604030504040204" pitchFamily="50" charset="-128"/>
            </a:endParaRPr>
          </a:p>
        </p:txBody>
      </p:sp>
      <p:pic>
        <p:nvPicPr>
          <p:cNvPr id="21" name="Picture 2">
            <a:extLst>
              <a:ext uri="{FF2B5EF4-FFF2-40B4-BE49-F238E27FC236}">
                <a16:creationId xmlns:a16="http://schemas.microsoft.com/office/drawing/2014/main" id="{73E4B5DB-38B7-40DA-9501-F385A356FF8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5808244" y="5123165"/>
            <a:ext cx="2592288" cy="107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正方形/長方形 21">
            <a:extLst>
              <a:ext uri="{FF2B5EF4-FFF2-40B4-BE49-F238E27FC236}">
                <a16:creationId xmlns:a16="http://schemas.microsoft.com/office/drawing/2014/main" id="{B90765E0-83FA-435C-8FFF-4FC42DE4F7B2}"/>
              </a:ext>
            </a:extLst>
          </p:cNvPr>
          <p:cNvSpPr/>
          <p:nvPr/>
        </p:nvSpPr>
        <p:spPr>
          <a:xfrm>
            <a:off x="5589821" y="6251799"/>
            <a:ext cx="3024336" cy="584775"/>
          </a:xfrm>
          <a:prstGeom prst="rect">
            <a:avLst/>
          </a:prstGeom>
        </p:spPr>
        <p:txBody>
          <a:bodyPr wrap="square">
            <a:spAutoFit/>
          </a:bodyPr>
          <a:lstStyle>
            <a:defPPr>
              <a:defRPr lang="ko-KR"/>
            </a:defPPr>
            <a:lvl1pPr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1pPr>
            <a:lvl2pPr marL="334963" indent="12223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2pPr>
            <a:lvl3pPr marL="671513" indent="24288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3pPr>
            <a:lvl4pPr marL="1008063" indent="36353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4pPr>
            <a:lvl5pPr marL="1344613" indent="48418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5pPr>
            <a:lvl6pPr marL="22860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6pPr>
            <a:lvl7pPr marL="27432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7pPr>
            <a:lvl8pPr marL="32004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8pPr>
            <a:lvl9pPr marL="36576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9pPr>
          </a:lstStyle>
          <a:p>
            <a:pPr marL="0" marR="0" lvl="0" indent="0" algn="l" defTabSz="972616" rtl="0" eaLnBrk="1" fontAlgn="base" latinLnBrk="0" hangingPunct="1">
              <a:lnSpc>
                <a:spcPct val="100000"/>
              </a:lnSpc>
              <a:spcBef>
                <a:spcPct val="50000"/>
              </a:spcBef>
              <a:spcAft>
                <a:spcPct val="0"/>
              </a:spcAft>
              <a:buClr>
                <a:srgbClr val="C0504D"/>
              </a:buClr>
              <a:buSzTx/>
              <a:buFontTx/>
              <a:buNone/>
              <a:tabLst>
                <a:tab pos="775291" algn="l"/>
              </a:tabLst>
              <a:defRPr/>
            </a:pPr>
            <a:r>
              <a:rPr kumimoji="1"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出典</a:t>
            </a:r>
            <a:r>
              <a:rPr kumimoji="1" lang="en-US" altLang="ja-JP"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1"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データシティ鯖江</a:t>
            </a:r>
            <a:r>
              <a:rPr kumimoji="1" lang="en-US" altLang="ja-JP"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hlinkClick r:id="rId6"/>
              </a:rPr>
              <a:t>http://data.city.sabae.lg.jp/</a:t>
            </a:r>
            <a:endParaRPr kumimoji="1" lang="en-US" altLang="ja-JP"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3" name="円/楕円 20">
            <a:extLst>
              <a:ext uri="{FF2B5EF4-FFF2-40B4-BE49-F238E27FC236}">
                <a16:creationId xmlns:a16="http://schemas.microsoft.com/office/drawing/2014/main" id="{DEC35000-5AE7-4B0E-A631-327D40DACC47}"/>
              </a:ext>
            </a:extLst>
          </p:cNvPr>
          <p:cNvSpPr/>
          <p:nvPr/>
        </p:nvSpPr>
        <p:spPr bwMode="auto">
          <a:xfrm>
            <a:off x="3916007" y="3822669"/>
            <a:ext cx="1496616" cy="415218"/>
          </a:xfrm>
          <a:prstGeom prst="ellipse">
            <a:avLst/>
          </a:prstGeom>
          <a:solidFill>
            <a:sysClr val="window" lastClr="FFFFFF"/>
          </a:solidFill>
          <a:ln w="12700" cap="sq" cmpd="sng" algn="ctr">
            <a:solidFill>
              <a:srgbClr val="1F497D"/>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b" anchorCtr="0" compatLnSpc="1">
            <a:prstTxWarp prst="textNoShape">
              <a:avLst/>
            </a:prstTxWarp>
          </a:bodyPr>
          <a:lstStyle>
            <a:defPPr>
              <a:defRPr lang="ko-KR"/>
            </a:defPPr>
            <a:lvl1pPr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1pPr>
            <a:lvl2pPr marL="334963" indent="12223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2pPr>
            <a:lvl3pPr marL="671513" indent="24288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3pPr>
            <a:lvl4pPr marL="1008063" indent="36353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4pPr>
            <a:lvl5pPr marL="1344613" indent="48418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5pPr>
            <a:lvl6pPr marL="22860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6pPr>
            <a:lvl7pPr marL="27432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7pPr>
            <a:lvl8pPr marL="32004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8pPr>
            <a:lvl9pPr marL="36576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9p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dirty="0">
                <a:ln>
                  <a:noFill/>
                </a:ln>
                <a:solidFill>
                  <a:sysClr val="windowText" lastClr="000000"/>
                </a:solidFill>
                <a:effectLst/>
                <a:uLnTx/>
                <a:uFillTx/>
                <a:latin typeface="+mj-lt"/>
                <a:ea typeface="メイリオ" pitchFamily="50" charset="-128"/>
                <a:cs typeface="メイリオ" pitchFamily="50" charset="-128"/>
              </a:rPr>
              <a:t>官民協働の例</a:t>
            </a:r>
            <a:endParaRPr kumimoji="0" lang="ja-JP" altLang="en-US" sz="1600" b="0" i="0" u="none" strike="noStrike" kern="1200" cap="none" spc="0" normalizeH="0" baseline="0" noProof="0" dirty="0">
              <a:ln>
                <a:noFill/>
              </a:ln>
              <a:solidFill>
                <a:sysClr val="windowText" lastClr="000000"/>
              </a:solidFill>
              <a:effectLst/>
              <a:uLnTx/>
              <a:uFillTx/>
              <a:latin typeface="+mj-lt"/>
              <a:ea typeface="メイリオ" panose="020B0604030504040204" pitchFamily="50" charset="-128"/>
              <a:cs typeface="メイリオ" panose="020B0604030504040204" pitchFamily="50" charset="-128"/>
            </a:endParaRPr>
          </a:p>
        </p:txBody>
      </p:sp>
      <p:sp>
        <p:nvSpPr>
          <p:cNvPr id="24" name="正方形/長方形 23">
            <a:extLst>
              <a:ext uri="{FF2B5EF4-FFF2-40B4-BE49-F238E27FC236}">
                <a16:creationId xmlns:a16="http://schemas.microsoft.com/office/drawing/2014/main" id="{B93EDF8C-1F1E-4771-9A22-6518CFB6B04B}"/>
              </a:ext>
            </a:extLst>
          </p:cNvPr>
          <p:cNvSpPr/>
          <p:nvPr/>
        </p:nvSpPr>
        <p:spPr>
          <a:xfrm>
            <a:off x="44026" y="6227321"/>
            <a:ext cx="5256584" cy="830997"/>
          </a:xfrm>
          <a:prstGeom prst="rect">
            <a:avLst/>
          </a:prstGeom>
        </p:spPr>
        <p:txBody>
          <a:bodyPr wrap="square">
            <a:spAutoFit/>
          </a:bodyPr>
          <a:lstStyle>
            <a:defPPr>
              <a:defRPr lang="ko-KR"/>
            </a:defPPr>
            <a:lvl1pPr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1pPr>
            <a:lvl2pPr marL="334963" indent="12223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2pPr>
            <a:lvl3pPr marL="671513" indent="24288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3pPr>
            <a:lvl4pPr marL="1008063" indent="36353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4pPr>
            <a:lvl5pPr marL="1344613" indent="48418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5pPr>
            <a:lvl6pPr marL="22860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6pPr>
            <a:lvl7pPr marL="27432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7pPr>
            <a:lvl8pPr marL="32004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8pPr>
            <a:lvl9pPr marL="36576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9pPr>
          </a:lstStyle>
          <a:p>
            <a:pPr defTabSz="972616">
              <a:spcBef>
                <a:spcPct val="50000"/>
              </a:spcBef>
              <a:buClr>
                <a:srgbClr val="C0504D"/>
              </a:buClr>
              <a:tabLst>
                <a:tab pos="775291" algn="l"/>
              </a:tabLst>
              <a:defRPr/>
            </a:pPr>
            <a:r>
              <a:rPr lang="ja-JP" altLang="en-US" sz="1600" kern="0" dirty="0">
                <a:latin typeface="+mj-lt"/>
                <a:ea typeface="メイリオ" pitchFamily="50" charset="-128"/>
                <a:cs typeface="メイリオ" pitchFamily="50" charset="-128"/>
              </a:rPr>
              <a:t>出典</a:t>
            </a:r>
            <a:r>
              <a:rPr lang="en-US" altLang="ja-JP" sz="1600" kern="0" dirty="0">
                <a:latin typeface="+mj-lt"/>
                <a:ea typeface="メイリオ" pitchFamily="50" charset="-128"/>
                <a:cs typeface="メイリオ" pitchFamily="50" charset="-128"/>
              </a:rPr>
              <a:t>: </a:t>
            </a:r>
            <a:r>
              <a:rPr lang="ja-JP" altLang="en-US" sz="1600" kern="0" dirty="0">
                <a:latin typeface="+mj-lt"/>
                <a:ea typeface="メイリオ" pitchFamily="50" charset="-128"/>
                <a:cs typeface="メイリオ" pitchFamily="50" charset="-128"/>
              </a:rPr>
              <a:t>福岡まちあるきオープンデータソン</a:t>
            </a:r>
            <a:r>
              <a:rPr lang="en-US" altLang="ja-JP" sz="1600" kern="0" dirty="0">
                <a:solidFill>
                  <a:schemeClr val="bg2"/>
                </a:solidFill>
                <a:latin typeface="+mj-lt"/>
                <a:ea typeface="メイリオ" pitchFamily="50" charset="-128"/>
                <a:cs typeface="メイリオ" pitchFamily="50" charset="-128"/>
              </a:rPr>
              <a:t>(</a:t>
            </a:r>
            <a:r>
              <a:rPr lang="en-US" altLang="ja-JP" sz="1600" kern="0" dirty="0">
                <a:solidFill>
                  <a:schemeClr val="bg2"/>
                </a:solidFill>
                <a:latin typeface="+mj-lt"/>
                <a:ea typeface="メイリオ" pitchFamily="50" charset="-128"/>
                <a:cs typeface="メイリオ" pitchFamily="50" charset="-128"/>
                <a:hlinkClick r:id="rId7"/>
              </a:rPr>
              <a:t>http://www.isit.or.jp/wg8/2014/11/10/datason1/</a:t>
            </a:r>
            <a:r>
              <a:rPr lang="en-US" altLang="ja-JP" sz="1600" kern="0" dirty="0">
                <a:solidFill>
                  <a:schemeClr val="bg2"/>
                </a:solidFill>
                <a:latin typeface="+mj-lt"/>
                <a:ea typeface="メイリオ" pitchFamily="50" charset="-128"/>
                <a:cs typeface="メイリオ" pitchFamily="50" charset="-128"/>
              </a:rPr>
              <a:t>)</a:t>
            </a:r>
          </a:p>
        </p:txBody>
      </p:sp>
    </p:spTree>
    <p:extLst>
      <p:ext uri="{BB962C8B-B14F-4D97-AF65-F5344CB8AC3E}">
        <p14:creationId xmlns:p14="http://schemas.microsoft.com/office/powerpoint/2010/main" val="546832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a:blip r:embed="rId3"/>
          <a:stretch>
            <a:fillRect/>
          </a:stretch>
        </p:blipFill>
        <p:spPr>
          <a:xfrm>
            <a:off x="102643" y="2953504"/>
            <a:ext cx="4459831" cy="2431816"/>
          </a:xfrm>
          <a:prstGeom prst="rect">
            <a:avLst/>
          </a:prstGeom>
        </p:spPr>
      </p:pic>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28</a:t>
            </a:fld>
            <a:endParaRPr kumimoji="1" lang="ja-JP" altLang="en-US"/>
          </a:p>
        </p:txBody>
      </p:sp>
      <p:sp>
        <p:nvSpPr>
          <p:cNvPr id="29" name="正方形/長方形 28"/>
          <p:cNvSpPr/>
          <p:nvPr/>
        </p:nvSpPr>
        <p:spPr>
          <a:xfrm>
            <a:off x="215900" y="840309"/>
            <a:ext cx="8316540"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① さっぽろ保育園マップ（</a:t>
            </a:r>
            <a:r>
              <a:rPr lang="en-US" altLang="ja-JP" sz="2000" dirty="0">
                <a:solidFill>
                  <a:schemeClr val="tx1"/>
                </a:solidFill>
                <a:latin typeface="+mn-ea"/>
                <a:cs typeface="Meiryo UI" panose="020B0604030504040204" pitchFamily="50" charset="-128"/>
              </a:rPr>
              <a:t>Code for Sapporo </a:t>
            </a:r>
            <a:r>
              <a:rPr lang="ja-JP" altLang="en-US" sz="2000" dirty="0">
                <a:solidFill>
                  <a:schemeClr val="tx1"/>
                </a:solidFill>
                <a:latin typeface="+mn-ea"/>
                <a:cs typeface="Meiryo UI" panose="020B0604030504040204" pitchFamily="50" charset="-128"/>
              </a:rPr>
              <a:t>パパママ</a:t>
            </a:r>
            <a:r>
              <a:rPr lang="ja-JP" altLang="en-US" sz="2000" dirty="0" err="1">
                <a:solidFill>
                  <a:schemeClr val="tx1"/>
                </a:solidFill>
                <a:latin typeface="+mn-ea"/>
                <a:cs typeface="Meiryo UI" panose="020B0604030504040204" pitchFamily="50" charset="-128"/>
              </a:rPr>
              <a:t>まっぷ</a:t>
            </a:r>
            <a:r>
              <a:rPr lang="ja-JP" altLang="en-US" sz="2000" dirty="0">
                <a:solidFill>
                  <a:schemeClr val="tx1"/>
                </a:solidFill>
                <a:latin typeface="+mn-ea"/>
                <a:cs typeface="Meiryo UI" panose="020B0604030504040204" pitchFamily="50" charset="-128"/>
              </a:rPr>
              <a:t>チーム）</a:t>
            </a:r>
          </a:p>
        </p:txBody>
      </p:sp>
      <p:sp>
        <p:nvSpPr>
          <p:cNvPr id="10" name="四角形: 角を丸くする 9">
            <a:extLst>
              <a:ext uri="{FF2B5EF4-FFF2-40B4-BE49-F238E27FC236}">
                <a16:creationId xmlns:a16="http://schemas.microsoft.com/office/drawing/2014/main" id="{683F6A8F-D098-45F9-BBEF-610D483B57C8}"/>
              </a:ext>
            </a:extLst>
          </p:cNvPr>
          <p:cNvSpPr/>
          <p:nvPr/>
        </p:nvSpPr>
        <p:spPr>
          <a:xfrm>
            <a:off x="317237" y="1216512"/>
            <a:ext cx="8502531" cy="974759"/>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n-ea"/>
                <a:cs typeface="Meiryo UI" panose="020B0604030504040204" pitchFamily="50" charset="-128"/>
              </a:rPr>
              <a:t>パパママの負担を軽くする、それぞれの家庭の事情に合わせた、子育てに寄り添うマップアプリ。</a:t>
            </a:r>
          </a:p>
          <a:p>
            <a:pPr marL="285750" indent="-285750">
              <a:buFont typeface="Wingdings" panose="05000000000000000000" pitchFamily="2" charset="2"/>
              <a:buChar char="l"/>
            </a:pPr>
            <a:r>
              <a:rPr lang="ja-JP" altLang="en-US" sz="1600" dirty="0">
                <a:solidFill>
                  <a:schemeClr val="tx1"/>
                </a:solidFill>
                <a:latin typeface="+mn-ea"/>
                <a:cs typeface="Meiryo UI" panose="020B0604030504040204" pitchFamily="50" charset="-128"/>
              </a:rPr>
              <a:t>使用しているデータ</a:t>
            </a:r>
            <a:r>
              <a:rPr lang="en-US" altLang="ja-JP" sz="1600" dirty="0">
                <a:solidFill>
                  <a:schemeClr val="tx1"/>
                </a:solidFill>
                <a:latin typeface="+mn-ea"/>
                <a:cs typeface="Meiryo UI" panose="020B0604030504040204" pitchFamily="50" charset="-128"/>
              </a:rPr>
              <a:t>: </a:t>
            </a:r>
            <a:r>
              <a:rPr lang="ja-JP" altLang="en-US" sz="1600" dirty="0">
                <a:solidFill>
                  <a:schemeClr val="tx1"/>
                </a:solidFill>
                <a:latin typeface="+mn-ea"/>
                <a:cs typeface="Meiryo UI" panose="020B0604030504040204" pitchFamily="50" charset="-128"/>
              </a:rPr>
              <a:t>保育施設・国土数値・地図情報</a:t>
            </a:r>
            <a:endParaRPr lang="en-US" altLang="ja-JP" sz="1600" dirty="0">
              <a:solidFill>
                <a:schemeClr val="tx1"/>
              </a:solidFill>
              <a:latin typeface="+mn-ea"/>
              <a:cs typeface="Meiryo UI" panose="020B0604030504040204" pitchFamily="50" charset="-128"/>
            </a:endParaRPr>
          </a:p>
          <a:p>
            <a:pPr marL="285750" indent="-285750">
              <a:buFont typeface="Wingdings" panose="05000000000000000000" pitchFamily="2" charset="2"/>
              <a:buChar char="l"/>
            </a:pPr>
            <a:r>
              <a:rPr lang="ja-JP" altLang="en-US" sz="1600" dirty="0">
                <a:solidFill>
                  <a:schemeClr val="tx1"/>
                </a:solidFill>
                <a:latin typeface="+mn-ea"/>
                <a:cs typeface="Meiryo UI" panose="020B0604030504040204" pitchFamily="50" charset="-128"/>
              </a:rPr>
              <a:t>データの形式</a:t>
            </a:r>
            <a:r>
              <a:rPr lang="en-US" altLang="ja-JP" sz="1600" dirty="0">
                <a:solidFill>
                  <a:schemeClr val="tx1"/>
                </a:solidFill>
                <a:latin typeface="+mn-ea"/>
                <a:cs typeface="Meiryo UI" panose="020B0604030504040204" pitchFamily="50" charset="-128"/>
              </a:rPr>
              <a:t>: PDF</a:t>
            </a:r>
            <a:r>
              <a:rPr lang="ja-JP" altLang="en-US" sz="1600" dirty="0">
                <a:solidFill>
                  <a:schemeClr val="tx1"/>
                </a:solidFill>
                <a:latin typeface="+mn-ea"/>
                <a:cs typeface="Meiryo UI" panose="020B0604030504040204" pitchFamily="50" charset="-128"/>
              </a:rPr>
              <a:t>・</a:t>
            </a:r>
            <a:r>
              <a:rPr lang="en-US" altLang="ja-JP" sz="1600" dirty="0">
                <a:solidFill>
                  <a:schemeClr val="tx1"/>
                </a:solidFill>
                <a:latin typeface="+mn-ea"/>
                <a:cs typeface="Meiryo UI" panose="020B0604030504040204" pitchFamily="50" charset="-128"/>
              </a:rPr>
              <a:t>Excel</a:t>
            </a:r>
            <a:r>
              <a:rPr lang="ja-JP" altLang="en-US" sz="1600" dirty="0">
                <a:solidFill>
                  <a:schemeClr val="tx1"/>
                </a:solidFill>
                <a:latin typeface="+mn-ea"/>
                <a:cs typeface="Meiryo UI" panose="020B0604030504040204" pitchFamily="50" charset="-128"/>
              </a:rPr>
              <a:t>・</a:t>
            </a:r>
            <a:r>
              <a:rPr lang="en-US" altLang="ja-JP" sz="1600" dirty="0" err="1">
                <a:solidFill>
                  <a:schemeClr val="tx1"/>
                </a:solidFill>
                <a:latin typeface="+mn-ea"/>
                <a:cs typeface="Meiryo UI" panose="020B0604030504040204" pitchFamily="50" charset="-128"/>
              </a:rPr>
              <a:t>WebAPI</a:t>
            </a:r>
            <a:r>
              <a:rPr lang="ja-JP" altLang="en-US" sz="1600" dirty="0">
                <a:solidFill>
                  <a:schemeClr val="tx1"/>
                </a:solidFill>
                <a:latin typeface="+mn-ea"/>
                <a:cs typeface="Meiryo UI" panose="020B0604030504040204" pitchFamily="50" charset="-128"/>
              </a:rPr>
              <a:t>（地図）</a:t>
            </a:r>
            <a:endParaRPr lang="en-US" altLang="ja-JP" sz="1600" dirty="0">
              <a:solidFill>
                <a:schemeClr val="tx1"/>
              </a:solidFill>
              <a:latin typeface="+mn-ea"/>
              <a:cs typeface="Meiryo UI" panose="020B0604030504040204" pitchFamily="50" charset="-128"/>
            </a:endParaRPr>
          </a:p>
        </p:txBody>
      </p:sp>
      <p:sp>
        <p:nvSpPr>
          <p:cNvPr id="23" name="角丸四角形 37">
            <a:extLst>
              <a:ext uri="{FF2B5EF4-FFF2-40B4-BE49-F238E27FC236}">
                <a16:creationId xmlns:a16="http://schemas.microsoft.com/office/drawing/2014/main" id="{B51299D4-77C5-4A22-830E-B26B19F57C32}"/>
              </a:ext>
            </a:extLst>
          </p:cNvPr>
          <p:cNvSpPr/>
          <p:nvPr/>
        </p:nvSpPr>
        <p:spPr>
          <a:xfrm>
            <a:off x="234775" y="2407662"/>
            <a:ext cx="4230609" cy="421839"/>
          </a:xfrm>
          <a:prstGeom prst="roundRect">
            <a:avLst>
              <a:gd name="adj" fmla="val 5000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認可保育園、認可外保育園、幼稚園が異なる色のアイコンで</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マップ上に表示される</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p:txBody>
      </p:sp>
      <p:sp>
        <p:nvSpPr>
          <p:cNvPr id="25" name="角丸四角形 52">
            <a:extLst>
              <a:ext uri="{FF2B5EF4-FFF2-40B4-BE49-F238E27FC236}">
                <a16:creationId xmlns:a16="http://schemas.microsoft.com/office/drawing/2014/main" id="{D15F0712-4321-4437-B38F-D174C2C18E63}"/>
              </a:ext>
            </a:extLst>
          </p:cNvPr>
          <p:cNvSpPr/>
          <p:nvPr/>
        </p:nvSpPr>
        <p:spPr>
          <a:xfrm>
            <a:off x="4695448" y="4318640"/>
            <a:ext cx="4313069" cy="1683337"/>
          </a:xfrm>
          <a:prstGeom prst="roundRect">
            <a:avLst>
              <a:gd name="adj" fmla="val 10424"/>
            </a:avLst>
          </a:prstGeom>
          <a:noFill/>
          <a:ln w="9525" cap="flat" cmpd="sng" algn="ctr">
            <a:solidFill>
              <a:schemeClr val="accent1"/>
            </a:solid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26" name="片側の 2 つの角を丸めた四角形 53">
            <a:extLst>
              <a:ext uri="{FF2B5EF4-FFF2-40B4-BE49-F238E27FC236}">
                <a16:creationId xmlns:a16="http://schemas.microsoft.com/office/drawing/2014/main" id="{45E7DE47-C929-4E49-8504-BCEBCEB0122D}"/>
              </a:ext>
            </a:extLst>
          </p:cNvPr>
          <p:cNvSpPr/>
          <p:nvPr/>
        </p:nvSpPr>
        <p:spPr>
          <a:xfrm>
            <a:off x="4695448" y="4318640"/>
            <a:ext cx="4313069" cy="419339"/>
          </a:xfrm>
          <a:prstGeom prst="round2SameRect">
            <a:avLst>
              <a:gd name="adj1" fmla="val 40827"/>
              <a:gd name="adj2" fmla="val 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27" name="下矢印 54">
            <a:extLst>
              <a:ext uri="{FF2B5EF4-FFF2-40B4-BE49-F238E27FC236}">
                <a16:creationId xmlns:a16="http://schemas.microsoft.com/office/drawing/2014/main" id="{19B0C89E-0B20-4801-86A5-5B21B5B0D23D}"/>
              </a:ext>
            </a:extLst>
          </p:cNvPr>
          <p:cNvSpPr/>
          <p:nvPr/>
        </p:nvSpPr>
        <p:spPr>
          <a:xfrm>
            <a:off x="6712739" y="4037191"/>
            <a:ext cx="274998" cy="264503"/>
          </a:xfrm>
          <a:prstGeom prst="downArrow">
            <a:avLst>
              <a:gd name="adj1" fmla="val 30686"/>
              <a:gd name="adj2" fmla="val 5000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30" name="テキスト ボックス 56">
            <a:extLst>
              <a:ext uri="{FF2B5EF4-FFF2-40B4-BE49-F238E27FC236}">
                <a16:creationId xmlns:a16="http://schemas.microsoft.com/office/drawing/2014/main" id="{D79C4EBD-CAA4-4256-ACE9-6E73B956F01B}"/>
              </a:ext>
            </a:extLst>
          </p:cNvPr>
          <p:cNvSpPr txBox="1"/>
          <p:nvPr/>
        </p:nvSpPr>
        <p:spPr>
          <a:xfrm>
            <a:off x="4799181" y="2521747"/>
            <a:ext cx="3443571" cy="369332"/>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ja-JP" altLang="en-US" dirty="0">
                <a:solidFill>
                  <a:schemeClr val="accent1"/>
                </a:solidFill>
                <a:latin typeface="+mn-ea"/>
                <a:cs typeface="小塚ゴシック Pr6N M"/>
              </a:rPr>
              <a:t>さっぽろ保育園マップ</a:t>
            </a:r>
            <a:r>
              <a:rPr kumimoji="1" lang="en-US" altLang="ja-JP" dirty="0">
                <a:solidFill>
                  <a:schemeClr val="accent1"/>
                </a:solidFill>
                <a:latin typeface="+mn-ea"/>
                <a:cs typeface="小塚ゴシック Pr6N M"/>
              </a:rPr>
              <a:t> </a:t>
            </a:r>
            <a:r>
              <a:rPr kumimoji="1" lang="ja-JP" altLang="en-US" sz="1600" dirty="0">
                <a:solidFill>
                  <a:schemeClr val="accent1"/>
                </a:solidFill>
                <a:latin typeface="+mn-ea"/>
                <a:cs typeface="小塚ゴシック Pr6N M"/>
              </a:rPr>
              <a:t>誕生の</a:t>
            </a:r>
            <a:r>
              <a:rPr kumimoji="1" lang="en-US" altLang="ja-JP" dirty="0">
                <a:solidFill>
                  <a:schemeClr val="accent1"/>
                </a:solidFill>
                <a:latin typeface="+mn-ea"/>
                <a:cs typeface="小塚ゴシック Pr6N M"/>
              </a:rPr>
              <a:t> </a:t>
            </a:r>
            <a:r>
              <a:rPr kumimoji="1" lang="ja-JP" altLang="en-US" dirty="0">
                <a:solidFill>
                  <a:schemeClr val="accent1"/>
                </a:solidFill>
                <a:latin typeface="+mn-ea"/>
                <a:cs typeface="小塚ゴシック Pr6N M"/>
              </a:rPr>
              <a:t>キッカケ</a:t>
            </a:r>
          </a:p>
        </p:txBody>
      </p:sp>
      <p:sp>
        <p:nvSpPr>
          <p:cNvPr id="31" name="テキスト ボックス 57">
            <a:extLst>
              <a:ext uri="{FF2B5EF4-FFF2-40B4-BE49-F238E27FC236}">
                <a16:creationId xmlns:a16="http://schemas.microsoft.com/office/drawing/2014/main" id="{33CABB6B-AE1E-4591-9D0C-FEA048DCE756}"/>
              </a:ext>
            </a:extLst>
          </p:cNvPr>
          <p:cNvSpPr txBox="1"/>
          <p:nvPr/>
        </p:nvSpPr>
        <p:spPr>
          <a:xfrm>
            <a:off x="4711607" y="2875362"/>
            <a:ext cx="4295165" cy="1015663"/>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171450" indent="-171450">
              <a:buFont typeface="Wingdings" charset="2"/>
              <a:buChar char="l"/>
            </a:pPr>
            <a:r>
              <a:rPr lang="ja-JP" altLang="en-US" sz="1200" dirty="0">
                <a:latin typeface="+mn-ea"/>
                <a:cs typeface="小塚ゴシック Pr6N L"/>
              </a:rPr>
              <a:t>保育園や幼稚園は管轄が厚生労働省、文部科学省、</a:t>
            </a:r>
            <a:r>
              <a:rPr lang="en-US" altLang="ja-JP" sz="1200" dirty="0">
                <a:latin typeface="+mn-ea"/>
                <a:cs typeface="小塚ゴシック Pr6N L"/>
              </a:rPr>
              <a:t/>
            </a:r>
            <a:br>
              <a:rPr lang="en-US" altLang="ja-JP" sz="1200" dirty="0">
                <a:latin typeface="+mn-ea"/>
                <a:cs typeface="小塚ゴシック Pr6N L"/>
              </a:rPr>
            </a:br>
            <a:r>
              <a:rPr lang="ja-JP" altLang="en-US" sz="1200" dirty="0">
                <a:latin typeface="+mn-ea"/>
                <a:cs typeface="小塚ゴシック Pr6N L"/>
              </a:rPr>
              <a:t>各自治体とそれぞれ異なるため、一元化された情報がなかった</a:t>
            </a:r>
            <a:endParaRPr lang="en-US" altLang="ja-JP" sz="1200" dirty="0">
              <a:latin typeface="+mn-ea"/>
              <a:cs typeface="小塚ゴシック Pr6N L"/>
            </a:endParaRPr>
          </a:p>
          <a:p>
            <a:pPr marL="171450" indent="-171450">
              <a:buFont typeface="Wingdings" charset="2"/>
              <a:buChar char="l"/>
            </a:pPr>
            <a:endParaRPr lang="en-US" altLang="ja-JP" sz="1200" dirty="0">
              <a:latin typeface="+mn-ea"/>
              <a:cs typeface="小塚ゴシック Pr6N L"/>
            </a:endParaRPr>
          </a:p>
          <a:p>
            <a:pPr marL="171450" indent="-171450">
              <a:buFont typeface="Wingdings" charset="2"/>
              <a:buChar char="l"/>
            </a:pPr>
            <a:r>
              <a:rPr lang="ja-JP" altLang="en-US" sz="1200" dirty="0">
                <a:latin typeface="+mn-ea"/>
                <a:cs typeface="小塚ゴシック Pr6N L"/>
              </a:rPr>
              <a:t>分散した公開情報から申し込みたい預け先を探したり</a:t>
            </a:r>
            <a:endParaRPr lang="en-US" altLang="ja-JP" sz="1200" dirty="0">
              <a:latin typeface="+mn-ea"/>
              <a:cs typeface="小塚ゴシック Pr6N L"/>
            </a:endParaRPr>
          </a:p>
          <a:p>
            <a:r>
              <a:rPr lang="ja-JP" altLang="en-US" sz="1200" dirty="0">
                <a:latin typeface="+mn-ea"/>
                <a:cs typeface="小塚ゴシック Pr6N L"/>
              </a:rPr>
              <a:t>　調べたりすることは大変だった</a:t>
            </a:r>
            <a:endParaRPr lang="en-US" altLang="ja-JP" sz="1200" dirty="0">
              <a:latin typeface="+mn-ea"/>
              <a:cs typeface="小塚ゴシック Pr6N L"/>
            </a:endParaRPr>
          </a:p>
        </p:txBody>
      </p:sp>
      <p:sp>
        <p:nvSpPr>
          <p:cNvPr id="34" name="テキスト ボックス 59">
            <a:extLst>
              <a:ext uri="{FF2B5EF4-FFF2-40B4-BE49-F238E27FC236}">
                <a16:creationId xmlns:a16="http://schemas.microsoft.com/office/drawing/2014/main" id="{7352AA35-521A-422D-8557-CE4615685130}"/>
              </a:ext>
            </a:extLst>
          </p:cNvPr>
          <p:cNvSpPr txBox="1"/>
          <p:nvPr/>
        </p:nvSpPr>
        <p:spPr>
          <a:xfrm>
            <a:off x="4799181" y="4355812"/>
            <a:ext cx="3623108" cy="369332"/>
          </a:xfrm>
          <a:prstGeom prst="rect">
            <a:avLst/>
          </a:prstGeom>
          <a:solidFill>
            <a:schemeClr val="accent1"/>
          </a:solid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ysClr val="window" lastClr="FFFFFF"/>
                </a:solidFill>
                <a:effectLst/>
                <a:uLnTx/>
                <a:uFillTx/>
                <a:latin typeface="+mn-ea"/>
                <a:cs typeface="小塚ゴシック Pr6N M"/>
              </a:rPr>
              <a:t>さっぽろ保育園マップ</a:t>
            </a:r>
            <a:r>
              <a:rPr kumimoji="1" lang="en-US" altLang="ja-JP" sz="1800" b="0" i="0" u="none" strike="noStrike" kern="1200" cap="none" spc="0" normalizeH="0" baseline="0" noProof="0" dirty="0">
                <a:ln>
                  <a:noFill/>
                </a:ln>
                <a:solidFill>
                  <a:sysClr val="window" lastClr="FFFFFF"/>
                </a:solidFill>
                <a:effectLst/>
                <a:uLnTx/>
                <a:uFillTx/>
                <a:latin typeface="+mn-ea"/>
                <a:cs typeface="小塚ゴシック Pr6N M"/>
              </a:rPr>
              <a:t> </a:t>
            </a:r>
            <a:r>
              <a:rPr kumimoji="1" lang="ja-JP" altLang="en-US" sz="1600" b="0" i="0" u="none" strike="noStrike" kern="1200" cap="none" spc="0" normalizeH="0" baseline="0" noProof="0" dirty="0">
                <a:ln>
                  <a:noFill/>
                </a:ln>
                <a:solidFill>
                  <a:sysClr val="window" lastClr="FFFFFF"/>
                </a:solidFill>
                <a:effectLst/>
                <a:uLnTx/>
                <a:uFillTx/>
                <a:latin typeface="+mn-ea"/>
                <a:cs typeface="小塚ゴシック Pr6N M"/>
              </a:rPr>
              <a:t>でこう</a:t>
            </a:r>
            <a:r>
              <a:rPr kumimoji="1" lang="en-US" altLang="ja-JP" sz="1800" b="0" i="0" u="none" strike="noStrike" kern="1200" cap="none" spc="0" normalizeH="0" baseline="0" noProof="0" dirty="0">
                <a:ln>
                  <a:noFill/>
                </a:ln>
                <a:solidFill>
                  <a:sysClr val="window" lastClr="FFFFFF"/>
                </a:solidFill>
                <a:effectLst/>
                <a:uLnTx/>
                <a:uFillTx/>
                <a:latin typeface="+mn-ea"/>
                <a:cs typeface="小塚ゴシック Pr6N M"/>
              </a:rPr>
              <a:t> </a:t>
            </a:r>
            <a:r>
              <a:rPr kumimoji="1" lang="ja-JP" altLang="en-US" sz="1800" b="0" i="0" u="none" strike="noStrike" kern="1200" cap="none" spc="0" normalizeH="0" baseline="0" noProof="0" dirty="0">
                <a:ln>
                  <a:noFill/>
                </a:ln>
                <a:solidFill>
                  <a:sysClr val="window" lastClr="FFFFFF"/>
                </a:solidFill>
                <a:effectLst/>
                <a:uLnTx/>
                <a:uFillTx/>
                <a:latin typeface="+mn-ea"/>
                <a:cs typeface="小塚ゴシック Pr6N M"/>
              </a:rPr>
              <a:t>変わった！</a:t>
            </a:r>
          </a:p>
        </p:txBody>
      </p:sp>
      <p:sp>
        <p:nvSpPr>
          <p:cNvPr id="35" name="テキスト ボックス 60">
            <a:extLst>
              <a:ext uri="{FF2B5EF4-FFF2-40B4-BE49-F238E27FC236}">
                <a16:creationId xmlns:a16="http://schemas.microsoft.com/office/drawing/2014/main" id="{B2709881-DCAF-45FE-9FB1-0497AA64F250}"/>
              </a:ext>
            </a:extLst>
          </p:cNvPr>
          <p:cNvSpPr txBox="1"/>
          <p:nvPr/>
        </p:nvSpPr>
        <p:spPr>
          <a:xfrm>
            <a:off x="4711607" y="4801648"/>
            <a:ext cx="4280339" cy="1200329"/>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171450" indent="-171450">
              <a:buFont typeface="Wingdings" charset="2"/>
              <a:buChar char="l"/>
            </a:pPr>
            <a:r>
              <a:rPr lang="ja-JP" altLang="en-US" sz="1200" dirty="0">
                <a:latin typeface="+mn-ea"/>
                <a:cs typeface="小塚ゴシック Pr6N L"/>
              </a:rPr>
              <a:t>アプリ運営者が各省、各自治体の情報をまとめて公開することで、</a:t>
            </a:r>
            <a:r>
              <a:rPr lang="en-US" altLang="ja-JP" sz="1200" dirty="0">
                <a:latin typeface="+mn-ea"/>
                <a:cs typeface="小塚ゴシック Pr6N L"/>
              </a:rPr>
              <a:t/>
            </a:r>
            <a:br>
              <a:rPr lang="en-US" altLang="ja-JP" sz="1200" dirty="0">
                <a:latin typeface="+mn-ea"/>
                <a:cs typeface="小塚ゴシック Pr6N L"/>
              </a:rPr>
            </a:br>
            <a:r>
              <a:rPr lang="ja-JP" altLang="en-US" sz="1200" dirty="0">
                <a:latin typeface="+mn-ea"/>
                <a:cs typeface="小塚ゴシック Pr6N L"/>
              </a:rPr>
              <a:t>一目で必要な情報がマップ上でわかるようになった</a:t>
            </a:r>
            <a:endParaRPr lang="en-US" altLang="ja-JP" sz="1200" dirty="0">
              <a:latin typeface="+mn-ea"/>
              <a:cs typeface="小塚ゴシック Pr6N L"/>
            </a:endParaRPr>
          </a:p>
          <a:p>
            <a:pPr marL="171450" indent="-171450">
              <a:buFont typeface="Wingdings" charset="2"/>
              <a:buChar char="l"/>
            </a:pPr>
            <a:r>
              <a:rPr lang="ja-JP" altLang="en-US" sz="1200" dirty="0">
                <a:latin typeface="+mn-ea"/>
                <a:cs typeface="小塚ゴシック Pr6N L"/>
              </a:rPr>
              <a:t>ユーザ数：</a:t>
            </a:r>
            <a:r>
              <a:rPr lang="en-US" altLang="ja-JP" sz="1200" dirty="0">
                <a:latin typeface="+mn-ea"/>
                <a:cs typeface="小塚ゴシック Pr6N L"/>
              </a:rPr>
              <a:t>9,000</a:t>
            </a:r>
            <a:r>
              <a:rPr lang="ja-JP" altLang="en-US" sz="1200" dirty="0">
                <a:latin typeface="+mn-ea"/>
                <a:cs typeface="小塚ゴシック Pr6N L"/>
              </a:rPr>
              <a:t>人弱（累計）</a:t>
            </a:r>
            <a:endParaRPr lang="en-US" altLang="ja-JP" sz="1200" dirty="0">
              <a:latin typeface="+mn-ea"/>
              <a:cs typeface="小塚ゴシック Pr6N L"/>
            </a:endParaRPr>
          </a:p>
          <a:p>
            <a:pPr marL="171450" indent="-171450">
              <a:buFont typeface="Wingdings" charset="2"/>
              <a:buChar char="l"/>
            </a:pPr>
            <a:r>
              <a:rPr lang="ja-JP" altLang="en-US" sz="1200" dirty="0">
                <a:latin typeface="+mn-ea"/>
                <a:cs typeface="小塚ゴシック Pr6N L"/>
              </a:rPr>
              <a:t>保育園の所在地だけでなく開園時間や空き情報も</a:t>
            </a:r>
            <a:r>
              <a:rPr lang="en-US" altLang="ja-JP" sz="1200" dirty="0">
                <a:latin typeface="+mn-ea"/>
                <a:cs typeface="小塚ゴシック Pr6N L"/>
              </a:rPr>
              <a:t/>
            </a:r>
            <a:br>
              <a:rPr lang="en-US" altLang="ja-JP" sz="1200" dirty="0">
                <a:latin typeface="+mn-ea"/>
                <a:cs typeface="小塚ゴシック Pr6N L"/>
              </a:rPr>
            </a:br>
            <a:r>
              <a:rPr lang="ja-JP" altLang="en-US" sz="1200" dirty="0">
                <a:latin typeface="+mn-ea"/>
                <a:cs typeface="小塚ゴシック Pr6N L"/>
              </a:rPr>
              <a:t>マップ上で確認できるため、保護者の負担軽減に繋がった</a:t>
            </a:r>
            <a:endParaRPr lang="en-US" altLang="ja-JP" sz="1200" dirty="0">
              <a:latin typeface="+mn-ea"/>
              <a:cs typeface="小塚ゴシック Pr6N L"/>
            </a:endParaRPr>
          </a:p>
          <a:p>
            <a:pPr marL="171450" indent="-171450">
              <a:buFont typeface="Wingdings" charset="2"/>
              <a:buChar char="l"/>
            </a:pPr>
            <a:r>
              <a:rPr lang="ja-JP" altLang="en-US" sz="1200" dirty="0">
                <a:latin typeface="+mn-ea"/>
                <a:cs typeface="小塚ゴシック Pr6N L"/>
              </a:rPr>
              <a:t>現在までにこの仕組を</a:t>
            </a:r>
            <a:r>
              <a:rPr lang="en-US" altLang="ja-JP" sz="1200" dirty="0">
                <a:latin typeface="+mn-ea"/>
                <a:cs typeface="小塚ゴシック Pr6N L"/>
              </a:rPr>
              <a:t>12</a:t>
            </a:r>
            <a:r>
              <a:rPr lang="ja-JP" altLang="en-US" sz="1200" dirty="0">
                <a:latin typeface="+mn-ea"/>
                <a:cs typeface="小塚ゴシック Pr6N L"/>
              </a:rPr>
              <a:t>地域に横展開</a:t>
            </a:r>
            <a:endParaRPr lang="en-US" altLang="ja-JP" sz="1200" dirty="0">
              <a:latin typeface="+mn-ea"/>
              <a:cs typeface="小塚ゴシック Pr6N L"/>
            </a:endParaRPr>
          </a:p>
        </p:txBody>
      </p:sp>
      <p:sp>
        <p:nvSpPr>
          <p:cNvPr id="36" name="角丸四角形 61">
            <a:extLst>
              <a:ext uri="{FF2B5EF4-FFF2-40B4-BE49-F238E27FC236}">
                <a16:creationId xmlns:a16="http://schemas.microsoft.com/office/drawing/2014/main" id="{8106BE1E-3FF7-4BF5-AA3C-5931A7396809}"/>
              </a:ext>
            </a:extLst>
          </p:cNvPr>
          <p:cNvSpPr/>
          <p:nvPr/>
        </p:nvSpPr>
        <p:spPr>
          <a:xfrm>
            <a:off x="4693704" y="2467555"/>
            <a:ext cx="4313069" cy="1534026"/>
          </a:xfrm>
          <a:prstGeom prst="roundRect">
            <a:avLst>
              <a:gd name="adj" fmla="val 10424"/>
            </a:avLst>
          </a:prstGeom>
          <a:noFill/>
          <a:ln w="9525" cap="flat" cmpd="sng" algn="ctr">
            <a:solidFill>
              <a:schemeClr val="accent1"/>
            </a:solid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37" name="角丸四角形 62">
            <a:extLst>
              <a:ext uri="{FF2B5EF4-FFF2-40B4-BE49-F238E27FC236}">
                <a16:creationId xmlns:a16="http://schemas.microsoft.com/office/drawing/2014/main" id="{2395981E-9433-41BA-822D-57BD964063F0}"/>
              </a:ext>
            </a:extLst>
          </p:cNvPr>
          <p:cNvSpPr/>
          <p:nvPr/>
        </p:nvSpPr>
        <p:spPr>
          <a:xfrm>
            <a:off x="830633" y="5455431"/>
            <a:ext cx="3038893" cy="421839"/>
          </a:xfrm>
          <a:prstGeom prst="roundRect">
            <a:avLst>
              <a:gd name="adj" fmla="val 5000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アイコンをクリックすると</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開園時間や空き情報などを確認できる</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p:txBody>
      </p:sp>
      <p:sp>
        <p:nvSpPr>
          <p:cNvPr id="19" name="正方形/長方形 18">
            <a:extLst>
              <a:ext uri="{FF2B5EF4-FFF2-40B4-BE49-F238E27FC236}">
                <a16:creationId xmlns:a16="http://schemas.microsoft.com/office/drawing/2014/main" id="{AEBA3CBD-D903-4533-8558-1F0B73CB8740}"/>
              </a:ext>
            </a:extLst>
          </p:cNvPr>
          <p:cNvSpPr/>
          <p:nvPr/>
        </p:nvSpPr>
        <p:spPr>
          <a:xfrm>
            <a:off x="611560" y="6544187"/>
            <a:ext cx="8165084" cy="307777"/>
          </a:xfrm>
          <a:prstGeom prst="rect">
            <a:avLst/>
          </a:prstGeom>
        </p:spPr>
        <p:txBody>
          <a:bodyPr wrap="square">
            <a:spAutoFit/>
          </a:bodyPr>
          <a:lstStyle/>
          <a:p>
            <a:pPr algn="r"/>
            <a:r>
              <a:rPr kumimoji="1" lang="en-US" altLang="ja-JP" sz="1400" dirty="0"/>
              <a:t>※</a:t>
            </a:r>
            <a:r>
              <a:rPr kumimoji="1" lang="ja-JP" altLang="en-US" sz="1400" dirty="0"/>
              <a:t>出典</a:t>
            </a:r>
            <a:r>
              <a:rPr kumimoji="1" lang="en-US" altLang="ja-JP" sz="1400" dirty="0"/>
              <a:t>: </a:t>
            </a:r>
            <a:r>
              <a:rPr kumimoji="1" lang="ja-JP" altLang="en-US" sz="1400" dirty="0"/>
              <a:t>内閣官房「オープンデータ</a:t>
            </a:r>
            <a:r>
              <a:rPr kumimoji="1" lang="en-US" altLang="ja-JP" sz="1400" dirty="0"/>
              <a:t>100</a:t>
            </a:r>
            <a:r>
              <a:rPr kumimoji="1" lang="ja-JP" altLang="en-US" sz="1400" dirty="0"/>
              <a:t>」より「さっぽろ保育園マップ」 </a:t>
            </a:r>
            <a:r>
              <a:rPr kumimoji="1" lang="en-US" altLang="ja-JP" sz="1400" dirty="0"/>
              <a:t>https://cio.go.jp/opendata100</a:t>
            </a:r>
            <a:endParaRPr kumimoji="1" lang="ja-JP" altLang="en-US" sz="1400" dirty="0"/>
          </a:p>
        </p:txBody>
      </p:sp>
      <p:sp>
        <p:nvSpPr>
          <p:cNvPr id="21" name="タイトル 1">
            <a:extLst>
              <a:ext uri="{FF2B5EF4-FFF2-40B4-BE49-F238E27FC236}">
                <a16:creationId xmlns:a16="http://schemas.microsoft.com/office/drawing/2014/main" id="{CCC6629C-721B-4556-911B-6BE490D135F9}"/>
              </a:ext>
            </a:extLst>
          </p:cNvPr>
          <p:cNvSpPr>
            <a:spLocks noGrp="1"/>
          </p:cNvSpPr>
          <p:nvPr>
            <p:ph type="title"/>
          </p:nvPr>
        </p:nvSpPr>
        <p:spPr>
          <a:xfrm>
            <a:off x="251520" y="313813"/>
            <a:ext cx="8712968" cy="424732"/>
          </a:xfrm>
        </p:spPr>
        <p:txBody>
          <a:bodyPr/>
          <a:lstStyle/>
          <a:p>
            <a:r>
              <a:rPr lang="en-US" altLang="ja-JP" dirty="0">
                <a:latin typeface="+mn-ea"/>
                <a:ea typeface="+mn-ea"/>
              </a:rPr>
              <a:t>2.4 </a:t>
            </a:r>
            <a:r>
              <a:rPr lang="ja-JP" altLang="en-US" dirty="0">
                <a:latin typeface="+mn-ea"/>
                <a:ea typeface="+mn-ea"/>
              </a:rPr>
              <a:t>オープンデータによる官民協働の促進</a:t>
            </a:r>
            <a:endParaRPr kumimoji="1" lang="ja-JP" altLang="en-US" dirty="0">
              <a:latin typeface="+mn-ea"/>
              <a:ea typeface="+mn-ea"/>
            </a:endParaRPr>
          </a:p>
        </p:txBody>
      </p:sp>
      <p:sp>
        <p:nvSpPr>
          <p:cNvPr id="22" name="タイトル 1">
            <a:extLst>
              <a:ext uri="{FF2B5EF4-FFF2-40B4-BE49-F238E27FC236}">
                <a16:creationId xmlns:a16="http://schemas.microsoft.com/office/drawing/2014/main" id="{872C00C5-D076-4603-BFF7-EA6AB9F1A26B}"/>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Tree>
    <p:extLst>
      <p:ext uri="{BB962C8B-B14F-4D97-AF65-F5344CB8AC3E}">
        <p14:creationId xmlns:p14="http://schemas.microsoft.com/office/powerpoint/2010/main" val="4261969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566738" y="3178636"/>
            <a:ext cx="4352474" cy="430887"/>
          </a:xfrm>
          <a:prstGeom prst="rect">
            <a:avLst/>
          </a:prstGeom>
          <a:noFill/>
          <a:ln w="9525">
            <a:noFill/>
            <a:miter lim="800000"/>
            <a:headEnd/>
            <a:tailEnd/>
          </a:ln>
          <a:effectLst/>
        </p:spPr>
        <p:txBody>
          <a:bodyPr wrap="none">
            <a:spAutoFit/>
          </a:bodyPr>
          <a:lstStyle/>
          <a:p>
            <a:pPr>
              <a:lnSpc>
                <a:spcPct val="100000"/>
              </a:lnSpc>
            </a:pPr>
            <a:r>
              <a:rPr lang="ja-JP" altLang="en-US" sz="2200" dirty="0">
                <a:solidFill>
                  <a:schemeClr val="tx1"/>
                </a:solidFill>
                <a:latin typeface="+mj-ea"/>
                <a:ea typeface="+mj-ea"/>
              </a:rPr>
              <a:t>１</a:t>
            </a:r>
            <a:r>
              <a:rPr lang="en-US" altLang="ja-JP" sz="2200" dirty="0">
                <a:solidFill>
                  <a:schemeClr val="tx1"/>
                </a:solidFill>
                <a:latin typeface="+mj-ea"/>
                <a:ea typeface="+mj-ea"/>
              </a:rPr>
              <a:t>.</a:t>
            </a:r>
            <a:r>
              <a:rPr lang="ja-JP" altLang="en-US" sz="2200" dirty="0">
                <a:solidFill>
                  <a:schemeClr val="tx1"/>
                </a:solidFill>
                <a:latin typeface="+mj-ea"/>
                <a:ea typeface="+mj-ea"/>
              </a:rPr>
              <a:t> オープンデータとは何かを理解する</a:t>
            </a:r>
          </a:p>
        </p:txBody>
      </p:sp>
      <p:sp>
        <p:nvSpPr>
          <p:cNvPr id="7" name="Text Box 31">
            <a:extLst>
              <a:ext uri="{FF2B5EF4-FFF2-40B4-BE49-F238E27FC236}">
                <a16:creationId xmlns:a16="http://schemas.microsoft.com/office/drawing/2014/main" id="{2AA45135-99A0-4D96-8159-29900E9825E7}"/>
              </a:ext>
            </a:extLst>
          </p:cNvPr>
          <p:cNvSpPr txBox="1">
            <a:spLocks noChangeArrowheads="1"/>
          </p:cNvSpPr>
          <p:nvPr/>
        </p:nvSpPr>
        <p:spPr bwMode="gray">
          <a:xfrm>
            <a:off x="566738" y="3677429"/>
            <a:ext cx="3693640" cy="430887"/>
          </a:xfrm>
          <a:prstGeom prst="rect">
            <a:avLst/>
          </a:prstGeom>
          <a:noFill/>
          <a:ln w="9525">
            <a:noFill/>
            <a:miter lim="800000"/>
            <a:headEnd/>
            <a:tailEnd/>
          </a:ln>
          <a:effectLst/>
        </p:spPr>
        <p:txBody>
          <a:bodyPr wrap="none">
            <a:spAutoFit/>
          </a:bodyPr>
          <a:lstStyle/>
          <a:p>
            <a:pPr>
              <a:lnSpc>
                <a:spcPct val="100000"/>
              </a:lnSpc>
            </a:pPr>
            <a:r>
              <a:rPr lang="ja-JP" altLang="en-US" sz="2200" dirty="0">
                <a:solidFill>
                  <a:schemeClr val="bg1">
                    <a:lumMod val="85000"/>
                  </a:schemeClr>
                </a:solidFill>
                <a:latin typeface="+mj-ea"/>
                <a:ea typeface="+mj-ea"/>
              </a:rPr>
              <a:t>２</a:t>
            </a:r>
            <a:r>
              <a:rPr lang="en-US" altLang="ja-JP" sz="2200" dirty="0">
                <a:solidFill>
                  <a:schemeClr val="bg1">
                    <a:lumMod val="85000"/>
                  </a:schemeClr>
                </a:solidFill>
                <a:latin typeface="+mj-ea"/>
                <a:ea typeface="+mj-ea"/>
              </a:rPr>
              <a:t>.</a:t>
            </a:r>
            <a:r>
              <a:rPr lang="ja-JP" altLang="en-US" sz="2200" dirty="0">
                <a:solidFill>
                  <a:schemeClr val="bg1">
                    <a:lumMod val="85000"/>
                  </a:schemeClr>
                </a:solidFill>
                <a:latin typeface="+mj-ea"/>
                <a:ea typeface="+mj-ea"/>
              </a:rPr>
              <a:t> オープンデータの意義を知る</a:t>
            </a:r>
          </a:p>
        </p:txBody>
      </p:sp>
    </p:spTree>
    <p:extLst>
      <p:ext uri="{BB962C8B-B14F-4D97-AF65-F5344CB8AC3E}">
        <p14:creationId xmlns:p14="http://schemas.microsoft.com/office/powerpoint/2010/main" val="3689314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29</a:t>
            </a:fld>
            <a:endParaRPr kumimoji="1" lang="ja-JP" altLang="en-US"/>
          </a:p>
        </p:txBody>
      </p:sp>
      <p:sp>
        <p:nvSpPr>
          <p:cNvPr id="29" name="正方形/長方形 28"/>
          <p:cNvSpPr/>
          <p:nvPr/>
        </p:nvSpPr>
        <p:spPr>
          <a:xfrm>
            <a:off x="215900" y="840309"/>
            <a:ext cx="8316540"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② 税金はどこに行った？（</a:t>
            </a:r>
            <a:r>
              <a:rPr lang="en-US" altLang="ja-JP" sz="2000" dirty="0">
                <a:solidFill>
                  <a:schemeClr val="tx1"/>
                </a:solidFill>
                <a:latin typeface="+mn-ea"/>
                <a:cs typeface="Meiryo UI" panose="020B0604030504040204" pitchFamily="50" charset="-128"/>
              </a:rPr>
              <a:t>Open Knowledge Foundation Japan</a:t>
            </a:r>
            <a:r>
              <a:rPr lang="ja-JP" altLang="en-US" sz="2000" dirty="0">
                <a:solidFill>
                  <a:schemeClr val="tx1"/>
                </a:solidFill>
                <a:latin typeface="+mn-ea"/>
                <a:cs typeface="Meiryo UI" panose="020B0604030504040204" pitchFamily="50" charset="-128"/>
              </a:rPr>
              <a:t>）</a:t>
            </a:r>
          </a:p>
        </p:txBody>
      </p:sp>
      <p:sp>
        <p:nvSpPr>
          <p:cNvPr id="10" name="四角形: 角を丸くする 9">
            <a:extLst>
              <a:ext uri="{FF2B5EF4-FFF2-40B4-BE49-F238E27FC236}">
                <a16:creationId xmlns:a16="http://schemas.microsoft.com/office/drawing/2014/main" id="{683F6A8F-D098-45F9-BBEF-610D483B57C8}"/>
              </a:ext>
            </a:extLst>
          </p:cNvPr>
          <p:cNvSpPr/>
          <p:nvPr/>
        </p:nvSpPr>
        <p:spPr>
          <a:xfrm>
            <a:off x="317237" y="1216512"/>
            <a:ext cx="8502531" cy="1078195"/>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n-ea"/>
                <a:cs typeface="Meiryo UI" panose="020B0604030504040204" pitchFamily="50" charset="-128"/>
              </a:rPr>
              <a:t>税金が</a:t>
            </a:r>
            <a:r>
              <a:rPr lang="en-US" altLang="ja-JP" sz="1600" dirty="0">
                <a:solidFill>
                  <a:schemeClr val="tx1"/>
                </a:solidFill>
                <a:latin typeface="+mn-ea"/>
                <a:cs typeface="Meiryo UI" panose="020B0604030504040204" pitchFamily="50" charset="-128"/>
              </a:rPr>
              <a:t>1</a:t>
            </a:r>
            <a:r>
              <a:rPr lang="ja-JP" altLang="en-US" sz="1600" dirty="0">
                <a:solidFill>
                  <a:schemeClr val="tx1"/>
                </a:solidFill>
                <a:latin typeface="+mn-ea"/>
                <a:cs typeface="Meiryo UI" panose="020B0604030504040204" pitchFamily="50" charset="-128"/>
              </a:rPr>
              <a:t>日あたりどう使われているかを知ることで、公共サービスの受益と負担の関係を読み解く市民主導のプロジェクト。</a:t>
            </a:r>
          </a:p>
          <a:p>
            <a:pPr marL="285750" indent="-285750">
              <a:buFont typeface="Wingdings" panose="05000000000000000000" pitchFamily="2" charset="2"/>
              <a:buChar char="l"/>
            </a:pPr>
            <a:r>
              <a:rPr lang="ja-JP" altLang="en-US" sz="1600" dirty="0">
                <a:solidFill>
                  <a:schemeClr val="tx1"/>
                </a:solidFill>
                <a:latin typeface="+mn-ea"/>
                <a:cs typeface="Meiryo UI" panose="020B0604030504040204" pitchFamily="50" charset="-128"/>
              </a:rPr>
              <a:t>使用しているデータ</a:t>
            </a:r>
            <a:r>
              <a:rPr lang="en-US" altLang="ja-JP" sz="1600" dirty="0">
                <a:solidFill>
                  <a:schemeClr val="tx1"/>
                </a:solidFill>
                <a:latin typeface="+mn-ea"/>
                <a:cs typeface="Meiryo UI" panose="020B0604030504040204" pitchFamily="50" charset="-128"/>
              </a:rPr>
              <a:t>: </a:t>
            </a:r>
            <a:r>
              <a:rPr lang="ja-JP" altLang="en-US" sz="1600" dirty="0">
                <a:solidFill>
                  <a:schemeClr val="tx1"/>
                </a:solidFill>
                <a:latin typeface="+mn-ea"/>
                <a:cs typeface="Meiryo UI" panose="020B0604030504040204" pitchFamily="50" charset="-128"/>
              </a:rPr>
              <a:t>予算情報・決算情報</a:t>
            </a:r>
            <a:endParaRPr lang="en-US" altLang="ja-JP" sz="1600" dirty="0">
              <a:solidFill>
                <a:schemeClr val="tx1"/>
              </a:solidFill>
              <a:latin typeface="+mn-ea"/>
              <a:cs typeface="Meiryo UI" panose="020B0604030504040204" pitchFamily="50" charset="-128"/>
            </a:endParaRPr>
          </a:p>
          <a:p>
            <a:pPr marL="285750" indent="-285750">
              <a:buFont typeface="Wingdings" panose="05000000000000000000" pitchFamily="2" charset="2"/>
              <a:buChar char="l"/>
            </a:pPr>
            <a:r>
              <a:rPr lang="ja-JP" altLang="en-US" sz="1600" dirty="0">
                <a:solidFill>
                  <a:schemeClr val="tx1"/>
                </a:solidFill>
                <a:latin typeface="+mn-ea"/>
                <a:cs typeface="Meiryo UI" panose="020B0604030504040204" pitchFamily="50" charset="-128"/>
              </a:rPr>
              <a:t>データの形式</a:t>
            </a:r>
            <a:r>
              <a:rPr lang="en-US" altLang="ja-JP" sz="1600" dirty="0">
                <a:solidFill>
                  <a:schemeClr val="tx1"/>
                </a:solidFill>
                <a:latin typeface="+mn-ea"/>
                <a:cs typeface="Meiryo UI" panose="020B0604030504040204" pitchFamily="50" charset="-128"/>
              </a:rPr>
              <a:t>: </a:t>
            </a:r>
            <a:r>
              <a:rPr lang="ja-JP" altLang="en-US" sz="1600" dirty="0">
                <a:solidFill>
                  <a:schemeClr val="tx1"/>
                </a:solidFill>
                <a:latin typeface="+mn-ea"/>
                <a:cs typeface="Meiryo UI" panose="020B0604030504040204" pitchFamily="50" charset="-128"/>
              </a:rPr>
              <a:t>各市町村の公開するデータ形式による</a:t>
            </a:r>
            <a:endParaRPr lang="en-US" altLang="ja-JP" sz="1600" dirty="0">
              <a:solidFill>
                <a:schemeClr val="tx1"/>
              </a:solidFill>
              <a:latin typeface="+mn-ea"/>
              <a:cs typeface="Meiryo UI" panose="020B0604030504040204" pitchFamily="50" charset="-128"/>
            </a:endParaRPr>
          </a:p>
        </p:txBody>
      </p:sp>
      <p:sp>
        <p:nvSpPr>
          <p:cNvPr id="18" name="片側の 2 つの角を丸めた四角形 31">
            <a:extLst>
              <a:ext uri="{FF2B5EF4-FFF2-40B4-BE49-F238E27FC236}">
                <a16:creationId xmlns:a16="http://schemas.microsoft.com/office/drawing/2014/main" id="{0554830D-C5D3-4815-97ED-714ED06F612A}"/>
              </a:ext>
            </a:extLst>
          </p:cNvPr>
          <p:cNvSpPr/>
          <p:nvPr/>
        </p:nvSpPr>
        <p:spPr>
          <a:xfrm>
            <a:off x="4680923" y="4320527"/>
            <a:ext cx="4234096" cy="436697"/>
          </a:xfrm>
          <a:prstGeom prst="round2SameRect">
            <a:avLst>
              <a:gd name="adj1" fmla="val 40827"/>
              <a:gd name="adj2" fmla="val 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19" name="テキスト ボックス 25">
            <a:extLst>
              <a:ext uri="{FF2B5EF4-FFF2-40B4-BE49-F238E27FC236}">
                <a16:creationId xmlns:a16="http://schemas.microsoft.com/office/drawing/2014/main" id="{47C8D90F-CB01-4BF8-B82E-ADC0C5469E1A}"/>
              </a:ext>
            </a:extLst>
          </p:cNvPr>
          <p:cNvSpPr txBox="1"/>
          <p:nvPr/>
        </p:nvSpPr>
        <p:spPr>
          <a:xfrm>
            <a:off x="4782757" y="2548322"/>
            <a:ext cx="3758895" cy="369332"/>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ja-JP" altLang="en-US" dirty="0">
                <a:solidFill>
                  <a:schemeClr val="accent1"/>
                </a:solidFill>
                <a:latin typeface="+mn-ea"/>
                <a:cs typeface="小塚ゴシック Pr6N M"/>
              </a:rPr>
              <a:t>税金はどこへ行った？</a:t>
            </a:r>
            <a:r>
              <a:rPr lang="en-US" altLang="ja-JP" dirty="0">
                <a:solidFill>
                  <a:schemeClr val="accent1"/>
                </a:solidFill>
                <a:latin typeface="+mn-ea"/>
                <a:cs typeface="小塚ゴシック Pr6N M"/>
              </a:rPr>
              <a:t> </a:t>
            </a:r>
            <a:r>
              <a:rPr lang="ja-JP" altLang="en-US" dirty="0">
                <a:solidFill>
                  <a:schemeClr val="accent1"/>
                </a:solidFill>
                <a:latin typeface="+mn-ea"/>
                <a:cs typeface="小塚ゴシック Pr6N M"/>
              </a:rPr>
              <a:t>誕生の キッカケ</a:t>
            </a:r>
          </a:p>
        </p:txBody>
      </p:sp>
      <p:sp>
        <p:nvSpPr>
          <p:cNvPr id="20" name="テキスト ボックス 77">
            <a:extLst>
              <a:ext uri="{FF2B5EF4-FFF2-40B4-BE49-F238E27FC236}">
                <a16:creationId xmlns:a16="http://schemas.microsoft.com/office/drawing/2014/main" id="{7DA1343E-56D6-45FE-A463-98DB1729A0F1}"/>
              </a:ext>
            </a:extLst>
          </p:cNvPr>
          <p:cNvSpPr txBox="1"/>
          <p:nvPr/>
        </p:nvSpPr>
        <p:spPr>
          <a:xfrm>
            <a:off x="4696787" y="2886074"/>
            <a:ext cx="4216520" cy="830997"/>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171450" indent="-171450">
              <a:buFont typeface="Wingdings" charset="2"/>
              <a:buChar char="l"/>
            </a:pPr>
            <a:r>
              <a:rPr lang="ja-JP" altLang="en-US" sz="1200" dirty="0">
                <a:latin typeface="+mn-ea"/>
                <a:cs typeface="小塚ゴシック Pr6N L"/>
              </a:rPr>
              <a:t>納税者は支払った税金を望む公共サービスのために使って欲しいと考えている</a:t>
            </a:r>
            <a:endParaRPr lang="en-US" altLang="ja-JP" sz="1200" dirty="0">
              <a:latin typeface="+mn-ea"/>
              <a:cs typeface="小塚ゴシック Pr6N L"/>
            </a:endParaRPr>
          </a:p>
          <a:p>
            <a:pPr marL="171450" indent="-171450">
              <a:buFont typeface="Wingdings" charset="2"/>
              <a:buChar char="l"/>
            </a:pPr>
            <a:endParaRPr lang="en-US" altLang="ja-JP" sz="1200" dirty="0">
              <a:latin typeface="+mn-ea"/>
              <a:cs typeface="小塚ゴシック Pr6N L"/>
            </a:endParaRPr>
          </a:p>
          <a:p>
            <a:pPr marL="171450" indent="-171450">
              <a:buFont typeface="Wingdings" charset="2"/>
              <a:buChar char="l"/>
            </a:pPr>
            <a:r>
              <a:rPr lang="ja-JP" altLang="en-US" sz="1200" dirty="0">
                <a:latin typeface="+mn-ea"/>
                <a:cs typeface="小塚ゴシック Pr6N L"/>
              </a:rPr>
              <a:t>税金の使われ方を知りたいと思っても、簡単に知る術がない</a:t>
            </a:r>
          </a:p>
        </p:txBody>
      </p:sp>
      <p:sp>
        <p:nvSpPr>
          <p:cNvPr id="22" name="テキスト ボックス 81">
            <a:extLst>
              <a:ext uri="{FF2B5EF4-FFF2-40B4-BE49-F238E27FC236}">
                <a16:creationId xmlns:a16="http://schemas.microsoft.com/office/drawing/2014/main" id="{99ACFC45-E480-49B6-9DD4-9035EB4155F7}"/>
              </a:ext>
            </a:extLst>
          </p:cNvPr>
          <p:cNvSpPr txBox="1"/>
          <p:nvPr/>
        </p:nvSpPr>
        <p:spPr>
          <a:xfrm>
            <a:off x="4782757" y="4938678"/>
            <a:ext cx="4037011" cy="1200329"/>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171450" indent="-171450">
              <a:buFont typeface="Wingdings" charset="2"/>
              <a:buChar char="l"/>
            </a:pPr>
            <a:r>
              <a:rPr lang="ja-JP" altLang="en-US" sz="1200" dirty="0">
                <a:latin typeface="+mn-ea"/>
                <a:cs typeface="小塚ゴシック Pr6N L"/>
              </a:rPr>
              <a:t>税金が支える公共サービスの受益と負担の関係をわかりやすく理解</a:t>
            </a:r>
            <a:endParaRPr lang="en-US" altLang="ja-JP" sz="1200" dirty="0">
              <a:latin typeface="+mn-ea"/>
              <a:cs typeface="小塚ゴシック Pr6N L"/>
            </a:endParaRPr>
          </a:p>
          <a:p>
            <a:pPr marL="171450" indent="-171450">
              <a:buFont typeface="Wingdings" charset="2"/>
              <a:buChar char="l"/>
            </a:pPr>
            <a:endParaRPr lang="en-US" altLang="ja-JP" sz="1200" dirty="0">
              <a:latin typeface="+mn-ea"/>
              <a:cs typeface="小塚ゴシック Pr6N L"/>
            </a:endParaRPr>
          </a:p>
          <a:p>
            <a:pPr marL="171450" indent="-171450">
              <a:buFont typeface="Wingdings" charset="2"/>
              <a:buChar char="l"/>
            </a:pPr>
            <a:r>
              <a:rPr lang="ja-JP" altLang="en-US" sz="1200" dirty="0">
                <a:latin typeface="+mn-ea"/>
                <a:cs typeface="小塚ゴシック Pr6N L"/>
              </a:rPr>
              <a:t>納税者である国民一人ひとりが、支払っている税金の使われ方を具体的に理解し、税金の使われ方を決める当事者として責任ある意見を述べることを手助け</a:t>
            </a:r>
            <a:endParaRPr lang="en-US" altLang="ja-JP" sz="1200" dirty="0">
              <a:latin typeface="+mn-ea"/>
              <a:cs typeface="小塚ゴシック Pr6N L"/>
            </a:endParaRPr>
          </a:p>
        </p:txBody>
      </p:sp>
      <p:sp>
        <p:nvSpPr>
          <p:cNvPr id="28" name="角丸四角形 35">
            <a:extLst>
              <a:ext uri="{FF2B5EF4-FFF2-40B4-BE49-F238E27FC236}">
                <a16:creationId xmlns:a16="http://schemas.microsoft.com/office/drawing/2014/main" id="{38E30948-A2A0-4A56-8C20-A60D1478A0E5}"/>
              </a:ext>
            </a:extLst>
          </p:cNvPr>
          <p:cNvSpPr/>
          <p:nvPr/>
        </p:nvSpPr>
        <p:spPr>
          <a:xfrm>
            <a:off x="309357" y="2476461"/>
            <a:ext cx="2390435" cy="326232"/>
          </a:xfrm>
          <a:prstGeom prst="roundRect">
            <a:avLst>
              <a:gd name="adj" fmla="val 5000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①　名称又は地図から自治体を選択</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p:txBody>
      </p:sp>
      <p:sp>
        <p:nvSpPr>
          <p:cNvPr id="32" name="角丸四角形 50">
            <a:extLst>
              <a:ext uri="{FF2B5EF4-FFF2-40B4-BE49-F238E27FC236}">
                <a16:creationId xmlns:a16="http://schemas.microsoft.com/office/drawing/2014/main" id="{C1BAE6B3-C217-41CA-AC30-32F512FFC7F3}"/>
              </a:ext>
            </a:extLst>
          </p:cNvPr>
          <p:cNvSpPr/>
          <p:nvPr/>
        </p:nvSpPr>
        <p:spPr>
          <a:xfrm>
            <a:off x="2379185" y="3733058"/>
            <a:ext cx="1976282" cy="264081"/>
          </a:xfrm>
          <a:prstGeom prst="roundRect">
            <a:avLst>
              <a:gd name="adj" fmla="val 5000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②　世帯タイプと年収を選択</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p:txBody>
      </p:sp>
      <p:pic>
        <p:nvPicPr>
          <p:cNvPr id="38" name="図 37">
            <a:extLst>
              <a:ext uri="{FF2B5EF4-FFF2-40B4-BE49-F238E27FC236}">
                <a16:creationId xmlns:a16="http://schemas.microsoft.com/office/drawing/2014/main" id="{7F9C5034-8A6C-46C7-939D-E67DB1310BDD}"/>
              </a:ext>
            </a:extLst>
          </p:cNvPr>
          <p:cNvPicPr>
            <a:picLocks noChangeAspect="1"/>
          </p:cNvPicPr>
          <p:nvPr/>
        </p:nvPicPr>
        <p:blipFill>
          <a:blip r:embed="rId3"/>
          <a:stretch>
            <a:fillRect/>
          </a:stretch>
        </p:blipFill>
        <p:spPr>
          <a:xfrm>
            <a:off x="392071" y="2874064"/>
            <a:ext cx="1987114" cy="2158262"/>
          </a:xfrm>
          <a:prstGeom prst="rect">
            <a:avLst/>
          </a:prstGeom>
        </p:spPr>
      </p:pic>
      <p:pic>
        <p:nvPicPr>
          <p:cNvPr id="39" name="図 38">
            <a:extLst>
              <a:ext uri="{FF2B5EF4-FFF2-40B4-BE49-F238E27FC236}">
                <a16:creationId xmlns:a16="http://schemas.microsoft.com/office/drawing/2014/main" id="{C75FA132-E3B9-41A8-B06D-755689C29226}"/>
              </a:ext>
            </a:extLst>
          </p:cNvPr>
          <p:cNvPicPr>
            <a:picLocks noChangeAspect="1"/>
          </p:cNvPicPr>
          <p:nvPr/>
        </p:nvPicPr>
        <p:blipFill>
          <a:blip r:embed="rId4"/>
          <a:stretch>
            <a:fillRect/>
          </a:stretch>
        </p:blipFill>
        <p:spPr>
          <a:xfrm>
            <a:off x="1658893" y="4114559"/>
            <a:ext cx="2939064" cy="1551403"/>
          </a:xfrm>
          <a:prstGeom prst="rect">
            <a:avLst/>
          </a:prstGeom>
        </p:spPr>
      </p:pic>
      <p:sp>
        <p:nvSpPr>
          <p:cNvPr id="41" name="直角三角形 40">
            <a:extLst>
              <a:ext uri="{FF2B5EF4-FFF2-40B4-BE49-F238E27FC236}">
                <a16:creationId xmlns:a16="http://schemas.microsoft.com/office/drawing/2014/main" id="{6E2D68AF-DE9C-49F6-B103-83F6C3DDE42D}"/>
              </a:ext>
            </a:extLst>
          </p:cNvPr>
          <p:cNvSpPr/>
          <p:nvPr/>
        </p:nvSpPr>
        <p:spPr>
          <a:xfrm rot="21060000" flipV="1">
            <a:off x="3156105" y="3947284"/>
            <a:ext cx="191055" cy="613297"/>
          </a:xfrm>
          <a:prstGeom prst="rtTriangle">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42" name="円/楕円 6">
            <a:extLst>
              <a:ext uri="{FF2B5EF4-FFF2-40B4-BE49-F238E27FC236}">
                <a16:creationId xmlns:a16="http://schemas.microsoft.com/office/drawing/2014/main" id="{9F76EA5A-0C0D-494A-8C30-19093D25F985}"/>
              </a:ext>
            </a:extLst>
          </p:cNvPr>
          <p:cNvSpPr/>
          <p:nvPr/>
        </p:nvSpPr>
        <p:spPr>
          <a:xfrm>
            <a:off x="2262951" y="4550171"/>
            <a:ext cx="1589788" cy="621537"/>
          </a:xfrm>
          <a:prstGeom prst="ellipse">
            <a:avLst/>
          </a:prstGeom>
          <a:no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43" name="円/楕円 52">
            <a:extLst>
              <a:ext uri="{FF2B5EF4-FFF2-40B4-BE49-F238E27FC236}">
                <a16:creationId xmlns:a16="http://schemas.microsoft.com/office/drawing/2014/main" id="{2DDCAF48-0705-4EE0-9461-B1DACC08EB2C}"/>
              </a:ext>
            </a:extLst>
          </p:cNvPr>
          <p:cNvSpPr/>
          <p:nvPr/>
        </p:nvSpPr>
        <p:spPr>
          <a:xfrm>
            <a:off x="1612705" y="5171708"/>
            <a:ext cx="2920151" cy="530812"/>
          </a:xfrm>
          <a:prstGeom prst="ellipse">
            <a:avLst/>
          </a:prstGeom>
          <a:no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44" name="円/楕円 54">
            <a:extLst>
              <a:ext uri="{FF2B5EF4-FFF2-40B4-BE49-F238E27FC236}">
                <a16:creationId xmlns:a16="http://schemas.microsoft.com/office/drawing/2014/main" id="{D8583873-946B-4CB6-837C-254874A87039}"/>
              </a:ext>
            </a:extLst>
          </p:cNvPr>
          <p:cNvSpPr/>
          <p:nvPr/>
        </p:nvSpPr>
        <p:spPr>
          <a:xfrm>
            <a:off x="3852739" y="4866377"/>
            <a:ext cx="726305" cy="305332"/>
          </a:xfrm>
          <a:prstGeom prst="ellipse">
            <a:avLst/>
          </a:prstGeom>
          <a:no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45" name="直角三角形 44">
            <a:extLst>
              <a:ext uri="{FF2B5EF4-FFF2-40B4-BE49-F238E27FC236}">
                <a16:creationId xmlns:a16="http://schemas.microsoft.com/office/drawing/2014/main" id="{473747DA-5A96-4225-99C1-8BDBF4C038EE}"/>
              </a:ext>
            </a:extLst>
          </p:cNvPr>
          <p:cNvSpPr/>
          <p:nvPr/>
        </p:nvSpPr>
        <p:spPr>
          <a:xfrm rot="21060000">
            <a:off x="3217185" y="5694699"/>
            <a:ext cx="91647" cy="138309"/>
          </a:xfrm>
          <a:prstGeom prst="rtTriangle">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46" name="直角三角形 45">
            <a:extLst>
              <a:ext uri="{FF2B5EF4-FFF2-40B4-BE49-F238E27FC236}">
                <a16:creationId xmlns:a16="http://schemas.microsoft.com/office/drawing/2014/main" id="{28171C2B-D01F-46A4-9C07-45F8C81DD805}"/>
              </a:ext>
            </a:extLst>
          </p:cNvPr>
          <p:cNvSpPr/>
          <p:nvPr/>
        </p:nvSpPr>
        <p:spPr>
          <a:xfrm rot="7216698" flipH="1" flipV="1">
            <a:off x="3176565" y="5394005"/>
            <a:ext cx="922548" cy="183486"/>
          </a:xfrm>
          <a:prstGeom prst="rtTriangle">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48" name="下矢印 59">
            <a:extLst>
              <a:ext uri="{FF2B5EF4-FFF2-40B4-BE49-F238E27FC236}">
                <a16:creationId xmlns:a16="http://schemas.microsoft.com/office/drawing/2014/main" id="{10FDB651-091F-498E-B81F-50FBDB0C6717}"/>
              </a:ext>
            </a:extLst>
          </p:cNvPr>
          <p:cNvSpPr/>
          <p:nvPr/>
        </p:nvSpPr>
        <p:spPr>
          <a:xfrm>
            <a:off x="6661277" y="3974276"/>
            <a:ext cx="269963" cy="275452"/>
          </a:xfrm>
          <a:prstGeom prst="downArrow">
            <a:avLst>
              <a:gd name="adj1" fmla="val 30686"/>
              <a:gd name="adj2" fmla="val 5000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n-ea"/>
              <a:cs typeface="+mn-cs"/>
            </a:endParaRPr>
          </a:p>
        </p:txBody>
      </p:sp>
      <p:sp>
        <p:nvSpPr>
          <p:cNvPr id="50" name="角丸四角形 63">
            <a:extLst>
              <a:ext uri="{FF2B5EF4-FFF2-40B4-BE49-F238E27FC236}">
                <a16:creationId xmlns:a16="http://schemas.microsoft.com/office/drawing/2014/main" id="{6766F449-26AF-428E-991D-75FF8ED37422}"/>
              </a:ext>
            </a:extLst>
          </p:cNvPr>
          <p:cNvSpPr/>
          <p:nvPr/>
        </p:nvSpPr>
        <p:spPr>
          <a:xfrm>
            <a:off x="4679211" y="2420888"/>
            <a:ext cx="4234096" cy="1597527"/>
          </a:xfrm>
          <a:prstGeom prst="roundRect">
            <a:avLst>
              <a:gd name="adj" fmla="val 10424"/>
            </a:avLst>
          </a:prstGeom>
          <a:noFill/>
          <a:ln w="9525" cap="flat" cmpd="sng" algn="ctr">
            <a:solidFill>
              <a:schemeClr val="accent1"/>
            </a:solid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n-ea"/>
              <a:cs typeface="+mn-cs"/>
            </a:endParaRPr>
          </a:p>
        </p:txBody>
      </p:sp>
      <p:sp>
        <p:nvSpPr>
          <p:cNvPr id="51" name="角丸四角形 64">
            <a:extLst>
              <a:ext uri="{FF2B5EF4-FFF2-40B4-BE49-F238E27FC236}">
                <a16:creationId xmlns:a16="http://schemas.microsoft.com/office/drawing/2014/main" id="{9D22735F-A19E-4453-9EF9-197F44D43E66}"/>
              </a:ext>
            </a:extLst>
          </p:cNvPr>
          <p:cNvSpPr/>
          <p:nvPr/>
        </p:nvSpPr>
        <p:spPr>
          <a:xfrm>
            <a:off x="4680923" y="4526766"/>
            <a:ext cx="4234096" cy="1610824"/>
          </a:xfrm>
          <a:prstGeom prst="roundRect">
            <a:avLst>
              <a:gd name="adj" fmla="val 10424"/>
            </a:avLst>
          </a:prstGeom>
          <a:noFill/>
          <a:ln w="9525" cap="flat" cmpd="sng" algn="ctr">
            <a:solidFill>
              <a:schemeClr val="accent1"/>
            </a:solid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n-ea"/>
              <a:cs typeface="+mn-cs"/>
            </a:endParaRPr>
          </a:p>
        </p:txBody>
      </p:sp>
      <p:sp>
        <p:nvSpPr>
          <p:cNvPr id="21" name="テキスト ボックス 80">
            <a:extLst>
              <a:ext uri="{FF2B5EF4-FFF2-40B4-BE49-F238E27FC236}">
                <a16:creationId xmlns:a16="http://schemas.microsoft.com/office/drawing/2014/main" id="{9D3D7570-49E5-4AF1-9B51-A70E25196838}"/>
              </a:ext>
            </a:extLst>
          </p:cNvPr>
          <p:cNvSpPr txBox="1"/>
          <p:nvPr/>
        </p:nvSpPr>
        <p:spPr>
          <a:xfrm>
            <a:off x="4907229" y="4362207"/>
            <a:ext cx="3711272" cy="369332"/>
          </a:xfrm>
          <a:prstGeom prst="rect">
            <a:avLst/>
          </a:prstGeom>
          <a:solidFill>
            <a:schemeClr val="accent1"/>
          </a:solid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ysClr val="window" lastClr="FFFFFF"/>
                </a:solidFill>
                <a:effectLst/>
                <a:uLnTx/>
                <a:uFillTx/>
                <a:latin typeface="+mn-ea"/>
                <a:cs typeface="小塚ゴシック Pr6N M"/>
              </a:rPr>
              <a:t>税金はどこへ行った？ </a:t>
            </a:r>
            <a:r>
              <a:rPr kumimoji="1" lang="ja-JP" altLang="en-US" sz="1600" b="0" i="0" u="none" strike="noStrike" kern="1200" cap="none" spc="0" normalizeH="0" baseline="0" noProof="0" dirty="0">
                <a:ln>
                  <a:noFill/>
                </a:ln>
                <a:solidFill>
                  <a:sysClr val="window" lastClr="FFFFFF"/>
                </a:solidFill>
                <a:effectLst/>
                <a:uLnTx/>
                <a:uFillTx/>
                <a:latin typeface="+mn-ea"/>
                <a:cs typeface="小塚ゴシック Pr6N M"/>
              </a:rPr>
              <a:t>でこう</a:t>
            </a:r>
            <a:r>
              <a:rPr kumimoji="1" lang="en-US" altLang="ja-JP" sz="1800" b="0" i="0" u="none" strike="noStrike" kern="1200" cap="none" spc="0" normalizeH="0" baseline="0" noProof="0" dirty="0">
                <a:ln>
                  <a:noFill/>
                </a:ln>
                <a:solidFill>
                  <a:sysClr val="window" lastClr="FFFFFF"/>
                </a:solidFill>
                <a:effectLst/>
                <a:uLnTx/>
                <a:uFillTx/>
                <a:latin typeface="+mn-ea"/>
                <a:cs typeface="小塚ゴシック Pr6N M"/>
              </a:rPr>
              <a:t> </a:t>
            </a:r>
            <a:r>
              <a:rPr kumimoji="1" lang="ja-JP" altLang="en-US" sz="1800" b="0" i="0" u="none" strike="noStrike" kern="1200" cap="none" spc="0" normalizeH="0" baseline="0" noProof="0" dirty="0">
                <a:ln>
                  <a:noFill/>
                </a:ln>
                <a:solidFill>
                  <a:sysClr val="window" lastClr="FFFFFF"/>
                </a:solidFill>
                <a:effectLst/>
                <a:uLnTx/>
                <a:uFillTx/>
                <a:latin typeface="+mn-ea"/>
                <a:cs typeface="小塚ゴシック Pr6N M"/>
              </a:rPr>
              <a:t>変わった！</a:t>
            </a:r>
          </a:p>
        </p:txBody>
      </p:sp>
      <p:sp>
        <p:nvSpPr>
          <p:cNvPr id="40" name="角丸四角形 41">
            <a:extLst>
              <a:ext uri="{FF2B5EF4-FFF2-40B4-BE49-F238E27FC236}">
                <a16:creationId xmlns:a16="http://schemas.microsoft.com/office/drawing/2014/main" id="{31425545-328C-4558-BF08-5E60EE313DF9}"/>
              </a:ext>
            </a:extLst>
          </p:cNvPr>
          <p:cNvSpPr/>
          <p:nvPr/>
        </p:nvSpPr>
        <p:spPr>
          <a:xfrm>
            <a:off x="1480939" y="5821733"/>
            <a:ext cx="2920150" cy="264081"/>
          </a:xfrm>
          <a:prstGeom prst="roundRect">
            <a:avLst>
              <a:gd name="adj" fmla="val 5000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③　年間の税金と１日当たりの使用額が表示</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p:txBody>
      </p:sp>
      <p:sp>
        <p:nvSpPr>
          <p:cNvPr id="27" name="正方形/長方形 26">
            <a:extLst>
              <a:ext uri="{FF2B5EF4-FFF2-40B4-BE49-F238E27FC236}">
                <a16:creationId xmlns:a16="http://schemas.microsoft.com/office/drawing/2014/main" id="{1E262DC6-FC8F-438A-89E6-8AC39474625A}"/>
              </a:ext>
            </a:extLst>
          </p:cNvPr>
          <p:cNvSpPr/>
          <p:nvPr/>
        </p:nvSpPr>
        <p:spPr>
          <a:xfrm>
            <a:off x="317237" y="6538973"/>
            <a:ext cx="8459407" cy="307777"/>
          </a:xfrm>
          <a:prstGeom prst="rect">
            <a:avLst/>
          </a:prstGeom>
        </p:spPr>
        <p:txBody>
          <a:bodyPr wrap="square">
            <a:spAutoFit/>
          </a:bodyPr>
          <a:lstStyle/>
          <a:p>
            <a:pPr algn="r"/>
            <a:r>
              <a:rPr kumimoji="1" lang="en-US" altLang="ja-JP" sz="1400" dirty="0"/>
              <a:t>※</a:t>
            </a:r>
            <a:r>
              <a:rPr kumimoji="1" lang="ja-JP" altLang="en-US" sz="1400" dirty="0"/>
              <a:t>出典</a:t>
            </a:r>
            <a:r>
              <a:rPr kumimoji="1" lang="en-US" altLang="ja-JP" sz="1400" dirty="0"/>
              <a:t>: </a:t>
            </a:r>
            <a:r>
              <a:rPr kumimoji="1" lang="ja-JP" altLang="en-US" sz="1400" dirty="0"/>
              <a:t>内閣官房「オープンデータ</a:t>
            </a:r>
            <a:r>
              <a:rPr kumimoji="1" lang="en-US" altLang="ja-JP" sz="1400" dirty="0"/>
              <a:t>100</a:t>
            </a:r>
            <a:r>
              <a:rPr kumimoji="1" lang="ja-JP" altLang="en-US" sz="1400" dirty="0"/>
              <a:t>」より「税金はどこへ行った？」 </a:t>
            </a:r>
            <a:r>
              <a:rPr kumimoji="1" lang="en-US" altLang="ja-JP" sz="1400" dirty="0"/>
              <a:t>https://cio.go.jp/opendata100</a:t>
            </a:r>
            <a:endParaRPr kumimoji="1" lang="ja-JP" altLang="en-US" sz="1400" dirty="0"/>
          </a:p>
        </p:txBody>
      </p:sp>
      <p:sp>
        <p:nvSpPr>
          <p:cNvPr id="30" name="タイトル 1">
            <a:extLst>
              <a:ext uri="{FF2B5EF4-FFF2-40B4-BE49-F238E27FC236}">
                <a16:creationId xmlns:a16="http://schemas.microsoft.com/office/drawing/2014/main" id="{D8A823EE-C19F-4111-8C69-EE1BCD5069D8}"/>
              </a:ext>
            </a:extLst>
          </p:cNvPr>
          <p:cNvSpPr>
            <a:spLocks noGrp="1"/>
          </p:cNvSpPr>
          <p:nvPr>
            <p:ph type="title"/>
          </p:nvPr>
        </p:nvSpPr>
        <p:spPr>
          <a:xfrm>
            <a:off x="251520" y="313813"/>
            <a:ext cx="8712968" cy="424732"/>
          </a:xfrm>
        </p:spPr>
        <p:txBody>
          <a:bodyPr/>
          <a:lstStyle/>
          <a:p>
            <a:r>
              <a:rPr lang="en-US" altLang="ja-JP" dirty="0">
                <a:latin typeface="+mn-ea"/>
                <a:ea typeface="+mn-ea"/>
              </a:rPr>
              <a:t>2.4 </a:t>
            </a:r>
            <a:r>
              <a:rPr lang="ja-JP" altLang="en-US" dirty="0">
                <a:latin typeface="+mn-ea"/>
                <a:ea typeface="+mn-ea"/>
              </a:rPr>
              <a:t>オープンデータによる官民協働の促進</a:t>
            </a:r>
            <a:endParaRPr kumimoji="1" lang="ja-JP" altLang="en-US" dirty="0">
              <a:latin typeface="+mn-ea"/>
              <a:ea typeface="+mn-ea"/>
            </a:endParaRPr>
          </a:p>
        </p:txBody>
      </p:sp>
      <p:sp>
        <p:nvSpPr>
          <p:cNvPr id="31" name="タイトル 1">
            <a:extLst>
              <a:ext uri="{FF2B5EF4-FFF2-40B4-BE49-F238E27FC236}">
                <a16:creationId xmlns:a16="http://schemas.microsoft.com/office/drawing/2014/main" id="{FD0AE1FF-EA23-410E-853A-BEBB59C703CB}"/>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Tree>
    <p:extLst>
      <p:ext uri="{BB962C8B-B14F-4D97-AF65-F5344CB8AC3E}">
        <p14:creationId xmlns:p14="http://schemas.microsoft.com/office/powerpoint/2010/main" val="2086391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30</a:t>
            </a:fld>
            <a:endParaRPr kumimoji="1" lang="ja-JP" altLang="en-US"/>
          </a:p>
        </p:txBody>
      </p:sp>
      <p:sp>
        <p:nvSpPr>
          <p:cNvPr id="29" name="正方形/長方形 28"/>
          <p:cNvSpPr/>
          <p:nvPr/>
        </p:nvSpPr>
        <p:spPr>
          <a:xfrm>
            <a:off x="215900" y="840309"/>
            <a:ext cx="8316540"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③ マイ広報誌（一般社団法人オープン・コーポレイツ・ジャパン）</a:t>
            </a:r>
          </a:p>
        </p:txBody>
      </p:sp>
      <p:sp>
        <p:nvSpPr>
          <p:cNvPr id="10" name="四角形: 角を丸くする 9">
            <a:extLst>
              <a:ext uri="{FF2B5EF4-FFF2-40B4-BE49-F238E27FC236}">
                <a16:creationId xmlns:a16="http://schemas.microsoft.com/office/drawing/2014/main" id="{683F6A8F-D098-45F9-BBEF-610D483B57C8}"/>
              </a:ext>
            </a:extLst>
          </p:cNvPr>
          <p:cNvSpPr/>
          <p:nvPr/>
        </p:nvSpPr>
        <p:spPr>
          <a:xfrm>
            <a:off x="317237" y="1216512"/>
            <a:ext cx="8502531" cy="1078195"/>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n-ea"/>
                <a:cs typeface="Meiryo UI" panose="020B0604030504040204" pitchFamily="50" charset="-128"/>
              </a:rPr>
              <a:t>気になる市区町村の広報紙をパソコンやスマートフォンでまとめてチェックできます。</a:t>
            </a:r>
          </a:p>
          <a:p>
            <a:pPr marL="285750" indent="-285750">
              <a:buFont typeface="Wingdings" panose="05000000000000000000" pitchFamily="2" charset="2"/>
              <a:buChar char="l"/>
            </a:pPr>
            <a:r>
              <a:rPr lang="ja-JP" altLang="en-US" sz="1600" dirty="0">
                <a:solidFill>
                  <a:schemeClr val="tx1"/>
                </a:solidFill>
                <a:latin typeface="+mn-ea"/>
                <a:cs typeface="Meiryo UI" panose="020B0604030504040204" pitchFamily="50" charset="-128"/>
              </a:rPr>
              <a:t>使用しているデータ</a:t>
            </a:r>
            <a:r>
              <a:rPr lang="en-US" altLang="ja-JP" sz="1600" dirty="0">
                <a:solidFill>
                  <a:schemeClr val="tx1"/>
                </a:solidFill>
                <a:latin typeface="+mn-ea"/>
                <a:cs typeface="Meiryo UI" panose="020B0604030504040204" pitchFamily="50" charset="-128"/>
              </a:rPr>
              <a:t>: </a:t>
            </a:r>
            <a:r>
              <a:rPr lang="ja-JP" altLang="en-US" sz="1600" dirty="0">
                <a:solidFill>
                  <a:schemeClr val="tx1"/>
                </a:solidFill>
                <a:latin typeface="+mn-ea"/>
                <a:cs typeface="Meiryo UI" panose="020B0604030504040204" pitchFamily="50" charset="-128"/>
              </a:rPr>
              <a:t>広報紙の記事情報（各自治体の協力を得て入手）</a:t>
            </a:r>
            <a:endParaRPr lang="en-US" altLang="ja-JP" sz="1600" dirty="0">
              <a:solidFill>
                <a:schemeClr val="tx1"/>
              </a:solidFill>
              <a:latin typeface="+mn-ea"/>
              <a:cs typeface="Meiryo UI" panose="020B0604030504040204" pitchFamily="50" charset="-128"/>
            </a:endParaRPr>
          </a:p>
          <a:p>
            <a:pPr marL="285750" indent="-285750">
              <a:buFont typeface="Wingdings" panose="05000000000000000000" pitchFamily="2" charset="2"/>
              <a:buChar char="l"/>
            </a:pPr>
            <a:r>
              <a:rPr lang="ja-JP" altLang="en-US" sz="1600" dirty="0">
                <a:solidFill>
                  <a:schemeClr val="tx1"/>
                </a:solidFill>
                <a:latin typeface="+mn-ea"/>
                <a:cs typeface="Meiryo UI" panose="020B0604030504040204" pitchFamily="50" charset="-128"/>
              </a:rPr>
              <a:t>データの形式</a:t>
            </a:r>
            <a:r>
              <a:rPr lang="en-US" altLang="ja-JP" sz="1600" dirty="0">
                <a:solidFill>
                  <a:schemeClr val="tx1"/>
                </a:solidFill>
                <a:latin typeface="+mn-ea"/>
                <a:cs typeface="Meiryo UI" panose="020B0604030504040204" pitchFamily="50" charset="-128"/>
              </a:rPr>
              <a:t>: </a:t>
            </a:r>
            <a:r>
              <a:rPr lang="ja-JP" altLang="en-US" sz="1600" dirty="0">
                <a:solidFill>
                  <a:schemeClr val="tx1"/>
                </a:solidFill>
                <a:latin typeface="+mn-ea"/>
                <a:cs typeface="Meiryo UI" panose="020B0604030504040204" pitchFamily="50" charset="-128"/>
              </a:rPr>
              <a:t>テキスト・</a:t>
            </a:r>
            <a:r>
              <a:rPr lang="en-US" altLang="ja-JP" sz="1600" dirty="0">
                <a:solidFill>
                  <a:schemeClr val="tx1"/>
                </a:solidFill>
                <a:latin typeface="+mn-ea"/>
                <a:cs typeface="Meiryo UI" panose="020B0604030504040204" pitchFamily="50" charset="-128"/>
              </a:rPr>
              <a:t>PDF</a:t>
            </a:r>
          </a:p>
        </p:txBody>
      </p:sp>
      <p:sp>
        <p:nvSpPr>
          <p:cNvPr id="27" name="角丸四角形 96">
            <a:extLst>
              <a:ext uri="{FF2B5EF4-FFF2-40B4-BE49-F238E27FC236}">
                <a16:creationId xmlns:a16="http://schemas.microsoft.com/office/drawing/2014/main" id="{07DB1667-665C-42FF-963D-A2DC62D5954B}"/>
              </a:ext>
            </a:extLst>
          </p:cNvPr>
          <p:cNvSpPr/>
          <p:nvPr/>
        </p:nvSpPr>
        <p:spPr>
          <a:xfrm>
            <a:off x="4578278" y="4332868"/>
            <a:ext cx="4200064" cy="2159994"/>
          </a:xfrm>
          <a:prstGeom prst="roundRect">
            <a:avLst>
              <a:gd name="adj" fmla="val 10424"/>
            </a:avLst>
          </a:prstGeom>
          <a:noFill/>
          <a:ln w="9525" cap="flat" cmpd="sng" algn="ctr">
            <a:solidFill>
              <a:schemeClr val="accent1"/>
            </a:solid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30" name="片側の 2 つの角を丸めた四角形 97">
            <a:extLst>
              <a:ext uri="{FF2B5EF4-FFF2-40B4-BE49-F238E27FC236}">
                <a16:creationId xmlns:a16="http://schemas.microsoft.com/office/drawing/2014/main" id="{DD625EBF-DB07-4102-B2BA-93EBA74908AE}"/>
              </a:ext>
            </a:extLst>
          </p:cNvPr>
          <p:cNvSpPr/>
          <p:nvPr/>
        </p:nvSpPr>
        <p:spPr>
          <a:xfrm>
            <a:off x="4578278" y="4332868"/>
            <a:ext cx="4200064" cy="429178"/>
          </a:xfrm>
          <a:prstGeom prst="round2SameRect">
            <a:avLst>
              <a:gd name="adj1" fmla="val 40827"/>
              <a:gd name="adj2" fmla="val 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31" name="下矢印 98">
            <a:extLst>
              <a:ext uri="{FF2B5EF4-FFF2-40B4-BE49-F238E27FC236}">
                <a16:creationId xmlns:a16="http://schemas.microsoft.com/office/drawing/2014/main" id="{015071EA-8D94-439C-9ECC-444A855B00DE}"/>
              </a:ext>
            </a:extLst>
          </p:cNvPr>
          <p:cNvSpPr/>
          <p:nvPr/>
        </p:nvSpPr>
        <p:spPr>
          <a:xfrm>
            <a:off x="6516496" y="4005064"/>
            <a:ext cx="334261" cy="337901"/>
          </a:xfrm>
          <a:prstGeom prst="downArrow">
            <a:avLst>
              <a:gd name="adj1" fmla="val 30686"/>
              <a:gd name="adj2" fmla="val 5000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35" name="テキスト ボックス 100">
            <a:extLst>
              <a:ext uri="{FF2B5EF4-FFF2-40B4-BE49-F238E27FC236}">
                <a16:creationId xmlns:a16="http://schemas.microsoft.com/office/drawing/2014/main" id="{7578B99F-3BFC-4B19-9CB3-CFDAA521BFA0}"/>
              </a:ext>
            </a:extLst>
          </p:cNvPr>
          <p:cNvSpPr txBox="1"/>
          <p:nvPr/>
        </p:nvSpPr>
        <p:spPr>
          <a:xfrm>
            <a:off x="4724720" y="2490221"/>
            <a:ext cx="2622834" cy="369332"/>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ja-JP" altLang="en-US" dirty="0">
                <a:solidFill>
                  <a:schemeClr val="accent1"/>
                </a:solidFill>
                <a:latin typeface="+mn-ea"/>
                <a:cs typeface="小塚ゴシック Pr6N M"/>
              </a:rPr>
              <a:t>マイ広報紙</a:t>
            </a:r>
            <a:r>
              <a:rPr kumimoji="1" lang="en-US" altLang="ja-JP" dirty="0">
                <a:solidFill>
                  <a:schemeClr val="accent1"/>
                </a:solidFill>
                <a:latin typeface="+mn-ea"/>
                <a:cs typeface="小塚ゴシック Pr6N M"/>
              </a:rPr>
              <a:t> </a:t>
            </a:r>
            <a:r>
              <a:rPr kumimoji="1" lang="ja-JP" altLang="en-US" sz="1600" dirty="0">
                <a:solidFill>
                  <a:schemeClr val="accent1"/>
                </a:solidFill>
                <a:latin typeface="+mn-ea"/>
                <a:cs typeface="小塚ゴシック Pr6N M"/>
              </a:rPr>
              <a:t>誕生の</a:t>
            </a:r>
            <a:r>
              <a:rPr kumimoji="1" lang="en-US" altLang="ja-JP" dirty="0">
                <a:solidFill>
                  <a:schemeClr val="accent1"/>
                </a:solidFill>
                <a:latin typeface="+mn-ea"/>
                <a:cs typeface="小塚ゴシック Pr6N M"/>
              </a:rPr>
              <a:t> </a:t>
            </a:r>
            <a:r>
              <a:rPr kumimoji="1" lang="ja-JP" altLang="en-US" dirty="0">
                <a:solidFill>
                  <a:schemeClr val="accent1"/>
                </a:solidFill>
                <a:latin typeface="+mn-ea"/>
                <a:cs typeface="小塚ゴシック Pr6N M"/>
              </a:rPr>
              <a:t>キッカケ</a:t>
            </a:r>
          </a:p>
        </p:txBody>
      </p:sp>
      <p:sp>
        <p:nvSpPr>
          <p:cNvPr id="36" name="テキスト ボックス 101">
            <a:extLst>
              <a:ext uri="{FF2B5EF4-FFF2-40B4-BE49-F238E27FC236}">
                <a16:creationId xmlns:a16="http://schemas.microsoft.com/office/drawing/2014/main" id="{5C6AACEA-A839-4A85-A675-4D044842C4C0}"/>
              </a:ext>
            </a:extLst>
          </p:cNvPr>
          <p:cNvSpPr txBox="1"/>
          <p:nvPr/>
        </p:nvSpPr>
        <p:spPr>
          <a:xfrm>
            <a:off x="4594014" y="2848740"/>
            <a:ext cx="4182630" cy="1569660"/>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171450" indent="-171450">
              <a:buFont typeface="Wingdings" charset="2"/>
              <a:buChar char="l"/>
            </a:pPr>
            <a:r>
              <a:rPr lang="ja-JP" altLang="en-US" sz="1200" dirty="0">
                <a:latin typeface="+mn-ea"/>
                <a:cs typeface="小塚ゴシック Pr6N L"/>
              </a:rPr>
              <a:t>新聞と一緒に配布されていた広報紙は、新聞の購読率が下がることで、結果として、住民へ大切な情報が届かなくなってきた。</a:t>
            </a:r>
            <a:br>
              <a:rPr lang="ja-JP" altLang="en-US" sz="1200" dirty="0">
                <a:latin typeface="+mn-ea"/>
                <a:cs typeface="小塚ゴシック Pr6N L"/>
              </a:rPr>
            </a:br>
            <a:r>
              <a:rPr lang="ja-JP" altLang="en-US" sz="1200" dirty="0">
                <a:latin typeface="+mn-ea"/>
                <a:cs typeface="小塚ゴシック Pr6N L"/>
              </a:rPr>
              <a:t>また、どの記事がどれくらい読まれているか把握できていなかった。</a:t>
            </a:r>
            <a:endParaRPr lang="en-US" altLang="ja-JP" sz="1200" dirty="0">
              <a:latin typeface="+mn-ea"/>
              <a:cs typeface="小塚ゴシック Pr6N L"/>
            </a:endParaRPr>
          </a:p>
          <a:p>
            <a:pPr marL="171450" indent="-171450">
              <a:buFont typeface="Wingdings" charset="2"/>
              <a:buChar char="l"/>
            </a:pPr>
            <a:r>
              <a:rPr lang="ja-JP" altLang="en-US" sz="1200" dirty="0">
                <a:latin typeface="+mn-ea"/>
                <a:cs typeface="小塚ゴシック Pr6N L"/>
              </a:rPr>
              <a:t>広報紙に掲載されている情報は幅広く、その人にとって大切な情報がどこにあるのかすべて読まないとわからず、見逃してしまうことが多かった。</a:t>
            </a:r>
            <a:endParaRPr lang="en-US" altLang="ja-JP" sz="1200" dirty="0">
              <a:latin typeface="+mn-ea"/>
              <a:cs typeface="小塚ゴシック Pr6N L"/>
            </a:endParaRPr>
          </a:p>
          <a:p>
            <a:pPr marL="171450" indent="-171450">
              <a:buFont typeface="Wingdings" charset="2"/>
              <a:buChar char="l"/>
            </a:pPr>
            <a:endParaRPr lang="en-US" altLang="ja-JP" sz="1200" dirty="0">
              <a:latin typeface="+mn-ea"/>
              <a:cs typeface="小塚ゴシック Pr6N L"/>
            </a:endParaRPr>
          </a:p>
          <a:p>
            <a:pPr marL="171450" indent="-171450">
              <a:buFont typeface="Wingdings" charset="2"/>
              <a:buChar char="l"/>
            </a:pPr>
            <a:endParaRPr lang="en-US" altLang="ja-JP" sz="1200" dirty="0">
              <a:latin typeface="+mn-ea"/>
              <a:cs typeface="小塚ゴシック Pr6N L"/>
            </a:endParaRPr>
          </a:p>
        </p:txBody>
      </p:sp>
      <p:sp>
        <p:nvSpPr>
          <p:cNvPr id="47" name="テキスト ボックス 103">
            <a:extLst>
              <a:ext uri="{FF2B5EF4-FFF2-40B4-BE49-F238E27FC236}">
                <a16:creationId xmlns:a16="http://schemas.microsoft.com/office/drawing/2014/main" id="{F8A5AB50-B218-4B11-8B92-AF0B62A27EF0}"/>
              </a:ext>
            </a:extLst>
          </p:cNvPr>
          <p:cNvSpPr txBox="1"/>
          <p:nvPr/>
        </p:nvSpPr>
        <p:spPr>
          <a:xfrm>
            <a:off x="4679293" y="4373329"/>
            <a:ext cx="2802370" cy="369332"/>
          </a:xfrm>
          <a:prstGeom prst="rect">
            <a:avLst/>
          </a:prstGeom>
          <a:solidFill>
            <a:schemeClr val="accent1"/>
          </a:solid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ysClr val="window" lastClr="FFFFFF"/>
                </a:solidFill>
                <a:effectLst/>
                <a:uLnTx/>
                <a:uFillTx/>
                <a:latin typeface="+mn-ea"/>
                <a:cs typeface="小塚ゴシック Pr6N M"/>
              </a:rPr>
              <a:t>マイ広報紙</a:t>
            </a:r>
            <a:r>
              <a:rPr kumimoji="1" lang="en-US" altLang="ja-JP" sz="1800" b="0" i="0" u="none" strike="noStrike" kern="1200" cap="none" spc="0" normalizeH="0" baseline="0" noProof="0" dirty="0">
                <a:ln>
                  <a:noFill/>
                </a:ln>
                <a:solidFill>
                  <a:sysClr val="window" lastClr="FFFFFF"/>
                </a:solidFill>
                <a:effectLst/>
                <a:uLnTx/>
                <a:uFillTx/>
                <a:latin typeface="+mn-ea"/>
                <a:cs typeface="小塚ゴシック Pr6N M"/>
              </a:rPr>
              <a:t> </a:t>
            </a:r>
            <a:r>
              <a:rPr kumimoji="1" lang="ja-JP" altLang="en-US" sz="1600" b="0" i="0" u="none" strike="noStrike" kern="1200" cap="none" spc="0" normalizeH="0" baseline="0" noProof="0" dirty="0">
                <a:ln>
                  <a:noFill/>
                </a:ln>
                <a:solidFill>
                  <a:sysClr val="window" lastClr="FFFFFF"/>
                </a:solidFill>
                <a:effectLst/>
                <a:uLnTx/>
                <a:uFillTx/>
                <a:latin typeface="+mn-ea"/>
                <a:cs typeface="小塚ゴシック Pr6N M"/>
              </a:rPr>
              <a:t>でこう</a:t>
            </a:r>
            <a:r>
              <a:rPr kumimoji="1" lang="en-US" altLang="ja-JP" sz="1800" b="0" i="0" u="none" strike="noStrike" kern="1200" cap="none" spc="0" normalizeH="0" baseline="0" noProof="0" dirty="0">
                <a:ln>
                  <a:noFill/>
                </a:ln>
                <a:solidFill>
                  <a:sysClr val="window" lastClr="FFFFFF"/>
                </a:solidFill>
                <a:effectLst/>
                <a:uLnTx/>
                <a:uFillTx/>
                <a:latin typeface="+mn-ea"/>
                <a:cs typeface="小塚ゴシック Pr6N M"/>
              </a:rPr>
              <a:t> </a:t>
            </a:r>
            <a:r>
              <a:rPr kumimoji="1" lang="ja-JP" altLang="en-US" sz="1800" b="0" i="0" u="none" strike="noStrike" kern="1200" cap="none" spc="0" normalizeH="0" baseline="0" noProof="0" dirty="0">
                <a:ln>
                  <a:noFill/>
                </a:ln>
                <a:solidFill>
                  <a:sysClr val="window" lastClr="FFFFFF"/>
                </a:solidFill>
                <a:effectLst/>
                <a:uLnTx/>
                <a:uFillTx/>
                <a:latin typeface="+mn-ea"/>
                <a:cs typeface="小塚ゴシック Pr6N M"/>
              </a:rPr>
              <a:t>変わった！</a:t>
            </a:r>
          </a:p>
        </p:txBody>
      </p:sp>
      <p:sp>
        <p:nvSpPr>
          <p:cNvPr id="49" name="テキスト ボックス 104">
            <a:extLst>
              <a:ext uri="{FF2B5EF4-FFF2-40B4-BE49-F238E27FC236}">
                <a16:creationId xmlns:a16="http://schemas.microsoft.com/office/drawing/2014/main" id="{81F808E6-432C-4C76-B1EB-9C426A893838}"/>
              </a:ext>
            </a:extLst>
          </p:cNvPr>
          <p:cNvSpPr txBox="1"/>
          <p:nvPr/>
        </p:nvSpPr>
        <p:spPr>
          <a:xfrm>
            <a:off x="4594016" y="4796660"/>
            <a:ext cx="4200064" cy="1754326"/>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171450" indent="-171450">
              <a:buFont typeface="Wingdings" charset="2"/>
              <a:buChar char="l"/>
            </a:pPr>
            <a:r>
              <a:rPr lang="ja-JP" altLang="en-US" sz="1200" dirty="0">
                <a:latin typeface="+mn-ea"/>
                <a:cs typeface="小塚ゴシック Pr6N L"/>
              </a:rPr>
              <a:t>パソコンやスマホで、全国の広報紙をいつでも見ることができ、</a:t>
            </a:r>
            <a:br>
              <a:rPr lang="ja-JP" altLang="en-US" sz="1200" dirty="0">
                <a:latin typeface="+mn-ea"/>
                <a:cs typeface="小塚ゴシック Pr6N L"/>
              </a:rPr>
            </a:br>
            <a:r>
              <a:rPr lang="ja-JP" altLang="en-US" sz="1200" dirty="0">
                <a:latin typeface="+mn-ea"/>
                <a:cs typeface="小塚ゴシック Pr6N L"/>
              </a:rPr>
              <a:t>地域情報や行政サービスの情報を得やすくなった。</a:t>
            </a:r>
            <a:br>
              <a:rPr lang="ja-JP" altLang="en-US" sz="1200" dirty="0">
                <a:latin typeface="+mn-ea"/>
                <a:cs typeface="小塚ゴシック Pr6N L"/>
              </a:rPr>
            </a:br>
            <a:r>
              <a:rPr lang="ja-JP" altLang="en-US" sz="1200" dirty="0">
                <a:latin typeface="+mn-ea"/>
                <a:cs typeface="小塚ゴシック Pr6N L"/>
              </a:rPr>
              <a:t>月間のアクセス数</a:t>
            </a:r>
            <a:r>
              <a:rPr lang="en-US" altLang="ja-JP" sz="1200" dirty="0">
                <a:latin typeface="+mn-ea"/>
                <a:cs typeface="小塚ゴシック Pr6N L"/>
              </a:rPr>
              <a:t>25</a:t>
            </a:r>
            <a:r>
              <a:rPr lang="ja-JP" altLang="en-US" sz="1200" dirty="0">
                <a:latin typeface="+mn-ea"/>
                <a:cs typeface="小塚ゴシック Pr6N L"/>
              </a:rPr>
              <a:t>万ページビュー、ユーザ数</a:t>
            </a:r>
            <a:r>
              <a:rPr lang="en-US" altLang="ja-JP" sz="1200" dirty="0">
                <a:latin typeface="+mn-ea"/>
                <a:cs typeface="小塚ゴシック Pr6N L"/>
              </a:rPr>
              <a:t>11</a:t>
            </a:r>
            <a:r>
              <a:rPr lang="ja-JP" altLang="en-US" sz="1200" dirty="0">
                <a:latin typeface="+mn-ea"/>
                <a:cs typeface="小塚ゴシック Pr6N L"/>
              </a:rPr>
              <a:t>万ユーザ（</a:t>
            </a:r>
            <a:r>
              <a:rPr lang="en-US" altLang="ja-JP" sz="1200" dirty="0">
                <a:latin typeface="+mn-ea"/>
                <a:cs typeface="小塚ゴシック Pr6N L"/>
              </a:rPr>
              <a:t>2016</a:t>
            </a:r>
            <a:r>
              <a:rPr lang="ja-JP" altLang="en-US" sz="1200" dirty="0">
                <a:latin typeface="+mn-ea"/>
                <a:cs typeface="小塚ゴシック Pr6N L"/>
              </a:rPr>
              <a:t>年</a:t>
            </a:r>
            <a:r>
              <a:rPr lang="en-US" altLang="ja-JP" sz="1200" dirty="0">
                <a:latin typeface="+mn-ea"/>
                <a:cs typeface="小塚ゴシック Pr6N L"/>
              </a:rPr>
              <a:t>10</a:t>
            </a:r>
            <a:r>
              <a:rPr lang="ja-JP" altLang="en-US" sz="1200" dirty="0">
                <a:latin typeface="+mn-ea"/>
                <a:cs typeface="小塚ゴシック Pr6N L"/>
              </a:rPr>
              <a:t>月現在、</a:t>
            </a:r>
            <a:r>
              <a:rPr lang="en-US" altLang="ja-JP" sz="1200" dirty="0" err="1">
                <a:latin typeface="+mn-ea"/>
                <a:cs typeface="小塚ゴシック Pr6N L"/>
              </a:rPr>
              <a:t>GoogleAnalytics</a:t>
            </a:r>
            <a:r>
              <a:rPr lang="ja-JP" altLang="en-US" sz="1200" dirty="0">
                <a:latin typeface="+mn-ea"/>
                <a:cs typeface="小塚ゴシック Pr6N L"/>
              </a:rPr>
              <a:t>による）</a:t>
            </a:r>
            <a:endParaRPr lang="en-US" altLang="ja-JP" sz="1200" dirty="0">
              <a:latin typeface="+mn-ea"/>
              <a:cs typeface="小塚ゴシック Pr6N L"/>
            </a:endParaRPr>
          </a:p>
          <a:p>
            <a:pPr marL="171450" indent="-171450">
              <a:buFont typeface="Wingdings" charset="2"/>
              <a:buChar char="l"/>
            </a:pPr>
            <a:r>
              <a:rPr lang="ja-JP" altLang="en-US" sz="1200" dirty="0">
                <a:latin typeface="+mn-ea"/>
                <a:cs typeface="小塚ゴシック Pr6N L"/>
              </a:rPr>
              <a:t>広報紙のデータを集約し、子育て、暮らし、健康などカテゴリー</a:t>
            </a:r>
            <a:br>
              <a:rPr lang="ja-JP" altLang="en-US" sz="1200" dirty="0">
                <a:latin typeface="+mn-ea"/>
                <a:cs typeface="小塚ゴシック Pr6N L"/>
              </a:rPr>
            </a:br>
            <a:r>
              <a:rPr lang="ja-JP" altLang="en-US" sz="1200" dirty="0">
                <a:latin typeface="+mn-ea"/>
                <a:cs typeface="小塚ゴシック Pr6N L"/>
              </a:rPr>
              <a:t>分けされており、かつ、キーワードで検索することができるので、欲しい情報を直ぐに確認できる。</a:t>
            </a:r>
            <a:endParaRPr lang="en-US" altLang="ja-JP" sz="1200" dirty="0">
              <a:latin typeface="+mn-ea"/>
              <a:cs typeface="小塚ゴシック Pr6N L"/>
            </a:endParaRPr>
          </a:p>
          <a:p>
            <a:pPr marL="171450" indent="-171450">
              <a:buFont typeface="Wingdings" charset="2"/>
              <a:buChar char="l"/>
            </a:pPr>
            <a:r>
              <a:rPr lang="ja-JP" altLang="en-US" sz="1200" dirty="0">
                <a:latin typeface="+mn-ea"/>
                <a:cs typeface="小塚ゴシック Pr6N L"/>
              </a:rPr>
              <a:t>自治体は、ユーザー登録やアクセス分析、アンケート機能により、住民の関心とニーズを把握できるようになった。</a:t>
            </a:r>
            <a:endParaRPr lang="en-US" altLang="ja-JP" sz="1200" dirty="0">
              <a:latin typeface="+mn-ea"/>
              <a:cs typeface="小塚ゴシック Pr6N L"/>
            </a:endParaRPr>
          </a:p>
        </p:txBody>
      </p:sp>
      <p:sp>
        <p:nvSpPr>
          <p:cNvPr id="52" name="角丸四角形 37">
            <a:extLst>
              <a:ext uri="{FF2B5EF4-FFF2-40B4-BE49-F238E27FC236}">
                <a16:creationId xmlns:a16="http://schemas.microsoft.com/office/drawing/2014/main" id="{FF229697-DD5C-45E2-80CF-D5DA2C315415}"/>
              </a:ext>
            </a:extLst>
          </p:cNvPr>
          <p:cNvSpPr/>
          <p:nvPr/>
        </p:nvSpPr>
        <p:spPr>
          <a:xfrm>
            <a:off x="4576580" y="2420888"/>
            <a:ext cx="4200064" cy="1570021"/>
          </a:xfrm>
          <a:prstGeom prst="roundRect">
            <a:avLst>
              <a:gd name="adj" fmla="val 10424"/>
            </a:avLst>
          </a:prstGeom>
          <a:noFill/>
          <a:ln w="9525" cap="flat" cmpd="sng" algn="ctr">
            <a:solidFill>
              <a:schemeClr val="accent1"/>
            </a:solid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53" name="角丸四角形 33">
            <a:extLst>
              <a:ext uri="{FF2B5EF4-FFF2-40B4-BE49-F238E27FC236}">
                <a16:creationId xmlns:a16="http://schemas.microsoft.com/office/drawing/2014/main" id="{6EEED176-4DC2-47FE-8119-08BD66F705A8}"/>
              </a:ext>
            </a:extLst>
          </p:cNvPr>
          <p:cNvSpPr/>
          <p:nvPr/>
        </p:nvSpPr>
        <p:spPr>
          <a:xfrm>
            <a:off x="439970" y="2514566"/>
            <a:ext cx="3726395" cy="528770"/>
          </a:xfrm>
          <a:prstGeom prst="roundRect">
            <a:avLst>
              <a:gd name="adj" fmla="val 5000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マイ広報紙の画面</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子育て、健康、くらしなど、分かり易いアイコンで</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記事ごとに表示されます</a:t>
            </a:r>
          </a:p>
        </p:txBody>
      </p:sp>
      <p:pic>
        <p:nvPicPr>
          <p:cNvPr id="54" name="図 53">
            <a:extLst>
              <a:ext uri="{FF2B5EF4-FFF2-40B4-BE49-F238E27FC236}">
                <a16:creationId xmlns:a16="http://schemas.microsoft.com/office/drawing/2014/main" id="{882C83CE-F06C-46A4-A12D-FF07A8D73117}"/>
              </a:ext>
            </a:extLst>
          </p:cNvPr>
          <p:cNvPicPr>
            <a:picLocks noChangeAspect="1"/>
          </p:cNvPicPr>
          <p:nvPr/>
        </p:nvPicPr>
        <p:blipFill>
          <a:blip r:embed="rId3"/>
          <a:stretch>
            <a:fillRect/>
          </a:stretch>
        </p:blipFill>
        <p:spPr>
          <a:xfrm>
            <a:off x="215900" y="3161479"/>
            <a:ext cx="4174534" cy="2825339"/>
          </a:xfrm>
          <a:prstGeom prst="rect">
            <a:avLst/>
          </a:prstGeom>
        </p:spPr>
      </p:pic>
      <p:sp>
        <p:nvSpPr>
          <p:cNvPr id="17" name="正方形/長方形 16">
            <a:extLst>
              <a:ext uri="{FF2B5EF4-FFF2-40B4-BE49-F238E27FC236}">
                <a16:creationId xmlns:a16="http://schemas.microsoft.com/office/drawing/2014/main" id="{61F20014-EC38-4E7D-97FD-619D614B16D0}"/>
              </a:ext>
            </a:extLst>
          </p:cNvPr>
          <p:cNvSpPr/>
          <p:nvPr/>
        </p:nvSpPr>
        <p:spPr>
          <a:xfrm>
            <a:off x="317237" y="6490731"/>
            <a:ext cx="8459407" cy="312324"/>
          </a:xfrm>
          <a:prstGeom prst="rect">
            <a:avLst/>
          </a:prstGeom>
        </p:spPr>
        <p:txBody>
          <a:bodyPr wrap="square">
            <a:spAutoFit/>
          </a:bodyPr>
          <a:lstStyle/>
          <a:p>
            <a:pPr algn="r"/>
            <a:r>
              <a:rPr kumimoji="1" lang="en-US" altLang="ja-JP" sz="1400" dirty="0"/>
              <a:t>※</a:t>
            </a:r>
            <a:r>
              <a:rPr kumimoji="1" lang="ja-JP" altLang="en-US" sz="1400" dirty="0"/>
              <a:t>出典</a:t>
            </a:r>
            <a:r>
              <a:rPr kumimoji="1" lang="en-US" altLang="ja-JP" sz="1400" dirty="0"/>
              <a:t>: </a:t>
            </a:r>
            <a:r>
              <a:rPr kumimoji="1" lang="ja-JP" altLang="en-US" sz="1400" dirty="0"/>
              <a:t>内閣官房「オープンデータ</a:t>
            </a:r>
            <a:r>
              <a:rPr kumimoji="1" lang="en-US" altLang="ja-JP" sz="1400" dirty="0"/>
              <a:t>100</a:t>
            </a:r>
            <a:r>
              <a:rPr kumimoji="1" lang="ja-JP" altLang="en-US" sz="1400" dirty="0"/>
              <a:t>」より「マイ広報誌」 </a:t>
            </a:r>
            <a:r>
              <a:rPr kumimoji="1" lang="en-US" altLang="ja-JP" sz="1400" dirty="0"/>
              <a:t>https://cio.go.jp/opendata100</a:t>
            </a:r>
            <a:endParaRPr kumimoji="1" lang="ja-JP" altLang="en-US" sz="1400" dirty="0"/>
          </a:p>
        </p:txBody>
      </p:sp>
      <p:sp>
        <p:nvSpPr>
          <p:cNvPr id="20" name="タイトル 1">
            <a:extLst>
              <a:ext uri="{FF2B5EF4-FFF2-40B4-BE49-F238E27FC236}">
                <a16:creationId xmlns:a16="http://schemas.microsoft.com/office/drawing/2014/main" id="{3A60ED76-D8EE-484A-97AE-CEB407548457}"/>
              </a:ext>
            </a:extLst>
          </p:cNvPr>
          <p:cNvSpPr txBox="1">
            <a:spLocks/>
          </p:cNvSpPr>
          <p:nvPr/>
        </p:nvSpPr>
        <p:spPr>
          <a:xfrm>
            <a:off x="251520" y="313813"/>
            <a:ext cx="8712968" cy="424732"/>
          </a:xfrm>
          <a:prstGeom prst="rect">
            <a:avLst/>
          </a:prstGeom>
        </p:spPr>
        <p:txBody>
          <a:bodyPr vert="horz" wrap="none" lIns="91440" tIns="45720" rIns="91440" bIns="45720" rtlCol="0" anchor="ctr">
            <a:normAutofit/>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dirty="0">
                <a:latin typeface="+mn-ea"/>
                <a:ea typeface="+mn-ea"/>
              </a:rPr>
              <a:t>2.4 </a:t>
            </a:r>
            <a:r>
              <a:rPr lang="ja-JP" altLang="en-US" dirty="0">
                <a:latin typeface="+mn-ea"/>
                <a:ea typeface="+mn-ea"/>
              </a:rPr>
              <a:t>オープンデータによる官民協働の促進</a:t>
            </a:r>
          </a:p>
        </p:txBody>
      </p:sp>
      <p:sp>
        <p:nvSpPr>
          <p:cNvPr id="21" name="タイトル 1">
            <a:extLst>
              <a:ext uri="{FF2B5EF4-FFF2-40B4-BE49-F238E27FC236}">
                <a16:creationId xmlns:a16="http://schemas.microsoft.com/office/drawing/2014/main" id="{7BCE7CB3-E2F6-4360-83E4-93DE0FF3D98F}"/>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Tree>
    <p:extLst>
      <p:ext uri="{BB962C8B-B14F-4D97-AF65-F5344CB8AC3E}">
        <p14:creationId xmlns:p14="http://schemas.microsoft.com/office/powerpoint/2010/main" val="4180160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31</a:t>
            </a:fld>
            <a:endParaRPr kumimoji="1" lang="ja-JP" altLang="en-US"/>
          </a:p>
        </p:txBody>
      </p:sp>
      <p:sp>
        <p:nvSpPr>
          <p:cNvPr id="29" name="正方形/長方形 28"/>
          <p:cNvSpPr/>
          <p:nvPr/>
        </p:nvSpPr>
        <p:spPr>
          <a:xfrm>
            <a:off x="215900" y="840309"/>
            <a:ext cx="8316540"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④ セーフティマップ（本田技研工業株式会社）</a:t>
            </a:r>
          </a:p>
        </p:txBody>
      </p:sp>
      <p:sp>
        <p:nvSpPr>
          <p:cNvPr id="10" name="四角形: 角を丸くする 9">
            <a:extLst>
              <a:ext uri="{FF2B5EF4-FFF2-40B4-BE49-F238E27FC236}">
                <a16:creationId xmlns:a16="http://schemas.microsoft.com/office/drawing/2014/main" id="{683F6A8F-D098-45F9-BBEF-610D483B57C8}"/>
              </a:ext>
            </a:extLst>
          </p:cNvPr>
          <p:cNvSpPr/>
          <p:nvPr/>
        </p:nvSpPr>
        <p:spPr>
          <a:xfrm>
            <a:off x="317237" y="1216512"/>
            <a:ext cx="8502531" cy="1078195"/>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n-ea"/>
                <a:cs typeface="Meiryo UI" panose="020B0604030504040204" pitchFamily="50" charset="-128"/>
              </a:rPr>
              <a:t>行政から提供される交通事故発生状況に係るデータと、カーナビデータから得られる急ブレーキ情報、</a:t>
            </a:r>
          </a:p>
          <a:p>
            <a:r>
              <a:rPr lang="ja-JP" altLang="en-US" sz="1600" dirty="0">
                <a:solidFill>
                  <a:schemeClr val="tx1"/>
                </a:solidFill>
                <a:latin typeface="+mn-ea"/>
                <a:cs typeface="Meiryo UI" panose="020B0604030504040204" pitchFamily="50" charset="-128"/>
              </a:rPr>
              <a:t>さらに危険箇所に係る住民の声をもとに、事故多発箇所や要注意箇所を地図上に提示するサービス。</a:t>
            </a:r>
          </a:p>
          <a:p>
            <a:pPr marL="285750" indent="-285750">
              <a:buFont typeface="Wingdings" panose="05000000000000000000" pitchFamily="2" charset="2"/>
              <a:buChar char="l"/>
            </a:pPr>
            <a:r>
              <a:rPr lang="ja-JP" altLang="en-US" sz="1600" dirty="0">
                <a:solidFill>
                  <a:schemeClr val="tx1"/>
                </a:solidFill>
                <a:latin typeface="+mn-ea"/>
                <a:cs typeface="Meiryo UI" panose="020B0604030504040204" pitchFamily="50" charset="-128"/>
              </a:rPr>
              <a:t>使用しているデータ</a:t>
            </a:r>
            <a:r>
              <a:rPr lang="en-US" altLang="ja-JP" sz="1600" dirty="0">
                <a:solidFill>
                  <a:schemeClr val="tx1"/>
                </a:solidFill>
                <a:latin typeface="+mn-ea"/>
                <a:cs typeface="Meiryo UI" panose="020B0604030504040204" pitchFamily="50" charset="-128"/>
              </a:rPr>
              <a:t>:</a:t>
            </a:r>
            <a:r>
              <a:rPr lang="ja-JP" altLang="en-US" sz="1600" dirty="0">
                <a:solidFill>
                  <a:schemeClr val="tx1"/>
                </a:solidFill>
                <a:latin typeface="+mn-ea"/>
                <a:cs typeface="Meiryo UI" panose="020B0604030504040204" pitchFamily="50" charset="-128"/>
              </a:rPr>
              <a:t>交通事故情報、ゾーン</a:t>
            </a:r>
            <a:r>
              <a:rPr lang="en-US" altLang="ja-JP" sz="1600" dirty="0">
                <a:solidFill>
                  <a:schemeClr val="tx1"/>
                </a:solidFill>
                <a:latin typeface="+mn-ea"/>
                <a:cs typeface="Meiryo UI" panose="020B0604030504040204" pitchFamily="50" charset="-128"/>
              </a:rPr>
              <a:t>30</a:t>
            </a:r>
            <a:r>
              <a:rPr lang="ja-JP" altLang="en-US" sz="1600" dirty="0">
                <a:solidFill>
                  <a:schemeClr val="tx1"/>
                </a:solidFill>
                <a:latin typeface="+mn-ea"/>
                <a:cs typeface="Meiryo UI" panose="020B0604030504040204" pitchFamily="50" charset="-128"/>
              </a:rPr>
              <a:t>（自治体）＋急ブレーキ発生箇所等（</a:t>
            </a:r>
            <a:r>
              <a:rPr lang="en-US" altLang="ja-JP" sz="1600" dirty="0">
                <a:solidFill>
                  <a:schemeClr val="tx1"/>
                </a:solidFill>
                <a:latin typeface="+mn-ea"/>
                <a:cs typeface="Meiryo UI" panose="020B0604030504040204" pitchFamily="50" charset="-128"/>
              </a:rPr>
              <a:t>Honda</a:t>
            </a:r>
            <a:r>
              <a:rPr lang="ja-JP" altLang="en-US" sz="1600" dirty="0">
                <a:solidFill>
                  <a:schemeClr val="tx1"/>
                </a:solidFill>
                <a:latin typeface="+mn-ea"/>
                <a:cs typeface="Meiryo UI" panose="020B0604030504040204" pitchFamily="50" charset="-128"/>
              </a:rPr>
              <a:t>）</a:t>
            </a:r>
            <a:endParaRPr lang="en-US" altLang="ja-JP" sz="1600" dirty="0">
              <a:solidFill>
                <a:schemeClr val="tx1"/>
              </a:solidFill>
              <a:latin typeface="+mn-ea"/>
              <a:cs typeface="Meiryo UI" panose="020B0604030504040204" pitchFamily="50" charset="-128"/>
            </a:endParaRPr>
          </a:p>
          <a:p>
            <a:pPr marL="285750" indent="-285750">
              <a:buFont typeface="Wingdings" panose="05000000000000000000" pitchFamily="2" charset="2"/>
              <a:buChar char="l"/>
            </a:pPr>
            <a:r>
              <a:rPr lang="ja-JP" altLang="en-US" sz="1600" dirty="0">
                <a:solidFill>
                  <a:schemeClr val="tx1"/>
                </a:solidFill>
                <a:latin typeface="+mn-ea"/>
                <a:cs typeface="Meiryo UI" panose="020B0604030504040204" pitchFamily="50" charset="-128"/>
              </a:rPr>
              <a:t>データの形式</a:t>
            </a:r>
            <a:r>
              <a:rPr lang="en-US" altLang="ja-JP" sz="1600" dirty="0">
                <a:solidFill>
                  <a:schemeClr val="tx1"/>
                </a:solidFill>
                <a:latin typeface="+mn-ea"/>
                <a:cs typeface="Meiryo UI" panose="020B0604030504040204" pitchFamily="50" charset="-128"/>
              </a:rPr>
              <a:t>: Excel</a:t>
            </a:r>
          </a:p>
        </p:txBody>
      </p:sp>
      <p:sp>
        <p:nvSpPr>
          <p:cNvPr id="17" name="角丸四角形 49">
            <a:extLst>
              <a:ext uri="{FF2B5EF4-FFF2-40B4-BE49-F238E27FC236}">
                <a16:creationId xmlns:a16="http://schemas.microsoft.com/office/drawing/2014/main" id="{CA2F3A52-DD32-4A37-ABF7-344510C46F99}"/>
              </a:ext>
            </a:extLst>
          </p:cNvPr>
          <p:cNvSpPr/>
          <p:nvPr/>
        </p:nvSpPr>
        <p:spPr>
          <a:xfrm>
            <a:off x="133956" y="2576094"/>
            <a:ext cx="2131551" cy="370732"/>
          </a:xfrm>
          <a:prstGeom prst="roundRect">
            <a:avLst>
              <a:gd name="adj" fmla="val 50000"/>
            </a:avLst>
          </a:prstGeom>
          <a:solidFill>
            <a:schemeClr val="accent1"/>
          </a:solidFill>
          <a:ln w="25400"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18" name="テキスト ボックス 50">
            <a:extLst>
              <a:ext uri="{FF2B5EF4-FFF2-40B4-BE49-F238E27FC236}">
                <a16:creationId xmlns:a16="http://schemas.microsoft.com/office/drawing/2014/main" id="{E93C0EC5-41E5-4ADB-8EC6-C1B0D0E730D7}"/>
              </a:ext>
            </a:extLst>
          </p:cNvPr>
          <p:cNvSpPr txBox="1"/>
          <p:nvPr/>
        </p:nvSpPr>
        <p:spPr>
          <a:xfrm>
            <a:off x="316436" y="2617284"/>
            <a:ext cx="1949071" cy="276999"/>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 lastClr="FFFFFF"/>
                </a:solidFill>
                <a:effectLst/>
                <a:uLnTx/>
                <a:uFillTx/>
                <a:latin typeface="+mn-ea"/>
                <a:cs typeface="+mn-cs"/>
              </a:rPr>
              <a:t>事故多発地帯を表示</a:t>
            </a:r>
          </a:p>
        </p:txBody>
      </p:sp>
      <p:sp>
        <p:nvSpPr>
          <p:cNvPr id="19" name="角丸四角形 51">
            <a:extLst>
              <a:ext uri="{FF2B5EF4-FFF2-40B4-BE49-F238E27FC236}">
                <a16:creationId xmlns:a16="http://schemas.microsoft.com/office/drawing/2014/main" id="{C8944806-87E3-4FD6-9CFE-35AE4421ABBC}"/>
              </a:ext>
            </a:extLst>
          </p:cNvPr>
          <p:cNvSpPr/>
          <p:nvPr/>
        </p:nvSpPr>
        <p:spPr>
          <a:xfrm>
            <a:off x="134977" y="5604730"/>
            <a:ext cx="4263103" cy="621814"/>
          </a:xfrm>
          <a:prstGeom prst="roundRect">
            <a:avLst>
              <a:gd name="adj" fmla="val 50000"/>
            </a:avLst>
          </a:prstGeom>
          <a:solidFill>
            <a:schemeClr val="accent1"/>
          </a:solidFill>
          <a:ln w="25400"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20" name="テキスト ボックス 52">
            <a:extLst>
              <a:ext uri="{FF2B5EF4-FFF2-40B4-BE49-F238E27FC236}">
                <a16:creationId xmlns:a16="http://schemas.microsoft.com/office/drawing/2014/main" id="{1A470972-49C6-4DC2-9819-046FB8C4398C}"/>
              </a:ext>
            </a:extLst>
          </p:cNvPr>
          <p:cNvSpPr txBox="1"/>
          <p:nvPr/>
        </p:nvSpPr>
        <p:spPr>
          <a:xfrm>
            <a:off x="261830" y="5672110"/>
            <a:ext cx="4066406" cy="461665"/>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ysClr val="window" lastClr="FFFFFF"/>
                </a:solidFill>
                <a:effectLst/>
                <a:uLnTx/>
                <a:uFillTx/>
                <a:latin typeface="+mn-ea"/>
                <a:cs typeface="+mn-cs"/>
              </a:rPr>
              <a:t>PC</a:t>
            </a:r>
            <a:r>
              <a:rPr kumimoji="1" lang="ja-JP" altLang="en-US" sz="1200" b="1" i="0" u="none" strike="noStrike" kern="1200" cap="none" spc="0" normalizeH="0" baseline="0" noProof="0" dirty="0" err="1">
                <a:ln>
                  <a:noFill/>
                </a:ln>
                <a:solidFill>
                  <a:sysClr val="window" lastClr="FFFFFF"/>
                </a:solidFill>
                <a:effectLst/>
                <a:uLnTx/>
                <a:uFillTx/>
                <a:latin typeface="+mn-ea"/>
                <a:cs typeface="+mn-cs"/>
              </a:rPr>
              <a:t>、</a:t>
            </a:r>
            <a:r>
              <a:rPr kumimoji="1" lang="ja-JP" altLang="en-US" sz="1200" b="1" i="0" u="none" strike="noStrike" kern="1200" cap="none" spc="0" normalizeH="0" baseline="0" noProof="0" dirty="0">
                <a:ln>
                  <a:noFill/>
                </a:ln>
                <a:solidFill>
                  <a:sysClr val="window" lastClr="FFFFFF"/>
                </a:solidFill>
                <a:effectLst/>
                <a:uLnTx/>
                <a:uFillTx/>
                <a:latin typeface="+mn-ea"/>
                <a:cs typeface="+mn-cs"/>
              </a:rPr>
              <a:t>スマホから危険箇所について自由にコメントを投稿することができる。他の利用者が登録した情報の参照も可能。</a:t>
            </a:r>
            <a:endParaRPr kumimoji="1" lang="en-US" altLang="ja-JP" sz="1200" b="1" i="0" u="none" strike="noStrike" kern="1200" cap="none" spc="0" normalizeH="0" baseline="0" noProof="0" dirty="0">
              <a:ln>
                <a:noFill/>
              </a:ln>
              <a:solidFill>
                <a:sysClr val="window" lastClr="FFFFFF"/>
              </a:solidFill>
              <a:effectLst/>
              <a:uLnTx/>
              <a:uFillTx/>
              <a:latin typeface="+mn-ea"/>
              <a:cs typeface="+mn-cs"/>
            </a:endParaRPr>
          </a:p>
        </p:txBody>
      </p:sp>
      <p:sp>
        <p:nvSpPr>
          <p:cNvPr id="21" name="角丸四角形 54">
            <a:extLst>
              <a:ext uri="{FF2B5EF4-FFF2-40B4-BE49-F238E27FC236}">
                <a16:creationId xmlns:a16="http://schemas.microsoft.com/office/drawing/2014/main" id="{EB64CD0D-CD31-4819-946E-31F9D9988ED0}"/>
              </a:ext>
            </a:extLst>
          </p:cNvPr>
          <p:cNvSpPr/>
          <p:nvPr/>
        </p:nvSpPr>
        <p:spPr>
          <a:xfrm>
            <a:off x="4621347" y="2564904"/>
            <a:ext cx="4234051" cy="1656308"/>
          </a:xfrm>
          <a:prstGeom prst="roundRect">
            <a:avLst>
              <a:gd name="adj" fmla="val 11133"/>
            </a:avLst>
          </a:prstGeom>
          <a:noFill/>
          <a:ln w="12700" cap="flat" cmpd="sng" algn="ctr">
            <a:solidFill>
              <a:schemeClr val="accent1"/>
            </a:solid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22" name="下矢印 55">
            <a:extLst>
              <a:ext uri="{FF2B5EF4-FFF2-40B4-BE49-F238E27FC236}">
                <a16:creationId xmlns:a16="http://schemas.microsoft.com/office/drawing/2014/main" id="{EC40E3C3-7457-4620-B791-ED0827FE35A2}"/>
              </a:ext>
            </a:extLst>
          </p:cNvPr>
          <p:cNvSpPr/>
          <p:nvPr/>
        </p:nvSpPr>
        <p:spPr>
          <a:xfrm>
            <a:off x="6547082" y="4260496"/>
            <a:ext cx="422830" cy="319262"/>
          </a:xfrm>
          <a:prstGeom prst="downArrow">
            <a:avLst/>
          </a:prstGeom>
          <a:solidFill>
            <a:schemeClr val="accent1"/>
          </a:solidFill>
          <a:ln w="25400" cap="flat" cmpd="sng" algn="ctr">
            <a:solidFill>
              <a:srgbClr val="0080FF"/>
            </a:solid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23" name="テキスト ボックス 56">
            <a:extLst>
              <a:ext uri="{FF2B5EF4-FFF2-40B4-BE49-F238E27FC236}">
                <a16:creationId xmlns:a16="http://schemas.microsoft.com/office/drawing/2014/main" id="{2AB66EDC-266C-4988-8DA3-131443949EF5}"/>
              </a:ext>
            </a:extLst>
          </p:cNvPr>
          <p:cNvSpPr txBox="1"/>
          <p:nvPr/>
        </p:nvSpPr>
        <p:spPr>
          <a:xfrm>
            <a:off x="4750104" y="2592457"/>
            <a:ext cx="4280101" cy="369332"/>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chemeClr val="accent1"/>
                </a:solidFill>
                <a:effectLst/>
                <a:uLnTx/>
                <a:uFillTx/>
                <a:latin typeface="+mn-ea"/>
                <a:cs typeface="+mn-cs"/>
              </a:rPr>
              <a:t>セーフティマップ </a:t>
            </a:r>
            <a:r>
              <a:rPr kumimoji="1" lang="ja-JP" altLang="en-US" sz="1600" b="1" i="0" u="none" strike="noStrike" kern="1200" cap="none" spc="0" normalizeH="0" baseline="0" noProof="0" dirty="0">
                <a:ln>
                  <a:noFill/>
                </a:ln>
                <a:solidFill>
                  <a:schemeClr val="accent1"/>
                </a:solidFill>
                <a:effectLst/>
                <a:uLnTx/>
                <a:uFillTx/>
                <a:latin typeface="+mn-ea"/>
                <a:cs typeface="+mn-cs"/>
              </a:rPr>
              <a:t>誕生の</a:t>
            </a:r>
            <a:r>
              <a:rPr kumimoji="1" lang="ja-JP" altLang="en-US" sz="1200" b="1" i="0" u="none" strike="noStrike" kern="1200" cap="none" spc="0" normalizeH="0" baseline="0" noProof="0" dirty="0">
                <a:ln>
                  <a:noFill/>
                </a:ln>
                <a:solidFill>
                  <a:schemeClr val="accent1"/>
                </a:solidFill>
                <a:effectLst/>
                <a:uLnTx/>
                <a:uFillTx/>
                <a:latin typeface="+mn-ea"/>
                <a:cs typeface="+mn-cs"/>
              </a:rPr>
              <a:t> </a:t>
            </a:r>
            <a:r>
              <a:rPr kumimoji="1" lang="ja-JP" altLang="en-US" sz="1800" b="1" i="0" u="none" strike="noStrike" kern="1200" cap="none" spc="0" normalizeH="0" baseline="0" noProof="0" dirty="0">
                <a:ln>
                  <a:noFill/>
                </a:ln>
                <a:solidFill>
                  <a:schemeClr val="accent1"/>
                </a:solidFill>
                <a:effectLst/>
                <a:uLnTx/>
                <a:uFillTx/>
                <a:latin typeface="+mn-ea"/>
                <a:cs typeface="+mn-cs"/>
              </a:rPr>
              <a:t>キッカケ</a:t>
            </a:r>
          </a:p>
        </p:txBody>
      </p:sp>
      <p:sp>
        <p:nvSpPr>
          <p:cNvPr id="24" name="テキスト ボックス 58">
            <a:extLst>
              <a:ext uri="{FF2B5EF4-FFF2-40B4-BE49-F238E27FC236}">
                <a16:creationId xmlns:a16="http://schemas.microsoft.com/office/drawing/2014/main" id="{3CB4FAEC-B55C-4A4F-84B7-072F25AEB464}"/>
              </a:ext>
            </a:extLst>
          </p:cNvPr>
          <p:cNvSpPr txBox="1"/>
          <p:nvPr/>
        </p:nvSpPr>
        <p:spPr>
          <a:xfrm>
            <a:off x="4659956" y="2905801"/>
            <a:ext cx="4155854" cy="646331"/>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ysClr val="windowText" lastClr="000000"/>
                </a:solidFill>
                <a:effectLst/>
                <a:uLnTx/>
                <a:uFillTx/>
                <a:latin typeface="+mn-ea"/>
                <a:cs typeface="+mn-cs"/>
              </a:rPr>
              <a:t>各自治体では交通事故防止に向けた対策を推進しているが、車同士の事故は減少しても自転車・歩行者の死傷者数が減少しないことが課題となっていた。</a:t>
            </a:r>
          </a:p>
        </p:txBody>
      </p:sp>
      <p:sp>
        <p:nvSpPr>
          <p:cNvPr id="25" name="テキスト ボックス 59">
            <a:extLst>
              <a:ext uri="{FF2B5EF4-FFF2-40B4-BE49-F238E27FC236}">
                <a16:creationId xmlns:a16="http://schemas.microsoft.com/office/drawing/2014/main" id="{39460083-D9C5-4ED3-AEFF-8E7E93FD3AC3}"/>
              </a:ext>
            </a:extLst>
          </p:cNvPr>
          <p:cNvSpPr txBox="1"/>
          <p:nvPr/>
        </p:nvSpPr>
        <p:spPr>
          <a:xfrm>
            <a:off x="4660934" y="3455353"/>
            <a:ext cx="4087529" cy="646331"/>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ysClr val="windowText" lastClr="000000"/>
                </a:solidFill>
                <a:effectLst/>
                <a:uLnTx/>
                <a:uFillTx/>
                <a:latin typeface="+mn-ea"/>
                <a:cs typeface="+mn-cs"/>
              </a:rPr>
              <a:t>自転車・歩行者の事故対策は、行政内に保有している情報だけでは限界があり、安全対策をより効率的・効果的に行うための取組み・仕組みが必要となっていた。</a:t>
            </a:r>
          </a:p>
        </p:txBody>
      </p:sp>
      <p:sp>
        <p:nvSpPr>
          <p:cNvPr id="28" name="角丸四角形 61">
            <a:extLst>
              <a:ext uri="{FF2B5EF4-FFF2-40B4-BE49-F238E27FC236}">
                <a16:creationId xmlns:a16="http://schemas.microsoft.com/office/drawing/2014/main" id="{72ECA26C-81CA-4517-B66B-08A765024B82}"/>
              </a:ext>
            </a:extLst>
          </p:cNvPr>
          <p:cNvSpPr/>
          <p:nvPr/>
        </p:nvSpPr>
        <p:spPr>
          <a:xfrm>
            <a:off x="4594954" y="4628082"/>
            <a:ext cx="4234051" cy="1656308"/>
          </a:xfrm>
          <a:prstGeom prst="roundRect">
            <a:avLst>
              <a:gd name="adj" fmla="val 11133"/>
            </a:avLst>
          </a:prstGeom>
          <a:noFill/>
          <a:ln w="12700" cap="flat" cmpd="sng" algn="ctr">
            <a:solidFill>
              <a:schemeClr val="accent1"/>
            </a:solid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32" name="片側の 2 つの角を丸めた四角形 63">
            <a:extLst>
              <a:ext uri="{FF2B5EF4-FFF2-40B4-BE49-F238E27FC236}">
                <a16:creationId xmlns:a16="http://schemas.microsoft.com/office/drawing/2014/main" id="{A3A93B06-4F7F-433A-A3AD-6FA220CA59A3}"/>
              </a:ext>
            </a:extLst>
          </p:cNvPr>
          <p:cNvSpPr/>
          <p:nvPr/>
        </p:nvSpPr>
        <p:spPr>
          <a:xfrm>
            <a:off x="4586846" y="4611337"/>
            <a:ext cx="4255356" cy="483633"/>
          </a:xfrm>
          <a:prstGeom prst="round2SameRect">
            <a:avLst>
              <a:gd name="adj1" fmla="val 39170"/>
              <a:gd name="adj2" fmla="val 0"/>
            </a:avLst>
          </a:prstGeom>
          <a:solidFill>
            <a:schemeClr val="accent1"/>
          </a:solidFill>
          <a:ln w="25400" cap="flat" cmpd="sng" algn="ctr">
            <a:solidFill>
              <a:schemeClr val="accent1"/>
            </a:solid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34" name="テキスト ボックス 64">
            <a:extLst>
              <a:ext uri="{FF2B5EF4-FFF2-40B4-BE49-F238E27FC236}">
                <a16:creationId xmlns:a16="http://schemas.microsoft.com/office/drawing/2014/main" id="{52042745-0CEA-4748-8557-EA2567D8D5EA}"/>
              </a:ext>
            </a:extLst>
          </p:cNvPr>
          <p:cNvSpPr txBox="1"/>
          <p:nvPr/>
        </p:nvSpPr>
        <p:spPr>
          <a:xfrm>
            <a:off x="4695025" y="4675970"/>
            <a:ext cx="3837415" cy="369332"/>
          </a:xfrm>
          <a:prstGeom prst="rect">
            <a:avLst/>
          </a:prstGeom>
          <a:solidFill>
            <a:schemeClr val="accent1"/>
          </a:solid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ysClr val="window" lastClr="FFFFFF"/>
                </a:solidFill>
                <a:effectLst/>
                <a:uLnTx/>
                <a:uFillTx/>
                <a:latin typeface="+mn-ea"/>
                <a:cs typeface="+mn-cs"/>
              </a:rPr>
              <a:t>セーフティマップ </a:t>
            </a:r>
            <a:r>
              <a:rPr kumimoji="1" lang="ja-JP" altLang="en-US" sz="1600" b="1" i="0" u="none" strike="noStrike" kern="1200" cap="none" spc="0" normalizeH="0" baseline="0" noProof="0" dirty="0">
                <a:ln>
                  <a:noFill/>
                </a:ln>
                <a:solidFill>
                  <a:sysClr val="window" lastClr="FFFFFF"/>
                </a:solidFill>
                <a:effectLst/>
                <a:uLnTx/>
                <a:uFillTx/>
                <a:latin typeface="+mn-ea"/>
                <a:cs typeface="+mn-cs"/>
              </a:rPr>
              <a:t>でこう </a:t>
            </a:r>
            <a:r>
              <a:rPr kumimoji="1" lang="ja-JP" altLang="en-US" sz="1800" b="1" i="0" u="none" strike="noStrike" kern="1200" cap="none" spc="0" normalizeH="0" baseline="0" noProof="0" dirty="0">
                <a:ln>
                  <a:noFill/>
                </a:ln>
                <a:solidFill>
                  <a:sysClr val="window" lastClr="FFFFFF"/>
                </a:solidFill>
                <a:effectLst/>
                <a:uLnTx/>
                <a:uFillTx/>
                <a:latin typeface="+mn-ea"/>
                <a:cs typeface="+mn-cs"/>
              </a:rPr>
              <a:t>変わった！</a:t>
            </a:r>
            <a:r>
              <a:rPr kumimoji="1" lang="ja-JP" altLang="en-US" sz="1200" b="1" i="0" u="none" strike="noStrike" kern="1200" cap="none" spc="0" normalizeH="0" baseline="0" noProof="0" dirty="0">
                <a:ln>
                  <a:noFill/>
                </a:ln>
                <a:solidFill>
                  <a:sysClr val="window" lastClr="FFFFFF"/>
                </a:solidFill>
                <a:effectLst/>
                <a:uLnTx/>
                <a:uFillTx/>
                <a:latin typeface="+mn-ea"/>
                <a:cs typeface="+mn-cs"/>
              </a:rPr>
              <a:t> </a:t>
            </a:r>
            <a:endParaRPr kumimoji="1" lang="ja-JP" altLang="en-US" sz="1800" b="1" i="0" u="none" strike="noStrike" kern="1200" cap="none" spc="0" normalizeH="0" baseline="0" noProof="0" dirty="0">
              <a:ln>
                <a:noFill/>
              </a:ln>
              <a:solidFill>
                <a:sysClr val="window" lastClr="FFFFFF"/>
              </a:solidFill>
              <a:effectLst/>
              <a:uLnTx/>
              <a:uFillTx/>
              <a:latin typeface="+mn-ea"/>
              <a:cs typeface="+mn-cs"/>
            </a:endParaRPr>
          </a:p>
        </p:txBody>
      </p:sp>
      <p:sp>
        <p:nvSpPr>
          <p:cNvPr id="38" name="テキスト ボックス 66">
            <a:extLst>
              <a:ext uri="{FF2B5EF4-FFF2-40B4-BE49-F238E27FC236}">
                <a16:creationId xmlns:a16="http://schemas.microsoft.com/office/drawing/2014/main" id="{A3766E4F-D73B-4683-9BE0-0D34C0990F68}"/>
              </a:ext>
            </a:extLst>
          </p:cNvPr>
          <p:cNvSpPr txBox="1"/>
          <p:nvPr/>
        </p:nvSpPr>
        <p:spPr>
          <a:xfrm>
            <a:off x="4641172" y="5127190"/>
            <a:ext cx="4174638" cy="646331"/>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ysClr val="windowText" lastClr="000000"/>
                </a:solidFill>
                <a:effectLst/>
                <a:uLnTx/>
                <a:uFillTx/>
                <a:latin typeface="+mn-ea"/>
                <a:cs typeface="+mn-cs"/>
              </a:rPr>
              <a:t>急ブレーキ多発箇所や要注意箇所を特定することができ、行政が効率的に自転車や歩行者を中心とした交通安全対策を実施</a:t>
            </a:r>
          </a:p>
        </p:txBody>
      </p:sp>
      <p:pic>
        <p:nvPicPr>
          <p:cNvPr id="39" name="Picture 2" descr="C:\Users\fr021409\Desktop\無題.png">
            <a:extLst>
              <a:ext uri="{FF2B5EF4-FFF2-40B4-BE49-F238E27FC236}">
                <a16:creationId xmlns:a16="http://schemas.microsoft.com/office/drawing/2014/main" id="{F388C4B6-B853-4ECE-873D-A4AFA58079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131" y="3046674"/>
            <a:ext cx="4224949" cy="2390670"/>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直線矢印コネクタ 39">
            <a:extLst>
              <a:ext uri="{FF2B5EF4-FFF2-40B4-BE49-F238E27FC236}">
                <a16:creationId xmlns:a16="http://schemas.microsoft.com/office/drawing/2014/main" id="{1CD62913-002C-405D-ADC1-3B9E770EB3B8}"/>
              </a:ext>
            </a:extLst>
          </p:cNvPr>
          <p:cNvCxnSpPr/>
          <p:nvPr/>
        </p:nvCxnSpPr>
        <p:spPr>
          <a:xfrm flipH="1">
            <a:off x="1212927" y="2907540"/>
            <a:ext cx="1" cy="822017"/>
          </a:xfrm>
          <a:prstGeom prst="straightConnector1">
            <a:avLst/>
          </a:prstGeom>
          <a:noFill/>
          <a:ln w="38100" cap="flat" cmpd="sng" algn="ctr">
            <a:solidFill>
              <a:schemeClr val="accent1"/>
            </a:solidFill>
            <a:prstDash val="solid"/>
            <a:tailEnd type="arrow"/>
          </a:ln>
          <a:effectLst/>
        </p:spPr>
      </p:cxnSp>
      <p:sp>
        <p:nvSpPr>
          <p:cNvPr id="41" name="角丸四角形 69">
            <a:extLst>
              <a:ext uri="{FF2B5EF4-FFF2-40B4-BE49-F238E27FC236}">
                <a16:creationId xmlns:a16="http://schemas.microsoft.com/office/drawing/2014/main" id="{F9655A27-191A-43C5-92A8-BC2AA5D54BF3}"/>
              </a:ext>
            </a:extLst>
          </p:cNvPr>
          <p:cNvSpPr/>
          <p:nvPr/>
        </p:nvSpPr>
        <p:spPr>
          <a:xfrm>
            <a:off x="2365168" y="2587382"/>
            <a:ext cx="2131551" cy="628491"/>
          </a:xfrm>
          <a:prstGeom prst="roundRect">
            <a:avLst>
              <a:gd name="adj" fmla="val 50000"/>
            </a:avLst>
          </a:prstGeom>
          <a:solidFill>
            <a:schemeClr val="accent1"/>
          </a:solidFill>
          <a:ln w="25400"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42" name="テキスト ボックス 70">
            <a:extLst>
              <a:ext uri="{FF2B5EF4-FFF2-40B4-BE49-F238E27FC236}">
                <a16:creationId xmlns:a16="http://schemas.microsoft.com/office/drawing/2014/main" id="{50BCD967-4A42-4FD8-93CE-6CCA09A85CD4}"/>
              </a:ext>
            </a:extLst>
          </p:cNvPr>
          <p:cNvSpPr txBox="1"/>
          <p:nvPr/>
        </p:nvSpPr>
        <p:spPr>
          <a:xfrm>
            <a:off x="2468471" y="2564904"/>
            <a:ext cx="1949071" cy="646331"/>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 lastClr="FFFFFF"/>
                </a:solidFill>
                <a:effectLst/>
                <a:uLnTx/>
                <a:uFillTx/>
                <a:latin typeface="+mn-ea"/>
                <a:cs typeface="+mn-cs"/>
              </a:rPr>
              <a:t>急ブレーキ多発箇所を表示</a:t>
            </a:r>
            <a:endParaRPr kumimoji="1" lang="en-US" altLang="ja-JP" sz="1200" b="1" i="0" u="none" strike="noStrike" kern="1200" cap="none" spc="0" normalizeH="0" baseline="0" noProof="0" dirty="0">
              <a:ln>
                <a:noFill/>
              </a:ln>
              <a:solidFill>
                <a:sysClr val="window" lastClr="FFFFFF"/>
              </a:solidFill>
              <a:effectLst/>
              <a:uLnTx/>
              <a:uFillTx/>
              <a:latin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 lastClr="FFFFFF"/>
                </a:solidFill>
                <a:effectLst/>
                <a:uLnTx/>
                <a:uFillTx/>
                <a:latin typeface="+mn-ea"/>
                <a:cs typeface="+mn-cs"/>
              </a:rPr>
              <a:t>選択した箇所の写真や利用者のコメントも確認できる</a:t>
            </a:r>
          </a:p>
        </p:txBody>
      </p:sp>
      <p:cxnSp>
        <p:nvCxnSpPr>
          <p:cNvPr id="43" name="直線矢印コネクタ 42">
            <a:extLst>
              <a:ext uri="{FF2B5EF4-FFF2-40B4-BE49-F238E27FC236}">
                <a16:creationId xmlns:a16="http://schemas.microsoft.com/office/drawing/2014/main" id="{E7D48E69-67E9-43B2-9B11-46E7A7D1A824}"/>
              </a:ext>
            </a:extLst>
          </p:cNvPr>
          <p:cNvCxnSpPr/>
          <p:nvPr/>
        </p:nvCxnSpPr>
        <p:spPr>
          <a:xfrm flipH="1">
            <a:off x="3407846" y="3195832"/>
            <a:ext cx="1" cy="303922"/>
          </a:xfrm>
          <a:prstGeom prst="straightConnector1">
            <a:avLst/>
          </a:prstGeom>
          <a:noFill/>
          <a:ln w="38100" cap="flat" cmpd="sng" algn="ctr">
            <a:solidFill>
              <a:schemeClr val="accent1"/>
            </a:solidFill>
            <a:prstDash val="solid"/>
            <a:tailEnd type="arrow"/>
          </a:ln>
          <a:effectLst/>
        </p:spPr>
      </p:cxnSp>
      <p:cxnSp>
        <p:nvCxnSpPr>
          <p:cNvPr id="44" name="直線矢印コネクタ 43">
            <a:extLst>
              <a:ext uri="{FF2B5EF4-FFF2-40B4-BE49-F238E27FC236}">
                <a16:creationId xmlns:a16="http://schemas.microsoft.com/office/drawing/2014/main" id="{7C36705C-6787-49C7-8F2B-2CFEFB475033}"/>
              </a:ext>
            </a:extLst>
          </p:cNvPr>
          <p:cNvCxnSpPr/>
          <p:nvPr/>
        </p:nvCxnSpPr>
        <p:spPr>
          <a:xfrm flipH="1">
            <a:off x="2265506" y="3083658"/>
            <a:ext cx="202964" cy="151961"/>
          </a:xfrm>
          <a:prstGeom prst="straightConnector1">
            <a:avLst/>
          </a:prstGeom>
          <a:noFill/>
          <a:ln w="38100" cap="flat" cmpd="sng" algn="ctr">
            <a:solidFill>
              <a:schemeClr val="accent1"/>
            </a:solidFill>
            <a:prstDash val="solid"/>
            <a:tailEnd type="arrow"/>
          </a:ln>
          <a:effectLst/>
        </p:spPr>
      </p:cxnSp>
      <p:cxnSp>
        <p:nvCxnSpPr>
          <p:cNvPr id="45" name="直線矢印コネクタ 44">
            <a:extLst>
              <a:ext uri="{FF2B5EF4-FFF2-40B4-BE49-F238E27FC236}">
                <a16:creationId xmlns:a16="http://schemas.microsoft.com/office/drawing/2014/main" id="{9F86A949-AD09-40B9-B3DF-51F7B6749B9C}"/>
              </a:ext>
            </a:extLst>
          </p:cNvPr>
          <p:cNvCxnSpPr>
            <a:stCxn id="19" idx="0"/>
          </p:cNvCxnSpPr>
          <p:nvPr/>
        </p:nvCxnSpPr>
        <p:spPr>
          <a:xfrm flipH="1" flipV="1">
            <a:off x="1591594" y="3944850"/>
            <a:ext cx="674935" cy="1659881"/>
          </a:xfrm>
          <a:prstGeom prst="straightConnector1">
            <a:avLst/>
          </a:prstGeom>
          <a:noFill/>
          <a:ln w="38100" cap="flat" cmpd="sng" algn="ctr">
            <a:solidFill>
              <a:schemeClr val="accent1"/>
            </a:solidFill>
            <a:prstDash val="solid"/>
            <a:tailEnd type="arrow"/>
          </a:ln>
          <a:effectLst/>
        </p:spPr>
      </p:cxnSp>
      <p:sp>
        <p:nvSpPr>
          <p:cNvPr id="46" name="テキスト ボックス 74">
            <a:extLst>
              <a:ext uri="{FF2B5EF4-FFF2-40B4-BE49-F238E27FC236}">
                <a16:creationId xmlns:a16="http://schemas.microsoft.com/office/drawing/2014/main" id="{96A95C84-86EF-43F9-A67E-98B05ECB4CD4}"/>
              </a:ext>
            </a:extLst>
          </p:cNvPr>
          <p:cNvSpPr txBox="1"/>
          <p:nvPr/>
        </p:nvSpPr>
        <p:spPr>
          <a:xfrm>
            <a:off x="4627976" y="5683301"/>
            <a:ext cx="4187834" cy="646331"/>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ysClr val="windowText" lastClr="000000"/>
                </a:solidFill>
                <a:effectLst/>
                <a:uLnTx/>
                <a:uFillTx/>
                <a:latin typeface="+mn-ea"/>
                <a:cs typeface="+mn-cs"/>
              </a:rPr>
              <a:t>埼玉県の事例では、平成</a:t>
            </a:r>
            <a:r>
              <a:rPr kumimoji="1" lang="en-US" altLang="ja-JP" sz="1200" b="0" i="0" u="none" strike="noStrike" kern="1200" cap="none" spc="0" normalizeH="0" baseline="0" noProof="0" dirty="0">
                <a:ln>
                  <a:noFill/>
                </a:ln>
                <a:solidFill>
                  <a:sysClr val="windowText" lastClr="000000"/>
                </a:solidFill>
                <a:effectLst/>
                <a:uLnTx/>
                <a:uFillTx/>
                <a:latin typeface="+mn-ea"/>
                <a:cs typeface="+mn-cs"/>
              </a:rPr>
              <a:t>23</a:t>
            </a:r>
            <a:r>
              <a:rPr kumimoji="1" lang="ja-JP" altLang="en-US" sz="1200" b="0" i="0" u="none" strike="noStrike" kern="1200" cap="none" spc="0" normalizeH="0" baseline="0" noProof="0" dirty="0">
                <a:ln>
                  <a:noFill/>
                </a:ln>
                <a:solidFill>
                  <a:sysClr val="windowText" lastClr="000000"/>
                </a:solidFill>
                <a:effectLst/>
                <a:uLnTx/>
                <a:uFillTx/>
                <a:latin typeface="+mn-ea"/>
                <a:cs typeface="+mn-cs"/>
              </a:rPr>
              <a:t>年度までに県内で</a:t>
            </a:r>
            <a:r>
              <a:rPr kumimoji="1" lang="en-US" altLang="ja-JP" sz="1200" b="0" i="0" u="none" strike="noStrike" kern="1200" cap="none" spc="0" normalizeH="0" baseline="0" noProof="0" dirty="0">
                <a:ln>
                  <a:noFill/>
                </a:ln>
                <a:solidFill>
                  <a:sysClr val="windowText" lastClr="000000"/>
                </a:solidFill>
                <a:effectLst/>
                <a:uLnTx/>
                <a:uFillTx/>
                <a:latin typeface="+mn-ea"/>
                <a:cs typeface="+mn-cs"/>
              </a:rPr>
              <a:t>160</a:t>
            </a:r>
            <a:r>
              <a:rPr kumimoji="1" lang="ja-JP" altLang="en-US" sz="1200" b="0" i="0" u="none" strike="noStrike" kern="1200" cap="none" spc="0" normalizeH="0" baseline="0" noProof="0" dirty="0">
                <a:ln>
                  <a:noFill/>
                </a:ln>
                <a:solidFill>
                  <a:sysClr val="windowText" lastClr="000000"/>
                </a:solidFill>
                <a:effectLst/>
                <a:uLnTx/>
                <a:uFillTx/>
                <a:latin typeface="+mn-ea"/>
                <a:cs typeface="+mn-cs"/>
              </a:rPr>
              <a:t>カ所の安全対策を実施した結果、急ブレーキが約</a:t>
            </a:r>
            <a:r>
              <a:rPr kumimoji="1" lang="en-US" altLang="ja-JP" sz="1200" b="0" i="0" u="none" strike="noStrike" kern="1200" cap="none" spc="0" normalizeH="0" baseline="0" noProof="0" dirty="0">
                <a:ln>
                  <a:noFill/>
                </a:ln>
                <a:solidFill>
                  <a:sysClr val="windowText" lastClr="000000"/>
                </a:solidFill>
                <a:effectLst/>
                <a:uLnTx/>
                <a:uFillTx/>
                <a:latin typeface="+mn-ea"/>
                <a:cs typeface="+mn-cs"/>
              </a:rPr>
              <a:t>7</a:t>
            </a:r>
            <a:r>
              <a:rPr kumimoji="1" lang="ja-JP" altLang="en-US" sz="1200" b="0" i="0" u="none" strike="noStrike" kern="1200" cap="none" spc="0" normalizeH="0" baseline="0" noProof="0" dirty="0">
                <a:ln>
                  <a:noFill/>
                </a:ln>
                <a:solidFill>
                  <a:sysClr val="windowText" lastClr="000000"/>
                </a:solidFill>
                <a:effectLst/>
                <a:uLnTx/>
                <a:uFillTx/>
                <a:latin typeface="+mn-ea"/>
                <a:cs typeface="+mn-cs"/>
              </a:rPr>
              <a:t>割、人身事故が約</a:t>
            </a:r>
            <a:r>
              <a:rPr kumimoji="1" lang="en-US" altLang="ja-JP" sz="1200" b="0" i="0" u="none" strike="noStrike" kern="1200" cap="none" spc="0" normalizeH="0" baseline="0" noProof="0" dirty="0">
                <a:ln>
                  <a:noFill/>
                </a:ln>
                <a:solidFill>
                  <a:sysClr val="windowText" lastClr="000000"/>
                </a:solidFill>
                <a:effectLst/>
                <a:uLnTx/>
                <a:uFillTx/>
                <a:latin typeface="+mn-ea"/>
                <a:cs typeface="+mn-cs"/>
              </a:rPr>
              <a:t>2</a:t>
            </a:r>
            <a:r>
              <a:rPr kumimoji="1" lang="ja-JP" altLang="en-US" sz="1200" b="0" i="0" u="none" strike="noStrike" kern="1200" cap="none" spc="0" normalizeH="0" baseline="0" noProof="0" dirty="0">
                <a:ln>
                  <a:noFill/>
                </a:ln>
                <a:solidFill>
                  <a:sysClr val="windowText" lastClr="000000"/>
                </a:solidFill>
                <a:effectLst/>
                <a:uLnTx/>
                <a:uFillTx/>
                <a:latin typeface="+mn-ea"/>
                <a:cs typeface="+mn-cs"/>
              </a:rPr>
              <a:t>割減少</a:t>
            </a:r>
          </a:p>
        </p:txBody>
      </p:sp>
      <p:sp>
        <p:nvSpPr>
          <p:cNvPr id="30" name="正方形/長方形 29">
            <a:extLst>
              <a:ext uri="{FF2B5EF4-FFF2-40B4-BE49-F238E27FC236}">
                <a16:creationId xmlns:a16="http://schemas.microsoft.com/office/drawing/2014/main" id="{7BFEC4C3-4C5F-412C-B2A2-18E5CE4A71C1}"/>
              </a:ext>
            </a:extLst>
          </p:cNvPr>
          <p:cNvSpPr/>
          <p:nvPr/>
        </p:nvSpPr>
        <p:spPr>
          <a:xfrm>
            <a:off x="611560" y="6475677"/>
            <a:ext cx="8165084" cy="307777"/>
          </a:xfrm>
          <a:prstGeom prst="rect">
            <a:avLst/>
          </a:prstGeom>
        </p:spPr>
        <p:txBody>
          <a:bodyPr wrap="square">
            <a:spAutoFit/>
          </a:bodyPr>
          <a:lstStyle/>
          <a:p>
            <a:pPr algn="r"/>
            <a:r>
              <a:rPr kumimoji="1" lang="en-US" altLang="ja-JP" sz="1400" dirty="0"/>
              <a:t>※</a:t>
            </a:r>
            <a:r>
              <a:rPr kumimoji="1" lang="ja-JP" altLang="en-US" sz="1400" dirty="0"/>
              <a:t>出典</a:t>
            </a:r>
            <a:r>
              <a:rPr kumimoji="1" lang="en-US" altLang="ja-JP" sz="1400" dirty="0"/>
              <a:t>: </a:t>
            </a:r>
            <a:r>
              <a:rPr kumimoji="1" lang="ja-JP" altLang="en-US" sz="1400" dirty="0"/>
              <a:t>内閣官房「オープンデータ</a:t>
            </a:r>
            <a:r>
              <a:rPr kumimoji="1" lang="en-US" altLang="ja-JP" sz="1400" dirty="0"/>
              <a:t>100</a:t>
            </a:r>
            <a:r>
              <a:rPr kumimoji="1" lang="ja-JP" altLang="en-US" sz="1400" dirty="0"/>
              <a:t>」より「セーフティマップ」 </a:t>
            </a:r>
            <a:r>
              <a:rPr kumimoji="1" lang="en-US" altLang="ja-JP" sz="1400" dirty="0"/>
              <a:t>https://cio.go.jp/opendata100</a:t>
            </a:r>
            <a:endParaRPr kumimoji="1" lang="ja-JP" altLang="en-US" sz="1400" dirty="0"/>
          </a:p>
        </p:txBody>
      </p:sp>
      <p:sp>
        <p:nvSpPr>
          <p:cNvPr id="31" name="タイトル 1">
            <a:extLst>
              <a:ext uri="{FF2B5EF4-FFF2-40B4-BE49-F238E27FC236}">
                <a16:creationId xmlns:a16="http://schemas.microsoft.com/office/drawing/2014/main" id="{235F55B7-C860-403D-AC59-75DCC7BDBC67}"/>
              </a:ext>
            </a:extLst>
          </p:cNvPr>
          <p:cNvSpPr>
            <a:spLocks noGrp="1"/>
          </p:cNvSpPr>
          <p:nvPr>
            <p:ph type="title"/>
          </p:nvPr>
        </p:nvSpPr>
        <p:spPr>
          <a:xfrm>
            <a:off x="251520" y="313813"/>
            <a:ext cx="8712968" cy="424732"/>
          </a:xfrm>
        </p:spPr>
        <p:txBody>
          <a:bodyPr/>
          <a:lstStyle/>
          <a:p>
            <a:r>
              <a:rPr lang="en-US" altLang="ja-JP" dirty="0">
                <a:latin typeface="+mn-ea"/>
                <a:ea typeface="+mn-ea"/>
              </a:rPr>
              <a:t>2.4 </a:t>
            </a:r>
            <a:r>
              <a:rPr lang="ja-JP" altLang="en-US" dirty="0">
                <a:latin typeface="+mn-ea"/>
                <a:ea typeface="+mn-ea"/>
              </a:rPr>
              <a:t>オープンデータによる官民協働の促進</a:t>
            </a:r>
            <a:endParaRPr kumimoji="1" lang="ja-JP" altLang="en-US" dirty="0">
              <a:latin typeface="+mn-ea"/>
              <a:ea typeface="+mn-ea"/>
            </a:endParaRPr>
          </a:p>
        </p:txBody>
      </p:sp>
      <p:sp>
        <p:nvSpPr>
          <p:cNvPr id="35" name="タイトル 1">
            <a:extLst>
              <a:ext uri="{FF2B5EF4-FFF2-40B4-BE49-F238E27FC236}">
                <a16:creationId xmlns:a16="http://schemas.microsoft.com/office/drawing/2014/main" id="{E3E11E33-F78D-43F8-B0A1-41867A41D84A}"/>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Tree>
    <p:extLst>
      <p:ext uri="{BB962C8B-B14F-4D97-AF65-F5344CB8AC3E}">
        <p14:creationId xmlns:p14="http://schemas.microsoft.com/office/powerpoint/2010/main" val="16535844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32</a:t>
            </a:fld>
            <a:endParaRPr kumimoji="1" lang="ja-JP" altLang="en-US"/>
          </a:p>
        </p:txBody>
      </p:sp>
      <p:sp>
        <p:nvSpPr>
          <p:cNvPr id="29" name="正方形/長方形 28"/>
          <p:cNvSpPr/>
          <p:nvPr/>
        </p:nvSpPr>
        <p:spPr>
          <a:xfrm>
            <a:off x="215900" y="840309"/>
            <a:ext cx="8316540"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⑤ しずみ</a:t>
            </a:r>
            <a:r>
              <a:rPr lang="ja-JP" altLang="en-US" sz="2000" dirty="0" err="1">
                <a:solidFill>
                  <a:schemeClr val="tx1"/>
                </a:solidFill>
                <a:latin typeface="+mn-ea"/>
                <a:cs typeface="Meiryo UI" panose="020B0604030504040204" pitchFamily="50" charset="-128"/>
              </a:rPr>
              <a:t>ち</a:t>
            </a:r>
            <a:r>
              <a:rPr lang="en-US" altLang="ja-JP" sz="2000" dirty="0">
                <a:solidFill>
                  <a:schemeClr val="tx1"/>
                </a:solidFill>
                <a:latin typeface="+mn-ea"/>
                <a:cs typeface="Meiryo UI" panose="020B0604030504040204" pitchFamily="50" charset="-128"/>
              </a:rPr>
              <a:t>info</a:t>
            </a:r>
            <a:r>
              <a:rPr lang="ja-JP" altLang="en-US" sz="2000" dirty="0">
                <a:solidFill>
                  <a:schemeClr val="tx1"/>
                </a:solidFill>
                <a:latin typeface="+mn-ea"/>
                <a:cs typeface="Meiryo UI" panose="020B0604030504040204" pitchFamily="50" charset="-128"/>
              </a:rPr>
              <a:t>（静岡市）</a:t>
            </a:r>
          </a:p>
        </p:txBody>
      </p:sp>
      <p:sp>
        <p:nvSpPr>
          <p:cNvPr id="10" name="四角形: 角を丸くする 9">
            <a:extLst>
              <a:ext uri="{FF2B5EF4-FFF2-40B4-BE49-F238E27FC236}">
                <a16:creationId xmlns:a16="http://schemas.microsoft.com/office/drawing/2014/main" id="{683F6A8F-D098-45F9-BBEF-610D483B57C8}"/>
              </a:ext>
            </a:extLst>
          </p:cNvPr>
          <p:cNvSpPr/>
          <p:nvPr/>
        </p:nvSpPr>
        <p:spPr>
          <a:xfrm>
            <a:off x="317237" y="1216512"/>
            <a:ext cx="8502531" cy="974759"/>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n-ea"/>
                <a:cs typeface="Meiryo UI" panose="020B0604030504040204" pitchFamily="50" charset="-128"/>
              </a:rPr>
              <a:t>静岡市内の道路を対象に、災害や工事による通行止めなどの規制情報をリアルタイムに提供。</a:t>
            </a:r>
          </a:p>
          <a:p>
            <a:pPr marL="285750" indent="-285750">
              <a:buFont typeface="Wingdings" panose="05000000000000000000" pitchFamily="2" charset="2"/>
              <a:buChar char="l"/>
            </a:pPr>
            <a:r>
              <a:rPr lang="ja-JP" altLang="en-US" sz="1600" dirty="0">
                <a:solidFill>
                  <a:schemeClr val="tx1"/>
                </a:solidFill>
                <a:latin typeface="+mn-ea"/>
                <a:cs typeface="Meiryo UI" panose="020B0604030504040204" pitchFamily="50" charset="-128"/>
              </a:rPr>
              <a:t>使用しているデータ</a:t>
            </a:r>
            <a:r>
              <a:rPr lang="en-US" altLang="ja-JP" sz="1600" dirty="0">
                <a:solidFill>
                  <a:schemeClr val="tx1"/>
                </a:solidFill>
                <a:latin typeface="+mn-ea"/>
                <a:cs typeface="Meiryo UI" panose="020B0604030504040204" pitchFamily="50" charset="-128"/>
              </a:rPr>
              <a:t>: </a:t>
            </a:r>
            <a:r>
              <a:rPr lang="ja-JP" altLang="en-US" sz="1600" dirty="0">
                <a:solidFill>
                  <a:schemeClr val="tx1"/>
                </a:solidFill>
                <a:latin typeface="+mn-ea"/>
                <a:cs typeface="Meiryo UI" panose="020B0604030504040204" pitchFamily="50" charset="-128"/>
              </a:rPr>
              <a:t>静岡市の道路通行規制情報等</a:t>
            </a:r>
            <a:endParaRPr lang="en-US" altLang="ja-JP" sz="1600" dirty="0">
              <a:solidFill>
                <a:schemeClr val="tx1"/>
              </a:solidFill>
              <a:latin typeface="+mn-ea"/>
              <a:cs typeface="Meiryo UI" panose="020B0604030504040204" pitchFamily="50" charset="-128"/>
            </a:endParaRPr>
          </a:p>
          <a:p>
            <a:pPr marL="285750" indent="-285750">
              <a:buFont typeface="Wingdings" panose="05000000000000000000" pitchFamily="2" charset="2"/>
              <a:buChar char="l"/>
            </a:pPr>
            <a:r>
              <a:rPr lang="ja-JP" altLang="en-US" sz="1600" dirty="0">
                <a:solidFill>
                  <a:schemeClr val="tx1"/>
                </a:solidFill>
                <a:latin typeface="+mn-ea"/>
                <a:cs typeface="Meiryo UI" panose="020B0604030504040204" pitchFamily="50" charset="-128"/>
              </a:rPr>
              <a:t>データの形式</a:t>
            </a:r>
            <a:r>
              <a:rPr lang="en-US" altLang="ja-JP" sz="1600" dirty="0">
                <a:solidFill>
                  <a:schemeClr val="tx1"/>
                </a:solidFill>
                <a:latin typeface="+mn-ea"/>
                <a:cs typeface="Meiryo UI" panose="020B0604030504040204" pitchFamily="50" charset="-128"/>
              </a:rPr>
              <a:t>: </a:t>
            </a:r>
            <a:r>
              <a:rPr lang="en-US" altLang="ja-JP" sz="1600" dirty="0" err="1">
                <a:solidFill>
                  <a:schemeClr val="tx1"/>
                </a:solidFill>
                <a:latin typeface="+mn-ea"/>
                <a:cs typeface="Meiryo UI" panose="020B0604030504040204" pitchFamily="50" charset="-128"/>
              </a:rPr>
              <a:t>GeoJSON</a:t>
            </a:r>
            <a:r>
              <a:rPr lang="ja-JP" altLang="en-US" sz="1600" dirty="0">
                <a:solidFill>
                  <a:schemeClr val="tx1"/>
                </a:solidFill>
                <a:latin typeface="+mn-ea"/>
                <a:cs typeface="Meiryo UI" panose="020B0604030504040204" pitchFamily="50" charset="-128"/>
              </a:rPr>
              <a:t>・</a:t>
            </a:r>
            <a:r>
              <a:rPr lang="en-US" altLang="ja-JP" sz="1600" dirty="0">
                <a:solidFill>
                  <a:schemeClr val="tx1"/>
                </a:solidFill>
                <a:latin typeface="+mn-ea"/>
                <a:cs typeface="Meiryo UI" panose="020B0604030504040204" pitchFamily="50" charset="-128"/>
              </a:rPr>
              <a:t>Shape</a:t>
            </a:r>
            <a:r>
              <a:rPr lang="ja-JP" altLang="en-US" sz="1600" dirty="0">
                <a:solidFill>
                  <a:schemeClr val="tx1"/>
                </a:solidFill>
                <a:latin typeface="+mn-ea"/>
                <a:cs typeface="Meiryo UI" panose="020B0604030504040204" pitchFamily="50" charset="-128"/>
              </a:rPr>
              <a:t>・</a:t>
            </a:r>
            <a:r>
              <a:rPr lang="en-US" altLang="ja-JP" sz="1600" dirty="0" err="1">
                <a:solidFill>
                  <a:schemeClr val="tx1"/>
                </a:solidFill>
                <a:latin typeface="+mn-ea"/>
                <a:cs typeface="Meiryo UI" panose="020B0604030504040204" pitchFamily="50" charset="-128"/>
              </a:rPr>
              <a:t>WebAPI</a:t>
            </a:r>
            <a:endParaRPr lang="en-US" altLang="ja-JP" sz="1600" dirty="0">
              <a:solidFill>
                <a:schemeClr val="tx1"/>
              </a:solidFill>
              <a:latin typeface="+mn-ea"/>
              <a:cs typeface="Meiryo UI" panose="020B0604030504040204" pitchFamily="50" charset="-128"/>
            </a:endParaRPr>
          </a:p>
        </p:txBody>
      </p:sp>
      <p:sp>
        <p:nvSpPr>
          <p:cNvPr id="18" name="角丸四角形 96">
            <a:extLst>
              <a:ext uri="{FF2B5EF4-FFF2-40B4-BE49-F238E27FC236}">
                <a16:creationId xmlns:a16="http://schemas.microsoft.com/office/drawing/2014/main" id="{FAC5A542-29DB-47C7-BFEE-A772EBBB858A}"/>
              </a:ext>
            </a:extLst>
          </p:cNvPr>
          <p:cNvSpPr/>
          <p:nvPr/>
        </p:nvSpPr>
        <p:spPr>
          <a:xfrm>
            <a:off x="4636922" y="4531560"/>
            <a:ext cx="4296783" cy="1698724"/>
          </a:xfrm>
          <a:prstGeom prst="roundRect">
            <a:avLst>
              <a:gd name="adj" fmla="val 10424"/>
            </a:avLst>
          </a:prstGeom>
          <a:noFill/>
          <a:ln w="9525" cap="flat" cmpd="sng" algn="ctr">
            <a:solidFill>
              <a:schemeClr val="accent1"/>
            </a:solid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19" name="片側の 2 つの角を丸めた四角形 97">
            <a:extLst>
              <a:ext uri="{FF2B5EF4-FFF2-40B4-BE49-F238E27FC236}">
                <a16:creationId xmlns:a16="http://schemas.microsoft.com/office/drawing/2014/main" id="{24282294-7B3B-4102-9F4A-E12FB2B5BC9C}"/>
              </a:ext>
            </a:extLst>
          </p:cNvPr>
          <p:cNvSpPr/>
          <p:nvPr/>
        </p:nvSpPr>
        <p:spPr>
          <a:xfrm>
            <a:off x="4636922" y="4531560"/>
            <a:ext cx="4296783" cy="431183"/>
          </a:xfrm>
          <a:prstGeom prst="round2SameRect">
            <a:avLst>
              <a:gd name="adj1" fmla="val 40827"/>
              <a:gd name="adj2" fmla="val 0"/>
            </a:avLst>
          </a:prstGeom>
          <a:solidFill>
            <a:schemeClr val="accent1"/>
          </a:solidFill>
          <a:ln w="9525" cap="flat" cmpd="sng" algn="ctr">
            <a:solidFill>
              <a:schemeClr val="accent1"/>
            </a:solid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20" name="下矢印 98">
            <a:extLst>
              <a:ext uri="{FF2B5EF4-FFF2-40B4-BE49-F238E27FC236}">
                <a16:creationId xmlns:a16="http://schemas.microsoft.com/office/drawing/2014/main" id="{BAECF56C-38E5-4419-8FE5-7D36397BBFDF}"/>
              </a:ext>
            </a:extLst>
          </p:cNvPr>
          <p:cNvSpPr/>
          <p:nvPr/>
        </p:nvSpPr>
        <p:spPr>
          <a:xfrm>
            <a:off x="6619774" y="4149109"/>
            <a:ext cx="341958" cy="339480"/>
          </a:xfrm>
          <a:prstGeom prst="downArrow">
            <a:avLst>
              <a:gd name="adj1" fmla="val 30686"/>
              <a:gd name="adj2" fmla="val 5000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22" name="テキスト ボックス 100">
            <a:extLst>
              <a:ext uri="{FF2B5EF4-FFF2-40B4-BE49-F238E27FC236}">
                <a16:creationId xmlns:a16="http://schemas.microsoft.com/office/drawing/2014/main" id="{6B4CA69E-EF00-4818-8D8C-B77CC670C3F2}"/>
              </a:ext>
            </a:extLst>
          </p:cNvPr>
          <p:cNvSpPr txBox="1"/>
          <p:nvPr/>
        </p:nvSpPr>
        <p:spPr>
          <a:xfrm>
            <a:off x="4806598" y="2576885"/>
            <a:ext cx="2749471" cy="369332"/>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ja-JP" altLang="en-US" dirty="0">
                <a:solidFill>
                  <a:schemeClr val="accent1"/>
                </a:solidFill>
                <a:latin typeface="+mn-ea"/>
                <a:cs typeface="小塚ゴシック Pr6N M"/>
              </a:rPr>
              <a:t>しずみ</a:t>
            </a:r>
            <a:r>
              <a:rPr lang="ja-JP" altLang="en-US" dirty="0" err="1">
                <a:solidFill>
                  <a:schemeClr val="accent1"/>
                </a:solidFill>
                <a:latin typeface="+mn-ea"/>
                <a:cs typeface="小塚ゴシック Pr6N M"/>
              </a:rPr>
              <a:t>ち</a:t>
            </a:r>
            <a:r>
              <a:rPr lang="en-US" altLang="ja-JP" dirty="0">
                <a:solidFill>
                  <a:schemeClr val="accent1"/>
                </a:solidFill>
                <a:latin typeface="+mn-ea"/>
                <a:cs typeface="小塚ゴシック Pr6N M"/>
              </a:rPr>
              <a:t>info</a:t>
            </a:r>
            <a:r>
              <a:rPr kumimoji="1" lang="en-US" altLang="ja-JP" dirty="0">
                <a:solidFill>
                  <a:schemeClr val="accent1"/>
                </a:solidFill>
                <a:latin typeface="+mn-ea"/>
                <a:cs typeface="小塚ゴシック Pr6N M"/>
              </a:rPr>
              <a:t> </a:t>
            </a:r>
            <a:r>
              <a:rPr kumimoji="1" lang="ja-JP" altLang="en-US" sz="1600" dirty="0">
                <a:solidFill>
                  <a:schemeClr val="accent1"/>
                </a:solidFill>
                <a:latin typeface="+mn-ea"/>
                <a:cs typeface="小塚ゴシック Pr6N M"/>
              </a:rPr>
              <a:t>誕生の</a:t>
            </a:r>
            <a:r>
              <a:rPr kumimoji="1" lang="en-US" altLang="ja-JP" dirty="0">
                <a:solidFill>
                  <a:schemeClr val="accent1"/>
                </a:solidFill>
                <a:latin typeface="+mn-ea"/>
                <a:cs typeface="小塚ゴシック Pr6N M"/>
              </a:rPr>
              <a:t> </a:t>
            </a:r>
            <a:r>
              <a:rPr kumimoji="1" lang="ja-JP" altLang="en-US" dirty="0">
                <a:solidFill>
                  <a:schemeClr val="accent1"/>
                </a:solidFill>
                <a:latin typeface="+mn-ea"/>
                <a:cs typeface="小塚ゴシック Pr6N M"/>
              </a:rPr>
              <a:t>キッカケ</a:t>
            </a:r>
          </a:p>
        </p:txBody>
      </p:sp>
      <p:sp>
        <p:nvSpPr>
          <p:cNvPr id="28" name="テキスト ボックス 101">
            <a:extLst>
              <a:ext uri="{FF2B5EF4-FFF2-40B4-BE49-F238E27FC236}">
                <a16:creationId xmlns:a16="http://schemas.microsoft.com/office/drawing/2014/main" id="{12E399B4-9197-486B-A312-0129E7968E89}"/>
              </a:ext>
            </a:extLst>
          </p:cNvPr>
          <p:cNvSpPr txBox="1"/>
          <p:nvPr/>
        </p:nvSpPr>
        <p:spPr>
          <a:xfrm>
            <a:off x="4672883" y="2884847"/>
            <a:ext cx="4249141" cy="1200329"/>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171450" indent="-171450">
              <a:buFont typeface="Wingdings" charset="2"/>
              <a:buChar char="l"/>
            </a:pPr>
            <a:r>
              <a:rPr lang="ja-JP" altLang="en-US" sz="1200" dirty="0">
                <a:latin typeface="+mn-ea"/>
                <a:cs typeface="小塚ゴシック Pr6N L"/>
              </a:rPr>
              <a:t>しずみ</a:t>
            </a:r>
            <a:r>
              <a:rPr lang="ja-JP" altLang="en-US" sz="1200" dirty="0" err="1">
                <a:latin typeface="+mn-ea"/>
                <a:cs typeface="小塚ゴシック Pr6N L"/>
              </a:rPr>
              <a:t>ち</a:t>
            </a:r>
            <a:r>
              <a:rPr lang="en-US" altLang="ja-JP" sz="1200" dirty="0">
                <a:latin typeface="+mn-ea"/>
                <a:cs typeface="小塚ゴシック Pr6N L"/>
              </a:rPr>
              <a:t>info</a:t>
            </a:r>
            <a:r>
              <a:rPr lang="ja-JP" altLang="en-US" sz="1200" dirty="0">
                <a:latin typeface="+mn-ea"/>
                <a:cs typeface="小塚ゴシック Pr6N L"/>
              </a:rPr>
              <a:t>は災害が発生したときに、どうしたら通行止めなどの規制情報をより多くの人に伝えられるかといった問題を解決するために開発されました。</a:t>
            </a:r>
            <a:endParaRPr lang="en-US" altLang="ja-JP" sz="1200" dirty="0">
              <a:latin typeface="+mn-ea"/>
              <a:cs typeface="小塚ゴシック Pr6N L"/>
            </a:endParaRPr>
          </a:p>
          <a:p>
            <a:pPr marL="171450" indent="-171450">
              <a:buFont typeface="Wingdings" charset="2"/>
              <a:buChar char="l"/>
            </a:pPr>
            <a:r>
              <a:rPr lang="ja-JP" altLang="en-US" sz="1200" dirty="0">
                <a:latin typeface="+mn-ea"/>
                <a:cs typeface="小塚ゴシック Pr6N L"/>
              </a:rPr>
              <a:t>ただし、公開サイトでは見に来てくれた人にしか情報が伝わりません。将来的にナビなどで規制情報が表示できることも考え、</a:t>
            </a:r>
            <a:r>
              <a:rPr lang="en-US" altLang="ja-JP" sz="1200" dirty="0" err="1">
                <a:latin typeface="+mn-ea"/>
                <a:cs typeface="小塚ゴシック Pr6N L"/>
              </a:rPr>
              <a:t>WebAPI</a:t>
            </a:r>
            <a:r>
              <a:rPr lang="ja-JP" altLang="en-US" sz="1200" dirty="0">
                <a:latin typeface="+mn-ea"/>
                <a:cs typeface="小塚ゴシック Pr6N L"/>
              </a:rPr>
              <a:t>によるオープンデータ提供を開始しました。</a:t>
            </a:r>
            <a:endParaRPr lang="en-US" altLang="ja-JP" sz="1200" dirty="0">
              <a:latin typeface="+mn-ea"/>
              <a:cs typeface="小塚ゴシック Pr6N L"/>
            </a:endParaRPr>
          </a:p>
        </p:txBody>
      </p:sp>
      <p:sp>
        <p:nvSpPr>
          <p:cNvPr id="38" name="テキスト ボックス 103">
            <a:extLst>
              <a:ext uri="{FF2B5EF4-FFF2-40B4-BE49-F238E27FC236}">
                <a16:creationId xmlns:a16="http://schemas.microsoft.com/office/drawing/2014/main" id="{325AB626-7D2C-4638-A9CA-7E114BF345B3}"/>
              </a:ext>
            </a:extLst>
          </p:cNvPr>
          <p:cNvSpPr txBox="1"/>
          <p:nvPr/>
        </p:nvSpPr>
        <p:spPr>
          <a:xfrm>
            <a:off x="4740263" y="4596266"/>
            <a:ext cx="2929007" cy="369332"/>
          </a:xfrm>
          <a:prstGeom prst="rect">
            <a:avLst/>
          </a:prstGeom>
          <a:solidFill>
            <a:schemeClr val="accent1"/>
          </a:solid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ysClr val="window" lastClr="FFFFFF"/>
                </a:solidFill>
                <a:effectLst/>
                <a:uLnTx/>
                <a:uFillTx/>
                <a:latin typeface="+mn-ea"/>
                <a:cs typeface="小塚ゴシック Pr6N M"/>
              </a:rPr>
              <a:t>しずみ</a:t>
            </a:r>
            <a:r>
              <a:rPr kumimoji="1" lang="ja-JP" altLang="en-US" sz="1800" b="0" i="0" u="none" strike="noStrike" kern="1200" cap="none" spc="0" normalizeH="0" baseline="0" noProof="0" dirty="0" err="1">
                <a:ln>
                  <a:noFill/>
                </a:ln>
                <a:solidFill>
                  <a:sysClr val="window" lastClr="FFFFFF"/>
                </a:solidFill>
                <a:effectLst/>
                <a:uLnTx/>
                <a:uFillTx/>
                <a:latin typeface="+mn-ea"/>
                <a:cs typeface="小塚ゴシック Pr6N M"/>
              </a:rPr>
              <a:t>ち</a:t>
            </a:r>
            <a:r>
              <a:rPr kumimoji="1" lang="en-US" altLang="ja-JP" sz="1800" b="0" i="0" u="none" strike="noStrike" kern="1200" cap="none" spc="0" normalizeH="0" baseline="0" noProof="0" dirty="0">
                <a:ln>
                  <a:noFill/>
                </a:ln>
                <a:solidFill>
                  <a:sysClr val="window" lastClr="FFFFFF"/>
                </a:solidFill>
                <a:effectLst/>
                <a:uLnTx/>
                <a:uFillTx/>
                <a:latin typeface="+mn-ea"/>
                <a:cs typeface="小塚ゴシック Pr6N M"/>
              </a:rPr>
              <a:t>info </a:t>
            </a:r>
            <a:r>
              <a:rPr kumimoji="1" lang="ja-JP" altLang="en-US" sz="1600" b="0" i="0" u="none" strike="noStrike" kern="1200" cap="none" spc="0" normalizeH="0" baseline="0" noProof="0" dirty="0">
                <a:ln>
                  <a:noFill/>
                </a:ln>
                <a:solidFill>
                  <a:sysClr val="window" lastClr="FFFFFF"/>
                </a:solidFill>
                <a:effectLst/>
                <a:uLnTx/>
                <a:uFillTx/>
                <a:latin typeface="+mn-ea"/>
                <a:cs typeface="小塚ゴシック Pr6N M"/>
              </a:rPr>
              <a:t>でこう</a:t>
            </a:r>
            <a:r>
              <a:rPr kumimoji="1" lang="en-US" altLang="ja-JP" sz="1800" b="0" i="0" u="none" strike="noStrike" kern="1200" cap="none" spc="0" normalizeH="0" baseline="0" noProof="0" dirty="0">
                <a:ln>
                  <a:noFill/>
                </a:ln>
                <a:solidFill>
                  <a:sysClr val="window" lastClr="FFFFFF"/>
                </a:solidFill>
                <a:effectLst/>
                <a:uLnTx/>
                <a:uFillTx/>
                <a:latin typeface="+mn-ea"/>
                <a:cs typeface="小塚ゴシック Pr6N M"/>
              </a:rPr>
              <a:t> </a:t>
            </a:r>
            <a:r>
              <a:rPr kumimoji="1" lang="ja-JP" altLang="en-US" sz="1800" b="0" i="0" u="none" strike="noStrike" kern="1200" cap="none" spc="0" normalizeH="0" baseline="0" noProof="0" dirty="0">
                <a:ln>
                  <a:noFill/>
                </a:ln>
                <a:solidFill>
                  <a:sysClr val="window" lastClr="FFFFFF"/>
                </a:solidFill>
                <a:effectLst/>
                <a:uLnTx/>
                <a:uFillTx/>
                <a:latin typeface="+mn-ea"/>
                <a:cs typeface="小塚ゴシック Pr6N M"/>
              </a:rPr>
              <a:t>変わった！</a:t>
            </a:r>
          </a:p>
        </p:txBody>
      </p:sp>
      <p:sp>
        <p:nvSpPr>
          <p:cNvPr id="39" name="角丸四角形 37">
            <a:extLst>
              <a:ext uri="{FF2B5EF4-FFF2-40B4-BE49-F238E27FC236}">
                <a16:creationId xmlns:a16="http://schemas.microsoft.com/office/drawing/2014/main" id="{D224BAC4-19D9-45DC-9F55-B042D62CB5D1}"/>
              </a:ext>
            </a:extLst>
          </p:cNvPr>
          <p:cNvSpPr/>
          <p:nvPr/>
        </p:nvSpPr>
        <p:spPr>
          <a:xfrm>
            <a:off x="4655047" y="2507228"/>
            <a:ext cx="4296783" cy="1577355"/>
          </a:xfrm>
          <a:prstGeom prst="roundRect">
            <a:avLst>
              <a:gd name="adj" fmla="val 10424"/>
            </a:avLst>
          </a:prstGeom>
          <a:noFill/>
          <a:ln w="9525" cap="flat" cmpd="sng" algn="ctr">
            <a:solidFill>
              <a:schemeClr val="accent1"/>
            </a:solid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pic>
        <p:nvPicPr>
          <p:cNvPr id="40" name="Picture 2">
            <a:extLst>
              <a:ext uri="{FF2B5EF4-FFF2-40B4-BE49-F238E27FC236}">
                <a16:creationId xmlns:a16="http://schemas.microsoft.com/office/drawing/2014/main" id="{C4066067-95AA-4BEE-983D-65285CC9B1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976" y="2436072"/>
            <a:ext cx="4133988" cy="1850711"/>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テキスト ボックス 38">
            <a:extLst>
              <a:ext uri="{FF2B5EF4-FFF2-40B4-BE49-F238E27FC236}">
                <a16:creationId xmlns:a16="http://schemas.microsoft.com/office/drawing/2014/main" id="{B41B7D07-A162-43AF-8401-A667ACB88D4A}"/>
              </a:ext>
            </a:extLst>
          </p:cNvPr>
          <p:cNvSpPr txBox="1"/>
          <p:nvPr/>
        </p:nvSpPr>
        <p:spPr>
          <a:xfrm>
            <a:off x="142887" y="3942368"/>
            <a:ext cx="4425615" cy="400110"/>
          </a:xfrm>
          <a:prstGeom prst="rect">
            <a:avLst/>
          </a:prstGeom>
          <a:solidFill>
            <a:sysClr val="window" lastClr="FFFFFF">
              <a:alpha val="75000"/>
            </a:sysClr>
          </a:solid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ysClr val="windowText" lastClr="000000"/>
                </a:solidFill>
                <a:effectLst/>
                <a:uLnTx/>
                <a:uFillTx/>
                <a:latin typeface="+mn-ea"/>
                <a:cs typeface="小塚ゴシック Pr6N L"/>
              </a:rPr>
              <a:t>【</a:t>
            </a:r>
            <a:r>
              <a:rPr kumimoji="1" lang="ja-JP" altLang="en-US" sz="1200" b="0" i="0" u="none" strike="noStrike" kern="1200" cap="none" spc="0" normalizeH="0" baseline="0" noProof="0" dirty="0">
                <a:ln>
                  <a:noFill/>
                </a:ln>
                <a:solidFill>
                  <a:sysClr val="windowText" lastClr="000000"/>
                </a:solidFill>
                <a:effectLst/>
                <a:uLnTx/>
                <a:uFillTx/>
                <a:latin typeface="+mn-ea"/>
                <a:cs typeface="小塚ゴシック Pr6N L"/>
              </a:rPr>
              <a:t>しずみ</a:t>
            </a:r>
            <a:r>
              <a:rPr kumimoji="1" lang="ja-JP" altLang="en-US" sz="1200" b="0" i="0" u="none" strike="noStrike" kern="1200" cap="none" spc="0" normalizeH="0" baseline="0" noProof="0" dirty="0" err="1">
                <a:ln>
                  <a:noFill/>
                </a:ln>
                <a:solidFill>
                  <a:sysClr val="windowText" lastClr="000000"/>
                </a:solidFill>
                <a:effectLst/>
                <a:uLnTx/>
                <a:uFillTx/>
                <a:latin typeface="+mn-ea"/>
                <a:cs typeface="小塚ゴシック Pr6N L"/>
              </a:rPr>
              <a:t>ち</a:t>
            </a:r>
            <a:r>
              <a:rPr kumimoji="1" lang="en-US" altLang="ja-JP" sz="1200" b="0" i="0" u="none" strike="noStrike" kern="1200" cap="none" spc="0" normalizeH="0" baseline="0" noProof="0" dirty="0">
                <a:ln>
                  <a:noFill/>
                </a:ln>
                <a:solidFill>
                  <a:sysClr val="windowText" lastClr="000000"/>
                </a:solidFill>
                <a:effectLst/>
                <a:uLnTx/>
                <a:uFillTx/>
                <a:latin typeface="+mn-ea"/>
                <a:cs typeface="小塚ゴシック Pr6N L"/>
              </a:rPr>
              <a:t>info</a:t>
            </a:r>
            <a:r>
              <a:rPr kumimoji="1" lang="ja-JP" altLang="en-US" sz="1200" b="0" i="0" u="none" strike="noStrike" kern="1200" cap="none" spc="0" normalizeH="0" baseline="0" noProof="0" dirty="0">
                <a:ln>
                  <a:noFill/>
                </a:ln>
                <a:solidFill>
                  <a:sysClr val="windowText" lastClr="000000"/>
                </a:solidFill>
                <a:effectLst/>
                <a:uLnTx/>
                <a:uFillTx/>
                <a:latin typeface="+mn-ea"/>
                <a:cs typeface="小塚ゴシック Pr6N L"/>
              </a:rPr>
              <a:t>一般公開サイト</a:t>
            </a:r>
            <a:r>
              <a:rPr kumimoji="1" lang="en-US" altLang="ja-JP" sz="1200" b="0" i="0" u="none" strike="noStrike" kern="1200" cap="none" spc="0" normalizeH="0" baseline="0" noProof="0" dirty="0">
                <a:ln>
                  <a:noFill/>
                </a:ln>
                <a:solidFill>
                  <a:sysClr val="windowText" lastClr="000000"/>
                </a:solidFill>
                <a:effectLst/>
                <a:uLnTx/>
                <a:uFillTx/>
                <a:latin typeface="+mn-ea"/>
                <a:cs typeface="小塚ゴシック Pr6N L"/>
              </a:rPr>
              <a:t>】</a:t>
            </a:r>
            <a:r>
              <a:rPr kumimoji="1" lang="ja-JP" altLang="en-US" sz="1200" b="0" i="0" u="none" strike="noStrike" kern="1200" cap="none" spc="0" normalizeH="0" baseline="0" noProof="0" dirty="0">
                <a:ln>
                  <a:noFill/>
                </a:ln>
                <a:solidFill>
                  <a:sysClr val="windowText" lastClr="000000"/>
                </a:solidFill>
                <a:effectLst/>
                <a:uLnTx/>
                <a:uFillTx/>
                <a:latin typeface="+mn-ea"/>
                <a:cs typeface="小塚ゴシック Pr6N L"/>
              </a:rPr>
              <a:t>　</a:t>
            </a:r>
            <a:endParaRPr lang="en-US" altLang="ja-JP" sz="1100" dirty="0">
              <a:solidFill>
                <a:sysClr val="windowText" lastClr="000000"/>
              </a:solidFill>
              <a:latin typeface="+mn-ea"/>
              <a:cs typeface="小塚ゴシック Pr6N 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ysClr val="windowText" lastClr="000000"/>
                </a:solidFill>
                <a:effectLst/>
                <a:uLnTx/>
                <a:uFillTx/>
                <a:latin typeface="+mn-ea"/>
                <a:cs typeface="+mn-cs"/>
              </a:rPr>
              <a:t>Ⓒ　</a:t>
            </a:r>
            <a:r>
              <a:rPr kumimoji="1" lang="en-US" altLang="ja-JP" sz="800" b="0" i="0" u="none" strike="noStrike" kern="1200" cap="none" spc="0" normalizeH="0" baseline="0" noProof="0" dirty="0">
                <a:ln>
                  <a:noFill/>
                </a:ln>
                <a:solidFill>
                  <a:sysClr val="windowText" lastClr="000000"/>
                </a:solidFill>
                <a:effectLst/>
                <a:uLnTx/>
                <a:uFillTx/>
                <a:latin typeface="+mn-ea"/>
                <a:cs typeface="+mn-cs"/>
              </a:rPr>
              <a:t>Google</a:t>
            </a:r>
            <a:r>
              <a:rPr kumimoji="1" lang="ja-JP" altLang="en-US" sz="800" b="0" i="0" u="none" strike="noStrike" kern="1200" cap="none" spc="0" normalizeH="0" baseline="0" noProof="0" dirty="0">
                <a:ln>
                  <a:noFill/>
                </a:ln>
                <a:solidFill>
                  <a:sysClr val="windowText" lastClr="000000"/>
                </a:solidFill>
                <a:effectLst/>
                <a:uLnTx/>
                <a:uFillTx/>
                <a:latin typeface="+mn-ea"/>
                <a:cs typeface="+mn-cs"/>
              </a:rPr>
              <a:t>　Ⓒ　</a:t>
            </a:r>
            <a:r>
              <a:rPr kumimoji="1" lang="en-US" altLang="ja-JP" sz="800" b="0" i="0" u="none" strike="noStrike" kern="1200" cap="none" spc="0" normalizeH="0" baseline="0" noProof="0" dirty="0">
                <a:ln>
                  <a:noFill/>
                </a:ln>
                <a:solidFill>
                  <a:sysClr val="windowText" lastClr="000000"/>
                </a:solidFill>
                <a:effectLst/>
                <a:uLnTx/>
                <a:uFillTx/>
                <a:latin typeface="+mn-ea"/>
                <a:cs typeface="+mn-cs"/>
              </a:rPr>
              <a:t>2016 ZENRIN CO,LTD(Z16KC</a:t>
            </a:r>
            <a:r>
              <a:rPr kumimoji="1" lang="ja-JP" altLang="en-US" sz="800" b="0" i="0" u="none" strike="noStrike" kern="1200" cap="none" spc="0" normalizeH="0" baseline="0" noProof="0" dirty="0">
                <a:ln>
                  <a:noFill/>
                </a:ln>
                <a:solidFill>
                  <a:sysClr val="windowText" lastClr="000000"/>
                </a:solidFill>
                <a:effectLst/>
                <a:uLnTx/>
                <a:uFillTx/>
                <a:latin typeface="+mn-ea"/>
                <a:cs typeface="+mn-cs"/>
              </a:rPr>
              <a:t>第</a:t>
            </a:r>
            <a:r>
              <a:rPr kumimoji="1" lang="en-US" altLang="ja-JP" sz="800" b="0" i="0" u="none" strike="noStrike" kern="1200" cap="none" spc="0" normalizeH="0" baseline="0" noProof="0" dirty="0">
                <a:ln>
                  <a:noFill/>
                </a:ln>
                <a:solidFill>
                  <a:sysClr val="windowText" lastClr="000000"/>
                </a:solidFill>
                <a:effectLst/>
                <a:uLnTx/>
                <a:uFillTx/>
                <a:latin typeface="+mn-ea"/>
                <a:cs typeface="+mn-cs"/>
              </a:rPr>
              <a:t>464</a:t>
            </a:r>
            <a:r>
              <a:rPr kumimoji="1" lang="ja-JP" altLang="en-US" sz="800" b="0" i="0" u="none" strike="noStrike" kern="1200" cap="none" spc="0" normalizeH="0" baseline="0" noProof="0" dirty="0">
                <a:ln>
                  <a:noFill/>
                </a:ln>
                <a:solidFill>
                  <a:sysClr val="windowText" lastClr="000000"/>
                </a:solidFill>
                <a:effectLst/>
                <a:uLnTx/>
                <a:uFillTx/>
                <a:latin typeface="+mn-ea"/>
                <a:cs typeface="+mn-cs"/>
              </a:rPr>
              <a:t>号）</a:t>
            </a:r>
            <a:endParaRPr kumimoji="1" lang="en-US" altLang="ja-JP" sz="800" b="0" i="0" u="none" strike="noStrike" kern="1200" cap="none" spc="0" normalizeH="0" baseline="0" noProof="0" dirty="0">
              <a:ln>
                <a:noFill/>
              </a:ln>
              <a:solidFill>
                <a:sysClr val="windowText" lastClr="000000"/>
              </a:solidFill>
              <a:effectLst/>
              <a:uLnTx/>
              <a:uFillTx/>
              <a:latin typeface="+mn-ea"/>
              <a:cs typeface="+mn-cs"/>
            </a:endParaRPr>
          </a:p>
        </p:txBody>
      </p:sp>
      <p:pic>
        <p:nvPicPr>
          <p:cNvPr id="42" name="Picture 17">
            <a:extLst>
              <a:ext uri="{FF2B5EF4-FFF2-40B4-BE49-F238E27FC236}">
                <a16:creationId xmlns:a16="http://schemas.microsoft.com/office/drawing/2014/main" id="{03A20E68-E649-4E51-8DE4-5E97FA46814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00694" y="4494491"/>
            <a:ext cx="2750100" cy="1480569"/>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3" name="テキスト ボックス 49">
            <a:extLst>
              <a:ext uri="{FF2B5EF4-FFF2-40B4-BE49-F238E27FC236}">
                <a16:creationId xmlns:a16="http://schemas.microsoft.com/office/drawing/2014/main" id="{0BF7B6D9-3E21-46BD-A2AD-2D79B2BD6AD8}"/>
              </a:ext>
            </a:extLst>
          </p:cNvPr>
          <p:cNvSpPr txBox="1"/>
          <p:nvPr/>
        </p:nvSpPr>
        <p:spPr>
          <a:xfrm>
            <a:off x="2951837" y="4438796"/>
            <a:ext cx="1483291" cy="1631216"/>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ja-JP" altLang="en-US" sz="1000" dirty="0">
                <a:latin typeface="+mn-ea"/>
                <a:cs typeface="小塚ゴシック Pr6N L"/>
              </a:rPr>
              <a:t>しずみ</a:t>
            </a:r>
            <a:r>
              <a:rPr lang="ja-JP" altLang="en-US" sz="1000" dirty="0" err="1">
                <a:latin typeface="+mn-ea"/>
                <a:cs typeface="小塚ゴシック Pr6N L"/>
              </a:rPr>
              <a:t>ち</a:t>
            </a:r>
            <a:r>
              <a:rPr lang="en-US" altLang="ja-JP" sz="1000" dirty="0">
                <a:latin typeface="+mn-ea"/>
                <a:cs typeface="小塚ゴシック Pr6N L"/>
              </a:rPr>
              <a:t>info</a:t>
            </a:r>
            <a:r>
              <a:rPr lang="ja-JP" altLang="en-US" sz="1000" dirty="0">
                <a:latin typeface="+mn-ea"/>
                <a:cs typeface="小塚ゴシック Pr6N L"/>
              </a:rPr>
              <a:t>の</a:t>
            </a:r>
            <a:r>
              <a:rPr lang="en-US" altLang="ja-JP" sz="1000" dirty="0" err="1">
                <a:latin typeface="+mn-ea"/>
                <a:cs typeface="小塚ゴシック Pr6N L"/>
              </a:rPr>
              <a:t>WebAPI</a:t>
            </a:r>
            <a:r>
              <a:rPr lang="ja-JP" altLang="en-US" sz="1000" dirty="0">
                <a:latin typeface="+mn-ea"/>
                <a:cs typeface="小塚ゴシック Pr6N L"/>
              </a:rPr>
              <a:t>提供の規制情報をもとに、リアルタイムにルート探索するナビアプリの試作開発状況</a:t>
            </a:r>
            <a:endParaRPr lang="en-US" altLang="ja-JP" sz="1000" dirty="0">
              <a:latin typeface="+mn-ea"/>
              <a:cs typeface="小塚ゴシック Pr6N L"/>
            </a:endParaRPr>
          </a:p>
          <a:p>
            <a:r>
              <a:rPr lang="ja-JP" altLang="en-US" sz="1000" dirty="0">
                <a:latin typeface="+mn-ea"/>
                <a:cs typeface="小塚ゴシック Pr6N L"/>
              </a:rPr>
              <a:t>自治体からの規制情報を回避してルート探索することに成功。将来的にはナビや自動運転への活用の可能性を見いだせた研究。</a:t>
            </a:r>
            <a:endParaRPr lang="en-US" altLang="ja-JP" sz="1000" dirty="0">
              <a:latin typeface="+mn-ea"/>
              <a:cs typeface="小塚ゴシック Pr6N L"/>
            </a:endParaRPr>
          </a:p>
        </p:txBody>
      </p:sp>
      <p:sp>
        <p:nvSpPr>
          <p:cNvPr id="44" name="テキスト ボックス 50">
            <a:extLst>
              <a:ext uri="{FF2B5EF4-FFF2-40B4-BE49-F238E27FC236}">
                <a16:creationId xmlns:a16="http://schemas.microsoft.com/office/drawing/2014/main" id="{12EB32D5-4256-49BD-AAE7-16311407F4B9}"/>
              </a:ext>
            </a:extLst>
          </p:cNvPr>
          <p:cNvSpPr txBox="1"/>
          <p:nvPr/>
        </p:nvSpPr>
        <p:spPr>
          <a:xfrm>
            <a:off x="189227" y="5734229"/>
            <a:ext cx="2870605" cy="276999"/>
          </a:xfrm>
          <a:prstGeom prst="rect">
            <a:avLst/>
          </a:prstGeom>
          <a:solidFill>
            <a:sysClr val="window" lastClr="FFFFFF">
              <a:alpha val="75000"/>
            </a:sysClr>
          </a:solid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ysClr val="windowText" lastClr="000000"/>
                </a:solidFill>
                <a:effectLst/>
                <a:uLnTx/>
                <a:uFillTx/>
                <a:latin typeface="+mn-ea"/>
                <a:cs typeface="+mn-cs"/>
              </a:rPr>
              <a:t>Ⓒトヨタ</a:t>
            </a:r>
            <a:r>
              <a:rPr kumimoji="1" lang="en-US" altLang="ja-JP" sz="1200" b="0" i="0" u="none" strike="noStrike" kern="1200" cap="none" spc="0" normalizeH="0" baseline="0" noProof="0" dirty="0">
                <a:ln>
                  <a:noFill/>
                </a:ln>
                <a:solidFill>
                  <a:sysClr val="windowText" lastClr="000000"/>
                </a:solidFill>
                <a:effectLst/>
                <a:uLnTx/>
                <a:uFillTx/>
                <a:latin typeface="+mn-ea"/>
                <a:cs typeface="+mn-cs"/>
              </a:rPr>
              <a:t>IT</a:t>
            </a:r>
            <a:r>
              <a:rPr kumimoji="1" lang="ja-JP" altLang="en-US" sz="1200" b="0" i="0" u="none" strike="noStrike" kern="1200" cap="none" spc="0" normalizeH="0" baseline="0" noProof="0" dirty="0">
                <a:ln>
                  <a:noFill/>
                </a:ln>
                <a:solidFill>
                  <a:sysClr val="windowText" lastClr="000000"/>
                </a:solidFill>
                <a:effectLst/>
                <a:uLnTx/>
                <a:uFillTx/>
                <a:latin typeface="+mn-ea"/>
                <a:cs typeface="+mn-cs"/>
              </a:rPr>
              <a:t>開発センター　Ⓒゼンリンデータコム</a:t>
            </a:r>
            <a:endParaRPr kumimoji="1" lang="en-US" altLang="ja-JP" sz="1200" b="0" i="0" u="none" strike="noStrike" kern="1200" cap="none" spc="0" normalizeH="0" baseline="0" noProof="0" dirty="0">
              <a:ln>
                <a:noFill/>
              </a:ln>
              <a:solidFill>
                <a:sysClr val="windowText" lastClr="000000"/>
              </a:solidFill>
              <a:effectLst/>
              <a:uLnTx/>
              <a:uFillTx/>
              <a:latin typeface="+mn-ea"/>
              <a:cs typeface="+mn-cs"/>
            </a:endParaRPr>
          </a:p>
        </p:txBody>
      </p:sp>
      <p:sp>
        <p:nvSpPr>
          <p:cNvPr id="45" name="テキスト ボックス 104">
            <a:extLst>
              <a:ext uri="{FF2B5EF4-FFF2-40B4-BE49-F238E27FC236}">
                <a16:creationId xmlns:a16="http://schemas.microsoft.com/office/drawing/2014/main" id="{21A5F4AD-5A36-4143-A82B-82FF5D7F4EE2}"/>
              </a:ext>
            </a:extLst>
          </p:cNvPr>
          <p:cNvSpPr txBox="1"/>
          <p:nvPr/>
        </p:nvSpPr>
        <p:spPr>
          <a:xfrm>
            <a:off x="4653021" y="5048396"/>
            <a:ext cx="4349268" cy="1384995"/>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171450" indent="-171450">
              <a:buFont typeface="Wingdings" charset="2"/>
              <a:buChar char="l"/>
            </a:pPr>
            <a:r>
              <a:rPr lang="ja-JP" altLang="en-US" sz="1200" dirty="0">
                <a:latin typeface="+mn-ea"/>
                <a:cs typeface="小塚ゴシック Pr6N L"/>
              </a:rPr>
              <a:t>リアルタイムに提供される道路規制情報を地図上でビジュアル的に</a:t>
            </a:r>
            <a:r>
              <a:rPr lang="en-US" altLang="ja-JP" sz="1200" dirty="0">
                <a:latin typeface="+mn-ea"/>
                <a:cs typeface="小塚ゴシック Pr6N L"/>
              </a:rPr>
              <a:t/>
            </a:r>
            <a:br>
              <a:rPr lang="en-US" altLang="ja-JP" sz="1200" dirty="0">
                <a:latin typeface="+mn-ea"/>
                <a:cs typeface="小塚ゴシック Pr6N L"/>
              </a:rPr>
            </a:br>
            <a:r>
              <a:rPr lang="ja-JP" altLang="en-US" sz="1200" dirty="0">
                <a:latin typeface="+mn-ea"/>
                <a:cs typeface="小塚ゴシック Pr6N L"/>
              </a:rPr>
              <a:t>確認できるようになりました。災害時には、現場からの情報をもとに</a:t>
            </a:r>
            <a:r>
              <a:rPr lang="en-US" altLang="ja-JP" sz="1200" dirty="0">
                <a:latin typeface="+mn-ea"/>
                <a:cs typeface="小塚ゴシック Pr6N L"/>
              </a:rPr>
              <a:t/>
            </a:r>
            <a:br>
              <a:rPr lang="en-US" altLang="ja-JP" sz="1200" dirty="0">
                <a:latin typeface="+mn-ea"/>
                <a:cs typeface="小塚ゴシック Pr6N L"/>
              </a:rPr>
            </a:br>
            <a:r>
              <a:rPr lang="ja-JP" altLang="en-US" sz="1200" dirty="0">
                <a:latin typeface="+mn-ea"/>
                <a:cs typeface="小塚ゴシック Pr6N L"/>
              </a:rPr>
              <a:t>通行可否情報を把握できます。</a:t>
            </a:r>
            <a:endParaRPr lang="en-US" altLang="ja-JP" sz="1200" dirty="0">
              <a:latin typeface="+mn-ea"/>
              <a:cs typeface="小塚ゴシック Pr6N L"/>
            </a:endParaRPr>
          </a:p>
          <a:p>
            <a:endParaRPr lang="en-US" altLang="ja-JP" sz="1200" dirty="0">
              <a:latin typeface="+mn-ea"/>
              <a:cs typeface="小塚ゴシック Pr6N L"/>
            </a:endParaRPr>
          </a:p>
          <a:p>
            <a:pPr marL="171450" indent="-171450">
              <a:buFont typeface="Wingdings" charset="2"/>
              <a:buChar char="l"/>
            </a:pPr>
            <a:r>
              <a:rPr lang="en-US" altLang="ja-JP" sz="1200" dirty="0">
                <a:latin typeface="+mn-ea"/>
                <a:cs typeface="小塚ゴシック Pr6N L"/>
              </a:rPr>
              <a:t>Web API</a:t>
            </a:r>
            <a:r>
              <a:rPr lang="ja-JP" altLang="en-US" sz="1200" dirty="0">
                <a:latin typeface="+mn-ea"/>
                <a:cs typeface="小塚ゴシック Pr6N L"/>
              </a:rPr>
              <a:t>を通じて規制情報や災害情報がオープンデータとして</a:t>
            </a:r>
            <a:r>
              <a:rPr lang="en-US" altLang="ja-JP" sz="1200" dirty="0">
                <a:latin typeface="+mn-ea"/>
                <a:cs typeface="小塚ゴシック Pr6N L"/>
              </a:rPr>
              <a:t/>
            </a:r>
            <a:br>
              <a:rPr lang="en-US" altLang="ja-JP" sz="1200" dirty="0">
                <a:latin typeface="+mn-ea"/>
                <a:cs typeface="小塚ゴシック Pr6N L"/>
              </a:rPr>
            </a:br>
            <a:r>
              <a:rPr lang="ja-JP" altLang="en-US" sz="1200" dirty="0">
                <a:latin typeface="+mn-ea"/>
                <a:cs typeface="小塚ゴシック Pr6N L"/>
              </a:rPr>
              <a:t>提供され、アプリケーションなどで自由に利用できるようになりました。</a:t>
            </a:r>
            <a:endParaRPr lang="en-US" altLang="ja-JP" sz="1200" dirty="0">
              <a:latin typeface="+mn-ea"/>
              <a:cs typeface="小塚ゴシック Pr6N L"/>
            </a:endParaRPr>
          </a:p>
          <a:p>
            <a:endParaRPr lang="en-US" altLang="ja-JP" sz="1200" dirty="0">
              <a:latin typeface="+mn-ea"/>
              <a:cs typeface="小塚ゴシック Pr6N L"/>
            </a:endParaRPr>
          </a:p>
        </p:txBody>
      </p:sp>
      <p:sp>
        <p:nvSpPr>
          <p:cNvPr id="21" name="正方形/長方形 20">
            <a:extLst>
              <a:ext uri="{FF2B5EF4-FFF2-40B4-BE49-F238E27FC236}">
                <a16:creationId xmlns:a16="http://schemas.microsoft.com/office/drawing/2014/main" id="{FAB1F835-7979-4C60-B5BE-E604885B41E1}"/>
              </a:ext>
            </a:extLst>
          </p:cNvPr>
          <p:cNvSpPr/>
          <p:nvPr/>
        </p:nvSpPr>
        <p:spPr>
          <a:xfrm>
            <a:off x="1043608" y="6491897"/>
            <a:ext cx="7733036" cy="307777"/>
          </a:xfrm>
          <a:prstGeom prst="rect">
            <a:avLst/>
          </a:prstGeom>
        </p:spPr>
        <p:txBody>
          <a:bodyPr wrap="square">
            <a:spAutoFit/>
          </a:bodyPr>
          <a:lstStyle/>
          <a:p>
            <a:pPr algn="r"/>
            <a:r>
              <a:rPr kumimoji="1" lang="en-US" altLang="ja-JP" sz="1400" dirty="0"/>
              <a:t>※</a:t>
            </a:r>
            <a:r>
              <a:rPr kumimoji="1" lang="ja-JP" altLang="en-US" sz="1400" dirty="0"/>
              <a:t>出典</a:t>
            </a:r>
            <a:r>
              <a:rPr kumimoji="1" lang="en-US" altLang="ja-JP" sz="1400" dirty="0"/>
              <a:t>: </a:t>
            </a:r>
            <a:r>
              <a:rPr kumimoji="1" lang="ja-JP" altLang="en-US" sz="1400" dirty="0"/>
              <a:t>内閣官房「オープンデータ</a:t>
            </a:r>
            <a:r>
              <a:rPr kumimoji="1" lang="en-US" altLang="ja-JP" sz="1400" dirty="0"/>
              <a:t>100</a:t>
            </a:r>
            <a:r>
              <a:rPr kumimoji="1" lang="ja-JP" altLang="en-US" sz="1400" dirty="0"/>
              <a:t>」より「しずみ</a:t>
            </a:r>
            <a:r>
              <a:rPr kumimoji="1" lang="ja-JP" altLang="en-US" sz="1400" dirty="0" err="1"/>
              <a:t>ち</a:t>
            </a:r>
            <a:r>
              <a:rPr kumimoji="1" lang="en-US" altLang="ja-JP" sz="1400" dirty="0"/>
              <a:t>info</a:t>
            </a:r>
            <a:r>
              <a:rPr kumimoji="1" lang="ja-JP" altLang="en-US" sz="1400" dirty="0"/>
              <a:t>」 </a:t>
            </a:r>
            <a:r>
              <a:rPr kumimoji="1" lang="en-US" altLang="ja-JP" sz="1400" dirty="0"/>
              <a:t>https://cio.go.jp/opendata100</a:t>
            </a:r>
            <a:endParaRPr kumimoji="1" lang="ja-JP" altLang="en-US" sz="1400" dirty="0"/>
          </a:p>
        </p:txBody>
      </p:sp>
      <p:sp>
        <p:nvSpPr>
          <p:cNvPr id="23" name="タイトル 1">
            <a:extLst>
              <a:ext uri="{FF2B5EF4-FFF2-40B4-BE49-F238E27FC236}">
                <a16:creationId xmlns:a16="http://schemas.microsoft.com/office/drawing/2014/main" id="{F2F0C32A-77C1-482E-B791-156E898662A6}"/>
              </a:ext>
            </a:extLst>
          </p:cNvPr>
          <p:cNvSpPr>
            <a:spLocks noGrp="1"/>
          </p:cNvSpPr>
          <p:nvPr>
            <p:ph type="title"/>
          </p:nvPr>
        </p:nvSpPr>
        <p:spPr>
          <a:xfrm>
            <a:off x="251520" y="313813"/>
            <a:ext cx="8712968" cy="424732"/>
          </a:xfrm>
        </p:spPr>
        <p:txBody>
          <a:bodyPr/>
          <a:lstStyle/>
          <a:p>
            <a:r>
              <a:rPr lang="en-US" altLang="ja-JP" dirty="0">
                <a:latin typeface="+mn-ea"/>
                <a:ea typeface="+mn-ea"/>
              </a:rPr>
              <a:t>2.4 </a:t>
            </a:r>
            <a:r>
              <a:rPr lang="ja-JP" altLang="en-US" dirty="0">
                <a:latin typeface="+mn-ea"/>
                <a:ea typeface="+mn-ea"/>
              </a:rPr>
              <a:t>オープンデータによる官民協働の促進</a:t>
            </a:r>
            <a:endParaRPr kumimoji="1" lang="ja-JP" altLang="en-US" dirty="0">
              <a:latin typeface="+mn-ea"/>
              <a:ea typeface="+mn-ea"/>
            </a:endParaRPr>
          </a:p>
        </p:txBody>
      </p:sp>
      <p:sp>
        <p:nvSpPr>
          <p:cNvPr id="24" name="タイトル 1">
            <a:extLst>
              <a:ext uri="{FF2B5EF4-FFF2-40B4-BE49-F238E27FC236}">
                <a16:creationId xmlns:a16="http://schemas.microsoft.com/office/drawing/2014/main" id="{85C7A9D9-DE27-4DBC-9856-CCC34E23B998}"/>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Tree>
    <p:extLst>
      <p:ext uri="{BB962C8B-B14F-4D97-AF65-F5344CB8AC3E}">
        <p14:creationId xmlns:p14="http://schemas.microsoft.com/office/powerpoint/2010/main" val="897099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33</a:t>
            </a:fld>
            <a:endParaRPr kumimoji="1" lang="ja-JP" altLang="en-US"/>
          </a:p>
        </p:txBody>
      </p:sp>
      <p:sp>
        <p:nvSpPr>
          <p:cNvPr id="29" name="正方形/長方形 28"/>
          <p:cNvSpPr/>
          <p:nvPr/>
        </p:nvSpPr>
        <p:spPr>
          <a:xfrm>
            <a:off x="215900" y="840309"/>
            <a:ext cx="8316540"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⑥ 室蘭市</a:t>
            </a:r>
            <a:r>
              <a:rPr lang="en-US" altLang="ja-JP" sz="2000" dirty="0">
                <a:solidFill>
                  <a:schemeClr val="tx1"/>
                </a:solidFill>
                <a:latin typeface="+mn-ea"/>
                <a:cs typeface="Meiryo UI" panose="020B0604030504040204" pitchFamily="50" charset="-128"/>
              </a:rPr>
              <a:t>GIS</a:t>
            </a:r>
            <a:r>
              <a:rPr lang="ja-JP" altLang="en-US" sz="2000" dirty="0">
                <a:solidFill>
                  <a:schemeClr val="tx1"/>
                </a:solidFill>
                <a:latin typeface="+mn-ea"/>
                <a:cs typeface="Meiryo UI" panose="020B0604030504040204" pitchFamily="50" charset="-128"/>
              </a:rPr>
              <a:t>情報の（一部）オープンデータ事業（室蘭市）</a:t>
            </a:r>
          </a:p>
        </p:txBody>
      </p:sp>
      <p:sp>
        <p:nvSpPr>
          <p:cNvPr id="10" name="四角形: 角を丸くする 9">
            <a:extLst>
              <a:ext uri="{FF2B5EF4-FFF2-40B4-BE49-F238E27FC236}">
                <a16:creationId xmlns:a16="http://schemas.microsoft.com/office/drawing/2014/main" id="{683F6A8F-D098-45F9-BBEF-610D483B57C8}"/>
              </a:ext>
            </a:extLst>
          </p:cNvPr>
          <p:cNvSpPr/>
          <p:nvPr/>
        </p:nvSpPr>
        <p:spPr>
          <a:xfrm>
            <a:off x="317237" y="1216512"/>
            <a:ext cx="8502531" cy="1045058"/>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n-ea"/>
                <a:cs typeface="Meiryo UI" panose="020B0604030504040204" pitchFamily="50" charset="-128"/>
              </a:rPr>
              <a:t>日本の地方自治体で初めて地理空間（</a:t>
            </a:r>
            <a:r>
              <a:rPr lang="en-US" altLang="ja-JP" sz="1600" dirty="0">
                <a:solidFill>
                  <a:schemeClr val="tx1"/>
                </a:solidFill>
                <a:latin typeface="+mn-ea"/>
                <a:cs typeface="Meiryo UI" panose="020B0604030504040204" pitchFamily="50" charset="-128"/>
              </a:rPr>
              <a:t>GIS</a:t>
            </a:r>
            <a:r>
              <a:rPr lang="ja-JP" altLang="en-US" sz="1600" dirty="0">
                <a:solidFill>
                  <a:schemeClr val="tx1"/>
                </a:solidFill>
                <a:latin typeface="+mn-ea"/>
                <a:cs typeface="Meiryo UI" panose="020B0604030504040204" pitchFamily="50" charset="-128"/>
              </a:rPr>
              <a:t>）情報をオープンデータとして公開。</a:t>
            </a:r>
          </a:p>
          <a:p>
            <a:pPr marL="285750" indent="-285750">
              <a:buFont typeface="Wingdings" panose="05000000000000000000" pitchFamily="2" charset="2"/>
              <a:buChar char="l"/>
            </a:pPr>
            <a:r>
              <a:rPr lang="ja-JP" altLang="en-US" sz="1600" dirty="0">
                <a:solidFill>
                  <a:schemeClr val="tx1"/>
                </a:solidFill>
                <a:latin typeface="+mn-ea"/>
                <a:cs typeface="Meiryo UI" panose="020B0604030504040204" pitchFamily="50" charset="-128"/>
              </a:rPr>
              <a:t>使用しているデータ</a:t>
            </a:r>
            <a:r>
              <a:rPr lang="en-US" altLang="ja-JP" sz="1600" dirty="0">
                <a:solidFill>
                  <a:schemeClr val="tx1"/>
                </a:solidFill>
                <a:latin typeface="+mn-ea"/>
                <a:cs typeface="Meiryo UI" panose="020B0604030504040204" pitchFamily="50" charset="-128"/>
              </a:rPr>
              <a:t>: </a:t>
            </a:r>
            <a:r>
              <a:rPr lang="ja-JP" altLang="en-US" sz="1600" dirty="0">
                <a:solidFill>
                  <a:schemeClr val="tx1"/>
                </a:solidFill>
                <a:latin typeface="+mn-ea"/>
                <a:cs typeface="Meiryo UI" panose="020B0604030504040204" pitchFamily="50" charset="-128"/>
              </a:rPr>
              <a:t>室蘭市オープンデータ・地理空間情報・</a:t>
            </a:r>
            <a:br>
              <a:rPr lang="ja-JP" altLang="en-US" sz="1600" dirty="0">
                <a:solidFill>
                  <a:schemeClr val="tx1"/>
                </a:solidFill>
                <a:latin typeface="+mn-ea"/>
                <a:cs typeface="Meiryo UI" panose="020B0604030504040204" pitchFamily="50" charset="-128"/>
              </a:rPr>
            </a:br>
            <a:r>
              <a:rPr lang="ja-JP" altLang="en-US" sz="1600" dirty="0">
                <a:solidFill>
                  <a:schemeClr val="tx1"/>
                </a:solidFill>
                <a:latin typeface="+mn-ea"/>
                <a:cs typeface="Meiryo UI" panose="020B0604030504040204" pitchFamily="50" charset="-128"/>
              </a:rPr>
              <a:t>				  総務省統計局 平成</a:t>
            </a:r>
            <a:r>
              <a:rPr lang="en-US" altLang="ja-JP" sz="1600" dirty="0">
                <a:solidFill>
                  <a:schemeClr val="tx1"/>
                </a:solidFill>
                <a:latin typeface="+mn-ea"/>
                <a:cs typeface="Meiryo UI" panose="020B0604030504040204" pitchFamily="50" charset="-128"/>
              </a:rPr>
              <a:t>22</a:t>
            </a:r>
            <a:r>
              <a:rPr lang="ja-JP" altLang="en-US" sz="1600" dirty="0">
                <a:solidFill>
                  <a:schemeClr val="tx1"/>
                </a:solidFill>
                <a:latin typeface="+mn-ea"/>
                <a:cs typeface="Meiryo UI" panose="020B0604030504040204" pitchFamily="50" charset="-128"/>
              </a:rPr>
              <a:t>年国勢調査 小地域統計データ</a:t>
            </a:r>
          </a:p>
          <a:p>
            <a:pPr marL="285750" indent="-285750">
              <a:buFont typeface="Wingdings" panose="05000000000000000000" pitchFamily="2" charset="2"/>
              <a:buChar char="l"/>
            </a:pPr>
            <a:r>
              <a:rPr lang="ja-JP" altLang="en-US" sz="1600" dirty="0">
                <a:solidFill>
                  <a:schemeClr val="tx1"/>
                </a:solidFill>
                <a:latin typeface="+mn-ea"/>
                <a:cs typeface="Meiryo UI" panose="020B0604030504040204" pitchFamily="50" charset="-128"/>
              </a:rPr>
              <a:t>データの形式</a:t>
            </a:r>
            <a:r>
              <a:rPr lang="en-US" altLang="ja-JP" sz="1600" dirty="0">
                <a:solidFill>
                  <a:schemeClr val="tx1"/>
                </a:solidFill>
                <a:latin typeface="+mn-ea"/>
                <a:cs typeface="Meiryo UI" panose="020B0604030504040204" pitchFamily="50" charset="-128"/>
              </a:rPr>
              <a:t>: CSV</a:t>
            </a:r>
            <a:r>
              <a:rPr lang="ja-JP" altLang="en-US" sz="1600" dirty="0">
                <a:solidFill>
                  <a:schemeClr val="tx1"/>
                </a:solidFill>
                <a:latin typeface="+mn-ea"/>
                <a:cs typeface="Meiryo UI" panose="020B0604030504040204" pitchFamily="50" charset="-128"/>
              </a:rPr>
              <a:t>（統計情報）・</a:t>
            </a:r>
            <a:r>
              <a:rPr lang="en-US" altLang="ja-JP" sz="1600" dirty="0">
                <a:solidFill>
                  <a:schemeClr val="tx1"/>
                </a:solidFill>
                <a:latin typeface="+mn-ea"/>
                <a:cs typeface="Meiryo UI" panose="020B0604030504040204" pitchFamily="50" charset="-128"/>
              </a:rPr>
              <a:t>Shape</a:t>
            </a:r>
            <a:r>
              <a:rPr lang="ja-JP" altLang="en-US" sz="1600" dirty="0">
                <a:solidFill>
                  <a:schemeClr val="tx1"/>
                </a:solidFill>
                <a:latin typeface="+mn-ea"/>
                <a:cs typeface="Meiryo UI" panose="020B0604030504040204" pitchFamily="50" charset="-128"/>
              </a:rPr>
              <a:t>（空間情報）ほか</a:t>
            </a:r>
            <a:endParaRPr lang="en-US" altLang="ja-JP" sz="1600" dirty="0">
              <a:solidFill>
                <a:schemeClr val="tx1"/>
              </a:solidFill>
              <a:latin typeface="+mn-ea"/>
              <a:cs typeface="Meiryo UI" panose="020B0604030504040204" pitchFamily="50" charset="-128"/>
            </a:endParaRPr>
          </a:p>
        </p:txBody>
      </p:sp>
      <p:sp>
        <p:nvSpPr>
          <p:cNvPr id="51" name="角丸四角形 79">
            <a:extLst>
              <a:ext uri="{FF2B5EF4-FFF2-40B4-BE49-F238E27FC236}">
                <a16:creationId xmlns:a16="http://schemas.microsoft.com/office/drawing/2014/main" id="{B03411D5-166F-4058-A098-F86D6806C939}"/>
              </a:ext>
            </a:extLst>
          </p:cNvPr>
          <p:cNvSpPr/>
          <p:nvPr/>
        </p:nvSpPr>
        <p:spPr>
          <a:xfrm>
            <a:off x="4610741" y="4688560"/>
            <a:ext cx="4366966" cy="1692768"/>
          </a:xfrm>
          <a:prstGeom prst="roundRect">
            <a:avLst>
              <a:gd name="adj" fmla="val 10424"/>
            </a:avLst>
          </a:prstGeom>
          <a:noFill/>
          <a:ln w="9525" cap="flat" cmpd="sng" algn="ctr">
            <a:solidFill>
              <a:schemeClr val="accent1"/>
            </a:solid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52" name="片側の 2 つの角を丸めた四角形 31">
            <a:extLst>
              <a:ext uri="{FF2B5EF4-FFF2-40B4-BE49-F238E27FC236}">
                <a16:creationId xmlns:a16="http://schemas.microsoft.com/office/drawing/2014/main" id="{DEDDB811-6329-4F46-9199-FEEB7FD08BAF}"/>
              </a:ext>
            </a:extLst>
          </p:cNvPr>
          <p:cNvSpPr/>
          <p:nvPr/>
        </p:nvSpPr>
        <p:spPr>
          <a:xfrm>
            <a:off x="4610741" y="4688560"/>
            <a:ext cx="4366966" cy="456823"/>
          </a:xfrm>
          <a:prstGeom prst="round2SameRect">
            <a:avLst>
              <a:gd name="adj1" fmla="val 40827"/>
              <a:gd name="adj2" fmla="val 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ysClr val="window" lastClr="FFFFFF"/>
              </a:solidFill>
              <a:effectLst/>
              <a:uLnTx/>
              <a:uFillTx/>
              <a:latin typeface="+mn-ea"/>
              <a:cs typeface="+mn-cs"/>
            </a:endParaRPr>
          </a:p>
        </p:txBody>
      </p:sp>
      <p:sp>
        <p:nvSpPr>
          <p:cNvPr id="53" name="下矢印 44">
            <a:extLst>
              <a:ext uri="{FF2B5EF4-FFF2-40B4-BE49-F238E27FC236}">
                <a16:creationId xmlns:a16="http://schemas.microsoft.com/office/drawing/2014/main" id="{E8AB2D3F-DDE9-4F4A-A9D1-9BE1A1A147FD}"/>
              </a:ext>
            </a:extLst>
          </p:cNvPr>
          <p:cNvSpPr/>
          <p:nvPr/>
        </p:nvSpPr>
        <p:spPr>
          <a:xfrm>
            <a:off x="6653240" y="4381952"/>
            <a:ext cx="278434" cy="288147"/>
          </a:xfrm>
          <a:prstGeom prst="downArrow">
            <a:avLst>
              <a:gd name="adj1" fmla="val 30686"/>
              <a:gd name="adj2" fmla="val 5000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ysClr val="window" lastClr="FFFFFF"/>
              </a:solidFill>
              <a:effectLst/>
              <a:uLnTx/>
              <a:uFillTx/>
              <a:latin typeface="+mn-ea"/>
              <a:cs typeface="+mn-cs"/>
            </a:endParaRPr>
          </a:p>
        </p:txBody>
      </p:sp>
      <p:sp>
        <p:nvSpPr>
          <p:cNvPr id="56" name="テキスト ボックス 25">
            <a:extLst>
              <a:ext uri="{FF2B5EF4-FFF2-40B4-BE49-F238E27FC236}">
                <a16:creationId xmlns:a16="http://schemas.microsoft.com/office/drawing/2014/main" id="{60151317-FC6B-49BB-B4C6-2E6A4FF8E08C}"/>
              </a:ext>
            </a:extLst>
          </p:cNvPr>
          <p:cNvSpPr txBox="1"/>
          <p:nvPr/>
        </p:nvSpPr>
        <p:spPr>
          <a:xfrm>
            <a:off x="4715770" y="2522554"/>
            <a:ext cx="3866764" cy="369332"/>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en-US" sz="1400" dirty="0">
                <a:solidFill>
                  <a:schemeClr val="accent1">
                    <a:lumMod val="50000"/>
                  </a:schemeClr>
                </a:solidFill>
                <a:latin typeface="+mn-ea"/>
                <a:cs typeface="小塚ゴシック Pr6N M"/>
              </a:rPr>
              <a:t>GIS</a:t>
            </a:r>
            <a:r>
              <a:rPr lang="ja-JP" altLang="en-US" sz="1400" dirty="0">
                <a:solidFill>
                  <a:schemeClr val="accent1">
                    <a:lumMod val="50000"/>
                  </a:schemeClr>
                </a:solidFill>
                <a:latin typeface="+mn-ea"/>
                <a:cs typeface="小塚ゴシック Pr6N M"/>
              </a:rPr>
              <a:t>情報の（一部）</a:t>
            </a:r>
            <a:r>
              <a:rPr lang="en-US" altLang="en-US" sz="1400" dirty="0">
                <a:solidFill>
                  <a:schemeClr val="accent1">
                    <a:lumMod val="50000"/>
                  </a:schemeClr>
                </a:solidFill>
                <a:latin typeface="+mn-ea"/>
                <a:cs typeface="小塚ゴシック Pr6N M"/>
              </a:rPr>
              <a:t>オープンデータ化</a:t>
            </a:r>
            <a:r>
              <a:rPr kumimoji="1" lang="en-US" altLang="ja-JP" dirty="0">
                <a:solidFill>
                  <a:schemeClr val="accent1">
                    <a:lumMod val="50000"/>
                  </a:schemeClr>
                </a:solidFill>
                <a:latin typeface="+mn-ea"/>
                <a:cs typeface="小塚ゴシック Pr6N M"/>
              </a:rPr>
              <a:t> </a:t>
            </a:r>
            <a:r>
              <a:rPr kumimoji="1" lang="ja-JP" altLang="en-US" sz="1600" dirty="0">
                <a:solidFill>
                  <a:schemeClr val="accent1">
                    <a:lumMod val="50000"/>
                  </a:schemeClr>
                </a:solidFill>
                <a:latin typeface="+mn-ea"/>
                <a:cs typeface="小塚ゴシック Pr6N M"/>
              </a:rPr>
              <a:t>の</a:t>
            </a:r>
            <a:r>
              <a:rPr kumimoji="1" lang="en-US" altLang="ja-JP" dirty="0">
                <a:solidFill>
                  <a:schemeClr val="accent1">
                    <a:lumMod val="50000"/>
                  </a:schemeClr>
                </a:solidFill>
                <a:latin typeface="+mn-ea"/>
                <a:cs typeface="小塚ゴシック Pr6N M"/>
              </a:rPr>
              <a:t> </a:t>
            </a:r>
            <a:r>
              <a:rPr kumimoji="1" lang="ja-JP" altLang="en-US" dirty="0">
                <a:solidFill>
                  <a:schemeClr val="accent1">
                    <a:lumMod val="50000"/>
                  </a:schemeClr>
                </a:solidFill>
                <a:latin typeface="+mn-ea"/>
                <a:cs typeface="小塚ゴシック Pr6N M"/>
              </a:rPr>
              <a:t>キッカケ</a:t>
            </a:r>
          </a:p>
        </p:txBody>
      </p:sp>
      <p:sp>
        <p:nvSpPr>
          <p:cNvPr id="57" name="テキスト ボックス 77">
            <a:extLst>
              <a:ext uri="{FF2B5EF4-FFF2-40B4-BE49-F238E27FC236}">
                <a16:creationId xmlns:a16="http://schemas.microsoft.com/office/drawing/2014/main" id="{D9FC5A32-BAFE-4699-A4FF-6496854B4594}"/>
              </a:ext>
            </a:extLst>
          </p:cNvPr>
          <p:cNvSpPr txBox="1"/>
          <p:nvPr/>
        </p:nvSpPr>
        <p:spPr>
          <a:xfrm>
            <a:off x="4627102" y="2771467"/>
            <a:ext cx="4337386" cy="1569660"/>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171450" indent="-171450">
              <a:buFont typeface="Wingdings" charset="2"/>
              <a:buChar char="l"/>
            </a:pPr>
            <a:r>
              <a:rPr lang="ja-JP" altLang="en-US" sz="1200" dirty="0">
                <a:latin typeface="+mn-ea"/>
                <a:cs typeface="小塚ゴシック Pr6N L"/>
              </a:rPr>
              <a:t>室蘭市は平成</a:t>
            </a:r>
            <a:r>
              <a:rPr lang="en-US" altLang="ja-JP" sz="1200" dirty="0">
                <a:latin typeface="+mn-ea"/>
                <a:cs typeface="小塚ゴシック Pr6N L"/>
              </a:rPr>
              <a:t>24</a:t>
            </a:r>
            <a:r>
              <a:rPr lang="ja-JP" altLang="en-US" sz="1200" dirty="0">
                <a:latin typeface="+mn-ea"/>
                <a:cs typeface="小塚ゴシック Pr6N L"/>
              </a:rPr>
              <a:t>年度に全庁型統合</a:t>
            </a:r>
            <a:r>
              <a:rPr lang="en-US" altLang="ja-JP" sz="1200" dirty="0">
                <a:latin typeface="+mn-ea"/>
                <a:cs typeface="小塚ゴシック Pr6N L"/>
              </a:rPr>
              <a:t>GIS</a:t>
            </a:r>
            <a:r>
              <a:rPr lang="ja-JP" altLang="en-US" sz="1200" dirty="0">
                <a:latin typeface="+mn-ea"/>
                <a:cs typeface="小塚ゴシック Pr6N L"/>
              </a:rPr>
              <a:t>の導入に伴い、</a:t>
            </a:r>
            <a:r>
              <a:rPr lang="en-US" altLang="ja-JP" sz="1200" dirty="0">
                <a:latin typeface="+mn-ea"/>
                <a:cs typeface="小塚ゴシック Pr6N L"/>
              </a:rPr>
              <a:t/>
            </a:r>
            <a:br>
              <a:rPr lang="en-US" altLang="ja-JP" sz="1200" dirty="0">
                <a:latin typeface="+mn-ea"/>
                <a:cs typeface="小塚ゴシック Pr6N L"/>
              </a:rPr>
            </a:br>
            <a:r>
              <a:rPr lang="ja-JP" altLang="en-US" sz="1200" dirty="0">
                <a:latin typeface="+mn-ea"/>
                <a:cs typeface="小塚ゴシック Pr6N L"/>
              </a:rPr>
              <a:t>市民向け</a:t>
            </a:r>
            <a:r>
              <a:rPr lang="en-US" altLang="ja-JP" sz="1200" dirty="0">
                <a:latin typeface="+mn-ea"/>
                <a:cs typeface="小塚ゴシック Pr6N L"/>
              </a:rPr>
              <a:t>GIS</a:t>
            </a:r>
            <a:r>
              <a:rPr lang="ja-JP" altLang="en-US" sz="1200" dirty="0">
                <a:latin typeface="+mn-ea"/>
                <a:cs typeface="小塚ゴシック Pr6N L"/>
              </a:rPr>
              <a:t>の導入についても検討したが、市民向け</a:t>
            </a:r>
            <a:r>
              <a:rPr lang="en-US" altLang="ja-JP" sz="1200" dirty="0">
                <a:latin typeface="+mn-ea"/>
                <a:cs typeface="小塚ゴシック Pr6N L"/>
              </a:rPr>
              <a:t>GIS</a:t>
            </a:r>
            <a:r>
              <a:rPr lang="ja-JP" altLang="en-US" sz="1200" dirty="0">
                <a:latin typeface="+mn-ea"/>
                <a:cs typeface="小塚ゴシック Pr6N L"/>
              </a:rPr>
              <a:t>を</a:t>
            </a:r>
            <a:r>
              <a:rPr lang="en-US" altLang="ja-JP" sz="1200" dirty="0">
                <a:latin typeface="+mn-ea"/>
                <a:cs typeface="小塚ゴシック Pr6N L"/>
              </a:rPr>
              <a:t/>
            </a:r>
            <a:br>
              <a:rPr lang="en-US" altLang="ja-JP" sz="1200" dirty="0">
                <a:latin typeface="+mn-ea"/>
                <a:cs typeface="小塚ゴシック Pr6N L"/>
              </a:rPr>
            </a:br>
            <a:r>
              <a:rPr lang="ja-JP" altLang="en-US" sz="1200" dirty="0">
                <a:latin typeface="+mn-ea"/>
                <a:cs typeface="小塚ゴシック Pr6N L"/>
              </a:rPr>
              <a:t>導入すると新たな費用や、データ整備が別途必要なことなど</a:t>
            </a:r>
            <a:r>
              <a:rPr lang="en-US" altLang="ja-JP" sz="1200" dirty="0">
                <a:latin typeface="+mn-ea"/>
                <a:cs typeface="小塚ゴシック Pr6N L"/>
              </a:rPr>
              <a:t/>
            </a:r>
            <a:br>
              <a:rPr lang="en-US" altLang="ja-JP" sz="1200" dirty="0">
                <a:latin typeface="+mn-ea"/>
                <a:cs typeface="小塚ゴシック Pr6N L"/>
              </a:rPr>
            </a:br>
            <a:r>
              <a:rPr lang="ja-JP" altLang="en-US" sz="1200" dirty="0">
                <a:latin typeface="+mn-ea"/>
                <a:cs typeface="小塚ゴシック Pr6N L"/>
              </a:rPr>
              <a:t>課題が多い。</a:t>
            </a:r>
            <a:endParaRPr lang="en-US" altLang="ja-JP" sz="1200" dirty="0">
              <a:latin typeface="+mn-ea"/>
              <a:cs typeface="小塚ゴシック Pr6N L"/>
            </a:endParaRPr>
          </a:p>
          <a:p>
            <a:r>
              <a:rPr lang="ja-JP" altLang="ja-JP" sz="1200" dirty="0">
                <a:latin typeface="+mn-ea"/>
                <a:cs typeface="小塚ゴシック Pr6N L"/>
              </a:rPr>
              <a:t>　</a:t>
            </a:r>
            <a:endParaRPr lang="en-US" altLang="ja-JP" sz="1200" dirty="0">
              <a:latin typeface="+mn-ea"/>
              <a:cs typeface="小塚ゴシック Pr6N L"/>
            </a:endParaRPr>
          </a:p>
          <a:p>
            <a:pPr marL="171450" indent="-171450">
              <a:buFont typeface="Wingdings" charset="2"/>
              <a:buChar char="l"/>
            </a:pPr>
            <a:r>
              <a:rPr lang="ja-JP" altLang="en-US" sz="1200" dirty="0">
                <a:latin typeface="+mn-ea"/>
                <a:cs typeface="小塚ゴシック Pr6N L"/>
              </a:rPr>
              <a:t>データに住所や座標などがあれば、無料で使える民間の地図</a:t>
            </a:r>
            <a:r>
              <a:rPr lang="en-US" altLang="ja-JP" sz="1200" dirty="0">
                <a:latin typeface="+mn-ea"/>
                <a:cs typeface="小塚ゴシック Pr6N L"/>
              </a:rPr>
              <a:t/>
            </a:r>
            <a:br>
              <a:rPr lang="en-US" altLang="ja-JP" sz="1200" dirty="0">
                <a:latin typeface="+mn-ea"/>
                <a:cs typeface="小塚ゴシック Pr6N L"/>
              </a:rPr>
            </a:br>
            <a:r>
              <a:rPr lang="ja-JP" altLang="en-US" sz="1200" dirty="0">
                <a:latin typeface="+mn-ea"/>
                <a:cs typeface="小塚ゴシック Pr6N L"/>
              </a:rPr>
              <a:t>サービスに簡単にデータを重ねることができるので、 </a:t>
            </a:r>
            <a:r>
              <a:rPr lang="en-US" altLang="ja-JP" sz="1200" dirty="0">
                <a:latin typeface="+mn-ea"/>
                <a:cs typeface="小塚ゴシック Pr6N L"/>
              </a:rPr>
              <a:t>GIS</a:t>
            </a:r>
            <a:r>
              <a:rPr lang="ja-JP" altLang="en-US" sz="1200" dirty="0">
                <a:latin typeface="+mn-ea"/>
                <a:cs typeface="小塚ゴシック Pr6N L"/>
              </a:rPr>
              <a:t>で構築したデータの一部を公開したらどうか。</a:t>
            </a:r>
            <a:endParaRPr lang="en-US" altLang="ja-JP" sz="1200" dirty="0">
              <a:latin typeface="+mn-ea"/>
              <a:cs typeface="小塚ゴシック Pr6N L"/>
            </a:endParaRPr>
          </a:p>
        </p:txBody>
      </p:sp>
      <p:sp>
        <p:nvSpPr>
          <p:cNvPr id="59" name="テキスト ボックス 80">
            <a:extLst>
              <a:ext uri="{FF2B5EF4-FFF2-40B4-BE49-F238E27FC236}">
                <a16:creationId xmlns:a16="http://schemas.microsoft.com/office/drawing/2014/main" id="{51F2D533-A700-4894-A05C-6188505D1071}"/>
              </a:ext>
            </a:extLst>
          </p:cNvPr>
          <p:cNvSpPr txBox="1"/>
          <p:nvPr/>
        </p:nvSpPr>
        <p:spPr>
          <a:xfrm>
            <a:off x="4715770" y="4757114"/>
            <a:ext cx="4235455" cy="369332"/>
          </a:xfrm>
          <a:prstGeom prst="rect">
            <a:avLst/>
          </a:prstGeom>
          <a:solidFill>
            <a:schemeClr val="accent1"/>
          </a:solid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ysClr val="window" lastClr="FFFFFF"/>
                </a:solidFill>
                <a:effectLst/>
                <a:uLnTx/>
                <a:uFillTx/>
                <a:latin typeface="+mn-ea"/>
                <a:cs typeface="小塚ゴシック Pr6N M"/>
              </a:rPr>
              <a:t>GIS</a:t>
            </a:r>
            <a:r>
              <a:rPr kumimoji="1" lang="ja-JP" altLang="en-US" sz="1400" b="0" i="0" u="none" strike="noStrike" kern="1200" cap="none" spc="0" normalizeH="0" baseline="0" noProof="0" dirty="0">
                <a:ln>
                  <a:noFill/>
                </a:ln>
                <a:solidFill>
                  <a:sysClr val="window" lastClr="FFFFFF"/>
                </a:solidFill>
                <a:effectLst/>
                <a:uLnTx/>
                <a:uFillTx/>
                <a:latin typeface="+mn-ea"/>
                <a:cs typeface="小塚ゴシック Pr6N M"/>
              </a:rPr>
              <a:t>情報の（一部）オープンデータ化</a:t>
            </a:r>
            <a:r>
              <a:rPr kumimoji="1" lang="en-US" altLang="ja-JP" sz="1800" b="0" i="0" u="none" strike="noStrike" kern="1200" cap="none" spc="0" normalizeH="0" baseline="0" noProof="0" dirty="0">
                <a:ln>
                  <a:noFill/>
                </a:ln>
                <a:solidFill>
                  <a:sysClr val="window" lastClr="FFFFFF"/>
                </a:solidFill>
                <a:effectLst/>
                <a:uLnTx/>
                <a:uFillTx/>
                <a:latin typeface="+mn-ea"/>
                <a:cs typeface="小塚ゴシック Pr6N M"/>
              </a:rPr>
              <a:t> </a:t>
            </a:r>
            <a:r>
              <a:rPr kumimoji="1" lang="ja-JP" altLang="en-US" sz="1200" b="0" i="0" u="none" strike="noStrike" kern="1200" cap="none" spc="0" normalizeH="0" baseline="0" noProof="0" dirty="0">
                <a:ln>
                  <a:noFill/>
                </a:ln>
                <a:solidFill>
                  <a:sysClr val="window" lastClr="FFFFFF"/>
                </a:solidFill>
                <a:effectLst/>
                <a:uLnTx/>
                <a:uFillTx/>
                <a:latin typeface="+mn-ea"/>
                <a:cs typeface="小塚ゴシック Pr6N M"/>
              </a:rPr>
              <a:t>でこう</a:t>
            </a:r>
            <a:r>
              <a:rPr kumimoji="1" lang="en-US" altLang="ja-JP" sz="1800" b="0" i="0" u="none" strike="noStrike" kern="1200" cap="none" spc="0" normalizeH="0" baseline="0" noProof="0" dirty="0">
                <a:ln>
                  <a:noFill/>
                </a:ln>
                <a:solidFill>
                  <a:sysClr val="window" lastClr="FFFFFF"/>
                </a:solidFill>
                <a:effectLst/>
                <a:uLnTx/>
                <a:uFillTx/>
                <a:latin typeface="+mn-ea"/>
                <a:cs typeface="小塚ゴシック Pr6N M"/>
              </a:rPr>
              <a:t> </a:t>
            </a:r>
            <a:r>
              <a:rPr kumimoji="1" lang="ja-JP" altLang="en-US" sz="1600" b="0" i="0" u="none" strike="noStrike" kern="1200" cap="none" spc="0" normalizeH="0" baseline="0" noProof="0" dirty="0">
                <a:ln>
                  <a:noFill/>
                </a:ln>
                <a:solidFill>
                  <a:sysClr val="window" lastClr="FFFFFF"/>
                </a:solidFill>
                <a:effectLst/>
                <a:uLnTx/>
                <a:uFillTx/>
                <a:latin typeface="+mn-ea"/>
                <a:cs typeface="小塚ゴシック Pr6N M"/>
              </a:rPr>
              <a:t>変わった！</a:t>
            </a:r>
            <a:endParaRPr kumimoji="1" lang="ja-JP" altLang="en-US" sz="1800" b="0" i="0" u="none" strike="noStrike" kern="1200" cap="none" spc="0" normalizeH="0" baseline="0" noProof="0" dirty="0">
              <a:ln>
                <a:noFill/>
              </a:ln>
              <a:solidFill>
                <a:sysClr val="window" lastClr="FFFFFF"/>
              </a:solidFill>
              <a:effectLst/>
              <a:uLnTx/>
              <a:uFillTx/>
              <a:latin typeface="+mn-ea"/>
              <a:cs typeface="小塚ゴシック Pr6N M"/>
            </a:endParaRPr>
          </a:p>
        </p:txBody>
      </p:sp>
      <p:sp>
        <p:nvSpPr>
          <p:cNvPr id="60" name="テキスト ボックス 81">
            <a:extLst>
              <a:ext uri="{FF2B5EF4-FFF2-40B4-BE49-F238E27FC236}">
                <a16:creationId xmlns:a16="http://schemas.microsoft.com/office/drawing/2014/main" id="{55E57C6C-DF9E-49D4-B238-074EEA651592}"/>
              </a:ext>
            </a:extLst>
          </p:cNvPr>
          <p:cNvSpPr txBox="1"/>
          <p:nvPr/>
        </p:nvSpPr>
        <p:spPr>
          <a:xfrm>
            <a:off x="4715770" y="5324213"/>
            <a:ext cx="4176710" cy="1015663"/>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171450" indent="-171450">
              <a:buFont typeface="Wingdings" charset="2"/>
              <a:buChar char="l"/>
            </a:pPr>
            <a:r>
              <a:rPr lang="ja-JP" altLang="en-US" sz="1200" dirty="0">
                <a:latin typeface="+mn-ea"/>
                <a:cs typeface="小塚ゴシック Pr6N L"/>
              </a:rPr>
              <a:t>民間企業や個人が情報を付加することで、市の負担</a:t>
            </a:r>
            <a:r>
              <a:rPr lang="ja-JP" altLang="en-US" sz="1200" dirty="0">
                <a:solidFill>
                  <a:srgbClr val="000000"/>
                </a:solidFill>
                <a:latin typeface="+mn-ea"/>
                <a:cs typeface="小塚ゴシック Pr6N L"/>
              </a:rPr>
              <a:t>なく</a:t>
            </a:r>
            <a:r>
              <a:rPr lang="en-US" altLang="ja-JP" sz="1200" dirty="0">
                <a:solidFill>
                  <a:srgbClr val="000000"/>
                </a:solidFill>
                <a:latin typeface="+mn-ea"/>
                <a:cs typeface="小塚ゴシック Pr6N L"/>
              </a:rPr>
              <a:t/>
            </a:r>
            <a:br>
              <a:rPr lang="en-US" altLang="ja-JP" sz="1200" dirty="0">
                <a:solidFill>
                  <a:srgbClr val="000000"/>
                </a:solidFill>
                <a:latin typeface="+mn-ea"/>
                <a:cs typeface="小塚ゴシック Pr6N L"/>
              </a:rPr>
            </a:br>
            <a:r>
              <a:rPr lang="ja-JP" altLang="en-US" sz="1200" dirty="0">
                <a:solidFill>
                  <a:srgbClr val="000000"/>
                </a:solidFill>
                <a:latin typeface="+mn-ea"/>
                <a:cs typeface="小塚ゴシック Pr6N L"/>
              </a:rPr>
              <a:t>新たなツールが生み出された</a:t>
            </a:r>
            <a:endParaRPr lang="en-US" altLang="ja-JP" sz="1200" dirty="0">
              <a:solidFill>
                <a:srgbClr val="000000"/>
              </a:solidFill>
              <a:latin typeface="+mn-ea"/>
              <a:cs typeface="小塚ゴシック Pr6N L"/>
            </a:endParaRPr>
          </a:p>
          <a:p>
            <a:endParaRPr lang="en-US" altLang="ja-JP" sz="1200" dirty="0">
              <a:solidFill>
                <a:srgbClr val="000000"/>
              </a:solidFill>
              <a:latin typeface="+mn-ea"/>
              <a:cs typeface="小塚ゴシック Pr6N L"/>
            </a:endParaRPr>
          </a:p>
          <a:p>
            <a:pPr marL="171450" indent="-171450">
              <a:buFont typeface="Wingdings" charset="2"/>
              <a:buChar char="l"/>
            </a:pPr>
            <a:r>
              <a:rPr lang="ja-JP" altLang="en-US" sz="1200" dirty="0">
                <a:solidFill>
                  <a:srgbClr val="000000"/>
                </a:solidFill>
                <a:latin typeface="+mn-ea"/>
                <a:cs typeface="小塚ゴシック Pr6N L"/>
              </a:rPr>
              <a:t>上記のツールは誰でも自由に利用できるため、市民がデータを</a:t>
            </a:r>
            <a:r>
              <a:rPr lang="en-US" altLang="ja-JP" sz="1200" dirty="0">
                <a:solidFill>
                  <a:srgbClr val="000000"/>
                </a:solidFill>
                <a:latin typeface="+mn-ea"/>
                <a:cs typeface="小塚ゴシック Pr6N L"/>
              </a:rPr>
              <a:t/>
            </a:r>
            <a:br>
              <a:rPr lang="en-US" altLang="ja-JP" sz="1200" dirty="0">
                <a:solidFill>
                  <a:srgbClr val="000000"/>
                </a:solidFill>
                <a:latin typeface="+mn-ea"/>
                <a:cs typeface="小塚ゴシック Pr6N L"/>
              </a:rPr>
            </a:br>
            <a:r>
              <a:rPr lang="ja-JP" altLang="en-US" sz="1200" dirty="0">
                <a:solidFill>
                  <a:srgbClr val="000000"/>
                </a:solidFill>
                <a:latin typeface="+mn-ea"/>
                <a:cs typeface="小塚ゴシック Pr6N L"/>
              </a:rPr>
              <a:t>気軽に活用できるようになった</a:t>
            </a:r>
            <a:endParaRPr lang="en-US" altLang="ja-JP" sz="1200" dirty="0">
              <a:solidFill>
                <a:srgbClr val="000000"/>
              </a:solidFill>
              <a:latin typeface="+mn-ea"/>
              <a:cs typeface="小塚ゴシック Pr6N L"/>
            </a:endParaRPr>
          </a:p>
        </p:txBody>
      </p:sp>
      <p:sp>
        <p:nvSpPr>
          <p:cNvPr id="61" name="角丸四角形 83">
            <a:extLst>
              <a:ext uri="{FF2B5EF4-FFF2-40B4-BE49-F238E27FC236}">
                <a16:creationId xmlns:a16="http://schemas.microsoft.com/office/drawing/2014/main" id="{AC69F8E2-6F5D-4DCA-B9C7-8BEB4A1593DF}"/>
              </a:ext>
            </a:extLst>
          </p:cNvPr>
          <p:cNvSpPr/>
          <p:nvPr/>
        </p:nvSpPr>
        <p:spPr>
          <a:xfrm>
            <a:off x="4608975" y="2519000"/>
            <a:ext cx="4366966" cy="1821500"/>
          </a:xfrm>
          <a:prstGeom prst="roundRect">
            <a:avLst>
              <a:gd name="adj" fmla="val 10424"/>
            </a:avLst>
          </a:prstGeom>
          <a:noFill/>
          <a:ln w="9525" cap="flat" cmpd="sng" algn="ctr">
            <a:solidFill>
              <a:schemeClr val="accent1"/>
            </a:solid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62" name="テキスト ボックス 5">
            <a:extLst>
              <a:ext uri="{FF2B5EF4-FFF2-40B4-BE49-F238E27FC236}">
                <a16:creationId xmlns:a16="http://schemas.microsoft.com/office/drawing/2014/main" id="{9B60F876-9FEB-4D25-8209-99815A28FF91}"/>
              </a:ext>
            </a:extLst>
          </p:cNvPr>
          <p:cNvSpPr txBox="1"/>
          <p:nvPr/>
        </p:nvSpPr>
        <p:spPr>
          <a:xfrm>
            <a:off x="599815" y="2573237"/>
            <a:ext cx="184731" cy="369332"/>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ysClr val="windowText" lastClr="000000"/>
              </a:solidFill>
              <a:effectLst/>
              <a:uLnTx/>
              <a:uFillTx/>
              <a:latin typeface="+mn-ea"/>
              <a:cs typeface="+mn-cs"/>
            </a:endParaRPr>
          </a:p>
        </p:txBody>
      </p:sp>
      <p:pic>
        <p:nvPicPr>
          <p:cNvPr id="63" name="図 62" descr="スクリーンショット 2016-01-28 0.12.40.png">
            <a:extLst>
              <a:ext uri="{FF2B5EF4-FFF2-40B4-BE49-F238E27FC236}">
                <a16:creationId xmlns:a16="http://schemas.microsoft.com/office/drawing/2014/main" id="{12882D50-FD8A-431F-BE09-974B6EBB635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5849" y="2742842"/>
            <a:ext cx="2247445" cy="1776464"/>
          </a:xfrm>
          <a:prstGeom prst="rect">
            <a:avLst/>
          </a:prstGeom>
        </p:spPr>
      </p:pic>
      <p:pic>
        <p:nvPicPr>
          <p:cNvPr id="64" name="図 63" descr="スクリーンショット 2016-03-02 18.47.22.png">
            <a:extLst>
              <a:ext uri="{FF2B5EF4-FFF2-40B4-BE49-F238E27FC236}">
                <a16:creationId xmlns:a16="http://schemas.microsoft.com/office/drawing/2014/main" id="{07093600-9402-4824-8078-F5631F54AE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1376" y="3908308"/>
            <a:ext cx="1778707" cy="1875462"/>
          </a:xfrm>
          <a:prstGeom prst="rect">
            <a:avLst/>
          </a:prstGeom>
        </p:spPr>
      </p:pic>
      <p:pic>
        <p:nvPicPr>
          <p:cNvPr id="65" name="図 64" descr="スクリーンショット 2016-03-02 18.48.19.png">
            <a:extLst>
              <a:ext uri="{FF2B5EF4-FFF2-40B4-BE49-F238E27FC236}">
                <a16:creationId xmlns:a16="http://schemas.microsoft.com/office/drawing/2014/main" id="{DB4492C6-D172-4440-A22F-2617961A83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848" y="4882591"/>
            <a:ext cx="2247529" cy="1498737"/>
          </a:xfrm>
          <a:prstGeom prst="rect">
            <a:avLst/>
          </a:prstGeom>
        </p:spPr>
      </p:pic>
      <p:sp>
        <p:nvSpPr>
          <p:cNvPr id="66" name="角丸四角形 37">
            <a:extLst>
              <a:ext uri="{FF2B5EF4-FFF2-40B4-BE49-F238E27FC236}">
                <a16:creationId xmlns:a16="http://schemas.microsoft.com/office/drawing/2014/main" id="{0299A9E6-BD3B-4503-A300-BE6E7FDDB0D1}"/>
              </a:ext>
            </a:extLst>
          </p:cNvPr>
          <p:cNvSpPr/>
          <p:nvPr/>
        </p:nvSpPr>
        <p:spPr>
          <a:xfrm>
            <a:off x="2306405" y="3619132"/>
            <a:ext cx="2169091" cy="426319"/>
          </a:xfrm>
          <a:prstGeom prst="roundRect">
            <a:avLst>
              <a:gd name="adj" fmla="val 5000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株式会社ネオジーアイエス</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「みんなのマップ</a:t>
            </a:r>
            <a:r>
              <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rPr>
              <a:t> for </a:t>
            </a: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室蘭市」</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p:txBody>
      </p:sp>
      <p:sp>
        <p:nvSpPr>
          <p:cNvPr id="67" name="角丸四角形 38">
            <a:extLst>
              <a:ext uri="{FF2B5EF4-FFF2-40B4-BE49-F238E27FC236}">
                <a16:creationId xmlns:a16="http://schemas.microsoft.com/office/drawing/2014/main" id="{AAED0B13-3963-4078-ABAC-084930AEE852}"/>
              </a:ext>
            </a:extLst>
          </p:cNvPr>
          <p:cNvSpPr/>
          <p:nvPr/>
        </p:nvSpPr>
        <p:spPr>
          <a:xfrm>
            <a:off x="140444" y="4636541"/>
            <a:ext cx="2323311" cy="508842"/>
          </a:xfrm>
          <a:prstGeom prst="roundRect">
            <a:avLst>
              <a:gd name="adj" fmla="val 5000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北海道地図株式会社</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a:t>
            </a:r>
            <a:r>
              <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rPr>
              <a:t>HCC</a:t>
            </a: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ラボ</a:t>
            </a:r>
            <a:r>
              <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rPr>
              <a:t> Sparkling Night View “</a:t>
            </a:r>
            <a:r>
              <a:rPr kumimoji="1" lang="en-US" altLang="ja-JP" sz="1100" b="0" i="0" u="none" strike="noStrike" kern="1200" cap="none" spc="0" normalizeH="0" baseline="0" noProof="0" dirty="0" err="1">
                <a:ln>
                  <a:noFill/>
                </a:ln>
                <a:solidFill>
                  <a:sysClr val="window" lastClr="FFFFFF"/>
                </a:solidFill>
                <a:effectLst/>
                <a:uLnTx/>
                <a:uFillTx/>
                <a:latin typeface="+mn-ea"/>
                <a:cs typeface="フォントポにほんご"/>
              </a:rPr>
              <a:t>Muroran</a:t>
            </a:r>
            <a:r>
              <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rPr>
              <a:t>”</a:t>
            </a: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p:txBody>
      </p:sp>
      <p:sp>
        <p:nvSpPr>
          <p:cNvPr id="68" name="角丸四角形 40">
            <a:extLst>
              <a:ext uri="{FF2B5EF4-FFF2-40B4-BE49-F238E27FC236}">
                <a16:creationId xmlns:a16="http://schemas.microsoft.com/office/drawing/2014/main" id="{8659E66C-30FB-4C25-B69A-734959AA3C6E}"/>
              </a:ext>
            </a:extLst>
          </p:cNvPr>
          <p:cNvSpPr/>
          <p:nvPr/>
        </p:nvSpPr>
        <p:spPr>
          <a:xfrm>
            <a:off x="140444" y="2552014"/>
            <a:ext cx="2323311" cy="514295"/>
          </a:xfrm>
          <a:prstGeom prst="roundRect">
            <a:avLst>
              <a:gd name="adj" fmla="val 5000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青木和人</a:t>
            </a:r>
            <a:r>
              <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rPr>
              <a:t> </a:t>
            </a: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氏</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「室蘭市オープンデータによる</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防災教育地図教材」</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p:txBody>
      </p:sp>
      <p:sp>
        <p:nvSpPr>
          <p:cNvPr id="22" name="正方形/長方形 21">
            <a:extLst>
              <a:ext uri="{FF2B5EF4-FFF2-40B4-BE49-F238E27FC236}">
                <a16:creationId xmlns:a16="http://schemas.microsoft.com/office/drawing/2014/main" id="{6CE4C6C8-8536-4DAC-8856-73D1062D75A4}"/>
              </a:ext>
            </a:extLst>
          </p:cNvPr>
          <p:cNvSpPr/>
          <p:nvPr/>
        </p:nvSpPr>
        <p:spPr>
          <a:xfrm>
            <a:off x="35496" y="6506407"/>
            <a:ext cx="8784272" cy="284693"/>
          </a:xfrm>
          <a:prstGeom prst="rect">
            <a:avLst/>
          </a:prstGeom>
        </p:spPr>
        <p:txBody>
          <a:bodyPr wrap="square">
            <a:spAutoFit/>
          </a:bodyPr>
          <a:lstStyle/>
          <a:p>
            <a:pPr algn="r"/>
            <a:r>
              <a:rPr kumimoji="1" lang="en-US" altLang="ja-JP" sz="1250" dirty="0"/>
              <a:t>※</a:t>
            </a:r>
            <a:r>
              <a:rPr kumimoji="1" lang="ja-JP" altLang="en-US" sz="1250" dirty="0"/>
              <a:t>出典</a:t>
            </a:r>
            <a:r>
              <a:rPr kumimoji="1" lang="en-US" altLang="ja-JP" sz="1250" dirty="0"/>
              <a:t>: </a:t>
            </a:r>
            <a:r>
              <a:rPr kumimoji="1" lang="ja-JP" altLang="en-US" sz="1250" dirty="0"/>
              <a:t>内閣官房「オープンデータ</a:t>
            </a:r>
            <a:r>
              <a:rPr kumimoji="1" lang="en-US" altLang="ja-JP" sz="1250" dirty="0"/>
              <a:t>100</a:t>
            </a:r>
            <a:r>
              <a:rPr kumimoji="1" lang="ja-JP" altLang="en-US" sz="1250" dirty="0"/>
              <a:t>」より「室蘭市</a:t>
            </a:r>
            <a:r>
              <a:rPr kumimoji="1" lang="en-US" altLang="ja-JP" sz="1250" dirty="0"/>
              <a:t>GIS</a:t>
            </a:r>
            <a:r>
              <a:rPr kumimoji="1" lang="ja-JP" altLang="en-US" sz="1250" dirty="0"/>
              <a:t>情報の</a:t>
            </a:r>
            <a:r>
              <a:rPr kumimoji="1" lang="en-US" altLang="ja-JP" sz="1250" dirty="0"/>
              <a:t>(</a:t>
            </a:r>
            <a:r>
              <a:rPr kumimoji="1" lang="ja-JP" altLang="en-US" sz="1250" dirty="0"/>
              <a:t>一部</a:t>
            </a:r>
            <a:r>
              <a:rPr kumimoji="1" lang="en-US" altLang="ja-JP" sz="1250" dirty="0"/>
              <a:t>)</a:t>
            </a:r>
            <a:r>
              <a:rPr kumimoji="1" lang="ja-JP" altLang="en-US" sz="1250" dirty="0"/>
              <a:t>オープンデータ化事業」 </a:t>
            </a:r>
            <a:r>
              <a:rPr kumimoji="1" lang="en-US" altLang="ja-JP" sz="1250" dirty="0"/>
              <a:t>https://cio.go.jp/opendata100</a:t>
            </a:r>
            <a:endParaRPr kumimoji="1" lang="ja-JP" altLang="en-US" sz="1250" dirty="0"/>
          </a:p>
        </p:txBody>
      </p:sp>
      <p:sp>
        <p:nvSpPr>
          <p:cNvPr id="25" name="タイトル 1">
            <a:extLst>
              <a:ext uri="{FF2B5EF4-FFF2-40B4-BE49-F238E27FC236}">
                <a16:creationId xmlns:a16="http://schemas.microsoft.com/office/drawing/2014/main" id="{F02BC6CC-A87D-4838-98C6-0E9DB32F7D34}"/>
              </a:ext>
            </a:extLst>
          </p:cNvPr>
          <p:cNvSpPr>
            <a:spLocks noGrp="1"/>
          </p:cNvSpPr>
          <p:nvPr>
            <p:ph type="title"/>
          </p:nvPr>
        </p:nvSpPr>
        <p:spPr>
          <a:xfrm>
            <a:off x="251520" y="313813"/>
            <a:ext cx="8712968" cy="424732"/>
          </a:xfrm>
        </p:spPr>
        <p:txBody>
          <a:bodyPr/>
          <a:lstStyle/>
          <a:p>
            <a:r>
              <a:rPr lang="en-US" altLang="ja-JP" dirty="0">
                <a:latin typeface="+mn-ea"/>
                <a:ea typeface="+mn-ea"/>
              </a:rPr>
              <a:t>2.4 </a:t>
            </a:r>
            <a:r>
              <a:rPr lang="ja-JP" altLang="en-US" dirty="0">
                <a:latin typeface="+mn-ea"/>
                <a:ea typeface="+mn-ea"/>
              </a:rPr>
              <a:t>オープンデータによる官民協働の促進</a:t>
            </a:r>
            <a:endParaRPr kumimoji="1" lang="ja-JP" altLang="en-US" dirty="0">
              <a:latin typeface="+mn-ea"/>
              <a:ea typeface="+mn-ea"/>
            </a:endParaRPr>
          </a:p>
        </p:txBody>
      </p:sp>
      <p:sp>
        <p:nvSpPr>
          <p:cNvPr id="26" name="タイトル 1">
            <a:extLst>
              <a:ext uri="{FF2B5EF4-FFF2-40B4-BE49-F238E27FC236}">
                <a16:creationId xmlns:a16="http://schemas.microsoft.com/office/drawing/2014/main" id="{B4A4E5EB-4833-4767-8ABB-5B3E3ECB7E1F}"/>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Tree>
    <p:extLst>
      <p:ext uri="{BB962C8B-B14F-4D97-AF65-F5344CB8AC3E}">
        <p14:creationId xmlns:p14="http://schemas.microsoft.com/office/powerpoint/2010/main" val="1146409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AE6FF592-9C47-43E2-AA49-857E29F6D187}"/>
              </a:ext>
            </a:extLst>
          </p:cNvPr>
          <p:cNvSpPr/>
          <p:nvPr/>
        </p:nvSpPr>
        <p:spPr>
          <a:xfrm>
            <a:off x="245933" y="2110232"/>
            <a:ext cx="8577708" cy="1405444"/>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kumimoji="1" lang="ja-JP" altLang="en-US" sz="1600" dirty="0">
              <a:solidFill>
                <a:schemeClr val="tx1"/>
              </a:solidFill>
            </a:endParaRPr>
          </a:p>
        </p:txBody>
      </p:sp>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34</a:t>
            </a:fld>
            <a:endParaRPr kumimoji="1" lang="ja-JP" altLang="en-US"/>
          </a:p>
        </p:txBody>
      </p:sp>
      <p:sp>
        <p:nvSpPr>
          <p:cNvPr id="11" name="正方形/長方形 10"/>
          <p:cNvSpPr/>
          <p:nvPr/>
        </p:nvSpPr>
        <p:spPr>
          <a:xfrm>
            <a:off x="416496" y="1275466"/>
            <a:ext cx="8331968"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官はデータ提供までを担当し、データを利用したサービス提供を民間や個人に委ねます。</a:t>
            </a:r>
          </a:p>
        </p:txBody>
      </p:sp>
      <p:sp>
        <p:nvSpPr>
          <p:cNvPr id="29" name="正方形/長方形 28"/>
          <p:cNvSpPr/>
          <p:nvPr/>
        </p:nvSpPr>
        <p:spPr>
          <a:xfrm>
            <a:off x="215900" y="840309"/>
            <a:ext cx="7092404"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 オープンデータを用いた場合の、サービス提供に関わる官民の分担</a:t>
            </a:r>
          </a:p>
        </p:txBody>
      </p:sp>
      <p:sp>
        <p:nvSpPr>
          <p:cNvPr id="4" name="楕円 3">
            <a:extLst>
              <a:ext uri="{FF2B5EF4-FFF2-40B4-BE49-F238E27FC236}">
                <a16:creationId xmlns:a16="http://schemas.microsoft.com/office/drawing/2014/main" id="{0CD16DB9-4203-427F-A0B4-41998CCC6916}"/>
              </a:ext>
            </a:extLst>
          </p:cNvPr>
          <p:cNvSpPr/>
          <p:nvPr/>
        </p:nvSpPr>
        <p:spPr>
          <a:xfrm>
            <a:off x="1043608" y="2363548"/>
            <a:ext cx="100811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行政</a:t>
            </a:r>
          </a:p>
        </p:txBody>
      </p:sp>
      <p:sp>
        <p:nvSpPr>
          <p:cNvPr id="9" name="楕円 8">
            <a:extLst>
              <a:ext uri="{FF2B5EF4-FFF2-40B4-BE49-F238E27FC236}">
                <a16:creationId xmlns:a16="http://schemas.microsoft.com/office/drawing/2014/main" id="{C063D74E-A1FD-4EFE-80A7-051908F4B815}"/>
              </a:ext>
            </a:extLst>
          </p:cNvPr>
          <p:cNvSpPr/>
          <p:nvPr/>
        </p:nvSpPr>
        <p:spPr>
          <a:xfrm>
            <a:off x="7090938" y="2363548"/>
            <a:ext cx="1008112" cy="936104"/>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市民</a:t>
            </a:r>
          </a:p>
        </p:txBody>
      </p:sp>
      <p:sp>
        <p:nvSpPr>
          <p:cNvPr id="5" name="矢印: 右 4">
            <a:extLst>
              <a:ext uri="{FF2B5EF4-FFF2-40B4-BE49-F238E27FC236}">
                <a16:creationId xmlns:a16="http://schemas.microsoft.com/office/drawing/2014/main" id="{0C3F6274-0B07-4529-9AB9-C146D3D7E7C6}"/>
              </a:ext>
            </a:extLst>
          </p:cNvPr>
          <p:cNvSpPr/>
          <p:nvPr/>
        </p:nvSpPr>
        <p:spPr>
          <a:xfrm>
            <a:off x="2350232" y="2558350"/>
            <a:ext cx="4464496" cy="525278"/>
          </a:xfrm>
          <a:prstGeom prst="rightArrow">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536F1FD6-C639-4A10-A1E9-769BF75F2333}"/>
              </a:ext>
            </a:extLst>
          </p:cNvPr>
          <p:cNvSpPr txBox="1"/>
          <p:nvPr/>
        </p:nvSpPr>
        <p:spPr>
          <a:xfrm>
            <a:off x="543935" y="1948464"/>
            <a:ext cx="1412566" cy="338554"/>
          </a:xfrm>
          <a:prstGeom prst="rect">
            <a:avLst/>
          </a:prstGeom>
          <a:solidFill>
            <a:schemeClr val="bg1"/>
          </a:solidFill>
        </p:spPr>
        <p:txBody>
          <a:bodyPr wrap="none" rtlCol="0">
            <a:spAutoFit/>
          </a:bodyPr>
          <a:lstStyle/>
          <a:p>
            <a:r>
              <a:rPr kumimoji="1" lang="ja-JP" altLang="en-US" sz="1600" dirty="0"/>
              <a:t>これまでの手法</a:t>
            </a:r>
          </a:p>
        </p:txBody>
      </p:sp>
      <p:sp>
        <p:nvSpPr>
          <p:cNvPr id="6" name="テキスト ボックス 5">
            <a:extLst>
              <a:ext uri="{FF2B5EF4-FFF2-40B4-BE49-F238E27FC236}">
                <a16:creationId xmlns:a16="http://schemas.microsoft.com/office/drawing/2014/main" id="{CDEA2493-ED99-4FC4-869B-066DF5A674CF}"/>
              </a:ext>
            </a:extLst>
          </p:cNvPr>
          <p:cNvSpPr txBox="1"/>
          <p:nvPr/>
        </p:nvSpPr>
        <p:spPr>
          <a:xfrm>
            <a:off x="4089347" y="2347289"/>
            <a:ext cx="415498" cy="369332"/>
          </a:xfrm>
          <a:prstGeom prst="rect">
            <a:avLst/>
          </a:prstGeom>
          <a:noFill/>
        </p:spPr>
        <p:txBody>
          <a:bodyPr wrap="none" rtlCol="0">
            <a:spAutoFit/>
          </a:bodyPr>
          <a:lstStyle/>
          <a:p>
            <a:r>
              <a:rPr kumimoji="1" lang="ja-JP" altLang="en-US" dirty="0"/>
              <a:t>官</a:t>
            </a:r>
          </a:p>
        </p:txBody>
      </p:sp>
      <p:sp>
        <p:nvSpPr>
          <p:cNvPr id="14" name="四角形: 角を丸くする 13">
            <a:extLst>
              <a:ext uri="{FF2B5EF4-FFF2-40B4-BE49-F238E27FC236}">
                <a16:creationId xmlns:a16="http://schemas.microsoft.com/office/drawing/2014/main" id="{8314B981-B54E-4425-9E7B-8708282F43AF}"/>
              </a:ext>
            </a:extLst>
          </p:cNvPr>
          <p:cNvSpPr/>
          <p:nvPr/>
        </p:nvSpPr>
        <p:spPr>
          <a:xfrm>
            <a:off x="283146" y="4543836"/>
            <a:ext cx="8577708" cy="1405444"/>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kumimoji="1" lang="ja-JP" altLang="en-US" sz="1600" dirty="0">
              <a:solidFill>
                <a:schemeClr val="tx1"/>
              </a:solidFill>
            </a:endParaRPr>
          </a:p>
        </p:txBody>
      </p:sp>
      <p:sp>
        <p:nvSpPr>
          <p:cNvPr id="15" name="楕円 14">
            <a:extLst>
              <a:ext uri="{FF2B5EF4-FFF2-40B4-BE49-F238E27FC236}">
                <a16:creationId xmlns:a16="http://schemas.microsoft.com/office/drawing/2014/main" id="{AD6F9BAF-3CE5-4989-8B9A-421941BC4C5B}"/>
              </a:ext>
            </a:extLst>
          </p:cNvPr>
          <p:cNvSpPr/>
          <p:nvPr/>
        </p:nvSpPr>
        <p:spPr>
          <a:xfrm>
            <a:off x="1080821" y="4797152"/>
            <a:ext cx="100811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行政</a:t>
            </a:r>
          </a:p>
        </p:txBody>
      </p:sp>
      <p:sp>
        <p:nvSpPr>
          <p:cNvPr id="16" name="楕円 15">
            <a:extLst>
              <a:ext uri="{FF2B5EF4-FFF2-40B4-BE49-F238E27FC236}">
                <a16:creationId xmlns:a16="http://schemas.microsoft.com/office/drawing/2014/main" id="{ECBFD8CF-DCA2-40D6-BCFF-E02659A06647}"/>
              </a:ext>
            </a:extLst>
          </p:cNvPr>
          <p:cNvSpPr/>
          <p:nvPr/>
        </p:nvSpPr>
        <p:spPr>
          <a:xfrm>
            <a:off x="7128151" y="4797152"/>
            <a:ext cx="1008112" cy="936104"/>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市民</a:t>
            </a:r>
          </a:p>
        </p:txBody>
      </p:sp>
      <p:sp>
        <p:nvSpPr>
          <p:cNvPr id="18" name="テキスト ボックス 17">
            <a:extLst>
              <a:ext uri="{FF2B5EF4-FFF2-40B4-BE49-F238E27FC236}">
                <a16:creationId xmlns:a16="http://schemas.microsoft.com/office/drawing/2014/main" id="{2D6A31C7-9E57-47BE-A35D-89804038B06C}"/>
              </a:ext>
            </a:extLst>
          </p:cNvPr>
          <p:cNvSpPr txBox="1"/>
          <p:nvPr/>
        </p:nvSpPr>
        <p:spPr>
          <a:xfrm>
            <a:off x="581148" y="4382068"/>
            <a:ext cx="2978701" cy="338554"/>
          </a:xfrm>
          <a:prstGeom prst="rect">
            <a:avLst/>
          </a:prstGeom>
          <a:solidFill>
            <a:schemeClr val="bg1"/>
          </a:solidFill>
        </p:spPr>
        <p:txBody>
          <a:bodyPr wrap="none" rtlCol="0">
            <a:spAutoFit/>
          </a:bodyPr>
          <a:lstStyle/>
          <a:p>
            <a:r>
              <a:rPr kumimoji="1" lang="ja-JP" altLang="en-US" sz="1600" dirty="0"/>
              <a:t>オープンデータを用いた場合の手法</a:t>
            </a:r>
          </a:p>
        </p:txBody>
      </p:sp>
      <p:sp>
        <p:nvSpPr>
          <p:cNvPr id="19" name="テキスト ボックス 18">
            <a:extLst>
              <a:ext uri="{FF2B5EF4-FFF2-40B4-BE49-F238E27FC236}">
                <a16:creationId xmlns:a16="http://schemas.microsoft.com/office/drawing/2014/main" id="{D09B00DC-DAEA-4D29-8ABE-4031FB2D02A2}"/>
              </a:ext>
            </a:extLst>
          </p:cNvPr>
          <p:cNvSpPr txBox="1"/>
          <p:nvPr/>
        </p:nvSpPr>
        <p:spPr>
          <a:xfrm>
            <a:off x="2806544" y="4820974"/>
            <a:ext cx="415498" cy="369332"/>
          </a:xfrm>
          <a:prstGeom prst="rect">
            <a:avLst/>
          </a:prstGeom>
          <a:noFill/>
        </p:spPr>
        <p:txBody>
          <a:bodyPr wrap="none" rtlCol="0">
            <a:spAutoFit/>
          </a:bodyPr>
          <a:lstStyle/>
          <a:p>
            <a:r>
              <a:rPr kumimoji="1" lang="ja-JP" altLang="en-US" dirty="0"/>
              <a:t>官</a:t>
            </a:r>
          </a:p>
        </p:txBody>
      </p:sp>
      <p:sp>
        <p:nvSpPr>
          <p:cNvPr id="20" name="矢印: 右 19">
            <a:extLst>
              <a:ext uri="{FF2B5EF4-FFF2-40B4-BE49-F238E27FC236}">
                <a16:creationId xmlns:a16="http://schemas.microsoft.com/office/drawing/2014/main" id="{98EAF1D5-4856-4DE1-BAD2-AC8EE19CC796}"/>
              </a:ext>
            </a:extLst>
          </p:cNvPr>
          <p:cNvSpPr/>
          <p:nvPr/>
        </p:nvSpPr>
        <p:spPr>
          <a:xfrm>
            <a:off x="2195736" y="5024474"/>
            <a:ext cx="1800200" cy="525278"/>
          </a:xfrm>
          <a:prstGeom prst="rightArrow">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36F6DAB8-EDFB-4EA7-8A79-6756B13DDF6E}"/>
              </a:ext>
            </a:extLst>
          </p:cNvPr>
          <p:cNvSpPr/>
          <p:nvPr/>
        </p:nvSpPr>
        <p:spPr>
          <a:xfrm>
            <a:off x="4159932" y="4819061"/>
            <a:ext cx="1045376" cy="936104"/>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オープンデータ</a:t>
            </a:r>
          </a:p>
        </p:txBody>
      </p:sp>
      <p:sp>
        <p:nvSpPr>
          <p:cNvPr id="22" name="矢印: 右 21">
            <a:extLst>
              <a:ext uri="{FF2B5EF4-FFF2-40B4-BE49-F238E27FC236}">
                <a16:creationId xmlns:a16="http://schemas.microsoft.com/office/drawing/2014/main" id="{D04ECC85-3E6F-402C-AA35-4630D8A5E7D2}"/>
              </a:ext>
            </a:extLst>
          </p:cNvPr>
          <p:cNvSpPr/>
          <p:nvPr/>
        </p:nvSpPr>
        <p:spPr>
          <a:xfrm>
            <a:off x="5298628" y="5024474"/>
            <a:ext cx="1721644" cy="525278"/>
          </a:xfrm>
          <a:prstGeom prst="right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2BE52A44-FD86-4272-8C16-18ED5DB921D6}"/>
              </a:ext>
            </a:extLst>
          </p:cNvPr>
          <p:cNvSpPr txBox="1"/>
          <p:nvPr/>
        </p:nvSpPr>
        <p:spPr>
          <a:xfrm>
            <a:off x="5531492" y="4820974"/>
            <a:ext cx="1223412" cy="369332"/>
          </a:xfrm>
          <a:prstGeom prst="rect">
            <a:avLst/>
          </a:prstGeom>
          <a:noFill/>
        </p:spPr>
        <p:txBody>
          <a:bodyPr wrap="none" rtlCol="0">
            <a:spAutoFit/>
          </a:bodyPr>
          <a:lstStyle/>
          <a:p>
            <a:r>
              <a:rPr kumimoji="1" lang="ja-JP" altLang="en-US" dirty="0"/>
              <a:t>民間・個人</a:t>
            </a:r>
          </a:p>
        </p:txBody>
      </p:sp>
      <p:sp>
        <p:nvSpPr>
          <p:cNvPr id="24" name="タイトル 1">
            <a:extLst>
              <a:ext uri="{FF2B5EF4-FFF2-40B4-BE49-F238E27FC236}">
                <a16:creationId xmlns:a16="http://schemas.microsoft.com/office/drawing/2014/main" id="{DB5F9E72-7A7C-4388-BFE4-9CC421C8D83D}"/>
              </a:ext>
            </a:extLst>
          </p:cNvPr>
          <p:cNvSpPr txBox="1">
            <a:spLocks/>
          </p:cNvSpPr>
          <p:nvPr/>
        </p:nvSpPr>
        <p:spPr>
          <a:xfrm>
            <a:off x="251520" y="313813"/>
            <a:ext cx="8712968" cy="424732"/>
          </a:xfrm>
          <a:prstGeom prst="rect">
            <a:avLst/>
          </a:prstGeom>
        </p:spPr>
        <p:txBody>
          <a:bodyPr vert="horz" wrap="none" lIns="91440" tIns="45720" rIns="91440" bIns="45720" rtlCol="0" anchor="ctr">
            <a:normAutofit/>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dirty="0">
                <a:latin typeface="+mn-ea"/>
                <a:ea typeface="+mn-ea"/>
              </a:rPr>
              <a:t>2.4 </a:t>
            </a:r>
            <a:r>
              <a:rPr lang="ja-JP" altLang="en-US" dirty="0">
                <a:latin typeface="+mn-ea"/>
                <a:ea typeface="+mn-ea"/>
              </a:rPr>
              <a:t>オープンデータによる官民協働の促進</a:t>
            </a:r>
          </a:p>
        </p:txBody>
      </p:sp>
      <p:sp>
        <p:nvSpPr>
          <p:cNvPr id="25" name="タイトル 1">
            <a:extLst>
              <a:ext uri="{FF2B5EF4-FFF2-40B4-BE49-F238E27FC236}">
                <a16:creationId xmlns:a16="http://schemas.microsoft.com/office/drawing/2014/main" id="{1702F251-0ED7-4EBE-9E36-E2491B2D54C0}"/>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Tree>
    <p:extLst>
      <p:ext uri="{BB962C8B-B14F-4D97-AF65-F5344CB8AC3E}">
        <p14:creationId xmlns:p14="http://schemas.microsoft.com/office/powerpoint/2010/main" val="1384820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pPr algn="r"/>
            <a:r>
              <a:rPr kumimoji="1" lang="ja-JP" altLang="en-US" dirty="0"/>
              <a:t>オープンデータ化支援研修</a:t>
            </a:r>
          </a:p>
        </p:txBody>
      </p:sp>
      <p:sp>
        <p:nvSpPr>
          <p:cNvPr id="4" name="サブタイトル 3"/>
          <p:cNvSpPr>
            <a:spLocks noGrp="1"/>
          </p:cNvSpPr>
          <p:nvPr>
            <p:ph type="subTitle" idx="1"/>
          </p:nvPr>
        </p:nvSpPr>
        <p:spPr/>
        <p:txBody>
          <a:bodyPr/>
          <a:lstStyle/>
          <a:p>
            <a:r>
              <a:rPr kumimoji="1" lang="ja-JP" altLang="en-US" dirty="0"/>
              <a:t>～オープンデータの定義と意義～</a:t>
            </a:r>
          </a:p>
        </p:txBody>
      </p:sp>
      <p:sp>
        <p:nvSpPr>
          <p:cNvPr id="5" name="タイトル 1">
            <a:extLst>
              <a:ext uri="{FF2B5EF4-FFF2-40B4-BE49-F238E27FC236}">
                <a16:creationId xmlns:a16="http://schemas.microsoft.com/office/drawing/2014/main" id="{D658B0B1-5B12-4981-B4DE-136F351E9675}"/>
              </a:ext>
            </a:extLst>
          </p:cNvPr>
          <p:cNvSpPr txBox="1">
            <a:spLocks/>
          </p:cNvSpPr>
          <p:nvPr/>
        </p:nvSpPr>
        <p:spPr>
          <a:xfrm>
            <a:off x="323528" y="2194649"/>
            <a:ext cx="5328592" cy="538609"/>
          </a:xfrm>
          <a:prstGeom prst="rect">
            <a:avLst/>
          </a:prstGeom>
        </p:spPr>
        <p:txBody>
          <a:bodyPr vert="horz" wrap="square" lIns="91440" tIns="45720" rIns="91440" bIns="45720" rtlCol="0" anchor="ctr">
            <a:normAutofit/>
          </a:bodyPr>
          <a:lstStyle>
            <a:lvl1pPr algn="ctr" defTabSz="914400" rtl="0" eaLnBrk="1" latinLnBrk="0" hangingPunct="1">
              <a:lnSpc>
                <a:spcPct val="90000"/>
              </a:lnSpc>
              <a:spcBef>
                <a:spcPct val="0"/>
              </a:spcBef>
              <a:buNone/>
              <a:defRPr kumimoji="1" lang="en-US" sz="29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pPr algn="l"/>
            <a:r>
              <a:rPr lang="en-US" altLang="ja-JP" dirty="0">
                <a:latin typeface="+mj-lt"/>
              </a:rPr>
              <a:t>END</a:t>
            </a:r>
            <a:endParaRPr lang="ja-JP" altLang="en-US" dirty="0">
              <a:latin typeface="+mj-lt"/>
            </a:endParaRPr>
          </a:p>
        </p:txBody>
      </p:sp>
    </p:spTree>
    <p:extLst>
      <p:ext uri="{BB962C8B-B14F-4D97-AF65-F5344CB8AC3E}">
        <p14:creationId xmlns:p14="http://schemas.microsoft.com/office/powerpoint/2010/main" val="1248334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36</a:t>
            </a:fld>
            <a:endParaRPr kumimoji="1" lang="ja-JP" altLang="en-US"/>
          </a:p>
        </p:txBody>
      </p:sp>
      <p:sp>
        <p:nvSpPr>
          <p:cNvPr id="31" name="正方形/長方形 30"/>
          <p:cNvSpPr/>
          <p:nvPr/>
        </p:nvSpPr>
        <p:spPr bwMode="auto">
          <a:xfrm>
            <a:off x="215900" y="935726"/>
            <a:ext cx="8748588" cy="5589617"/>
          </a:xfrm>
          <a:prstGeom prst="rect">
            <a:avLst/>
          </a:prstGeom>
          <a:solidFill>
            <a:schemeClr val="accent6">
              <a:lumMod val="20000"/>
              <a:lumOff val="80000"/>
            </a:schemeClr>
          </a:solidFill>
          <a:ln w="6350">
            <a:noFill/>
            <a:miter lim="800000"/>
            <a:headEnd/>
            <a:tailEnd/>
          </a:ln>
          <a:extLst/>
        </p:spPr>
        <p:txBody>
          <a:bodyPr wrap="square" rtlCol="0" anchor="t"/>
          <a:lstStyle/>
          <a:p>
            <a:r>
              <a:rPr lang="ja-JP" altLang="en-US" sz="1400" dirty="0" smtClean="0">
                <a:latin typeface="+mn-ea"/>
              </a:rPr>
              <a:t>当資料で公開している情報（以下「コンテンツ」といいます。）の利用は、クリエイティブ・コモンズ・ライセンスの表示</a:t>
            </a:r>
            <a:r>
              <a:rPr lang="en-US" altLang="ja-JP" sz="1400" dirty="0" smtClean="0">
                <a:latin typeface="+mn-ea"/>
              </a:rPr>
              <a:t>4.0</a:t>
            </a:r>
            <a:r>
              <a:rPr lang="ja-JP" altLang="en-US" sz="1400" dirty="0" smtClean="0">
                <a:latin typeface="+mn-ea"/>
              </a:rPr>
              <a:t>国際（</a:t>
            </a:r>
            <a:r>
              <a:rPr lang="en-US" altLang="ja-JP" sz="1400" dirty="0" smtClean="0">
                <a:latin typeface="+mn-ea"/>
              </a:rPr>
              <a:t>https://creativecommons.org/licenses/by/4.0/legalcode.ja </a:t>
            </a:r>
            <a:r>
              <a:rPr lang="ja-JP" altLang="en-US" sz="1400" dirty="0">
                <a:latin typeface="+mn-ea"/>
              </a:rPr>
              <a:t>に規定される著作権利用許諾条件を指す。）によるものと</a:t>
            </a:r>
            <a:r>
              <a:rPr lang="ja-JP" altLang="en-US" sz="1400">
                <a:latin typeface="+mn-ea"/>
              </a:rPr>
              <a:t>します</a:t>
            </a:r>
            <a:r>
              <a:rPr lang="ja-JP" altLang="en-US" sz="1400" smtClean="0">
                <a:latin typeface="+mn-ea"/>
              </a:rPr>
              <a:t>。なお</a:t>
            </a:r>
            <a:r>
              <a:rPr lang="ja-JP" altLang="en-US" sz="1400" dirty="0">
                <a:latin typeface="+mn-ea"/>
              </a:rPr>
              <a:t>、リソースに個別のライセンスが定められているものはそれによります。</a:t>
            </a:r>
          </a:p>
          <a:p>
            <a:r>
              <a:rPr lang="ja-JP" altLang="en-US" sz="1400" dirty="0">
                <a:latin typeface="+mn-ea"/>
              </a:rPr>
              <a:t>コンテンツ利用に当たっては、本利用ルールに同意したものとみなします。</a:t>
            </a:r>
          </a:p>
          <a:p>
            <a:endParaRPr lang="ja-JP" altLang="en-US" sz="1400" dirty="0">
              <a:latin typeface="+mn-ea"/>
            </a:endParaRPr>
          </a:p>
          <a:p>
            <a:r>
              <a:rPr lang="en-US" altLang="ja-JP" sz="1400" dirty="0">
                <a:latin typeface="+mn-ea"/>
              </a:rPr>
              <a:t>1)</a:t>
            </a:r>
            <a:r>
              <a:rPr lang="ja-JP" altLang="en-US" sz="1400" dirty="0">
                <a:latin typeface="+mn-ea"/>
              </a:rPr>
              <a:t> 出典の記載について</a:t>
            </a:r>
          </a:p>
          <a:p>
            <a:pPr lvl="1"/>
            <a:r>
              <a:rPr lang="ja-JP" altLang="en-US" sz="1400" dirty="0">
                <a:latin typeface="+mn-ea"/>
              </a:rPr>
              <a:t>ア　コンテンツを利用する際は出典を記載してください。出典の記載方法は以下のとおりです。</a:t>
            </a:r>
          </a:p>
          <a:p>
            <a:pPr lvl="1"/>
            <a:r>
              <a:rPr lang="ja-JP" altLang="en-US" sz="1400" dirty="0">
                <a:latin typeface="+mn-ea"/>
              </a:rPr>
              <a:t>（出典記載例）</a:t>
            </a:r>
          </a:p>
          <a:p>
            <a:pPr marL="635000" lvl="1" indent="33338"/>
            <a:r>
              <a:rPr lang="ja-JP" altLang="en-US" sz="1400" dirty="0">
                <a:latin typeface="+mn-ea"/>
              </a:rPr>
              <a:t>　出典：</a:t>
            </a:r>
            <a:r>
              <a:rPr lang="ja-JP" altLang="en-US" sz="1400" dirty="0" smtClean="0">
                <a:latin typeface="+mn-ea"/>
              </a:rPr>
              <a:t>総務省「オープンデータ　</a:t>
            </a:r>
            <a:r>
              <a:rPr lang="en-US" altLang="ja-JP" sz="1400" dirty="0">
                <a:latin typeface="+mn-ea"/>
              </a:rPr>
              <a:t>e-learning</a:t>
            </a:r>
            <a:r>
              <a:rPr lang="ja-JP" altLang="en-US" sz="1400" dirty="0" smtClean="0">
                <a:latin typeface="+mn-ea"/>
              </a:rPr>
              <a:t>研修資料</a:t>
            </a:r>
            <a:r>
              <a:rPr lang="en-US" altLang="ja-JP" sz="1400" dirty="0" smtClean="0">
                <a:latin typeface="+mn-ea"/>
              </a:rPr>
              <a:t>(2019)</a:t>
            </a:r>
            <a:r>
              <a:rPr lang="ja-JP" altLang="en-US" sz="1400" dirty="0" smtClean="0">
                <a:latin typeface="+mn-ea"/>
              </a:rPr>
              <a:t>」</a:t>
            </a:r>
            <a:endParaRPr lang="ja-JP" altLang="en" sz="1400" dirty="0">
              <a:latin typeface="+mn-ea"/>
            </a:endParaRPr>
          </a:p>
          <a:p>
            <a:pPr marL="635000" lvl="1" indent="33338"/>
            <a:r>
              <a:rPr lang="ja-JP" altLang="en" sz="1400" dirty="0">
                <a:latin typeface="+mn-ea"/>
              </a:rPr>
              <a:t>　</a:t>
            </a:r>
            <a:r>
              <a:rPr lang="ja-JP" altLang="en-US" sz="1400" dirty="0">
                <a:latin typeface="+mn-ea"/>
              </a:rPr>
              <a:t>出典：「</a:t>
            </a:r>
            <a:r>
              <a:rPr lang="ja-JP" altLang="en-US" sz="1400" dirty="0" smtClean="0">
                <a:latin typeface="+mn-ea"/>
              </a:rPr>
              <a:t>オープンデータ　</a:t>
            </a:r>
            <a:r>
              <a:rPr lang="en-US" altLang="ja-JP" sz="1400" dirty="0">
                <a:latin typeface="+mn-ea"/>
              </a:rPr>
              <a:t>e-learning</a:t>
            </a:r>
            <a:r>
              <a:rPr lang="ja-JP" altLang="en-US" sz="1400" dirty="0">
                <a:latin typeface="+mn-ea"/>
              </a:rPr>
              <a:t>研修</a:t>
            </a:r>
            <a:r>
              <a:rPr lang="ja-JP" altLang="en-US" sz="1400" dirty="0" smtClean="0">
                <a:latin typeface="+mn-ea"/>
              </a:rPr>
              <a:t>資料</a:t>
            </a:r>
            <a:r>
              <a:rPr lang="en-US" altLang="ja-JP" sz="1400" dirty="0" smtClean="0">
                <a:latin typeface="+mn-ea"/>
              </a:rPr>
              <a:t>(2019)</a:t>
            </a:r>
            <a:r>
              <a:rPr lang="ja-JP" altLang="en-US" sz="1400" dirty="0">
                <a:latin typeface="+mn-ea"/>
              </a:rPr>
              <a:t>」（総務省）</a:t>
            </a:r>
            <a:r>
              <a:rPr lang="ja-JP" altLang="en" sz="1400" dirty="0">
                <a:latin typeface="+mn-ea"/>
              </a:rPr>
              <a:t>（○</a:t>
            </a:r>
            <a:r>
              <a:rPr lang="ja-JP" altLang="en-US" sz="1400" dirty="0">
                <a:latin typeface="+mn-ea"/>
              </a:rPr>
              <a:t>年○月○日に利用）</a:t>
            </a:r>
            <a:r>
              <a:rPr lang="ja-JP" altLang="en-US" sz="1400" dirty="0" smtClean="0">
                <a:latin typeface="+mn-ea"/>
              </a:rPr>
              <a:t>など</a:t>
            </a:r>
            <a:endParaRPr lang="en-US" altLang="ja-JP" sz="1400" dirty="0" smtClean="0">
              <a:latin typeface="+mn-ea"/>
            </a:endParaRPr>
          </a:p>
          <a:p>
            <a:pPr marL="635000" lvl="1" indent="33338"/>
            <a:endParaRPr lang="ja-JP" altLang="en-US" sz="1400" dirty="0">
              <a:latin typeface="+mn-ea"/>
            </a:endParaRPr>
          </a:p>
          <a:p>
            <a:pPr marL="771525" lvl="1" indent="-325438"/>
            <a:r>
              <a:rPr lang="ja-JP" altLang="en-US" sz="1400" dirty="0">
                <a:latin typeface="+mn-ea"/>
              </a:rPr>
              <a:t>イ　コンテンツを編集・加工等して利用する場合は、上記出典とは別に、編集・加工等を行ったことを記載してください。なお、編集・加工した情報を、あたかも国（又は府省等）が作成したかのような態様で公表・利用してはいけません。</a:t>
            </a:r>
          </a:p>
          <a:p>
            <a:pPr marL="547688" lvl="1" indent="-50800"/>
            <a:r>
              <a:rPr lang="ja-JP" altLang="en-US" sz="1400" dirty="0">
                <a:latin typeface="+mn-ea"/>
              </a:rPr>
              <a:t>（コンテンツを編集・加工等して利用する場合の記載例）</a:t>
            </a:r>
          </a:p>
          <a:p>
            <a:pPr marL="857250" lvl="1"/>
            <a:r>
              <a:rPr lang="ja-JP" altLang="en-US" sz="1400" dirty="0">
                <a:latin typeface="+mn-ea"/>
              </a:rPr>
              <a:t>　</a:t>
            </a:r>
            <a:r>
              <a:rPr lang="ja-JP" altLang="en-US" sz="1400" dirty="0" smtClean="0">
                <a:latin typeface="+mn-ea"/>
              </a:rPr>
              <a:t>総務省</a:t>
            </a:r>
            <a:r>
              <a:rPr lang="ja-JP" altLang="en-US" sz="1400" dirty="0">
                <a:latin typeface="+mn-ea"/>
              </a:rPr>
              <a:t>「オープンデータ　</a:t>
            </a:r>
            <a:r>
              <a:rPr lang="en-US" altLang="ja-JP" sz="1400" dirty="0">
                <a:latin typeface="+mn-ea"/>
              </a:rPr>
              <a:t>e-learning</a:t>
            </a:r>
            <a:r>
              <a:rPr lang="ja-JP" altLang="en-US" sz="1400" dirty="0">
                <a:latin typeface="+mn-ea"/>
              </a:rPr>
              <a:t>研修資料</a:t>
            </a:r>
            <a:r>
              <a:rPr lang="en-US" altLang="ja-JP" sz="1400" dirty="0" smtClean="0">
                <a:latin typeface="+mn-ea"/>
              </a:rPr>
              <a:t>(2019)</a:t>
            </a:r>
            <a:r>
              <a:rPr lang="ja-JP" altLang="en-US" sz="1400" dirty="0" smtClean="0">
                <a:latin typeface="+mn-ea"/>
              </a:rPr>
              <a:t>」を</a:t>
            </a:r>
            <a:r>
              <a:rPr lang="ja-JP" altLang="en-US" sz="1400" dirty="0">
                <a:latin typeface="+mn-ea"/>
              </a:rPr>
              <a:t>加工して作成</a:t>
            </a:r>
          </a:p>
          <a:p>
            <a:pPr marL="857250" lvl="1"/>
            <a:r>
              <a:rPr lang="ja-JP" altLang="en-US" sz="1400" dirty="0">
                <a:latin typeface="+mn-ea"/>
              </a:rPr>
              <a:t>　「オープンデータ　</a:t>
            </a:r>
            <a:r>
              <a:rPr lang="en-US" altLang="ja-JP" sz="1400" dirty="0">
                <a:latin typeface="+mn-ea"/>
              </a:rPr>
              <a:t>e-learning</a:t>
            </a:r>
            <a:r>
              <a:rPr lang="ja-JP" altLang="en-US" sz="1400" dirty="0">
                <a:latin typeface="+mn-ea"/>
              </a:rPr>
              <a:t>研修資料</a:t>
            </a:r>
            <a:r>
              <a:rPr lang="en-US" altLang="ja-JP" sz="1400" dirty="0" smtClean="0">
                <a:latin typeface="+mn-ea"/>
              </a:rPr>
              <a:t>(2019)</a:t>
            </a:r>
            <a:r>
              <a:rPr lang="ja-JP" altLang="en-US" sz="1400" dirty="0" smtClean="0">
                <a:latin typeface="+mn-ea"/>
              </a:rPr>
              <a:t>」</a:t>
            </a:r>
            <a:r>
              <a:rPr lang="ja-JP" altLang="en-US" sz="1400" dirty="0">
                <a:latin typeface="+mn-ea"/>
              </a:rPr>
              <a:t>（総務省）をもとに○○株式会社作成　など</a:t>
            </a:r>
          </a:p>
        </p:txBody>
      </p:sp>
      <p:sp>
        <p:nvSpPr>
          <p:cNvPr id="10" name="タイトル 1"/>
          <p:cNvSpPr>
            <a:spLocks noGrp="1"/>
          </p:cNvSpPr>
          <p:nvPr>
            <p:ph type="title"/>
          </p:nvPr>
        </p:nvSpPr>
        <p:spPr>
          <a:xfrm>
            <a:off x="251520" y="313813"/>
            <a:ext cx="8712968" cy="424732"/>
          </a:xfrm>
        </p:spPr>
        <p:txBody>
          <a:bodyPr>
            <a:normAutofit/>
          </a:bodyPr>
          <a:lstStyle/>
          <a:p>
            <a:r>
              <a:rPr lang="ja-JP" altLang="en-US" dirty="0" smtClean="0"/>
              <a:t>本資料の利用について</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endParaRPr lang="ja-JP" altLang="en-US" sz="1200" dirty="0">
              <a:latin typeface="+mn-ea"/>
              <a:ea typeface="+mn-ea"/>
            </a:endParaRPr>
          </a:p>
        </p:txBody>
      </p:sp>
    </p:spTree>
    <p:extLst>
      <p:ext uri="{BB962C8B-B14F-4D97-AF65-F5344CB8AC3E}">
        <p14:creationId xmlns:p14="http://schemas.microsoft.com/office/powerpoint/2010/main" val="2409519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37</a:t>
            </a:fld>
            <a:endParaRPr kumimoji="1" lang="ja-JP" altLang="en-US"/>
          </a:p>
        </p:txBody>
      </p:sp>
      <p:sp>
        <p:nvSpPr>
          <p:cNvPr id="31" name="正方形/長方形 30"/>
          <p:cNvSpPr/>
          <p:nvPr/>
        </p:nvSpPr>
        <p:spPr bwMode="auto">
          <a:xfrm>
            <a:off x="215900" y="935726"/>
            <a:ext cx="8748588" cy="5589617"/>
          </a:xfrm>
          <a:prstGeom prst="rect">
            <a:avLst/>
          </a:prstGeom>
          <a:solidFill>
            <a:schemeClr val="accent6">
              <a:lumMod val="20000"/>
              <a:lumOff val="80000"/>
            </a:schemeClr>
          </a:solidFill>
          <a:ln w="6350">
            <a:noFill/>
            <a:miter lim="800000"/>
            <a:headEnd/>
            <a:tailEnd/>
          </a:ln>
          <a:extLst/>
        </p:spPr>
        <p:txBody>
          <a:bodyPr wrap="square" rtlCol="0" anchor="t"/>
          <a:lstStyle/>
          <a:p>
            <a:r>
              <a:rPr lang="en-US" altLang="ja-JP" sz="1400" dirty="0">
                <a:latin typeface="+mn-ea"/>
              </a:rPr>
              <a:t>2</a:t>
            </a:r>
            <a:r>
              <a:rPr lang="ja-JP" altLang="en-US" sz="1400" dirty="0">
                <a:latin typeface="+mn-ea"/>
              </a:rPr>
              <a:t>）　第三者の権利を侵害しないようにしてください</a:t>
            </a:r>
          </a:p>
          <a:p>
            <a:pPr marL="771525" lvl="1" indent="-314325"/>
            <a:r>
              <a:rPr lang="ja-JP" altLang="en-US" sz="1400" dirty="0">
                <a:latin typeface="+mn-ea"/>
              </a:rPr>
              <a:t>ア　コンテンツの中には、第三者が著作権その他の権利を有している場合があります。第三者が著作権を有しているコンテンツや、第三者が著作権以外の権利（例：写真における肖像権、パブリシティ権等）を有しているコンテンツについては、特に権利処理済であることが明示されているものを除き、利用者の責任で、当該第三者から利用の許諾を得てください。</a:t>
            </a:r>
          </a:p>
          <a:p>
            <a:pPr marL="771525" lvl="1" indent="-314325"/>
            <a:r>
              <a:rPr lang="ja-JP" altLang="en-US" sz="1400" dirty="0">
                <a:latin typeface="+mn-ea"/>
              </a:rPr>
              <a:t>イ　コンテンツのうち第三者が権利を有しているものについては、出典の表記等によって第三者が権利を有していることを直接的又は間接的に表示・示唆しているものもありますが、明確に第三者が権利を有している部分の特定・明示等を行っていないものもあります。利用する場合は利用者の責任において確認してください。</a:t>
            </a:r>
          </a:p>
          <a:p>
            <a:pPr marL="771525" lvl="1" indent="-314325"/>
            <a:r>
              <a:rPr lang="ja-JP" altLang="en-US" sz="1400" dirty="0">
                <a:latin typeface="+mn-ea"/>
              </a:rPr>
              <a:t>ウ　第三者が著作権等を有しているコンテンツであっても、著作権法上認められている引用など、著作権者等の許諾なしに利用できる場合があります</a:t>
            </a:r>
            <a:r>
              <a:rPr lang="ja-JP" altLang="en-US" sz="1400" dirty="0" smtClean="0">
                <a:latin typeface="+mn-ea"/>
              </a:rPr>
              <a:t>。</a:t>
            </a:r>
            <a:endParaRPr lang="en-US" altLang="ja-JP" sz="1400" dirty="0">
              <a:latin typeface="+mn-ea"/>
            </a:endParaRPr>
          </a:p>
          <a:p>
            <a:pPr marL="0" lvl="1" indent="-314325"/>
            <a:endParaRPr lang="en-US" altLang="ja-JP" sz="1400" dirty="0" smtClean="0">
              <a:latin typeface="+mn-ea"/>
            </a:endParaRPr>
          </a:p>
          <a:p>
            <a:pPr marL="0" lvl="1" indent="-314325"/>
            <a:r>
              <a:rPr lang="en-US" altLang="ja-JP" sz="1400" dirty="0" smtClean="0">
                <a:latin typeface="+mn-ea"/>
              </a:rPr>
              <a:t>3</a:t>
            </a:r>
            <a:r>
              <a:rPr lang="ja-JP" altLang="en-US" sz="1400" dirty="0">
                <a:latin typeface="+mn-ea"/>
              </a:rPr>
              <a:t>）　個別法令による利用の制約があるコンテンツについて</a:t>
            </a:r>
          </a:p>
          <a:p>
            <a:pPr marL="771525" lvl="1" indent="-314325"/>
            <a:r>
              <a:rPr lang="ja-JP" altLang="en-US" sz="1400" dirty="0">
                <a:latin typeface="+mn-ea"/>
              </a:rPr>
              <a:t>ア　一部のコンテンツには、個別法令により利用に制約がある場合があります。</a:t>
            </a:r>
          </a:p>
          <a:p>
            <a:pPr marL="0" lvl="1" indent="-314325"/>
            <a:endParaRPr lang="en-US" altLang="ja-JP" sz="1400" dirty="0" smtClean="0">
              <a:latin typeface="+mn-ea"/>
            </a:endParaRPr>
          </a:p>
          <a:p>
            <a:pPr marL="0" lvl="1" indent="-314325"/>
            <a:r>
              <a:rPr lang="en-US" altLang="ja-JP" sz="1400" dirty="0" smtClean="0">
                <a:latin typeface="+mn-ea"/>
              </a:rPr>
              <a:t>4</a:t>
            </a:r>
            <a:r>
              <a:rPr lang="ja-JP" altLang="en-US" sz="1400" dirty="0">
                <a:latin typeface="+mn-ea"/>
              </a:rPr>
              <a:t>）　本利用ルールが適用されないコンテンツについて</a:t>
            </a:r>
          </a:p>
          <a:p>
            <a:pPr marL="771525" lvl="1" indent="-314325"/>
            <a:r>
              <a:rPr lang="ja-JP" altLang="en-US" sz="1400" dirty="0">
                <a:latin typeface="+mn-ea"/>
              </a:rPr>
              <a:t>以下のコンテンツについては、本利用ルールの適用外です。</a:t>
            </a:r>
          </a:p>
          <a:p>
            <a:pPr marL="771525" lvl="1" indent="-314325"/>
            <a:r>
              <a:rPr lang="ja-JP" altLang="en-US" sz="1400" dirty="0">
                <a:latin typeface="+mn-ea"/>
              </a:rPr>
              <a:t>ア　組織や特定の事業を表すシンボルマーク、ロゴ、キャラクターデザイン</a:t>
            </a:r>
          </a:p>
          <a:p>
            <a:pPr marL="0" lvl="1" indent="-314325"/>
            <a:endParaRPr lang="en-US" altLang="ja-JP" sz="1400" dirty="0" smtClean="0">
              <a:latin typeface="+mn-ea"/>
            </a:endParaRPr>
          </a:p>
          <a:p>
            <a:pPr marL="0" lvl="1" indent="-314325"/>
            <a:r>
              <a:rPr lang="en-US" altLang="ja-JP" sz="1400" dirty="0" smtClean="0">
                <a:latin typeface="+mn-ea"/>
              </a:rPr>
              <a:t>5</a:t>
            </a:r>
            <a:r>
              <a:rPr lang="ja-JP" altLang="en-US" sz="1400" dirty="0">
                <a:latin typeface="+mn-ea"/>
              </a:rPr>
              <a:t>）　準拠法と合意管轄について</a:t>
            </a:r>
          </a:p>
          <a:p>
            <a:pPr marL="771525" lvl="1" indent="-314325"/>
            <a:r>
              <a:rPr lang="ja-JP" altLang="en-US" sz="1400" dirty="0">
                <a:latin typeface="+mn-ea"/>
              </a:rPr>
              <a:t>ア　本利用ルールは、日本法に基づいて解釈されます。</a:t>
            </a:r>
          </a:p>
          <a:p>
            <a:pPr marL="771525" lvl="1" indent="-314325"/>
            <a:r>
              <a:rPr lang="ja-JP" altLang="en-US" sz="1400" dirty="0">
                <a:latin typeface="+mn-ea"/>
              </a:rPr>
              <a:t>イ　本利用ルールによるコンテンツの利用及び本利用ルールに関する紛争については、当該紛争に係るコンテンツ又は利用ルールを公開している組織の所在地を管轄する地方裁判所を、第一審の専属的な合意管轄裁判所とします。</a:t>
            </a:r>
          </a:p>
          <a:p>
            <a:pPr marL="771525" lvl="1" indent="-314325"/>
            <a:endParaRPr lang="en-US" altLang="ja-JP" sz="1400" dirty="0" smtClean="0">
              <a:latin typeface="+mn-ea"/>
            </a:endParaRPr>
          </a:p>
          <a:p>
            <a:pPr marL="771525" lvl="1" indent="-314325"/>
            <a:endParaRPr lang="ja-JP" altLang="en-US" sz="1400" dirty="0">
              <a:latin typeface="+mn-ea"/>
            </a:endParaRPr>
          </a:p>
        </p:txBody>
      </p:sp>
      <p:sp>
        <p:nvSpPr>
          <p:cNvPr id="10" name="タイトル 1"/>
          <p:cNvSpPr>
            <a:spLocks noGrp="1"/>
          </p:cNvSpPr>
          <p:nvPr>
            <p:ph type="title"/>
          </p:nvPr>
        </p:nvSpPr>
        <p:spPr>
          <a:xfrm>
            <a:off x="251520" y="313813"/>
            <a:ext cx="8712968" cy="424732"/>
          </a:xfrm>
        </p:spPr>
        <p:txBody>
          <a:bodyPr>
            <a:normAutofit/>
          </a:bodyPr>
          <a:lstStyle/>
          <a:p>
            <a:r>
              <a:rPr lang="ja-JP" altLang="en-US" dirty="0"/>
              <a:t>本資料の利用について</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endParaRPr lang="ja-JP" altLang="en-US" sz="1200" dirty="0">
              <a:latin typeface="+mn-ea"/>
              <a:ea typeface="+mn-ea"/>
            </a:endParaRPr>
          </a:p>
        </p:txBody>
      </p:sp>
    </p:spTree>
    <p:extLst>
      <p:ext uri="{BB962C8B-B14F-4D97-AF65-F5344CB8AC3E}">
        <p14:creationId xmlns:p14="http://schemas.microsoft.com/office/powerpoint/2010/main" val="11956712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38</a:t>
            </a:fld>
            <a:endParaRPr kumimoji="1" lang="ja-JP" altLang="en-US"/>
          </a:p>
        </p:txBody>
      </p:sp>
      <p:sp>
        <p:nvSpPr>
          <p:cNvPr id="31" name="正方形/長方形 30"/>
          <p:cNvSpPr/>
          <p:nvPr/>
        </p:nvSpPr>
        <p:spPr bwMode="auto">
          <a:xfrm>
            <a:off x="215900" y="935726"/>
            <a:ext cx="8748588" cy="5589617"/>
          </a:xfrm>
          <a:prstGeom prst="rect">
            <a:avLst/>
          </a:prstGeom>
          <a:solidFill>
            <a:schemeClr val="accent6">
              <a:lumMod val="20000"/>
              <a:lumOff val="80000"/>
            </a:schemeClr>
          </a:solidFill>
          <a:ln w="6350">
            <a:noFill/>
            <a:miter lim="800000"/>
            <a:headEnd/>
            <a:tailEnd/>
          </a:ln>
          <a:extLst/>
        </p:spPr>
        <p:txBody>
          <a:bodyPr wrap="square" rtlCol="0" anchor="t"/>
          <a:lstStyle/>
          <a:p>
            <a:pPr>
              <a:lnSpc>
                <a:spcPts val="2420"/>
              </a:lnSpc>
            </a:pPr>
            <a:r>
              <a:rPr lang="en-US" altLang="ja-JP" sz="1600" dirty="0">
                <a:latin typeface="+mn-ea"/>
              </a:rPr>
              <a:t>Microsoft</a:t>
            </a:r>
            <a:r>
              <a:rPr lang="ja-JP" altLang="en-US" sz="1600" dirty="0" err="1">
                <a:latin typeface="+mn-ea"/>
              </a:rPr>
              <a:t>、</a:t>
            </a:r>
            <a:r>
              <a:rPr lang="en-US" altLang="ja-JP" sz="1600" dirty="0">
                <a:latin typeface="+mn-ea"/>
              </a:rPr>
              <a:t>Windows</a:t>
            </a:r>
            <a:r>
              <a:rPr lang="ja-JP" altLang="en-US" sz="1600" dirty="0">
                <a:latin typeface="+mn-ea"/>
              </a:rPr>
              <a:t>および</a:t>
            </a:r>
            <a:r>
              <a:rPr lang="en-US" altLang="ja-JP" sz="1600" dirty="0">
                <a:latin typeface="+mn-ea"/>
              </a:rPr>
              <a:t>Word</a:t>
            </a:r>
            <a:r>
              <a:rPr lang="ja-JP" altLang="en-US" sz="1600" dirty="0" err="1">
                <a:latin typeface="+mn-ea"/>
              </a:rPr>
              <a:t>、</a:t>
            </a:r>
            <a:r>
              <a:rPr lang="en-US" altLang="ja-JP" sz="1600" dirty="0">
                <a:latin typeface="+mn-ea"/>
              </a:rPr>
              <a:t>Excel</a:t>
            </a:r>
            <a:r>
              <a:rPr lang="ja-JP" altLang="en-US" sz="1600" dirty="0" err="1">
                <a:latin typeface="+mn-ea"/>
              </a:rPr>
              <a:t>、</a:t>
            </a:r>
            <a:r>
              <a:rPr lang="en-US" altLang="ja-JP" sz="1600" dirty="0">
                <a:latin typeface="+mn-ea"/>
              </a:rPr>
              <a:t>PowerPoint</a:t>
            </a:r>
            <a:r>
              <a:rPr lang="ja-JP" altLang="en-US" sz="1600" dirty="0">
                <a:latin typeface="+mn-ea"/>
              </a:rPr>
              <a:t>は、米国</a:t>
            </a:r>
            <a:r>
              <a:rPr lang="en-US" altLang="ja-JP" sz="1600" dirty="0">
                <a:latin typeface="+mn-ea"/>
              </a:rPr>
              <a:t>Microsoft Corporation</a:t>
            </a:r>
            <a:r>
              <a:rPr lang="ja-JP" altLang="en-US" sz="1600" dirty="0">
                <a:latin typeface="+mn-ea"/>
              </a:rPr>
              <a:t>の、米国およびその他の国における登録商標または商標です。</a:t>
            </a:r>
          </a:p>
          <a:p>
            <a:pPr>
              <a:lnSpc>
                <a:spcPts val="2420"/>
              </a:lnSpc>
            </a:pPr>
            <a:r>
              <a:rPr lang="en-US" altLang="ja-JP" sz="1600" dirty="0">
                <a:latin typeface="+mn-ea"/>
              </a:rPr>
              <a:t>Adobe</a:t>
            </a:r>
            <a:r>
              <a:rPr lang="ja-JP" altLang="en-US" sz="1600" dirty="0" err="1">
                <a:latin typeface="+mn-ea"/>
              </a:rPr>
              <a:t>、</a:t>
            </a:r>
            <a:r>
              <a:rPr lang="en-US" altLang="ja-JP" sz="1600" dirty="0">
                <a:latin typeface="+mn-ea"/>
              </a:rPr>
              <a:t>Adobe</a:t>
            </a:r>
            <a:r>
              <a:rPr lang="ja-JP" altLang="en-US" sz="1600" dirty="0">
                <a:latin typeface="+mn-ea"/>
              </a:rPr>
              <a:t>ロゴ、</a:t>
            </a:r>
            <a:r>
              <a:rPr lang="en-US" altLang="ja-JP" sz="1600" dirty="0">
                <a:latin typeface="+mn-ea"/>
              </a:rPr>
              <a:t>Flash</a:t>
            </a:r>
            <a:r>
              <a:rPr lang="ja-JP" altLang="en-US" sz="1600" dirty="0" err="1">
                <a:latin typeface="+mn-ea"/>
              </a:rPr>
              <a:t>、</a:t>
            </a:r>
            <a:r>
              <a:rPr lang="en-US" altLang="ja-JP" sz="1600" dirty="0">
                <a:latin typeface="+mn-ea"/>
              </a:rPr>
              <a:t>Flash Lite</a:t>
            </a:r>
            <a:r>
              <a:rPr lang="ja-JP" altLang="en-US" sz="1600" dirty="0">
                <a:latin typeface="+mn-ea"/>
              </a:rPr>
              <a:t>は、アドビシステムズ社の米国およびその他の国における登録商標または商標です。</a:t>
            </a:r>
          </a:p>
          <a:p>
            <a:pPr>
              <a:lnSpc>
                <a:spcPts val="2420"/>
              </a:lnSpc>
            </a:pPr>
            <a:r>
              <a:rPr lang="ja-JP" altLang="en-US" sz="1600" dirty="0">
                <a:latin typeface="+mn-ea"/>
              </a:rPr>
              <a:t>その他の会社名および製品・サービス名は、それぞれを表示するためだけに引用しており、各社の登録商標あるいは出願中の商標である場合があります。</a:t>
            </a:r>
          </a:p>
          <a:p>
            <a:pPr>
              <a:lnSpc>
                <a:spcPts val="2420"/>
              </a:lnSpc>
            </a:pPr>
            <a:r>
              <a:rPr lang="ja-JP" altLang="en-US" sz="1600" dirty="0">
                <a:latin typeface="+mn-ea"/>
              </a:rPr>
              <a:t>当サイトに記載されているシステム名、製品などには、必ずしも商標表示（ </a:t>
            </a:r>
            <a:r>
              <a:rPr lang="en-US" altLang="ja-JP" sz="1600" dirty="0">
                <a:latin typeface="+mn-ea"/>
              </a:rPr>
              <a:t>(R)</a:t>
            </a:r>
            <a:r>
              <a:rPr lang="ja-JP" altLang="en-US" sz="1600" dirty="0" err="1">
                <a:latin typeface="+mn-ea"/>
              </a:rPr>
              <a:t>、</a:t>
            </a:r>
            <a:r>
              <a:rPr lang="en-US" altLang="ja-JP" sz="1600" dirty="0">
                <a:latin typeface="+mn-ea"/>
              </a:rPr>
              <a:t>TM </a:t>
            </a:r>
            <a:r>
              <a:rPr lang="ja-JP" altLang="en-US" sz="1600" dirty="0">
                <a:latin typeface="+mn-ea"/>
              </a:rPr>
              <a:t>）を付記していません。</a:t>
            </a:r>
          </a:p>
        </p:txBody>
      </p:sp>
      <p:sp>
        <p:nvSpPr>
          <p:cNvPr id="10" name="タイトル 1"/>
          <p:cNvSpPr>
            <a:spLocks noGrp="1"/>
          </p:cNvSpPr>
          <p:nvPr>
            <p:ph type="title"/>
          </p:nvPr>
        </p:nvSpPr>
        <p:spPr>
          <a:xfrm>
            <a:off x="251520" y="313813"/>
            <a:ext cx="8712968" cy="424732"/>
          </a:xfrm>
        </p:spPr>
        <p:txBody>
          <a:bodyPr>
            <a:normAutofit/>
          </a:bodyPr>
          <a:lstStyle/>
          <a:p>
            <a:r>
              <a:rPr lang="ja-JP" altLang="en-US" dirty="0"/>
              <a:t>他社所有商標に関する表示</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endParaRPr lang="ja-JP" altLang="en-US" sz="1200" dirty="0">
              <a:latin typeface="+mn-ea"/>
              <a:ea typeface="+mn-ea"/>
            </a:endParaRPr>
          </a:p>
        </p:txBody>
      </p:sp>
    </p:spTree>
    <p:extLst>
      <p:ext uri="{BB962C8B-B14F-4D97-AF65-F5344CB8AC3E}">
        <p14:creationId xmlns:p14="http://schemas.microsoft.com/office/powerpoint/2010/main" val="2067586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3</a:t>
            </a:fld>
            <a:endParaRPr kumimoji="1" lang="ja-JP" altLang="en-US"/>
          </a:p>
        </p:txBody>
      </p:sp>
      <p:sp>
        <p:nvSpPr>
          <p:cNvPr id="10" name="正方形/長方形 9"/>
          <p:cNvSpPr/>
          <p:nvPr/>
        </p:nvSpPr>
        <p:spPr>
          <a:xfrm>
            <a:off x="251520" y="1878748"/>
            <a:ext cx="8712968" cy="5873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600" dirty="0">
                <a:solidFill>
                  <a:schemeClr val="tx1"/>
                </a:solidFill>
                <a:latin typeface="+mn-ea"/>
                <a:cs typeface="Meiryo UI" panose="020B0604030504040204" pitchFamily="50" charset="-128"/>
              </a:rPr>
              <a:t>オープンデータの定義としては、さまざまなものがありますが、政府が出している「オープンデータ基本指針」では</a:t>
            </a:r>
          </a:p>
          <a:p>
            <a:r>
              <a:rPr lang="ja-JP" altLang="en-US" sz="1600" dirty="0">
                <a:solidFill>
                  <a:schemeClr val="tx1"/>
                </a:solidFill>
                <a:latin typeface="+mn-ea"/>
                <a:cs typeface="Meiryo UI" panose="020B0604030504040204" pitchFamily="50" charset="-128"/>
              </a:rPr>
              <a:t>以下のように定義されています。</a:t>
            </a:r>
          </a:p>
        </p:txBody>
      </p:sp>
      <p:sp>
        <p:nvSpPr>
          <p:cNvPr id="11" name="正方形/長方形 10"/>
          <p:cNvSpPr/>
          <p:nvPr/>
        </p:nvSpPr>
        <p:spPr>
          <a:xfrm>
            <a:off x="416496" y="1275466"/>
            <a:ext cx="8331968"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オープンデータは、機械判読に適した形で、二次利用可能なルールで公開される公共データです。</a:t>
            </a:r>
          </a:p>
        </p:txBody>
      </p:sp>
      <p:sp>
        <p:nvSpPr>
          <p:cNvPr id="29" name="正方形/長方形 28"/>
          <p:cNvSpPr/>
          <p:nvPr/>
        </p:nvSpPr>
        <p:spPr>
          <a:xfrm>
            <a:off x="215900" y="840309"/>
            <a:ext cx="2771924"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①　オープンデータの定義</a:t>
            </a:r>
          </a:p>
        </p:txBody>
      </p:sp>
      <p:sp>
        <p:nvSpPr>
          <p:cNvPr id="2" name="タイトル 1"/>
          <p:cNvSpPr>
            <a:spLocks noGrp="1"/>
          </p:cNvSpPr>
          <p:nvPr>
            <p:ph type="title"/>
          </p:nvPr>
        </p:nvSpPr>
        <p:spPr>
          <a:xfrm>
            <a:off x="251520" y="313813"/>
            <a:ext cx="8712968" cy="424732"/>
          </a:xfrm>
        </p:spPr>
        <p:txBody>
          <a:bodyPr/>
          <a:lstStyle/>
          <a:p>
            <a:r>
              <a:rPr lang="en-US" altLang="ja-JP" dirty="0">
                <a:latin typeface="+mn-ea"/>
                <a:ea typeface="+mn-ea"/>
              </a:rPr>
              <a:t>1.1 </a:t>
            </a:r>
            <a:r>
              <a:rPr lang="ja-JP" altLang="en-US" dirty="0">
                <a:latin typeface="+mn-ea"/>
                <a:ea typeface="+mn-ea"/>
              </a:rPr>
              <a:t>オープンデータの定義</a:t>
            </a:r>
            <a:endParaRPr kumimoji="1" lang="ja-JP" altLang="en-US" dirty="0">
              <a:latin typeface="+mn-ea"/>
              <a:ea typeface="+mn-ea"/>
            </a:endParaRPr>
          </a:p>
        </p:txBody>
      </p:sp>
      <p:sp>
        <p:nvSpPr>
          <p:cNvPr id="3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1.</a:t>
            </a:r>
            <a:r>
              <a:rPr lang="ja-JP" altLang="en-US" sz="1200" dirty="0">
                <a:latin typeface="+mn-ea"/>
                <a:ea typeface="+mn-ea"/>
              </a:rPr>
              <a:t>オープンデータとは何かを理解する</a:t>
            </a:r>
          </a:p>
        </p:txBody>
      </p:sp>
      <p:sp>
        <p:nvSpPr>
          <p:cNvPr id="3" name="四角形: 角を丸くする 2">
            <a:extLst>
              <a:ext uri="{FF2B5EF4-FFF2-40B4-BE49-F238E27FC236}">
                <a16:creationId xmlns:a16="http://schemas.microsoft.com/office/drawing/2014/main" id="{23ADEE9A-F42D-4357-AAB0-AC0C48501BFB}"/>
              </a:ext>
            </a:extLst>
          </p:cNvPr>
          <p:cNvSpPr/>
          <p:nvPr/>
        </p:nvSpPr>
        <p:spPr>
          <a:xfrm>
            <a:off x="251520" y="2466105"/>
            <a:ext cx="8712968" cy="1651535"/>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国、地方公共団体及び事業者が保有する官民データのうち、国民誰もがインターネット等を通じて容易に利用（加工、編集、再配布等）できるよう、次のいずれの項目にも該当する形で公開されたデータ。</a:t>
            </a:r>
          </a:p>
          <a:p>
            <a:r>
              <a:rPr kumimoji="1" lang="ja-JP" altLang="en-US" sz="1600" dirty="0">
                <a:solidFill>
                  <a:schemeClr val="tx1"/>
                </a:solidFill>
              </a:rPr>
              <a:t>　　営利目的、非営利目的を問わず</a:t>
            </a:r>
            <a:r>
              <a:rPr kumimoji="1" lang="ja-JP" altLang="en-US" sz="1600" dirty="0">
                <a:solidFill>
                  <a:srgbClr val="FF0000"/>
                </a:solidFill>
              </a:rPr>
              <a:t>二次利用可能なルール</a:t>
            </a:r>
            <a:r>
              <a:rPr kumimoji="1" lang="ja-JP" altLang="en-US" sz="1600" dirty="0">
                <a:solidFill>
                  <a:schemeClr val="tx1"/>
                </a:solidFill>
              </a:rPr>
              <a:t>が適用されたもの</a:t>
            </a:r>
          </a:p>
          <a:p>
            <a:r>
              <a:rPr kumimoji="1" lang="ja-JP" altLang="en-US" sz="1600" dirty="0">
                <a:solidFill>
                  <a:srgbClr val="FF0000"/>
                </a:solidFill>
              </a:rPr>
              <a:t>　　機械判読に適した</a:t>
            </a:r>
            <a:r>
              <a:rPr kumimoji="1" lang="ja-JP" altLang="en-US" sz="1600" dirty="0">
                <a:solidFill>
                  <a:schemeClr val="tx1"/>
                </a:solidFill>
              </a:rPr>
              <a:t>もの</a:t>
            </a:r>
          </a:p>
          <a:p>
            <a:r>
              <a:rPr kumimoji="1" lang="ja-JP" altLang="en-US" sz="1600" dirty="0">
                <a:solidFill>
                  <a:srgbClr val="FF0000"/>
                </a:solidFill>
              </a:rPr>
              <a:t>　　</a:t>
            </a:r>
            <a:r>
              <a:rPr kumimoji="1" lang="ja-JP" altLang="en-US" sz="1600" dirty="0">
                <a:solidFill>
                  <a:schemeClr val="tx1"/>
                </a:solidFill>
              </a:rPr>
              <a:t>無償で利用できるもの</a:t>
            </a:r>
          </a:p>
        </p:txBody>
      </p:sp>
      <p:sp>
        <p:nvSpPr>
          <p:cNvPr id="30" name="正方形/長方形 29">
            <a:extLst>
              <a:ext uri="{FF2B5EF4-FFF2-40B4-BE49-F238E27FC236}">
                <a16:creationId xmlns:a16="http://schemas.microsoft.com/office/drawing/2014/main" id="{19EC2370-3987-4E41-BA48-BF781D41B086}"/>
              </a:ext>
            </a:extLst>
          </p:cNvPr>
          <p:cNvSpPr/>
          <p:nvPr/>
        </p:nvSpPr>
        <p:spPr>
          <a:xfrm>
            <a:off x="503548" y="4780319"/>
            <a:ext cx="8352928" cy="5873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600" dirty="0">
                <a:solidFill>
                  <a:schemeClr val="tx1"/>
                </a:solidFill>
                <a:latin typeface="+mn-ea"/>
                <a:cs typeface="Meiryo UI" panose="020B0604030504040204" pitchFamily="50" charset="-128"/>
              </a:rPr>
              <a:t>※	</a:t>
            </a:r>
            <a:r>
              <a:rPr lang="ja-JP" altLang="en-US" sz="1600" dirty="0">
                <a:solidFill>
                  <a:schemeClr val="tx1"/>
                </a:solidFill>
                <a:latin typeface="+mn-ea"/>
                <a:cs typeface="Meiryo UI" panose="020B0604030504040204" pitchFamily="50" charset="-128"/>
              </a:rPr>
              <a:t>公益企業など民間事業者や個人が保有し、二次利用可能な形で公開されるものも</a:t>
            </a:r>
            <a:endParaRPr lang="en-US" altLang="ja-JP" sz="1600" dirty="0">
              <a:solidFill>
                <a:schemeClr val="tx1"/>
              </a:solidFill>
              <a:latin typeface="+mn-ea"/>
              <a:cs typeface="Meiryo UI" panose="020B0604030504040204" pitchFamily="50" charset="-128"/>
            </a:endParaRPr>
          </a:p>
          <a:p>
            <a:r>
              <a:rPr lang="en-US" altLang="ja-JP" sz="1600" dirty="0">
                <a:solidFill>
                  <a:schemeClr val="tx1"/>
                </a:solidFill>
                <a:latin typeface="+mn-ea"/>
                <a:cs typeface="Meiryo UI" panose="020B0604030504040204" pitchFamily="50" charset="-128"/>
              </a:rPr>
              <a:t>	</a:t>
            </a:r>
            <a:r>
              <a:rPr lang="ja-JP" altLang="en-US" sz="1600" dirty="0">
                <a:solidFill>
                  <a:schemeClr val="tx1"/>
                </a:solidFill>
                <a:latin typeface="+mn-ea"/>
                <a:cs typeface="Meiryo UI" panose="020B0604030504040204" pitchFamily="50" charset="-128"/>
              </a:rPr>
              <a:t>オープンデータに含まれます。</a:t>
            </a:r>
          </a:p>
        </p:txBody>
      </p:sp>
      <p:sp>
        <p:nvSpPr>
          <p:cNvPr id="12" name="テキスト ボックス 11">
            <a:extLst>
              <a:ext uri="{FF2B5EF4-FFF2-40B4-BE49-F238E27FC236}">
                <a16:creationId xmlns:a16="http://schemas.microsoft.com/office/drawing/2014/main" id="{A58803A3-97B9-4EE6-9024-7C2DE353E52D}"/>
              </a:ext>
            </a:extLst>
          </p:cNvPr>
          <p:cNvSpPr txBox="1"/>
          <p:nvPr/>
        </p:nvSpPr>
        <p:spPr>
          <a:xfrm>
            <a:off x="1221501" y="4117641"/>
            <a:ext cx="7634975" cy="584775"/>
          </a:xfrm>
          <a:prstGeom prst="rect">
            <a:avLst/>
          </a:prstGeom>
          <a:noFill/>
        </p:spPr>
        <p:txBody>
          <a:bodyPr wrap="none" rtlCol="0">
            <a:spAutoFit/>
          </a:bodyPr>
          <a:lstStyle/>
          <a:p>
            <a:pPr algn="r"/>
            <a:r>
              <a:rPr kumimoji="1" lang="ja-JP" altLang="en-US" sz="1600" dirty="0"/>
              <a:t>出典</a:t>
            </a:r>
            <a:r>
              <a:rPr kumimoji="1" lang="en-US" altLang="ja-JP" sz="1600" dirty="0"/>
              <a:t>:</a:t>
            </a:r>
            <a:r>
              <a:rPr kumimoji="1" lang="ja-JP" altLang="en-US" sz="1600" dirty="0"/>
              <a:t>オープンデータ基本指針</a:t>
            </a:r>
          </a:p>
          <a:p>
            <a:pPr algn="r"/>
            <a:r>
              <a:rPr kumimoji="1" lang="en-US" altLang="ja-JP" sz="1600" dirty="0"/>
              <a:t>https://www.kantei.go.jp/jp/singi/it2/kettei/pdf/20170530/kihonsisin.pdf</a:t>
            </a:r>
            <a:endParaRPr kumimoji="1" lang="ja-JP" altLang="en-US" sz="1600" dirty="0"/>
          </a:p>
        </p:txBody>
      </p:sp>
    </p:spTree>
    <p:extLst>
      <p:ext uri="{BB962C8B-B14F-4D97-AF65-F5344CB8AC3E}">
        <p14:creationId xmlns:p14="http://schemas.microsoft.com/office/powerpoint/2010/main" val="7240928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39</a:t>
            </a:fld>
            <a:endParaRPr kumimoji="1" lang="ja-JP" altLang="en-US"/>
          </a:p>
        </p:txBody>
      </p:sp>
      <p:sp>
        <p:nvSpPr>
          <p:cNvPr id="31" name="正方形/長方形 30"/>
          <p:cNvSpPr/>
          <p:nvPr/>
        </p:nvSpPr>
        <p:spPr bwMode="auto">
          <a:xfrm>
            <a:off x="215900" y="935726"/>
            <a:ext cx="8748588" cy="5589617"/>
          </a:xfrm>
          <a:prstGeom prst="rect">
            <a:avLst/>
          </a:prstGeom>
          <a:solidFill>
            <a:schemeClr val="accent6">
              <a:lumMod val="20000"/>
              <a:lumOff val="80000"/>
            </a:schemeClr>
          </a:solidFill>
          <a:ln w="6350">
            <a:noFill/>
            <a:miter lim="800000"/>
            <a:headEnd/>
            <a:tailEnd/>
          </a:ln>
          <a:extLst/>
        </p:spPr>
        <p:txBody>
          <a:bodyPr wrap="square" rtlCol="0" anchor="t"/>
          <a:lstStyle/>
          <a:p>
            <a:pPr marL="173038" lvl="1" indent="-173038">
              <a:spcBef>
                <a:spcPts val="600"/>
              </a:spcBef>
            </a:pPr>
            <a:r>
              <a:rPr lang="en-US" altLang="ja-JP" sz="1600" dirty="0">
                <a:latin typeface="+mn-ea"/>
              </a:rPr>
              <a:t>1.</a:t>
            </a:r>
            <a:r>
              <a:rPr lang="ja-JP" altLang="en-US" sz="1600" dirty="0" smtClean="0">
                <a:latin typeface="+mn-ea"/>
              </a:rPr>
              <a:t>当コンテンツに</a:t>
            </a:r>
            <a:r>
              <a:rPr lang="ja-JP" altLang="en-US" sz="1600" dirty="0">
                <a:latin typeface="+mn-ea"/>
              </a:rPr>
              <a:t>記載されている情報の正確さについては万全を期しておりますが、総務省は利用者が</a:t>
            </a:r>
            <a:r>
              <a:rPr lang="ja-JP" altLang="en-US" sz="1600" dirty="0" smtClean="0">
                <a:latin typeface="+mn-ea"/>
              </a:rPr>
              <a:t>当コンテンツの</a:t>
            </a:r>
            <a:r>
              <a:rPr lang="ja-JP" altLang="en-US" sz="1600" dirty="0">
                <a:latin typeface="+mn-ea"/>
              </a:rPr>
              <a:t>情報を用いて行う一切の行為について、何ら責任を負うものではありません。</a:t>
            </a:r>
          </a:p>
          <a:p>
            <a:pPr marL="173038" lvl="1" indent="-173038">
              <a:spcBef>
                <a:spcPts val="600"/>
              </a:spcBef>
            </a:pPr>
            <a:r>
              <a:rPr lang="en-US" altLang="ja-JP" sz="1600" dirty="0" smtClean="0">
                <a:latin typeface="+mn-ea"/>
              </a:rPr>
              <a:t>2.</a:t>
            </a:r>
            <a:r>
              <a:rPr lang="ja-JP" altLang="en-US" sz="1600" dirty="0" smtClean="0">
                <a:latin typeface="+mn-ea"/>
              </a:rPr>
              <a:t>当コンテンツは</a:t>
            </a:r>
            <a:r>
              <a:rPr lang="ja-JP" altLang="en-US" sz="1600" dirty="0">
                <a:latin typeface="+mn-ea"/>
              </a:rPr>
              <a:t>、予告なしに内容を変更又は削除する場合があります。あらかじめ御了承ください。</a:t>
            </a:r>
          </a:p>
        </p:txBody>
      </p:sp>
      <p:sp>
        <p:nvSpPr>
          <p:cNvPr id="10" name="タイトル 1"/>
          <p:cNvSpPr>
            <a:spLocks noGrp="1"/>
          </p:cNvSpPr>
          <p:nvPr>
            <p:ph type="title"/>
          </p:nvPr>
        </p:nvSpPr>
        <p:spPr>
          <a:xfrm>
            <a:off x="251520" y="313813"/>
            <a:ext cx="8712968" cy="424732"/>
          </a:xfrm>
        </p:spPr>
        <p:txBody>
          <a:bodyPr>
            <a:normAutofit/>
          </a:bodyPr>
          <a:lstStyle/>
          <a:p>
            <a:r>
              <a:rPr lang="ja-JP" altLang="ja-JP" dirty="0"/>
              <a:t>免責事項等について</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endParaRPr lang="ja-JP" altLang="en-US" sz="1200" dirty="0">
              <a:latin typeface="+mn-ea"/>
              <a:ea typeface="+mn-ea"/>
            </a:endParaRPr>
          </a:p>
        </p:txBody>
      </p:sp>
    </p:spTree>
    <p:extLst>
      <p:ext uri="{BB962C8B-B14F-4D97-AF65-F5344CB8AC3E}">
        <p14:creationId xmlns:p14="http://schemas.microsoft.com/office/powerpoint/2010/main" val="11156093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40</a:t>
            </a:fld>
            <a:endParaRPr kumimoji="1" lang="ja-JP" altLang="en-US"/>
          </a:p>
        </p:txBody>
      </p:sp>
      <p:sp>
        <p:nvSpPr>
          <p:cNvPr id="31" name="正方形/長方形 30"/>
          <p:cNvSpPr/>
          <p:nvPr/>
        </p:nvSpPr>
        <p:spPr bwMode="auto">
          <a:xfrm>
            <a:off x="215900" y="935726"/>
            <a:ext cx="8748588" cy="5589617"/>
          </a:xfrm>
          <a:prstGeom prst="rect">
            <a:avLst/>
          </a:prstGeom>
          <a:solidFill>
            <a:schemeClr val="accent6">
              <a:lumMod val="20000"/>
              <a:lumOff val="80000"/>
            </a:schemeClr>
          </a:solidFill>
          <a:ln w="6350">
            <a:noFill/>
            <a:miter lim="800000"/>
            <a:headEnd/>
            <a:tailEnd/>
          </a:ln>
          <a:extLst/>
        </p:spPr>
        <p:txBody>
          <a:bodyPr wrap="square" rtlCol="0" anchor="t"/>
          <a:lstStyle/>
          <a:p>
            <a:pPr>
              <a:spcBef>
                <a:spcPts val="600"/>
              </a:spcBef>
            </a:pPr>
            <a:r>
              <a:rPr lang="ja-JP" altLang="en-US" sz="1400" dirty="0" smtClean="0">
                <a:latin typeface="+mn-ea"/>
              </a:rPr>
              <a:t>オープンデータ化支援研修の</a:t>
            </a:r>
            <a:r>
              <a:rPr lang="ja-JP" altLang="en-US" sz="1400" dirty="0">
                <a:latin typeface="+mn-ea"/>
              </a:rPr>
              <a:t>資料は、以下の資料をもとに作成しました。</a:t>
            </a:r>
          </a:p>
          <a:p>
            <a:pPr marL="285750" indent="-285750">
              <a:spcBef>
                <a:spcPts val="600"/>
              </a:spcBef>
              <a:buFont typeface="Wingdings" pitchFamily="2" charset="2"/>
              <a:buChar char="l"/>
            </a:pPr>
            <a:r>
              <a:rPr lang="ja-JP" altLang="en-US" sz="1400" dirty="0">
                <a:latin typeface="+mn-ea"/>
                <a:hlinkClick r:id="rId3"/>
              </a:rPr>
              <a:t>オープンデータの意義と実務（東京大学</a:t>
            </a:r>
            <a:r>
              <a:rPr lang="en-US" altLang="ja-JP" sz="1400" dirty="0">
                <a:latin typeface="+mn-ea"/>
                <a:hlinkClick r:id="rId3"/>
              </a:rPr>
              <a:t> </a:t>
            </a:r>
            <a:r>
              <a:rPr lang="ja-JP" altLang="en-US" sz="1400" dirty="0">
                <a:latin typeface="+mn-ea"/>
                <a:hlinkClick r:id="rId3"/>
              </a:rPr>
              <a:t>越塚 登、</a:t>
            </a:r>
            <a:r>
              <a:rPr lang="en-US" altLang="ja-JP" sz="1400" dirty="0">
                <a:latin typeface="+mn-ea"/>
                <a:hlinkClick r:id="rId3"/>
              </a:rPr>
              <a:t>2018</a:t>
            </a:r>
            <a:r>
              <a:rPr lang="ja-JP" altLang="en-US" sz="1400" dirty="0">
                <a:latin typeface="+mn-ea"/>
                <a:hlinkClick r:id="rId3"/>
              </a:rPr>
              <a:t>年</a:t>
            </a:r>
            <a:r>
              <a:rPr lang="en-US" altLang="ja-JP" sz="1400" dirty="0">
                <a:latin typeface="+mn-ea"/>
                <a:hlinkClick r:id="rId3"/>
              </a:rPr>
              <a:t>3</a:t>
            </a:r>
            <a:r>
              <a:rPr lang="ja-JP" altLang="en-US" sz="1400" dirty="0">
                <a:latin typeface="+mn-ea"/>
                <a:hlinkClick r:id="rId3"/>
              </a:rPr>
              <a:t>月）</a:t>
            </a:r>
            <a:r>
              <a:rPr lang="ja-JP" altLang="en-US" sz="1400" dirty="0">
                <a:latin typeface="+mn-ea"/>
              </a:rPr>
              <a:t>（一般社団法人オープン＆ビッグデータ活用・地方創生推進機構 、クリエイティブ・コモンズ 表示 </a:t>
            </a:r>
            <a:r>
              <a:rPr lang="en-US" altLang="ja-JP" sz="1400" dirty="0">
                <a:latin typeface="+mn-ea"/>
              </a:rPr>
              <a:t>4.0 </a:t>
            </a:r>
            <a:r>
              <a:rPr lang="ja-JP" altLang="en-US" sz="1400" dirty="0">
                <a:latin typeface="+mn-ea"/>
              </a:rPr>
              <a:t>国際</a:t>
            </a:r>
            <a:r>
              <a:rPr lang="ja-JP" altLang="en-US" sz="1400" dirty="0" smtClean="0">
                <a:latin typeface="+mn-ea"/>
              </a:rPr>
              <a:t>）</a:t>
            </a:r>
            <a:endParaRPr lang="en-US" altLang="ja-JP" sz="1400" dirty="0" smtClean="0">
              <a:latin typeface="+mn-ea"/>
            </a:endParaRPr>
          </a:p>
          <a:p>
            <a:pPr marL="285750" indent="-285750">
              <a:spcBef>
                <a:spcPts val="600"/>
              </a:spcBef>
              <a:buFont typeface="Wingdings" pitchFamily="2" charset="2"/>
              <a:buChar char="l"/>
            </a:pPr>
            <a:r>
              <a:rPr lang="ja-JP" altLang="en-US" sz="1400" dirty="0" smtClean="0">
                <a:latin typeface="+mn-ea"/>
                <a:hlinkClick r:id="rId4"/>
              </a:rPr>
              <a:t>オープンデータ</a:t>
            </a:r>
            <a:r>
              <a:rPr lang="ja-JP" altLang="en-US" sz="1400" dirty="0">
                <a:latin typeface="+mn-ea"/>
                <a:hlinkClick r:id="rId4"/>
              </a:rPr>
              <a:t>をはじめよう ～ 地方公共団体のための最初の手引書 ～（内閣官房</a:t>
            </a:r>
            <a:r>
              <a:rPr lang="en" altLang="ja-JP" sz="1400" dirty="0">
                <a:latin typeface="+mn-ea"/>
                <a:hlinkClick r:id="rId4"/>
              </a:rPr>
              <a:t>IT</a:t>
            </a:r>
            <a:r>
              <a:rPr lang="ja-JP" altLang="en-US" sz="1400" dirty="0">
                <a:latin typeface="+mn-ea"/>
                <a:hlinkClick r:id="rId4"/>
              </a:rPr>
              <a:t>総合戦略室、平成</a:t>
            </a:r>
            <a:r>
              <a:rPr lang="en-US" altLang="ja-JP" sz="1400" dirty="0">
                <a:latin typeface="+mn-ea"/>
                <a:hlinkClick r:id="rId4"/>
              </a:rPr>
              <a:t>29</a:t>
            </a:r>
            <a:r>
              <a:rPr lang="ja-JP" altLang="en-US" sz="1400" dirty="0">
                <a:latin typeface="+mn-ea"/>
                <a:hlinkClick r:id="rId4"/>
              </a:rPr>
              <a:t>年</a:t>
            </a:r>
            <a:r>
              <a:rPr lang="en-US" altLang="ja-JP" sz="1400" dirty="0">
                <a:latin typeface="+mn-ea"/>
                <a:hlinkClick r:id="rId4"/>
              </a:rPr>
              <a:t>12</a:t>
            </a:r>
            <a:r>
              <a:rPr lang="ja-JP" altLang="en-US" sz="1400" dirty="0">
                <a:latin typeface="+mn-ea"/>
                <a:hlinkClick r:id="rId4"/>
              </a:rPr>
              <a:t>月</a:t>
            </a:r>
            <a:r>
              <a:rPr lang="en-US" altLang="ja-JP" sz="1400" dirty="0">
                <a:latin typeface="+mn-ea"/>
                <a:hlinkClick r:id="rId4"/>
              </a:rPr>
              <a:t>22</a:t>
            </a:r>
            <a:r>
              <a:rPr lang="ja-JP" altLang="en-US" sz="1400" dirty="0">
                <a:latin typeface="+mn-ea"/>
                <a:hlinkClick r:id="rId4"/>
              </a:rPr>
              <a:t>日改定）</a:t>
            </a:r>
            <a:r>
              <a:rPr lang="ja-JP" altLang="en-US" sz="1400" dirty="0">
                <a:latin typeface="+mn-ea"/>
              </a:rPr>
              <a:t>（内閣官房</a:t>
            </a:r>
            <a:r>
              <a:rPr lang="en" altLang="ja-JP" sz="1400" dirty="0">
                <a:latin typeface="+mn-ea"/>
              </a:rPr>
              <a:t>IT</a:t>
            </a:r>
            <a:r>
              <a:rPr lang="ja-JP" altLang="en-US" sz="1400" dirty="0">
                <a:latin typeface="+mn-ea"/>
              </a:rPr>
              <a:t>総合戦略室、クリエイティブ・コモンズ 表示 </a:t>
            </a:r>
            <a:r>
              <a:rPr lang="en-US" altLang="ja-JP" sz="1400" dirty="0">
                <a:latin typeface="+mn-ea"/>
              </a:rPr>
              <a:t>4.0 </a:t>
            </a:r>
            <a:r>
              <a:rPr lang="ja-JP" altLang="en-US" sz="1400" dirty="0">
                <a:latin typeface="+mn-ea"/>
              </a:rPr>
              <a:t>国際）</a:t>
            </a:r>
          </a:p>
          <a:p>
            <a:pPr marL="285750" indent="-285750">
              <a:spcBef>
                <a:spcPts val="600"/>
              </a:spcBef>
              <a:buFont typeface="Wingdings" pitchFamily="2" charset="2"/>
              <a:buChar char="l"/>
            </a:pPr>
            <a:r>
              <a:rPr lang="ja-JP" altLang="en-US" sz="1400" dirty="0">
                <a:latin typeface="+mn-ea"/>
                <a:hlinkClick r:id="rId5"/>
              </a:rPr>
              <a:t>オープンデータ基本指針（平成</a:t>
            </a:r>
            <a:r>
              <a:rPr lang="en-US" altLang="ja-JP" sz="1400" dirty="0">
                <a:latin typeface="+mn-ea"/>
                <a:hlinkClick r:id="rId5"/>
              </a:rPr>
              <a:t>29</a:t>
            </a:r>
            <a:r>
              <a:rPr lang="ja-JP" altLang="en-US" sz="1400" dirty="0">
                <a:latin typeface="+mn-ea"/>
                <a:hlinkClick r:id="rId5"/>
              </a:rPr>
              <a:t>年</a:t>
            </a:r>
            <a:r>
              <a:rPr lang="en-US" altLang="ja-JP" sz="1400" dirty="0">
                <a:latin typeface="+mn-ea"/>
                <a:hlinkClick r:id="rId5"/>
              </a:rPr>
              <a:t>5</a:t>
            </a:r>
            <a:r>
              <a:rPr lang="ja-JP" altLang="en-US" sz="1400" dirty="0">
                <a:latin typeface="+mn-ea"/>
                <a:hlinkClick r:id="rId5"/>
              </a:rPr>
              <a:t>月</a:t>
            </a:r>
            <a:r>
              <a:rPr lang="en-US" altLang="ja-JP" sz="1400" dirty="0">
                <a:latin typeface="+mn-ea"/>
                <a:hlinkClick r:id="rId5"/>
              </a:rPr>
              <a:t>30</a:t>
            </a:r>
            <a:r>
              <a:rPr lang="ja-JP" altLang="en-US" sz="1400" dirty="0">
                <a:latin typeface="+mn-ea"/>
                <a:hlinkClick r:id="rId5"/>
              </a:rPr>
              <a:t>日 </a:t>
            </a:r>
            <a:r>
              <a:rPr lang="en" altLang="ja-JP" sz="1400" dirty="0">
                <a:latin typeface="+mn-ea"/>
                <a:hlinkClick r:id="rId5"/>
              </a:rPr>
              <a:t>IT</a:t>
            </a:r>
            <a:r>
              <a:rPr lang="ja-JP" altLang="en-US" sz="1400" dirty="0">
                <a:latin typeface="+mn-ea"/>
                <a:hlinkClick r:id="rId5"/>
              </a:rPr>
              <a:t>本部・官民データ活用推進戦略会議決定）</a:t>
            </a:r>
            <a:r>
              <a:rPr lang="ja-JP" altLang="en-US" sz="1400" dirty="0">
                <a:latin typeface="+mn-ea"/>
              </a:rPr>
              <a:t>（内閣官房</a:t>
            </a:r>
            <a:r>
              <a:rPr lang="en" altLang="ja-JP" sz="1400" dirty="0">
                <a:latin typeface="+mn-ea"/>
              </a:rPr>
              <a:t>IT</a:t>
            </a:r>
            <a:r>
              <a:rPr lang="ja-JP" altLang="en-US" sz="1400" dirty="0">
                <a:latin typeface="+mn-ea"/>
              </a:rPr>
              <a:t>総合戦略室、クリエイティブ・コモンズ 表示 </a:t>
            </a:r>
            <a:r>
              <a:rPr lang="en-US" altLang="ja-JP" sz="1400" dirty="0">
                <a:latin typeface="+mn-ea"/>
              </a:rPr>
              <a:t>4.0 </a:t>
            </a:r>
            <a:r>
              <a:rPr lang="ja-JP" altLang="en-US" sz="1400" dirty="0">
                <a:latin typeface="+mn-ea"/>
              </a:rPr>
              <a:t>国際）</a:t>
            </a:r>
          </a:p>
          <a:p>
            <a:pPr marL="285750" indent="-285750">
              <a:spcBef>
                <a:spcPts val="600"/>
              </a:spcBef>
              <a:buFont typeface="Wingdings" pitchFamily="2" charset="2"/>
              <a:buChar char="l"/>
            </a:pPr>
            <a:r>
              <a:rPr lang="ja-JP" altLang="en-US" sz="1400" dirty="0" smtClean="0">
                <a:latin typeface="+mn-ea"/>
                <a:hlinkClick r:id="rId6"/>
              </a:rPr>
              <a:t>オープンデータ</a:t>
            </a:r>
            <a:r>
              <a:rPr lang="ja-JP" altLang="en-US" sz="1400" dirty="0">
                <a:latin typeface="+mn-ea"/>
                <a:hlinkClick r:id="rId6"/>
              </a:rPr>
              <a:t>の取組に関する自治体アンケート結果（内閣官房</a:t>
            </a:r>
            <a:r>
              <a:rPr lang="en" altLang="ja-JP" sz="1400" dirty="0">
                <a:latin typeface="+mn-ea"/>
                <a:hlinkClick r:id="rId6"/>
              </a:rPr>
              <a:t>IT</a:t>
            </a:r>
            <a:r>
              <a:rPr lang="ja-JP" altLang="en-US" sz="1400" dirty="0">
                <a:latin typeface="+mn-ea"/>
                <a:hlinkClick r:id="rId6"/>
              </a:rPr>
              <a:t>総合戦略室、平成</a:t>
            </a:r>
            <a:r>
              <a:rPr lang="en-US" altLang="ja-JP" sz="1400" dirty="0">
                <a:latin typeface="+mn-ea"/>
                <a:hlinkClick r:id="rId6"/>
              </a:rPr>
              <a:t>28</a:t>
            </a:r>
            <a:r>
              <a:rPr lang="ja-JP" altLang="en-US" sz="1400" dirty="0">
                <a:latin typeface="+mn-ea"/>
                <a:hlinkClick r:id="rId6"/>
              </a:rPr>
              <a:t>年</a:t>
            </a:r>
            <a:r>
              <a:rPr lang="en-US" altLang="ja-JP" sz="1400" dirty="0">
                <a:latin typeface="+mn-ea"/>
                <a:hlinkClick r:id="rId6"/>
              </a:rPr>
              <a:t>12</a:t>
            </a:r>
            <a:r>
              <a:rPr lang="ja-JP" altLang="en-US" sz="1400" dirty="0">
                <a:latin typeface="+mn-ea"/>
                <a:hlinkClick r:id="rId6"/>
              </a:rPr>
              <a:t>月実施）</a:t>
            </a:r>
            <a:r>
              <a:rPr lang="ja-JP" altLang="en-US" sz="1400" dirty="0">
                <a:latin typeface="+mn-ea"/>
              </a:rPr>
              <a:t>（内閣官房</a:t>
            </a:r>
            <a:r>
              <a:rPr lang="en" altLang="ja-JP" sz="1400" dirty="0">
                <a:latin typeface="+mn-ea"/>
              </a:rPr>
              <a:t>IT</a:t>
            </a:r>
            <a:r>
              <a:rPr lang="ja-JP" altLang="en-US" sz="1400" dirty="0">
                <a:latin typeface="+mn-ea"/>
              </a:rPr>
              <a:t>総合戦略室、クリエイティブ・コモンズ 表示 </a:t>
            </a:r>
            <a:r>
              <a:rPr lang="en-US" altLang="ja-JP" sz="1400" dirty="0">
                <a:latin typeface="+mn-ea"/>
              </a:rPr>
              <a:t>4.0 </a:t>
            </a:r>
            <a:r>
              <a:rPr lang="ja-JP" altLang="en-US" sz="1400" dirty="0">
                <a:latin typeface="+mn-ea"/>
              </a:rPr>
              <a:t>国際）</a:t>
            </a:r>
          </a:p>
          <a:p>
            <a:pPr marL="285750" indent="-285750">
              <a:spcBef>
                <a:spcPts val="600"/>
              </a:spcBef>
              <a:buFont typeface="Wingdings" pitchFamily="2" charset="2"/>
              <a:buChar char="l"/>
            </a:pPr>
            <a:r>
              <a:rPr lang="ja-JP" altLang="en-US" sz="1400" dirty="0" smtClean="0">
                <a:latin typeface="+mn-ea"/>
                <a:hlinkClick r:id="rId7"/>
              </a:rPr>
              <a:t>オープンデータガイド</a:t>
            </a:r>
            <a:r>
              <a:rPr lang="ja-JP" altLang="en-US" sz="1400" dirty="0">
                <a:latin typeface="+mn-ea"/>
                <a:hlinkClick r:id="rId7"/>
              </a:rPr>
              <a:t>第</a:t>
            </a:r>
            <a:r>
              <a:rPr lang="en-US" altLang="ja-JP" sz="1400" dirty="0">
                <a:latin typeface="+mn-ea"/>
                <a:hlinkClick r:id="rId7"/>
              </a:rPr>
              <a:t>2.1</a:t>
            </a:r>
            <a:r>
              <a:rPr lang="ja-JP" altLang="en-US" sz="1400" dirty="0">
                <a:latin typeface="+mn-ea"/>
                <a:hlinkClick r:id="rId7"/>
              </a:rPr>
              <a:t>版 ～オープンデータのためのルール・技術の手引き～ 第 </a:t>
            </a:r>
            <a:r>
              <a:rPr lang="en-US" altLang="ja-JP" sz="1400" dirty="0">
                <a:latin typeface="+mn-ea"/>
                <a:hlinkClick r:id="rId7"/>
              </a:rPr>
              <a:t>2.1 </a:t>
            </a:r>
            <a:r>
              <a:rPr lang="ja-JP" altLang="en-US" sz="1400" dirty="0">
                <a:latin typeface="+mn-ea"/>
                <a:hlinkClick r:id="rId7"/>
              </a:rPr>
              <a:t>版（一般社団法人オープン＆ビッグデータ活用・地方創生推進機構 、</a:t>
            </a:r>
            <a:r>
              <a:rPr lang="en-US" altLang="ja-JP" sz="1400" dirty="0">
                <a:latin typeface="+mn-ea"/>
                <a:hlinkClick r:id="rId7"/>
              </a:rPr>
              <a:t>2016</a:t>
            </a:r>
            <a:r>
              <a:rPr lang="ja-JP" altLang="en-US" sz="1400" dirty="0">
                <a:latin typeface="+mn-ea"/>
                <a:hlinkClick r:id="rId7"/>
              </a:rPr>
              <a:t>年</a:t>
            </a:r>
            <a:r>
              <a:rPr lang="en-US" altLang="ja-JP" sz="1400" dirty="0">
                <a:latin typeface="+mn-ea"/>
                <a:hlinkClick r:id="rId7"/>
              </a:rPr>
              <a:t>6</a:t>
            </a:r>
            <a:r>
              <a:rPr lang="ja-JP" altLang="en-US" sz="1400" dirty="0">
                <a:latin typeface="+mn-ea"/>
                <a:hlinkClick r:id="rId7"/>
              </a:rPr>
              <a:t>月</a:t>
            </a:r>
            <a:r>
              <a:rPr lang="en-US" altLang="ja-JP" sz="1400" dirty="0">
                <a:latin typeface="+mn-ea"/>
                <a:hlinkClick r:id="rId7"/>
              </a:rPr>
              <a:t>22</a:t>
            </a:r>
            <a:r>
              <a:rPr lang="ja-JP" altLang="en-US" sz="1400" dirty="0">
                <a:latin typeface="+mn-ea"/>
                <a:hlinkClick r:id="rId7"/>
              </a:rPr>
              <a:t>日）</a:t>
            </a:r>
            <a:r>
              <a:rPr lang="ja-JP" altLang="en-US" sz="1400" dirty="0">
                <a:latin typeface="+mn-ea"/>
              </a:rPr>
              <a:t>（一般社団法人オープン＆ビッグデータ活用・地方創生推進機構 、クリエイティブ・コモンズ 表示 </a:t>
            </a:r>
            <a:r>
              <a:rPr lang="en-US" altLang="ja-JP" sz="1400" dirty="0">
                <a:latin typeface="+mn-ea"/>
              </a:rPr>
              <a:t>4.0 </a:t>
            </a:r>
            <a:r>
              <a:rPr lang="ja-JP" altLang="en-US" sz="1400" dirty="0">
                <a:latin typeface="+mn-ea"/>
              </a:rPr>
              <a:t>国際）</a:t>
            </a:r>
          </a:p>
          <a:p>
            <a:pPr marL="285750" indent="-285750">
              <a:spcBef>
                <a:spcPts val="600"/>
              </a:spcBef>
              <a:buFont typeface="Wingdings" pitchFamily="2" charset="2"/>
              <a:buChar char="l"/>
            </a:pPr>
            <a:r>
              <a:rPr lang="ja-JP" altLang="en-US" sz="1400" dirty="0" smtClean="0">
                <a:latin typeface="+mn-ea"/>
                <a:hlinkClick r:id="rId8"/>
              </a:rPr>
              <a:t>オープンデータ</a:t>
            </a:r>
            <a:r>
              <a:rPr lang="ja-JP" altLang="en-US" sz="1400" dirty="0">
                <a:latin typeface="+mn-ea"/>
                <a:hlinkClick r:id="rId8"/>
              </a:rPr>
              <a:t>取組ガイド（地方公共団体情報システム機構）</a:t>
            </a:r>
            <a:endParaRPr lang="ja-JP" altLang="en-US" sz="1400" dirty="0">
              <a:latin typeface="+mn-ea"/>
            </a:endParaRPr>
          </a:p>
          <a:p>
            <a:pPr marL="285750" indent="-285750">
              <a:spcBef>
                <a:spcPts val="600"/>
              </a:spcBef>
              <a:buFont typeface="Wingdings" pitchFamily="2" charset="2"/>
              <a:buChar char="l"/>
            </a:pPr>
            <a:r>
              <a:rPr lang="en" altLang="ja-JP" sz="1400" dirty="0" smtClean="0">
                <a:latin typeface="+mn-ea"/>
                <a:hlinkClick r:id="rId9"/>
              </a:rPr>
              <a:t>FAQ</a:t>
            </a:r>
            <a:r>
              <a:rPr lang="ja-JP" altLang="en" sz="1400" dirty="0">
                <a:latin typeface="+mn-ea"/>
                <a:hlinkClick r:id="rId9"/>
              </a:rPr>
              <a:t>　</a:t>
            </a:r>
            <a:r>
              <a:rPr lang="ja-JP" altLang="en-US" sz="1400" dirty="0">
                <a:latin typeface="+mn-ea"/>
                <a:hlinkClick r:id="rId9"/>
              </a:rPr>
              <a:t>よくある質問と回答（クリエイティブ・コモンズ・ジャパン（特定非営利活動法人　コモンスフィア）</a:t>
            </a:r>
            <a:r>
              <a:rPr lang="ja-JP" altLang="en-US" sz="1400" dirty="0">
                <a:latin typeface="+mn-ea"/>
              </a:rPr>
              <a:t>、クリエイティブ・コモンズ 表示 </a:t>
            </a:r>
            <a:r>
              <a:rPr lang="en-US" altLang="ja-JP" sz="1400" dirty="0">
                <a:latin typeface="+mn-ea"/>
              </a:rPr>
              <a:t>4.0 </a:t>
            </a:r>
            <a:r>
              <a:rPr lang="ja-JP" altLang="en-US" sz="1400" dirty="0">
                <a:latin typeface="+mn-ea"/>
              </a:rPr>
              <a:t>国際）</a:t>
            </a:r>
          </a:p>
          <a:p>
            <a:pPr marL="285750" indent="-285750">
              <a:spcBef>
                <a:spcPts val="600"/>
              </a:spcBef>
              <a:buFont typeface="Wingdings" pitchFamily="2" charset="2"/>
              <a:buChar char="l"/>
            </a:pPr>
            <a:r>
              <a:rPr lang="ja-JP" altLang="en-US" sz="1400" dirty="0">
                <a:latin typeface="+mn-ea"/>
                <a:hlinkClick r:id="rId10"/>
              </a:rPr>
              <a:t>オープンデータに関する</a:t>
            </a:r>
            <a:r>
              <a:rPr lang="en" altLang="ja-JP" sz="1400" dirty="0">
                <a:latin typeface="+mn-ea"/>
                <a:hlinkClick r:id="rId10"/>
              </a:rPr>
              <a:t>FAQ</a:t>
            </a:r>
            <a:r>
              <a:rPr lang="ja-JP" altLang="en" sz="1400" dirty="0">
                <a:latin typeface="+mn-ea"/>
                <a:hlinkClick r:id="rId10"/>
              </a:rPr>
              <a:t>（</a:t>
            </a:r>
            <a:r>
              <a:rPr lang="ja-JP" altLang="en-US" sz="1400" dirty="0">
                <a:latin typeface="+mn-ea"/>
                <a:hlinkClick r:id="rId10"/>
              </a:rPr>
              <a:t>クリエイティブ・コモンズ・ジャパン（特定非営利活動法人　コモンスフィア）</a:t>
            </a:r>
            <a:r>
              <a:rPr lang="ja-JP" altLang="en-US" sz="1400" dirty="0">
                <a:latin typeface="+mn-ea"/>
              </a:rPr>
              <a:t>、クリエイティブ・コモンズ 表示 </a:t>
            </a:r>
            <a:r>
              <a:rPr lang="en-US" altLang="ja-JP" sz="1400" dirty="0">
                <a:latin typeface="+mn-ea"/>
              </a:rPr>
              <a:t>4.0 </a:t>
            </a:r>
            <a:r>
              <a:rPr lang="ja-JP" altLang="en-US" sz="1400" dirty="0">
                <a:latin typeface="+mn-ea"/>
              </a:rPr>
              <a:t>国際）</a:t>
            </a:r>
          </a:p>
        </p:txBody>
      </p:sp>
      <p:sp>
        <p:nvSpPr>
          <p:cNvPr id="10" name="タイトル 1"/>
          <p:cNvSpPr>
            <a:spLocks noGrp="1"/>
          </p:cNvSpPr>
          <p:nvPr>
            <p:ph type="title"/>
          </p:nvPr>
        </p:nvSpPr>
        <p:spPr>
          <a:xfrm>
            <a:off x="251520" y="313813"/>
            <a:ext cx="8712968" cy="424732"/>
          </a:xfrm>
        </p:spPr>
        <p:txBody>
          <a:bodyPr>
            <a:normAutofit/>
          </a:bodyPr>
          <a:lstStyle/>
          <a:p>
            <a:r>
              <a:rPr kumimoji="1" lang="ja-JP" altLang="en-US" dirty="0">
                <a:latin typeface="+mn-ea"/>
                <a:ea typeface="+mn-ea"/>
              </a:rPr>
              <a:t>出典について</a:t>
            </a: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endParaRPr lang="ja-JP" altLang="en-US" sz="1200" dirty="0">
              <a:latin typeface="+mn-ea"/>
              <a:ea typeface="+mn-ea"/>
            </a:endParaRPr>
          </a:p>
        </p:txBody>
      </p:sp>
    </p:spTree>
    <p:extLst>
      <p:ext uri="{BB962C8B-B14F-4D97-AF65-F5344CB8AC3E}">
        <p14:creationId xmlns:p14="http://schemas.microsoft.com/office/powerpoint/2010/main" val="1923505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4</a:t>
            </a:fld>
            <a:endParaRPr kumimoji="1" lang="ja-JP" altLang="en-US"/>
          </a:p>
        </p:txBody>
      </p:sp>
      <p:sp>
        <p:nvSpPr>
          <p:cNvPr id="11" name="正方形/長方形 10"/>
          <p:cNvSpPr/>
          <p:nvPr/>
        </p:nvSpPr>
        <p:spPr>
          <a:xfrm>
            <a:off x="442020" y="1432967"/>
            <a:ext cx="8331968"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u="sng" dirty="0">
                <a:solidFill>
                  <a:srgbClr val="FF0000"/>
                </a:solidFill>
                <a:latin typeface="+mn-ea"/>
                <a:cs typeface="Meiryo UI" panose="020B0604030504040204" pitchFamily="50" charset="-128"/>
              </a:rPr>
              <a:t>二次利用</a:t>
            </a:r>
            <a:r>
              <a:rPr lang="ja-JP" altLang="en-US" sz="2000" dirty="0">
                <a:solidFill>
                  <a:schemeClr val="tx1"/>
                </a:solidFill>
                <a:latin typeface="+mn-ea"/>
                <a:cs typeface="Meiryo UI" panose="020B0604030504040204" pitchFamily="50" charset="-128"/>
              </a:rPr>
              <a:t>とは、公開されたデータをコピー・加工して利用することをいいます。</a:t>
            </a:r>
          </a:p>
        </p:txBody>
      </p:sp>
      <p:sp>
        <p:nvSpPr>
          <p:cNvPr id="29" name="正方形/長方形 28"/>
          <p:cNvSpPr/>
          <p:nvPr/>
        </p:nvSpPr>
        <p:spPr>
          <a:xfrm>
            <a:off x="215900" y="840309"/>
            <a:ext cx="2771924"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②　二次利用とは？</a:t>
            </a:r>
          </a:p>
        </p:txBody>
      </p:sp>
      <p:sp>
        <p:nvSpPr>
          <p:cNvPr id="2" name="タイトル 1"/>
          <p:cNvSpPr>
            <a:spLocks noGrp="1"/>
          </p:cNvSpPr>
          <p:nvPr>
            <p:ph type="title"/>
          </p:nvPr>
        </p:nvSpPr>
        <p:spPr>
          <a:xfrm>
            <a:off x="251520" y="313813"/>
            <a:ext cx="8712968" cy="424732"/>
          </a:xfrm>
        </p:spPr>
        <p:txBody>
          <a:bodyPr/>
          <a:lstStyle/>
          <a:p>
            <a:r>
              <a:rPr lang="en-US" altLang="ja-JP" dirty="0">
                <a:latin typeface="+mn-ea"/>
                <a:ea typeface="+mn-ea"/>
              </a:rPr>
              <a:t>1.1 </a:t>
            </a:r>
            <a:r>
              <a:rPr lang="ja-JP" altLang="en-US" dirty="0">
                <a:latin typeface="+mn-ea"/>
                <a:ea typeface="+mn-ea"/>
              </a:rPr>
              <a:t>オープンデータの定義</a:t>
            </a:r>
            <a:endParaRPr kumimoji="1" lang="ja-JP" altLang="en-US" dirty="0">
              <a:latin typeface="+mn-ea"/>
              <a:ea typeface="+mn-ea"/>
            </a:endParaRPr>
          </a:p>
        </p:txBody>
      </p:sp>
      <p:sp>
        <p:nvSpPr>
          <p:cNvPr id="3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1.</a:t>
            </a:r>
            <a:r>
              <a:rPr lang="ja-JP" altLang="en-US" sz="1200" dirty="0">
                <a:latin typeface="+mn-ea"/>
                <a:ea typeface="+mn-ea"/>
              </a:rPr>
              <a:t>オープンデータとは何かを理解する</a:t>
            </a:r>
          </a:p>
        </p:txBody>
      </p:sp>
      <p:graphicFrame>
        <p:nvGraphicFramePr>
          <p:cNvPr id="16" name="表 15">
            <a:extLst>
              <a:ext uri="{FF2B5EF4-FFF2-40B4-BE49-F238E27FC236}">
                <a16:creationId xmlns:a16="http://schemas.microsoft.com/office/drawing/2014/main" id="{308CDC7C-C6C9-49A3-9955-02FAABBB6DE1}"/>
              </a:ext>
            </a:extLst>
          </p:cNvPr>
          <p:cNvGraphicFramePr>
            <a:graphicFrameLocks noGrp="1"/>
          </p:cNvGraphicFramePr>
          <p:nvPr>
            <p:extLst>
              <p:ext uri="{D42A27DB-BD31-4B8C-83A1-F6EECF244321}">
                <p14:modId xmlns:p14="http://schemas.microsoft.com/office/powerpoint/2010/main" val="2126347121"/>
              </p:ext>
            </p:extLst>
          </p:nvPr>
        </p:nvGraphicFramePr>
        <p:xfrm>
          <a:off x="1281986" y="2036063"/>
          <a:ext cx="4082100" cy="1403377"/>
        </p:xfrm>
        <a:graphic>
          <a:graphicData uri="http://schemas.openxmlformats.org/drawingml/2006/table">
            <a:tbl>
              <a:tblPr firstRow="1" bandRow="1">
                <a:tableStyleId>{5940675A-B579-460E-94D1-54222C63F5DA}</a:tableStyleId>
              </a:tblPr>
              <a:tblGrid>
                <a:gridCol w="816420">
                  <a:extLst>
                    <a:ext uri="{9D8B030D-6E8A-4147-A177-3AD203B41FA5}">
                      <a16:colId xmlns:a16="http://schemas.microsoft.com/office/drawing/2014/main" val="2573593880"/>
                    </a:ext>
                  </a:extLst>
                </a:gridCol>
                <a:gridCol w="816420">
                  <a:extLst>
                    <a:ext uri="{9D8B030D-6E8A-4147-A177-3AD203B41FA5}">
                      <a16:colId xmlns:a16="http://schemas.microsoft.com/office/drawing/2014/main" val="4074538299"/>
                    </a:ext>
                  </a:extLst>
                </a:gridCol>
                <a:gridCol w="816420">
                  <a:extLst>
                    <a:ext uri="{9D8B030D-6E8A-4147-A177-3AD203B41FA5}">
                      <a16:colId xmlns:a16="http://schemas.microsoft.com/office/drawing/2014/main" val="377358970"/>
                    </a:ext>
                  </a:extLst>
                </a:gridCol>
                <a:gridCol w="816420">
                  <a:extLst>
                    <a:ext uri="{9D8B030D-6E8A-4147-A177-3AD203B41FA5}">
                      <a16:colId xmlns:a16="http://schemas.microsoft.com/office/drawing/2014/main" val="783502597"/>
                    </a:ext>
                  </a:extLst>
                </a:gridCol>
                <a:gridCol w="816420">
                  <a:extLst>
                    <a:ext uri="{9D8B030D-6E8A-4147-A177-3AD203B41FA5}">
                      <a16:colId xmlns:a16="http://schemas.microsoft.com/office/drawing/2014/main" val="1081915113"/>
                    </a:ext>
                  </a:extLst>
                </a:gridCol>
              </a:tblGrid>
              <a:tr h="311861">
                <a:tc>
                  <a:txBody>
                    <a:bodyPr/>
                    <a:lstStyle/>
                    <a:p>
                      <a:pPr algn="ctr">
                        <a:spcAft>
                          <a:spcPts val="0"/>
                        </a:spcAft>
                      </a:pPr>
                      <a:r>
                        <a:rPr lang="ja-JP" sz="1800" kern="0" dirty="0">
                          <a:solidFill>
                            <a:srgbClr val="000000"/>
                          </a:solidFill>
                          <a:effectLst/>
                          <a:latin typeface="+mn-ea"/>
                          <a:ea typeface="+mn-ea"/>
                          <a:cs typeface="ＭＳ Ｐゴシック" panose="020B0600070205080204" pitchFamily="50" charset="-128"/>
                        </a:rPr>
                        <a:t>月</a:t>
                      </a:r>
                      <a:endParaRPr lang="ja-JP" sz="1600" kern="100" dirty="0">
                        <a:effectLst/>
                        <a:latin typeface="+mn-ea"/>
                        <a:ea typeface="+mn-ea"/>
                        <a:cs typeface="Times New Roman" panose="02020603050405020304" pitchFamily="18" charset="0"/>
                      </a:endParaRPr>
                    </a:p>
                  </a:txBody>
                  <a:tcPr marL="62865" marR="62865" marT="0" marB="0" anchor="ctr"/>
                </a:tc>
                <a:tc>
                  <a:txBody>
                    <a:bodyPr/>
                    <a:lstStyle/>
                    <a:p>
                      <a:pPr algn="ctr">
                        <a:spcAft>
                          <a:spcPts val="0"/>
                        </a:spcAft>
                      </a:pPr>
                      <a:r>
                        <a:rPr lang="en-US" sz="1800" kern="0">
                          <a:solidFill>
                            <a:srgbClr val="000000"/>
                          </a:solidFill>
                          <a:effectLst/>
                          <a:latin typeface="+mn-ea"/>
                          <a:ea typeface="+mn-ea"/>
                          <a:cs typeface="ＭＳ Ｐゴシック" panose="020B0600070205080204" pitchFamily="50" charset="-128"/>
                        </a:rPr>
                        <a:t>A</a:t>
                      </a:r>
                      <a:r>
                        <a:rPr lang="ja-JP" sz="1800" kern="0">
                          <a:solidFill>
                            <a:srgbClr val="000000"/>
                          </a:solidFill>
                          <a:effectLst/>
                          <a:latin typeface="+mn-ea"/>
                          <a:ea typeface="+mn-ea"/>
                          <a:cs typeface="ＭＳ Ｐゴシック" panose="020B0600070205080204" pitchFamily="50" charset="-128"/>
                        </a:rPr>
                        <a:t>市</a:t>
                      </a:r>
                      <a:endParaRPr lang="ja-JP" sz="1600" kern="100">
                        <a:effectLst/>
                        <a:latin typeface="+mn-ea"/>
                        <a:ea typeface="+mn-ea"/>
                        <a:cs typeface="Times New Roman" panose="02020603050405020304" pitchFamily="18" charset="0"/>
                      </a:endParaRPr>
                    </a:p>
                  </a:txBody>
                  <a:tcPr marL="62865" marR="62865" marT="0" marB="0" anchor="ctr"/>
                </a:tc>
                <a:tc>
                  <a:txBody>
                    <a:bodyPr/>
                    <a:lstStyle/>
                    <a:p>
                      <a:pPr algn="ctr">
                        <a:spcAft>
                          <a:spcPts val="0"/>
                        </a:spcAft>
                      </a:pPr>
                      <a:r>
                        <a:rPr lang="en-US" sz="1800" kern="0" dirty="0">
                          <a:solidFill>
                            <a:srgbClr val="000000"/>
                          </a:solidFill>
                          <a:effectLst/>
                          <a:latin typeface="+mn-ea"/>
                          <a:ea typeface="+mn-ea"/>
                          <a:cs typeface="ＭＳ Ｐゴシック" panose="020B0600070205080204" pitchFamily="50" charset="-128"/>
                        </a:rPr>
                        <a:t>B</a:t>
                      </a:r>
                      <a:r>
                        <a:rPr lang="ja-JP" sz="1800" kern="0" dirty="0">
                          <a:solidFill>
                            <a:srgbClr val="000000"/>
                          </a:solidFill>
                          <a:effectLst/>
                          <a:latin typeface="+mn-ea"/>
                          <a:ea typeface="+mn-ea"/>
                          <a:cs typeface="ＭＳ Ｐゴシック" panose="020B0600070205080204" pitchFamily="50" charset="-128"/>
                        </a:rPr>
                        <a:t>市</a:t>
                      </a:r>
                      <a:endParaRPr lang="ja-JP" sz="1600" kern="100" dirty="0">
                        <a:effectLst/>
                        <a:latin typeface="+mn-ea"/>
                        <a:ea typeface="+mn-ea"/>
                        <a:cs typeface="Times New Roman" panose="02020603050405020304" pitchFamily="18" charset="0"/>
                      </a:endParaRPr>
                    </a:p>
                  </a:txBody>
                  <a:tcPr marL="62865" marR="62865" marT="0" marB="0" anchor="ctr"/>
                </a:tc>
                <a:tc>
                  <a:txBody>
                    <a:bodyPr/>
                    <a:lstStyle/>
                    <a:p>
                      <a:pPr algn="ctr">
                        <a:spcAft>
                          <a:spcPts val="0"/>
                        </a:spcAft>
                      </a:pPr>
                      <a:r>
                        <a:rPr lang="en-US" sz="1800" kern="0">
                          <a:solidFill>
                            <a:srgbClr val="000000"/>
                          </a:solidFill>
                          <a:effectLst/>
                          <a:latin typeface="+mn-ea"/>
                          <a:ea typeface="+mn-ea"/>
                          <a:cs typeface="ＭＳ Ｐゴシック" panose="020B0600070205080204" pitchFamily="50" charset="-128"/>
                        </a:rPr>
                        <a:t>C</a:t>
                      </a:r>
                      <a:r>
                        <a:rPr lang="ja-JP" sz="1800" kern="0">
                          <a:solidFill>
                            <a:srgbClr val="000000"/>
                          </a:solidFill>
                          <a:effectLst/>
                          <a:latin typeface="+mn-ea"/>
                          <a:ea typeface="+mn-ea"/>
                          <a:cs typeface="ＭＳ Ｐゴシック" panose="020B0600070205080204" pitchFamily="50" charset="-128"/>
                        </a:rPr>
                        <a:t>市</a:t>
                      </a:r>
                      <a:endParaRPr lang="ja-JP" sz="1600" kern="100">
                        <a:effectLst/>
                        <a:latin typeface="+mn-ea"/>
                        <a:ea typeface="+mn-ea"/>
                        <a:cs typeface="Times New Roman" panose="02020603050405020304" pitchFamily="18" charset="0"/>
                      </a:endParaRPr>
                    </a:p>
                  </a:txBody>
                  <a:tcPr marL="62865" marR="62865" marT="0" marB="0" anchor="ctr"/>
                </a:tc>
                <a:tc>
                  <a:txBody>
                    <a:bodyPr/>
                    <a:lstStyle/>
                    <a:p>
                      <a:pPr algn="ctr">
                        <a:spcAft>
                          <a:spcPts val="0"/>
                        </a:spcAft>
                      </a:pPr>
                      <a:r>
                        <a:rPr lang="en-US" sz="1800" kern="0">
                          <a:solidFill>
                            <a:srgbClr val="000000"/>
                          </a:solidFill>
                          <a:effectLst/>
                          <a:latin typeface="+mn-ea"/>
                          <a:ea typeface="+mn-ea"/>
                          <a:cs typeface="ＭＳ Ｐゴシック" panose="020B0600070205080204" pitchFamily="50" charset="-128"/>
                        </a:rPr>
                        <a:t>D</a:t>
                      </a:r>
                      <a:r>
                        <a:rPr lang="ja-JP" sz="1800" kern="0">
                          <a:solidFill>
                            <a:srgbClr val="000000"/>
                          </a:solidFill>
                          <a:effectLst/>
                          <a:latin typeface="+mn-ea"/>
                          <a:ea typeface="+mn-ea"/>
                          <a:cs typeface="ＭＳ Ｐゴシック" panose="020B0600070205080204" pitchFamily="50" charset="-128"/>
                        </a:rPr>
                        <a:t>町</a:t>
                      </a:r>
                      <a:endParaRPr lang="ja-JP" sz="1600" kern="100">
                        <a:effectLst/>
                        <a:latin typeface="+mn-ea"/>
                        <a:ea typeface="+mn-ea"/>
                        <a:cs typeface="Times New Roman" panose="02020603050405020304" pitchFamily="18" charset="0"/>
                      </a:endParaRPr>
                    </a:p>
                  </a:txBody>
                  <a:tcPr marL="62865" marR="62865" marT="0" marB="0" anchor="ctr"/>
                </a:tc>
                <a:extLst>
                  <a:ext uri="{0D108BD9-81ED-4DB2-BD59-A6C34878D82A}">
                    <a16:rowId xmlns:a16="http://schemas.microsoft.com/office/drawing/2014/main" val="2378663766"/>
                  </a:ext>
                </a:extLst>
              </a:tr>
              <a:tr h="272879">
                <a:tc>
                  <a:txBody>
                    <a:bodyPr/>
                    <a:lstStyle/>
                    <a:p>
                      <a:pPr algn="ctr">
                        <a:spcAft>
                          <a:spcPts val="0"/>
                        </a:spcAft>
                      </a:pPr>
                      <a:r>
                        <a:rPr lang="en-US" sz="1600" kern="0" dirty="0">
                          <a:solidFill>
                            <a:srgbClr val="000000"/>
                          </a:solidFill>
                          <a:effectLst/>
                          <a:latin typeface="+mn-ea"/>
                          <a:ea typeface="+mn-ea"/>
                          <a:cs typeface="ＭＳ Ｐゴシック" panose="020B0600070205080204" pitchFamily="50" charset="-128"/>
                        </a:rPr>
                        <a:t>1</a:t>
                      </a:r>
                      <a:endParaRPr lang="ja-JP" sz="1600" kern="100" dirty="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600" kern="0">
                          <a:solidFill>
                            <a:srgbClr val="000000"/>
                          </a:solidFill>
                          <a:effectLst/>
                          <a:latin typeface="+mn-ea"/>
                          <a:ea typeface="+mn-ea"/>
                          <a:cs typeface="ＭＳ Ｐゴシック" panose="020B0600070205080204" pitchFamily="50" charset="-128"/>
                        </a:rPr>
                        <a:t>-4.5</a:t>
                      </a:r>
                      <a:endParaRPr lang="ja-JP" sz="1600" kern="10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600" kern="0" dirty="0">
                          <a:solidFill>
                            <a:srgbClr val="000000"/>
                          </a:solidFill>
                          <a:effectLst/>
                          <a:latin typeface="+mn-ea"/>
                          <a:ea typeface="+mn-ea"/>
                          <a:cs typeface="ＭＳ Ｐゴシック" panose="020B0600070205080204" pitchFamily="50" charset="-128"/>
                        </a:rPr>
                        <a:t>-0.5</a:t>
                      </a:r>
                      <a:endParaRPr lang="ja-JP" sz="1600" kern="100" dirty="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600" kern="0">
                          <a:solidFill>
                            <a:srgbClr val="000000"/>
                          </a:solidFill>
                          <a:effectLst/>
                          <a:latin typeface="+mn-ea"/>
                          <a:ea typeface="+mn-ea"/>
                          <a:cs typeface="ＭＳ Ｐゴシック" panose="020B0600070205080204" pitchFamily="50" charset="-128"/>
                        </a:rPr>
                        <a:t>1.6</a:t>
                      </a:r>
                      <a:endParaRPr lang="ja-JP" sz="1600" kern="10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600" kern="0">
                          <a:solidFill>
                            <a:srgbClr val="000000"/>
                          </a:solidFill>
                          <a:effectLst/>
                          <a:latin typeface="+mn-ea"/>
                          <a:ea typeface="+mn-ea"/>
                          <a:cs typeface="ＭＳ Ｐゴシック" panose="020B0600070205080204" pitchFamily="50" charset="-128"/>
                        </a:rPr>
                        <a:t>11.3</a:t>
                      </a:r>
                      <a:endParaRPr lang="ja-JP" sz="1600" kern="100">
                        <a:effectLst/>
                        <a:latin typeface="+mn-ea"/>
                        <a:ea typeface="+mn-ea"/>
                        <a:cs typeface="Times New Roman" panose="02020603050405020304" pitchFamily="18" charset="0"/>
                      </a:endParaRPr>
                    </a:p>
                  </a:txBody>
                  <a:tcPr marL="62865" marR="62865" marT="0" marB="0" anchor="ctr"/>
                </a:tc>
                <a:extLst>
                  <a:ext uri="{0D108BD9-81ED-4DB2-BD59-A6C34878D82A}">
                    <a16:rowId xmlns:a16="http://schemas.microsoft.com/office/drawing/2014/main" val="3173575742"/>
                  </a:ext>
                </a:extLst>
              </a:tr>
              <a:tr h="272879">
                <a:tc>
                  <a:txBody>
                    <a:bodyPr/>
                    <a:lstStyle/>
                    <a:p>
                      <a:pPr algn="ctr">
                        <a:spcAft>
                          <a:spcPts val="0"/>
                        </a:spcAft>
                      </a:pPr>
                      <a:r>
                        <a:rPr lang="en-US" sz="1600" kern="0" dirty="0">
                          <a:solidFill>
                            <a:srgbClr val="000000"/>
                          </a:solidFill>
                          <a:effectLst/>
                          <a:latin typeface="+mn-ea"/>
                          <a:ea typeface="+mn-ea"/>
                          <a:cs typeface="ＭＳ Ｐゴシック" panose="020B0600070205080204" pitchFamily="50" charset="-128"/>
                        </a:rPr>
                        <a:t>2</a:t>
                      </a:r>
                      <a:endParaRPr lang="ja-JP" sz="1600" kern="100" dirty="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600" kern="0">
                          <a:solidFill>
                            <a:srgbClr val="000000"/>
                          </a:solidFill>
                          <a:effectLst/>
                          <a:latin typeface="+mn-ea"/>
                          <a:ea typeface="+mn-ea"/>
                          <a:cs typeface="ＭＳ Ｐゴシック" panose="020B0600070205080204" pitchFamily="50" charset="-128"/>
                        </a:rPr>
                        <a:t>-6.8</a:t>
                      </a:r>
                      <a:endParaRPr lang="ja-JP" sz="1600" kern="10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600" kern="0" dirty="0">
                          <a:solidFill>
                            <a:srgbClr val="000000"/>
                          </a:solidFill>
                          <a:effectLst/>
                          <a:latin typeface="+mn-ea"/>
                          <a:ea typeface="+mn-ea"/>
                          <a:cs typeface="ＭＳ Ｐゴシック" panose="020B0600070205080204" pitchFamily="50" charset="-128"/>
                        </a:rPr>
                        <a:t>-2.1</a:t>
                      </a:r>
                      <a:endParaRPr lang="ja-JP" sz="1600" kern="100" dirty="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600" kern="0" dirty="0">
                          <a:solidFill>
                            <a:srgbClr val="000000"/>
                          </a:solidFill>
                          <a:effectLst/>
                          <a:latin typeface="+mn-ea"/>
                          <a:ea typeface="+mn-ea"/>
                          <a:cs typeface="ＭＳ Ｐゴシック" panose="020B0600070205080204" pitchFamily="50" charset="-128"/>
                        </a:rPr>
                        <a:t>0.4</a:t>
                      </a:r>
                      <a:endParaRPr lang="ja-JP" sz="1600" kern="100" dirty="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600" kern="0">
                          <a:solidFill>
                            <a:srgbClr val="000000"/>
                          </a:solidFill>
                          <a:effectLst/>
                          <a:latin typeface="+mn-ea"/>
                          <a:ea typeface="+mn-ea"/>
                          <a:cs typeface="ＭＳ Ｐゴシック" panose="020B0600070205080204" pitchFamily="50" charset="-128"/>
                        </a:rPr>
                        <a:t>8.4</a:t>
                      </a:r>
                      <a:endParaRPr lang="ja-JP" sz="1600" kern="100">
                        <a:effectLst/>
                        <a:latin typeface="+mn-ea"/>
                        <a:ea typeface="+mn-ea"/>
                        <a:cs typeface="Times New Roman" panose="02020603050405020304" pitchFamily="18" charset="0"/>
                      </a:endParaRPr>
                    </a:p>
                  </a:txBody>
                  <a:tcPr marL="62865" marR="62865" marT="0" marB="0" anchor="ctr"/>
                </a:tc>
                <a:extLst>
                  <a:ext uri="{0D108BD9-81ED-4DB2-BD59-A6C34878D82A}">
                    <a16:rowId xmlns:a16="http://schemas.microsoft.com/office/drawing/2014/main" val="689751648"/>
                  </a:ext>
                </a:extLst>
              </a:tr>
              <a:tr h="272879">
                <a:tc>
                  <a:txBody>
                    <a:bodyPr/>
                    <a:lstStyle/>
                    <a:p>
                      <a:pPr algn="ctr">
                        <a:spcAft>
                          <a:spcPts val="0"/>
                        </a:spcAft>
                      </a:pPr>
                      <a:r>
                        <a:rPr lang="en-US" sz="1600" kern="0" dirty="0">
                          <a:solidFill>
                            <a:srgbClr val="000000"/>
                          </a:solidFill>
                          <a:effectLst/>
                          <a:latin typeface="+mn-ea"/>
                          <a:ea typeface="+mn-ea"/>
                          <a:cs typeface="ＭＳ Ｐゴシック" panose="020B0600070205080204" pitchFamily="50" charset="-128"/>
                        </a:rPr>
                        <a:t>3</a:t>
                      </a:r>
                      <a:endParaRPr lang="ja-JP" sz="1600" kern="100" dirty="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600" kern="0">
                          <a:solidFill>
                            <a:srgbClr val="000000"/>
                          </a:solidFill>
                          <a:effectLst/>
                          <a:latin typeface="+mn-ea"/>
                          <a:ea typeface="+mn-ea"/>
                          <a:cs typeface="ＭＳ Ｐゴシック" panose="020B0600070205080204" pitchFamily="50" charset="-128"/>
                        </a:rPr>
                        <a:t>-2.4</a:t>
                      </a:r>
                      <a:endParaRPr lang="ja-JP" sz="1600" kern="10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600" kern="0">
                          <a:solidFill>
                            <a:srgbClr val="000000"/>
                          </a:solidFill>
                          <a:effectLst/>
                          <a:latin typeface="+mn-ea"/>
                          <a:ea typeface="+mn-ea"/>
                          <a:cs typeface="ＭＳ Ｐゴシック" panose="020B0600070205080204" pitchFamily="50" charset="-128"/>
                        </a:rPr>
                        <a:t>1.9</a:t>
                      </a:r>
                      <a:endParaRPr lang="ja-JP" sz="1600" kern="10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600" kern="0" dirty="0">
                          <a:solidFill>
                            <a:srgbClr val="000000"/>
                          </a:solidFill>
                          <a:effectLst/>
                          <a:latin typeface="+mn-ea"/>
                          <a:ea typeface="+mn-ea"/>
                          <a:cs typeface="ＭＳ Ｐゴシック" panose="020B0600070205080204" pitchFamily="50" charset="-128"/>
                        </a:rPr>
                        <a:t>3.8</a:t>
                      </a:r>
                      <a:endParaRPr lang="ja-JP" sz="1600" kern="100" dirty="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600" kern="0" dirty="0">
                          <a:solidFill>
                            <a:srgbClr val="000000"/>
                          </a:solidFill>
                          <a:effectLst/>
                          <a:latin typeface="+mn-ea"/>
                          <a:ea typeface="+mn-ea"/>
                          <a:cs typeface="ＭＳ Ｐゴシック" panose="020B0600070205080204" pitchFamily="50" charset="-128"/>
                        </a:rPr>
                        <a:t>13.5</a:t>
                      </a:r>
                      <a:endParaRPr lang="ja-JP" sz="1600" kern="100" dirty="0">
                        <a:effectLst/>
                        <a:latin typeface="+mn-ea"/>
                        <a:ea typeface="+mn-ea"/>
                        <a:cs typeface="Times New Roman" panose="02020603050405020304" pitchFamily="18" charset="0"/>
                      </a:endParaRPr>
                    </a:p>
                  </a:txBody>
                  <a:tcPr marL="62865" marR="62865" marT="0" marB="0" anchor="ctr"/>
                </a:tc>
                <a:extLst>
                  <a:ext uri="{0D108BD9-81ED-4DB2-BD59-A6C34878D82A}">
                    <a16:rowId xmlns:a16="http://schemas.microsoft.com/office/drawing/2014/main" val="603512540"/>
                  </a:ext>
                </a:extLst>
              </a:tr>
              <a:tr h="272879">
                <a:tc>
                  <a:txBody>
                    <a:bodyPr/>
                    <a:lstStyle/>
                    <a:p>
                      <a:pPr algn="ctr">
                        <a:spcAft>
                          <a:spcPts val="0"/>
                        </a:spcAft>
                      </a:pPr>
                      <a:r>
                        <a:rPr lang="en-US" sz="1600" kern="0" dirty="0">
                          <a:solidFill>
                            <a:srgbClr val="000000"/>
                          </a:solidFill>
                          <a:effectLst/>
                          <a:latin typeface="+mn-ea"/>
                          <a:ea typeface="+mn-ea"/>
                          <a:cs typeface="ＭＳ Ｐゴシック" panose="020B0600070205080204" pitchFamily="50" charset="-128"/>
                        </a:rPr>
                        <a:t>4</a:t>
                      </a:r>
                      <a:endParaRPr lang="ja-JP" sz="1600" kern="100" dirty="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600" kern="0" dirty="0">
                          <a:solidFill>
                            <a:srgbClr val="000000"/>
                          </a:solidFill>
                          <a:effectLst/>
                          <a:latin typeface="+mn-ea"/>
                          <a:ea typeface="+mn-ea"/>
                          <a:cs typeface="ＭＳ Ｐゴシック" panose="020B0600070205080204" pitchFamily="50" charset="-128"/>
                        </a:rPr>
                        <a:t>0.2</a:t>
                      </a:r>
                      <a:endParaRPr lang="ja-JP" sz="1600" kern="100" dirty="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600" kern="0" dirty="0">
                          <a:solidFill>
                            <a:srgbClr val="000000"/>
                          </a:solidFill>
                          <a:effectLst/>
                          <a:latin typeface="+mn-ea"/>
                          <a:ea typeface="+mn-ea"/>
                          <a:cs typeface="ＭＳ Ｐゴシック" panose="020B0600070205080204" pitchFamily="50" charset="-128"/>
                        </a:rPr>
                        <a:t>3.4</a:t>
                      </a:r>
                      <a:endParaRPr lang="ja-JP" sz="1600" kern="100" dirty="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600" kern="0" dirty="0">
                          <a:solidFill>
                            <a:srgbClr val="000000"/>
                          </a:solidFill>
                          <a:effectLst/>
                          <a:latin typeface="+mn-ea"/>
                          <a:ea typeface="+mn-ea"/>
                          <a:cs typeface="ＭＳ Ｐゴシック" panose="020B0600070205080204" pitchFamily="50" charset="-128"/>
                        </a:rPr>
                        <a:t>6.5</a:t>
                      </a:r>
                      <a:endParaRPr lang="ja-JP" sz="1600" kern="100" dirty="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600" kern="0" dirty="0">
                          <a:solidFill>
                            <a:srgbClr val="000000"/>
                          </a:solidFill>
                          <a:effectLst/>
                          <a:latin typeface="+mn-ea"/>
                          <a:ea typeface="+mn-ea"/>
                          <a:cs typeface="ＭＳ Ｐゴシック" panose="020B0600070205080204" pitchFamily="50" charset="-128"/>
                        </a:rPr>
                        <a:t>17.3</a:t>
                      </a:r>
                      <a:endParaRPr lang="ja-JP" sz="1600" kern="100" dirty="0">
                        <a:effectLst/>
                        <a:latin typeface="+mn-ea"/>
                        <a:ea typeface="+mn-ea"/>
                        <a:cs typeface="Times New Roman" panose="02020603050405020304" pitchFamily="18" charset="0"/>
                      </a:endParaRPr>
                    </a:p>
                  </a:txBody>
                  <a:tcPr marL="62865" marR="62865" marT="0" marB="0" anchor="ctr"/>
                </a:tc>
                <a:extLst>
                  <a:ext uri="{0D108BD9-81ED-4DB2-BD59-A6C34878D82A}">
                    <a16:rowId xmlns:a16="http://schemas.microsoft.com/office/drawing/2014/main" val="795567464"/>
                  </a:ext>
                </a:extLst>
              </a:tr>
            </a:tbl>
          </a:graphicData>
        </a:graphic>
      </p:graphicFrame>
      <p:graphicFrame>
        <p:nvGraphicFramePr>
          <p:cNvPr id="19" name="グラフ 18">
            <a:extLst>
              <a:ext uri="{FF2B5EF4-FFF2-40B4-BE49-F238E27FC236}">
                <a16:creationId xmlns:a16="http://schemas.microsoft.com/office/drawing/2014/main" id="{65343C47-9BD2-4E09-BBFD-EB11461E39FB}"/>
              </a:ext>
            </a:extLst>
          </p:cNvPr>
          <p:cNvGraphicFramePr>
            <a:graphicFrameLocks/>
          </p:cNvGraphicFramePr>
          <p:nvPr>
            <p:extLst>
              <p:ext uri="{D42A27DB-BD31-4B8C-83A1-F6EECF244321}">
                <p14:modId xmlns:p14="http://schemas.microsoft.com/office/powerpoint/2010/main" val="1645754533"/>
              </p:ext>
            </p:extLst>
          </p:nvPr>
        </p:nvGraphicFramePr>
        <p:xfrm>
          <a:off x="1278464" y="4100027"/>
          <a:ext cx="4082100" cy="2408973"/>
        </p:xfrm>
        <a:graphic>
          <a:graphicData uri="http://schemas.openxmlformats.org/drawingml/2006/chart">
            <c:chart xmlns:c="http://schemas.openxmlformats.org/drawingml/2006/chart" xmlns:r="http://schemas.openxmlformats.org/officeDocument/2006/relationships" r:id="rId3"/>
          </a:graphicData>
        </a:graphic>
      </p:graphicFrame>
      <p:sp>
        <p:nvSpPr>
          <p:cNvPr id="3" name="矢印: 下 2">
            <a:extLst>
              <a:ext uri="{FF2B5EF4-FFF2-40B4-BE49-F238E27FC236}">
                <a16:creationId xmlns:a16="http://schemas.microsoft.com/office/drawing/2014/main" id="{BD52A9EA-F0D5-4A6F-B8B7-8DA27486237F}"/>
              </a:ext>
            </a:extLst>
          </p:cNvPr>
          <p:cNvSpPr/>
          <p:nvPr/>
        </p:nvSpPr>
        <p:spPr>
          <a:xfrm>
            <a:off x="3476467" y="3505690"/>
            <a:ext cx="57606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7A5361D0-8C7C-4A22-914C-DFCB00B00123}"/>
              </a:ext>
            </a:extLst>
          </p:cNvPr>
          <p:cNvSpPr txBox="1"/>
          <p:nvPr/>
        </p:nvSpPr>
        <p:spPr>
          <a:xfrm>
            <a:off x="-13130" y="2398476"/>
            <a:ext cx="1192955" cy="646331"/>
          </a:xfrm>
          <a:prstGeom prst="rect">
            <a:avLst/>
          </a:prstGeom>
          <a:noFill/>
        </p:spPr>
        <p:txBody>
          <a:bodyPr wrap="none" rtlCol="0">
            <a:spAutoFit/>
          </a:bodyPr>
          <a:lstStyle/>
          <a:p>
            <a:pPr algn="ctr"/>
            <a:r>
              <a:rPr kumimoji="1" lang="ja-JP" altLang="en-US" dirty="0"/>
              <a:t>公開された</a:t>
            </a:r>
          </a:p>
          <a:p>
            <a:pPr algn="ctr"/>
            <a:r>
              <a:rPr kumimoji="1" lang="ja-JP" altLang="en-US" dirty="0"/>
              <a:t>データ</a:t>
            </a:r>
          </a:p>
        </p:txBody>
      </p:sp>
      <p:sp>
        <p:nvSpPr>
          <p:cNvPr id="27" name="テキスト ボックス 26">
            <a:extLst>
              <a:ext uri="{FF2B5EF4-FFF2-40B4-BE49-F238E27FC236}">
                <a16:creationId xmlns:a16="http://schemas.microsoft.com/office/drawing/2014/main" id="{5C725682-6DE4-463A-AC97-5587C0BB2F3D}"/>
              </a:ext>
            </a:extLst>
          </p:cNvPr>
          <p:cNvSpPr txBox="1"/>
          <p:nvPr/>
        </p:nvSpPr>
        <p:spPr>
          <a:xfrm>
            <a:off x="92073" y="5124907"/>
            <a:ext cx="994182" cy="646331"/>
          </a:xfrm>
          <a:prstGeom prst="rect">
            <a:avLst/>
          </a:prstGeom>
          <a:noFill/>
        </p:spPr>
        <p:txBody>
          <a:bodyPr wrap="none" rtlCol="0">
            <a:spAutoFit/>
          </a:bodyPr>
          <a:lstStyle/>
          <a:p>
            <a:pPr algn="ctr"/>
            <a:r>
              <a:rPr kumimoji="1" lang="ja-JP" altLang="en-US" dirty="0"/>
              <a:t>加工した</a:t>
            </a:r>
          </a:p>
          <a:p>
            <a:pPr algn="ctr"/>
            <a:r>
              <a:rPr kumimoji="1" lang="ja-JP" altLang="en-US" dirty="0"/>
              <a:t>データ</a:t>
            </a:r>
          </a:p>
        </p:txBody>
      </p:sp>
      <p:graphicFrame>
        <p:nvGraphicFramePr>
          <p:cNvPr id="28" name="表 27">
            <a:extLst>
              <a:ext uri="{FF2B5EF4-FFF2-40B4-BE49-F238E27FC236}">
                <a16:creationId xmlns:a16="http://schemas.microsoft.com/office/drawing/2014/main" id="{6A2E4F59-9B2C-4102-8530-21A5DEC8857C}"/>
              </a:ext>
            </a:extLst>
          </p:cNvPr>
          <p:cNvGraphicFramePr>
            <a:graphicFrameLocks noGrp="1"/>
          </p:cNvGraphicFramePr>
          <p:nvPr>
            <p:extLst>
              <p:ext uri="{D42A27DB-BD31-4B8C-83A1-F6EECF244321}">
                <p14:modId xmlns:p14="http://schemas.microsoft.com/office/powerpoint/2010/main" val="3174187078"/>
              </p:ext>
            </p:extLst>
          </p:nvPr>
        </p:nvGraphicFramePr>
        <p:xfrm>
          <a:off x="5868144" y="2054110"/>
          <a:ext cx="3096344" cy="1130498"/>
        </p:xfrm>
        <a:graphic>
          <a:graphicData uri="http://schemas.openxmlformats.org/drawingml/2006/table">
            <a:tbl>
              <a:tblPr firstRow="1" bandRow="1">
                <a:tableStyleId>{5940675A-B579-460E-94D1-54222C63F5DA}</a:tableStyleId>
              </a:tblPr>
              <a:tblGrid>
                <a:gridCol w="1080120">
                  <a:extLst>
                    <a:ext uri="{9D8B030D-6E8A-4147-A177-3AD203B41FA5}">
                      <a16:colId xmlns:a16="http://schemas.microsoft.com/office/drawing/2014/main" val="2573593880"/>
                    </a:ext>
                  </a:extLst>
                </a:gridCol>
                <a:gridCol w="2016224">
                  <a:extLst>
                    <a:ext uri="{9D8B030D-6E8A-4147-A177-3AD203B41FA5}">
                      <a16:colId xmlns:a16="http://schemas.microsoft.com/office/drawing/2014/main" val="1074282999"/>
                    </a:ext>
                  </a:extLst>
                </a:gridCol>
              </a:tblGrid>
              <a:tr h="311861">
                <a:tc>
                  <a:txBody>
                    <a:bodyPr/>
                    <a:lstStyle/>
                    <a:p>
                      <a:pPr algn="ctr">
                        <a:spcAft>
                          <a:spcPts val="0"/>
                        </a:spcAft>
                      </a:pPr>
                      <a:r>
                        <a:rPr lang="ja-JP" altLang="en-US" sz="1600" kern="100" dirty="0">
                          <a:effectLst/>
                          <a:latin typeface="+mn-ea"/>
                          <a:ea typeface="+mn-ea"/>
                          <a:cs typeface="Times New Roman" panose="02020603050405020304" pitchFamily="18" charset="0"/>
                        </a:rPr>
                        <a:t>避難所名</a:t>
                      </a:r>
                      <a:endParaRPr lang="ja-JP" sz="1600" kern="100" dirty="0">
                        <a:effectLst/>
                        <a:latin typeface="+mn-ea"/>
                        <a:ea typeface="+mn-ea"/>
                        <a:cs typeface="Times New Roman" panose="02020603050405020304" pitchFamily="18" charset="0"/>
                      </a:endParaRPr>
                    </a:p>
                  </a:txBody>
                  <a:tcPr marL="62865" marR="62865" marT="0" marB="0" anchor="ctr"/>
                </a:tc>
                <a:tc>
                  <a:txBody>
                    <a:bodyPr/>
                    <a:lstStyle/>
                    <a:p>
                      <a:pPr algn="ctr">
                        <a:spcAft>
                          <a:spcPts val="0"/>
                        </a:spcAft>
                      </a:pPr>
                      <a:r>
                        <a:rPr lang="ja-JP" altLang="en-US" sz="1600" kern="100" dirty="0">
                          <a:effectLst/>
                          <a:latin typeface="+mn-ea"/>
                          <a:ea typeface="+mn-ea"/>
                          <a:cs typeface="Times New Roman" panose="02020603050405020304" pitchFamily="18" charset="0"/>
                        </a:rPr>
                        <a:t>住所</a:t>
                      </a:r>
                      <a:endParaRPr lang="ja-JP" sz="1600" kern="100" dirty="0">
                        <a:effectLst/>
                        <a:latin typeface="+mn-ea"/>
                        <a:ea typeface="+mn-ea"/>
                        <a:cs typeface="Times New Roman" panose="02020603050405020304" pitchFamily="18" charset="0"/>
                      </a:endParaRPr>
                    </a:p>
                  </a:txBody>
                  <a:tcPr marL="62865" marR="62865" marT="0" marB="0" anchor="ctr"/>
                </a:tc>
                <a:extLst>
                  <a:ext uri="{0D108BD9-81ED-4DB2-BD59-A6C34878D82A}">
                    <a16:rowId xmlns:a16="http://schemas.microsoft.com/office/drawing/2014/main" val="2378663766"/>
                  </a:ext>
                </a:extLst>
              </a:tr>
              <a:tr h="272879">
                <a:tc>
                  <a:txBody>
                    <a:bodyPr/>
                    <a:lstStyle/>
                    <a:p>
                      <a:pPr algn="ctr">
                        <a:spcAft>
                          <a:spcPts val="0"/>
                        </a:spcAft>
                      </a:pPr>
                      <a:r>
                        <a:rPr lang="en-US" altLang="ja-JP" sz="1600" kern="0" dirty="0">
                          <a:solidFill>
                            <a:srgbClr val="000000"/>
                          </a:solidFill>
                          <a:effectLst/>
                          <a:latin typeface="+mn-ea"/>
                          <a:ea typeface="+mn-ea"/>
                          <a:cs typeface="Times New Roman" panose="02020603050405020304" pitchFamily="18" charset="0"/>
                        </a:rPr>
                        <a:t>X</a:t>
                      </a:r>
                      <a:endParaRPr lang="ja-JP" sz="1600" kern="100" dirty="0">
                        <a:effectLst/>
                        <a:latin typeface="+mn-ea"/>
                        <a:ea typeface="+mn-ea"/>
                        <a:cs typeface="Times New Roman" panose="02020603050405020304" pitchFamily="18" charset="0"/>
                      </a:endParaRPr>
                    </a:p>
                  </a:txBody>
                  <a:tcPr marL="62865" marR="62865" marT="0" marB="0" anchor="ctr"/>
                </a:tc>
                <a:tc>
                  <a:txBody>
                    <a:bodyPr/>
                    <a:lstStyle/>
                    <a:p>
                      <a:pPr algn="l">
                        <a:spcAft>
                          <a:spcPts val="0"/>
                        </a:spcAft>
                      </a:pPr>
                      <a:r>
                        <a:rPr lang="en-US" altLang="ja-JP" sz="1600" kern="100" dirty="0">
                          <a:effectLst/>
                          <a:latin typeface="+mn-ea"/>
                          <a:ea typeface="+mn-ea"/>
                          <a:cs typeface="Times New Roman" panose="02020603050405020304" pitchFamily="18" charset="0"/>
                        </a:rPr>
                        <a:t>A</a:t>
                      </a:r>
                      <a:r>
                        <a:rPr lang="ja-JP" altLang="en-US" sz="1600" kern="100" dirty="0">
                          <a:effectLst/>
                          <a:latin typeface="+mn-ea"/>
                          <a:ea typeface="+mn-ea"/>
                          <a:cs typeface="Times New Roman" panose="02020603050405020304" pitchFamily="18" charset="0"/>
                        </a:rPr>
                        <a:t>市○○町</a:t>
                      </a:r>
                      <a:r>
                        <a:rPr lang="en-US" altLang="ja-JP" sz="1600" kern="100" dirty="0">
                          <a:effectLst/>
                          <a:latin typeface="+mn-ea"/>
                          <a:ea typeface="+mn-ea"/>
                          <a:cs typeface="Times New Roman" panose="02020603050405020304" pitchFamily="18" charset="0"/>
                        </a:rPr>
                        <a:t>2-3</a:t>
                      </a:r>
                      <a:endParaRPr lang="ja-JP" sz="1600" kern="100" dirty="0">
                        <a:effectLst/>
                        <a:latin typeface="+mn-ea"/>
                        <a:ea typeface="+mn-ea"/>
                        <a:cs typeface="Times New Roman" panose="02020603050405020304" pitchFamily="18" charset="0"/>
                      </a:endParaRPr>
                    </a:p>
                  </a:txBody>
                  <a:tcPr marL="62865" marR="62865" marT="0" marB="0" anchor="ctr"/>
                </a:tc>
                <a:extLst>
                  <a:ext uri="{0D108BD9-81ED-4DB2-BD59-A6C34878D82A}">
                    <a16:rowId xmlns:a16="http://schemas.microsoft.com/office/drawing/2014/main" val="3173575742"/>
                  </a:ext>
                </a:extLst>
              </a:tr>
              <a:tr h="272879">
                <a:tc>
                  <a:txBody>
                    <a:bodyPr/>
                    <a:lstStyle/>
                    <a:p>
                      <a:pPr algn="ctr">
                        <a:spcAft>
                          <a:spcPts val="0"/>
                        </a:spcAft>
                      </a:pPr>
                      <a:r>
                        <a:rPr lang="en-US" sz="1600" kern="0" dirty="0">
                          <a:solidFill>
                            <a:srgbClr val="000000"/>
                          </a:solidFill>
                          <a:effectLst/>
                          <a:latin typeface="+mn-ea"/>
                          <a:ea typeface="+mn-ea"/>
                          <a:cs typeface="ＭＳ Ｐゴシック" panose="020B0600070205080204" pitchFamily="50" charset="-128"/>
                        </a:rPr>
                        <a:t>Y</a:t>
                      </a:r>
                      <a:endParaRPr lang="ja-JP" sz="1600" kern="100" dirty="0">
                        <a:effectLst/>
                        <a:latin typeface="+mn-ea"/>
                        <a:ea typeface="+mn-ea"/>
                        <a:cs typeface="Times New Roman" panose="02020603050405020304" pitchFamily="18" charset="0"/>
                      </a:endParaRPr>
                    </a:p>
                  </a:txBody>
                  <a:tcPr marL="62865" marR="6286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kern="100" dirty="0">
                          <a:effectLst/>
                          <a:latin typeface="+mn-ea"/>
                          <a:ea typeface="+mn-ea"/>
                          <a:cs typeface="Times New Roman" panose="02020603050405020304" pitchFamily="18" charset="0"/>
                        </a:rPr>
                        <a:t>A</a:t>
                      </a:r>
                      <a:r>
                        <a:rPr lang="ja-JP" altLang="en-US" sz="1600" kern="100" dirty="0">
                          <a:effectLst/>
                          <a:latin typeface="+mn-ea"/>
                          <a:ea typeface="+mn-ea"/>
                          <a:cs typeface="Times New Roman" panose="02020603050405020304" pitchFamily="18" charset="0"/>
                        </a:rPr>
                        <a:t>市△△町</a:t>
                      </a:r>
                      <a:r>
                        <a:rPr lang="en-US" altLang="ja-JP" sz="1600" kern="100" dirty="0">
                          <a:effectLst/>
                          <a:latin typeface="+mn-ea"/>
                          <a:ea typeface="+mn-ea"/>
                          <a:cs typeface="Times New Roman" panose="02020603050405020304" pitchFamily="18" charset="0"/>
                        </a:rPr>
                        <a:t>4-5</a:t>
                      </a:r>
                      <a:endParaRPr lang="ja-JP" altLang="ja-JP" sz="1600" kern="100" dirty="0">
                        <a:effectLst/>
                        <a:latin typeface="+mn-ea"/>
                        <a:ea typeface="+mn-ea"/>
                        <a:cs typeface="Times New Roman" panose="02020603050405020304" pitchFamily="18" charset="0"/>
                      </a:endParaRPr>
                    </a:p>
                  </a:txBody>
                  <a:tcPr marL="62865" marR="62865" marT="0" marB="0" anchor="ctr"/>
                </a:tc>
                <a:extLst>
                  <a:ext uri="{0D108BD9-81ED-4DB2-BD59-A6C34878D82A}">
                    <a16:rowId xmlns:a16="http://schemas.microsoft.com/office/drawing/2014/main" val="689751648"/>
                  </a:ext>
                </a:extLst>
              </a:tr>
              <a:tr h="272879">
                <a:tc>
                  <a:txBody>
                    <a:bodyPr/>
                    <a:lstStyle/>
                    <a:p>
                      <a:pPr algn="ctr">
                        <a:spcAft>
                          <a:spcPts val="0"/>
                        </a:spcAft>
                      </a:pPr>
                      <a:r>
                        <a:rPr lang="en-US" sz="1600" kern="0" dirty="0">
                          <a:solidFill>
                            <a:srgbClr val="000000"/>
                          </a:solidFill>
                          <a:effectLst/>
                          <a:latin typeface="+mn-ea"/>
                          <a:ea typeface="+mn-ea"/>
                          <a:cs typeface="ＭＳ Ｐゴシック" panose="020B0600070205080204" pitchFamily="50" charset="-128"/>
                        </a:rPr>
                        <a:t>Z</a:t>
                      </a:r>
                      <a:endParaRPr lang="ja-JP" sz="1600" kern="100" dirty="0">
                        <a:effectLst/>
                        <a:latin typeface="+mn-ea"/>
                        <a:ea typeface="+mn-ea"/>
                        <a:cs typeface="Times New Roman" panose="02020603050405020304" pitchFamily="18" charset="0"/>
                      </a:endParaRPr>
                    </a:p>
                  </a:txBody>
                  <a:tcPr marL="62865" marR="6286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kern="100" dirty="0">
                          <a:effectLst/>
                          <a:latin typeface="+mn-ea"/>
                          <a:ea typeface="+mn-ea"/>
                          <a:cs typeface="Times New Roman" panose="02020603050405020304" pitchFamily="18" charset="0"/>
                        </a:rPr>
                        <a:t>A</a:t>
                      </a:r>
                      <a:r>
                        <a:rPr lang="ja-JP" altLang="en-US" sz="1600" kern="100" dirty="0">
                          <a:effectLst/>
                          <a:latin typeface="+mn-ea"/>
                          <a:ea typeface="+mn-ea"/>
                          <a:cs typeface="Times New Roman" panose="02020603050405020304" pitchFamily="18" charset="0"/>
                        </a:rPr>
                        <a:t>市□□町</a:t>
                      </a:r>
                      <a:r>
                        <a:rPr lang="en-US" altLang="ja-JP" sz="1600" kern="100" dirty="0">
                          <a:effectLst/>
                          <a:latin typeface="+mn-ea"/>
                          <a:ea typeface="+mn-ea"/>
                          <a:cs typeface="Times New Roman" panose="02020603050405020304" pitchFamily="18" charset="0"/>
                        </a:rPr>
                        <a:t>6-1</a:t>
                      </a:r>
                      <a:endParaRPr lang="ja-JP" altLang="ja-JP" sz="1600" kern="100" dirty="0">
                        <a:effectLst/>
                        <a:latin typeface="+mn-ea"/>
                        <a:ea typeface="+mn-ea"/>
                        <a:cs typeface="Times New Roman" panose="02020603050405020304" pitchFamily="18" charset="0"/>
                      </a:endParaRPr>
                    </a:p>
                  </a:txBody>
                  <a:tcPr marL="62865" marR="62865" marT="0" marB="0" anchor="ctr"/>
                </a:tc>
                <a:extLst>
                  <a:ext uri="{0D108BD9-81ED-4DB2-BD59-A6C34878D82A}">
                    <a16:rowId xmlns:a16="http://schemas.microsoft.com/office/drawing/2014/main" val="603512540"/>
                  </a:ext>
                </a:extLst>
              </a:tr>
            </a:tbl>
          </a:graphicData>
        </a:graphic>
      </p:graphicFrame>
      <p:sp>
        <p:nvSpPr>
          <p:cNvPr id="30" name="矢印: 下 29">
            <a:extLst>
              <a:ext uri="{FF2B5EF4-FFF2-40B4-BE49-F238E27FC236}">
                <a16:creationId xmlns:a16="http://schemas.microsoft.com/office/drawing/2014/main" id="{B164B786-BCF6-474B-97F7-F194BA9C8F75}"/>
              </a:ext>
            </a:extLst>
          </p:cNvPr>
          <p:cNvSpPr/>
          <p:nvPr/>
        </p:nvSpPr>
        <p:spPr>
          <a:xfrm>
            <a:off x="7128284" y="3439440"/>
            <a:ext cx="57606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D2D5A700-2939-4B75-9C95-9F72724FFCFE}"/>
              </a:ext>
            </a:extLst>
          </p:cNvPr>
          <p:cNvPicPr>
            <a:picLocks noChangeAspect="1"/>
          </p:cNvPicPr>
          <p:nvPr/>
        </p:nvPicPr>
        <p:blipFill>
          <a:blip r:embed="rId4"/>
          <a:stretch>
            <a:fillRect/>
          </a:stretch>
        </p:blipFill>
        <p:spPr>
          <a:xfrm>
            <a:off x="5737075" y="4125877"/>
            <a:ext cx="3228055" cy="2209293"/>
          </a:xfrm>
          <a:prstGeom prst="rect">
            <a:avLst/>
          </a:prstGeom>
          <a:ln>
            <a:solidFill>
              <a:schemeClr val="tx1"/>
            </a:solidFill>
          </a:ln>
          <a:effectLst>
            <a:outerShdw blurRad="50800" dist="38100" dir="2700000" algn="tl" rotWithShape="0">
              <a:prstClr val="black">
                <a:alpha val="40000"/>
              </a:prstClr>
            </a:outerShdw>
          </a:effectLst>
        </p:spPr>
      </p:pic>
      <p:pic>
        <p:nvPicPr>
          <p:cNvPr id="8" name="図 7">
            <a:extLst>
              <a:ext uri="{FF2B5EF4-FFF2-40B4-BE49-F238E27FC236}">
                <a16:creationId xmlns:a16="http://schemas.microsoft.com/office/drawing/2014/main" id="{39AF2A5B-47C6-4B7E-A92D-203C8C7279A3}"/>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7121254" y="4140344"/>
            <a:ext cx="198908" cy="318253"/>
          </a:xfrm>
          <a:prstGeom prst="rect">
            <a:avLst/>
          </a:prstGeom>
        </p:spPr>
      </p:pic>
      <p:pic>
        <p:nvPicPr>
          <p:cNvPr id="31" name="図 30">
            <a:extLst>
              <a:ext uri="{FF2B5EF4-FFF2-40B4-BE49-F238E27FC236}">
                <a16:creationId xmlns:a16="http://schemas.microsoft.com/office/drawing/2014/main" id="{1CF3BBAD-723B-46C6-A430-65DA6BD56254}"/>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7021800" y="4725638"/>
            <a:ext cx="198908" cy="318253"/>
          </a:xfrm>
          <a:prstGeom prst="rect">
            <a:avLst/>
          </a:prstGeom>
        </p:spPr>
      </p:pic>
      <p:pic>
        <p:nvPicPr>
          <p:cNvPr id="32" name="図 31">
            <a:extLst>
              <a:ext uri="{FF2B5EF4-FFF2-40B4-BE49-F238E27FC236}">
                <a16:creationId xmlns:a16="http://schemas.microsoft.com/office/drawing/2014/main" id="{FAFBFFB2-E405-46A7-96B6-EDD1ABB2AF94}"/>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8244408" y="5612111"/>
            <a:ext cx="198908" cy="318253"/>
          </a:xfrm>
          <a:prstGeom prst="rect">
            <a:avLst/>
          </a:prstGeom>
        </p:spPr>
      </p:pic>
      <p:sp>
        <p:nvSpPr>
          <p:cNvPr id="9" name="四角形: 角を丸くする 8">
            <a:extLst>
              <a:ext uri="{FF2B5EF4-FFF2-40B4-BE49-F238E27FC236}">
                <a16:creationId xmlns:a16="http://schemas.microsoft.com/office/drawing/2014/main" id="{365EE319-8CE8-4DCC-8522-2278FCB586C7}"/>
              </a:ext>
            </a:extLst>
          </p:cNvPr>
          <p:cNvSpPr/>
          <p:nvPr/>
        </p:nvSpPr>
        <p:spPr>
          <a:xfrm>
            <a:off x="6184114" y="6010462"/>
            <a:ext cx="2088232" cy="29120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n-ea"/>
              </a:rPr>
              <a:t>まもなく</a:t>
            </a:r>
            <a:r>
              <a:rPr kumimoji="1" lang="en-US" altLang="ja-JP" sz="1400" dirty="0">
                <a:solidFill>
                  <a:schemeClr val="tx1"/>
                </a:solidFill>
                <a:latin typeface="+mn-ea"/>
              </a:rPr>
              <a:t>X</a:t>
            </a:r>
            <a:r>
              <a:rPr kumimoji="1" lang="ja-JP" altLang="en-US" sz="1400" dirty="0">
                <a:solidFill>
                  <a:schemeClr val="tx1"/>
                </a:solidFill>
                <a:latin typeface="+mn-ea"/>
              </a:rPr>
              <a:t>避難所です</a:t>
            </a:r>
          </a:p>
        </p:txBody>
      </p:sp>
      <p:cxnSp>
        <p:nvCxnSpPr>
          <p:cNvPr id="10" name="直線コネクタ 9">
            <a:extLst>
              <a:ext uri="{FF2B5EF4-FFF2-40B4-BE49-F238E27FC236}">
                <a16:creationId xmlns:a16="http://schemas.microsoft.com/office/drawing/2014/main" id="{1170DF74-8EBA-4D8E-A334-43B667A6D2DE}"/>
              </a:ext>
            </a:extLst>
          </p:cNvPr>
          <p:cNvCxnSpPr/>
          <p:nvPr/>
        </p:nvCxnSpPr>
        <p:spPr>
          <a:xfrm>
            <a:off x="1856287" y="5746824"/>
            <a:ext cx="32403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D5547AA6-C1C7-4F20-B50B-33EAA6D8632D}"/>
              </a:ext>
            </a:extLst>
          </p:cNvPr>
          <p:cNvCxnSpPr>
            <a:cxnSpLocks/>
          </p:cNvCxnSpPr>
          <p:nvPr/>
        </p:nvCxnSpPr>
        <p:spPr>
          <a:xfrm>
            <a:off x="1856287" y="4140344"/>
            <a:ext cx="0" cy="18701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78EE975-C592-4DA1-8444-DAB5947BCDEC}"/>
              </a:ext>
            </a:extLst>
          </p:cNvPr>
          <p:cNvSpPr txBox="1"/>
          <p:nvPr/>
        </p:nvSpPr>
        <p:spPr>
          <a:xfrm>
            <a:off x="5005725" y="5791864"/>
            <a:ext cx="338554" cy="276999"/>
          </a:xfrm>
          <a:prstGeom prst="rect">
            <a:avLst/>
          </a:prstGeom>
          <a:noFill/>
        </p:spPr>
        <p:txBody>
          <a:bodyPr wrap="none" rtlCol="0">
            <a:spAutoFit/>
          </a:bodyPr>
          <a:lstStyle/>
          <a:p>
            <a:r>
              <a:rPr kumimoji="1" lang="ja-JP" altLang="en-US" sz="1200" dirty="0"/>
              <a:t>月</a:t>
            </a:r>
          </a:p>
        </p:txBody>
      </p:sp>
      <p:cxnSp>
        <p:nvCxnSpPr>
          <p:cNvPr id="25" name="直線コネクタ 24">
            <a:extLst>
              <a:ext uri="{FF2B5EF4-FFF2-40B4-BE49-F238E27FC236}">
                <a16:creationId xmlns:a16="http://schemas.microsoft.com/office/drawing/2014/main" id="{5FB4764A-6A1E-4E7D-A040-6FB789E77577}"/>
              </a:ext>
            </a:extLst>
          </p:cNvPr>
          <p:cNvCxnSpPr/>
          <p:nvPr/>
        </p:nvCxnSpPr>
        <p:spPr>
          <a:xfrm>
            <a:off x="1856287" y="5230523"/>
            <a:ext cx="324036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E137E414-1AF4-4442-91F8-2FD76F30D9D9}"/>
              </a:ext>
            </a:extLst>
          </p:cNvPr>
          <p:cNvCxnSpPr>
            <a:cxnSpLocks/>
          </p:cNvCxnSpPr>
          <p:nvPr/>
        </p:nvCxnSpPr>
        <p:spPr>
          <a:xfrm>
            <a:off x="3059832" y="4272470"/>
            <a:ext cx="0" cy="149876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AE2C0342-0384-496F-BD88-983B960C0FD9}"/>
              </a:ext>
            </a:extLst>
          </p:cNvPr>
          <p:cNvCxnSpPr>
            <a:cxnSpLocks/>
          </p:cNvCxnSpPr>
          <p:nvPr/>
        </p:nvCxnSpPr>
        <p:spPr>
          <a:xfrm>
            <a:off x="3923928" y="4272470"/>
            <a:ext cx="0" cy="149876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5CDA628D-495C-4741-A930-C8D8F74CEA83}"/>
              </a:ext>
            </a:extLst>
          </p:cNvPr>
          <p:cNvCxnSpPr>
            <a:cxnSpLocks/>
          </p:cNvCxnSpPr>
          <p:nvPr/>
        </p:nvCxnSpPr>
        <p:spPr>
          <a:xfrm>
            <a:off x="2195736" y="4294507"/>
            <a:ext cx="0" cy="149876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D701E8AF-6A41-4073-9D6A-C72716F91A8A}"/>
              </a:ext>
            </a:extLst>
          </p:cNvPr>
          <p:cNvCxnSpPr>
            <a:cxnSpLocks/>
          </p:cNvCxnSpPr>
          <p:nvPr/>
        </p:nvCxnSpPr>
        <p:spPr>
          <a:xfrm>
            <a:off x="4788024" y="4294507"/>
            <a:ext cx="0" cy="149876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378C4A46-A31A-46C3-8027-3E4CE3EF6359}"/>
              </a:ext>
            </a:extLst>
          </p:cNvPr>
          <p:cNvCxnSpPr/>
          <p:nvPr/>
        </p:nvCxnSpPr>
        <p:spPr>
          <a:xfrm>
            <a:off x="1856287" y="4300212"/>
            <a:ext cx="324036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294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5</a:t>
            </a:fld>
            <a:endParaRPr kumimoji="1" lang="ja-JP" altLang="en-US"/>
          </a:p>
        </p:txBody>
      </p:sp>
      <p:sp>
        <p:nvSpPr>
          <p:cNvPr id="11" name="正方形/長方形 10"/>
          <p:cNvSpPr/>
          <p:nvPr/>
        </p:nvSpPr>
        <p:spPr>
          <a:xfrm>
            <a:off x="442020" y="1432967"/>
            <a:ext cx="8331968"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アプリケーションで利用するためには、</a:t>
            </a:r>
            <a:r>
              <a:rPr lang="ja-JP" altLang="en-US" sz="2000" dirty="0">
                <a:solidFill>
                  <a:srgbClr val="FF0000"/>
                </a:solidFill>
                <a:latin typeface="+mn-ea"/>
                <a:cs typeface="Meiryo UI" panose="020B0604030504040204" pitchFamily="50" charset="-128"/>
              </a:rPr>
              <a:t>二次利用できる利用ルール</a:t>
            </a:r>
            <a:r>
              <a:rPr lang="ja-JP" altLang="en-US" sz="2000" dirty="0">
                <a:solidFill>
                  <a:schemeClr val="tx1"/>
                </a:solidFill>
                <a:latin typeface="+mn-ea"/>
                <a:cs typeface="Meiryo UI" panose="020B0604030504040204" pitchFamily="50" charset="-128"/>
              </a:rPr>
              <a:t>が必要です。</a:t>
            </a:r>
          </a:p>
        </p:txBody>
      </p:sp>
      <p:sp>
        <p:nvSpPr>
          <p:cNvPr id="2" name="タイトル 1"/>
          <p:cNvSpPr>
            <a:spLocks noGrp="1"/>
          </p:cNvSpPr>
          <p:nvPr>
            <p:ph type="title"/>
          </p:nvPr>
        </p:nvSpPr>
        <p:spPr>
          <a:xfrm>
            <a:off x="251520" y="313813"/>
            <a:ext cx="8712968" cy="424732"/>
          </a:xfrm>
        </p:spPr>
        <p:txBody>
          <a:bodyPr/>
          <a:lstStyle/>
          <a:p>
            <a:r>
              <a:rPr lang="en-US" altLang="ja-JP" dirty="0">
                <a:latin typeface="+mn-ea"/>
                <a:ea typeface="+mn-ea"/>
              </a:rPr>
              <a:t>1.1 </a:t>
            </a:r>
            <a:r>
              <a:rPr lang="ja-JP" altLang="en-US" dirty="0">
                <a:latin typeface="+mn-ea"/>
                <a:ea typeface="+mn-ea"/>
              </a:rPr>
              <a:t>オープンデータの定義</a:t>
            </a:r>
            <a:endParaRPr kumimoji="1" lang="ja-JP" altLang="en-US" dirty="0">
              <a:latin typeface="+mn-ea"/>
              <a:ea typeface="+mn-ea"/>
            </a:endParaRPr>
          </a:p>
        </p:txBody>
      </p:sp>
      <p:sp>
        <p:nvSpPr>
          <p:cNvPr id="3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1.</a:t>
            </a:r>
            <a:r>
              <a:rPr lang="ja-JP" altLang="en-US" sz="1200" dirty="0">
                <a:latin typeface="+mn-ea"/>
                <a:ea typeface="+mn-ea"/>
              </a:rPr>
              <a:t>オープンデータとは何かを理解する</a:t>
            </a:r>
          </a:p>
        </p:txBody>
      </p:sp>
      <p:sp>
        <p:nvSpPr>
          <p:cNvPr id="17" name="四角形: 角を丸くする 16">
            <a:extLst>
              <a:ext uri="{FF2B5EF4-FFF2-40B4-BE49-F238E27FC236}">
                <a16:creationId xmlns:a16="http://schemas.microsoft.com/office/drawing/2014/main" id="{C6452CBA-C654-49C3-AB12-17FD5D73039B}"/>
              </a:ext>
            </a:extLst>
          </p:cNvPr>
          <p:cNvSpPr/>
          <p:nvPr/>
        </p:nvSpPr>
        <p:spPr>
          <a:xfrm>
            <a:off x="107503" y="2230009"/>
            <a:ext cx="8474508" cy="2004404"/>
          </a:xfrm>
          <a:prstGeom prst="roundRect">
            <a:avLst/>
          </a:prstGeom>
          <a:no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600" dirty="0">
              <a:solidFill>
                <a:schemeClr val="tx1"/>
              </a:solidFill>
            </a:endParaRPr>
          </a:p>
        </p:txBody>
      </p:sp>
      <p:sp>
        <p:nvSpPr>
          <p:cNvPr id="13" name="正方形/長方形 12">
            <a:extLst>
              <a:ext uri="{FF2B5EF4-FFF2-40B4-BE49-F238E27FC236}">
                <a16:creationId xmlns:a16="http://schemas.microsoft.com/office/drawing/2014/main" id="{C1A10BEC-68E1-4119-AD93-5F9B5A23102E}"/>
              </a:ext>
            </a:extLst>
          </p:cNvPr>
          <p:cNvSpPr/>
          <p:nvPr/>
        </p:nvSpPr>
        <p:spPr>
          <a:xfrm>
            <a:off x="500565" y="2060732"/>
            <a:ext cx="2962671" cy="338554"/>
          </a:xfrm>
          <a:prstGeom prst="rect">
            <a:avLst/>
          </a:prstGeom>
          <a:solidFill>
            <a:schemeClr val="bg1"/>
          </a:solidFill>
        </p:spPr>
        <p:txBody>
          <a:bodyPr wrap="none">
            <a:spAutoFit/>
          </a:bodyPr>
          <a:lstStyle/>
          <a:p>
            <a:r>
              <a:rPr lang="ja-JP" altLang="en-US" sz="1600" dirty="0">
                <a:latin typeface="+mn-ea"/>
                <a:cs typeface="Meiryo UI" panose="020B0604030504040204" pitchFamily="50" charset="-128"/>
              </a:rPr>
              <a:t>二次利用できない利用ルールの例</a:t>
            </a:r>
          </a:p>
        </p:txBody>
      </p:sp>
      <p:sp>
        <p:nvSpPr>
          <p:cNvPr id="23" name="四角形: 角を丸くする 22">
            <a:extLst>
              <a:ext uri="{FF2B5EF4-FFF2-40B4-BE49-F238E27FC236}">
                <a16:creationId xmlns:a16="http://schemas.microsoft.com/office/drawing/2014/main" id="{3FC23178-D9DE-4B08-B856-5DD20A6B5F77}"/>
              </a:ext>
            </a:extLst>
          </p:cNvPr>
          <p:cNvSpPr/>
          <p:nvPr/>
        </p:nvSpPr>
        <p:spPr>
          <a:xfrm>
            <a:off x="114214" y="4488471"/>
            <a:ext cx="8490233" cy="2252897"/>
          </a:xfrm>
          <a:prstGeom prst="roundRect">
            <a:avLst/>
          </a:prstGeom>
          <a:no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600" dirty="0">
              <a:solidFill>
                <a:schemeClr val="tx1"/>
              </a:solidFill>
            </a:endParaRPr>
          </a:p>
        </p:txBody>
      </p:sp>
      <p:sp>
        <p:nvSpPr>
          <p:cNvPr id="24" name="正方形/長方形 23">
            <a:extLst>
              <a:ext uri="{FF2B5EF4-FFF2-40B4-BE49-F238E27FC236}">
                <a16:creationId xmlns:a16="http://schemas.microsoft.com/office/drawing/2014/main" id="{DBB38B51-161F-4D34-BC90-7E592825FA94}"/>
              </a:ext>
            </a:extLst>
          </p:cNvPr>
          <p:cNvSpPr/>
          <p:nvPr/>
        </p:nvSpPr>
        <p:spPr>
          <a:xfrm>
            <a:off x="304715" y="4348342"/>
            <a:ext cx="6266459" cy="338554"/>
          </a:xfrm>
          <a:prstGeom prst="rect">
            <a:avLst/>
          </a:prstGeom>
          <a:solidFill>
            <a:schemeClr val="bg1"/>
          </a:solidFill>
        </p:spPr>
        <p:txBody>
          <a:bodyPr wrap="none">
            <a:spAutoFit/>
          </a:bodyPr>
          <a:lstStyle/>
          <a:p>
            <a:r>
              <a:rPr lang="ja-JP" altLang="en-US" sz="1600" dirty="0">
                <a:latin typeface="+mn-ea"/>
                <a:cs typeface="Meiryo UI" panose="020B0604030504040204" pitchFamily="50" charset="-128"/>
              </a:rPr>
              <a:t>二次利用できる利用ルールの例（政府標準利用規約 </a:t>
            </a:r>
            <a:r>
              <a:rPr lang="en-US" altLang="ja-JP" sz="1600" dirty="0">
                <a:latin typeface="+mn-ea"/>
                <a:cs typeface="Meiryo UI" panose="020B0604030504040204" pitchFamily="50" charset="-128"/>
              </a:rPr>
              <a:t>2.0</a:t>
            </a:r>
            <a:r>
              <a:rPr lang="ja-JP" altLang="en-US" sz="1600" dirty="0">
                <a:latin typeface="+mn-ea"/>
                <a:cs typeface="Meiryo UI" panose="020B0604030504040204" pitchFamily="50" charset="-128"/>
              </a:rPr>
              <a:t>版より抜粋）</a:t>
            </a:r>
          </a:p>
        </p:txBody>
      </p:sp>
      <p:sp>
        <p:nvSpPr>
          <p:cNvPr id="25" name="正方形/長方形 24">
            <a:extLst>
              <a:ext uri="{FF2B5EF4-FFF2-40B4-BE49-F238E27FC236}">
                <a16:creationId xmlns:a16="http://schemas.microsoft.com/office/drawing/2014/main" id="{83945E75-87DF-41FF-A102-EB34C4E93910}"/>
              </a:ext>
            </a:extLst>
          </p:cNvPr>
          <p:cNvSpPr/>
          <p:nvPr/>
        </p:nvSpPr>
        <p:spPr>
          <a:xfrm>
            <a:off x="304714" y="4777920"/>
            <a:ext cx="8011701" cy="161187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mn-ea"/>
              </a:rPr>
              <a:t>…</a:t>
            </a:r>
            <a:r>
              <a:rPr kumimoji="1" lang="ja-JP" altLang="en-US" sz="1400" dirty="0">
                <a:solidFill>
                  <a:schemeClr val="tx1"/>
                </a:solidFill>
                <a:latin typeface="+mn-ea"/>
              </a:rPr>
              <a:t>カタログ掲載実データ</a:t>
            </a:r>
            <a:r>
              <a:rPr kumimoji="1" lang="en-US" altLang="ja-JP" sz="1400" dirty="0">
                <a:solidFill>
                  <a:schemeClr val="tx1"/>
                </a:solidFill>
                <a:latin typeface="+mn-ea"/>
              </a:rPr>
              <a:t>…</a:t>
            </a:r>
            <a:r>
              <a:rPr kumimoji="1" lang="ja-JP" altLang="en-US" sz="1400" dirty="0">
                <a:solidFill>
                  <a:schemeClr val="tx1"/>
                </a:solidFill>
                <a:latin typeface="+mn-ea"/>
              </a:rPr>
              <a:t>は、</a:t>
            </a:r>
            <a:r>
              <a:rPr kumimoji="1" lang="ja-JP" altLang="en-US" sz="1400" u="sng" dirty="0">
                <a:solidFill>
                  <a:schemeClr val="tx1"/>
                </a:solidFill>
                <a:latin typeface="+mn-ea"/>
              </a:rPr>
              <a:t>クリエイティブ・コモンズ・ライセンス（以下「</a:t>
            </a:r>
            <a:r>
              <a:rPr kumimoji="1" lang="en-US" altLang="ja-JP" sz="1400" u="sng" dirty="0">
                <a:solidFill>
                  <a:schemeClr val="tx1"/>
                </a:solidFill>
                <a:latin typeface="+mn-ea"/>
              </a:rPr>
              <a:t>CC</a:t>
            </a:r>
            <a:r>
              <a:rPr kumimoji="1" lang="ja-JP" altLang="en-US" sz="1400" u="sng" dirty="0">
                <a:solidFill>
                  <a:schemeClr val="tx1"/>
                </a:solidFill>
                <a:latin typeface="+mn-ea"/>
              </a:rPr>
              <a:t>ライセンス」といいます。）の表示</a:t>
            </a:r>
            <a:r>
              <a:rPr kumimoji="1" lang="en-US" altLang="ja-JP" sz="1400" u="sng" dirty="0">
                <a:solidFill>
                  <a:schemeClr val="tx1"/>
                </a:solidFill>
                <a:latin typeface="+mn-ea"/>
              </a:rPr>
              <a:t>4.0</a:t>
            </a:r>
            <a:r>
              <a:rPr kumimoji="1" lang="ja-JP" altLang="en-US" sz="1400" u="sng" dirty="0">
                <a:solidFill>
                  <a:schemeClr val="tx1"/>
                </a:solidFill>
                <a:latin typeface="+mn-ea"/>
              </a:rPr>
              <a:t>　国際</a:t>
            </a:r>
            <a:r>
              <a:rPr kumimoji="1" lang="en-US" altLang="ja-JP" sz="1400" u="sng" dirty="0">
                <a:solidFill>
                  <a:schemeClr val="tx1"/>
                </a:solidFill>
                <a:latin typeface="+mn-ea"/>
              </a:rPr>
              <a:t>…</a:t>
            </a:r>
            <a:r>
              <a:rPr kumimoji="1" lang="ja-JP" altLang="en-US" sz="1400" u="sng" dirty="0">
                <a:solidFill>
                  <a:schemeClr val="tx1"/>
                </a:solidFill>
                <a:latin typeface="+mn-ea"/>
              </a:rPr>
              <a:t>により利用できます</a:t>
            </a:r>
            <a:r>
              <a:rPr kumimoji="1" lang="ja-JP" altLang="en-US" sz="1400" dirty="0">
                <a:solidFill>
                  <a:schemeClr val="tx1"/>
                </a:solidFill>
                <a:latin typeface="+mn-ea"/>
              </a:rPr>
              <a:t>。</a:t>
            </a:r>
            <a:endParaRPr kumimoji="1" lang="en-US" altLang="ja-JP" sz="1400" dirty="0">
              <a:solidFill>
                <a:schemeClr val="tx1"/>
              </a:solidFill>
              <a:latin typeface="+mn-ea"/>
            </a:endParaRPr>
          </a:p>
          <a:p>
            <a:r>
              <a:rPr kumimoji="1" lang="ja-JP" altLang="en-US" sz="1400" dirty="0">
                <a:solidFill>
                  <a:schemeClr val="tx1"/>
                </a:solidFill>
                <a:latin typeface="+mn-ea"/>
              </a:rPr>
              <a:t>なお、数値データ、簡単な表・グラフ等のデータは著作権の対象ではありませんので、</a:t>
            </a:r>
            <a:r>
              <a:rPr kumimoji="1" lang="en-US" altLang="ja-JP" sz="1400" dirty="0">
                <a:solidFill>
                  <a:schemeClr val="tx1"/>
                </a:solidFill>
                <a:latin typeface="+mn-ea"/>
              </a:rPr>
              <a:t>…</a:t>
            </a:r>
            <a:r>
              <a:rPr kumimoji="1" lang="ja-JP" altLang="en-US" sz="1400" dirty="0" err="1">
                <a:solidFill>
                  <a:schemeClr val="tx1"/>
                </a:solidFill>
                <a:latin typeface="+mn-ea"/>
              </a:rPr>
              <a:t>、</a:t>
            </a:r>
            <a:r>
              <a:rPr kumimoji="1" lang="ja-JP" altLang="en-US" sz="1400" u="sng" dirty="0">
                <a:solidFill>
                  <a:schemeClr val="tx1"/>
                </a:solidFill>
                <a:latin typeface="+mn-ea"/>
              </a:rPr>
              <a:t>自由に利用できます</a:t>
            </a:r>
            <a:r>
              <a:rPr kumimoji="1" lang="ja-JP" altLang="en-US" sz="1400" dirty="0">
                <a:solidFill>
                  <a:schemeClr val="tx1"/>
                </a:solidFill>
                <a:latin typeface="+mn-ea"/>
              </a:rPr>
              <a:t>。</a:t>
            </a:r>
            <a:endParaRPr kumimoji="1" lang="en-US" altLang="ja-JP" sz="1400" dirty="0">
              <a:solidFill>
                <a:schemeClr val="tx1"/>
              </a:solidFill>
              <a:latin typeface="+mn-ea"/>
            </a:endParaRPr>
          </a:p>
        </p:txBody>
      </p:sp>
      <p:sp>
        <p:nvSpPr>
          <p:cNvPr id="21" name="正方形/長方形 20">
            <a:extLst>
              <a:ext uri="{FF2B5EF4-FFF2-40B4-BE49-F238E27FC236}">
                <a16:creationId xmlns:a16="http://schemas.microsoft.com/office/drawing/2014/main" id="{2185C19C-3FF4-45D0-A9CE-FDCB20268493}"/>
              </a:ext>
            </a:extLst>
          </p:cNvPr>
          <p:cNvSpPr/>
          <p:nvPr/>
        </p:nvSpPr>
        <p:spPr>
          <a:xfrm>
            <a:off x="304714" y="2526429"/>
            <a:ext cx="7939694" cy="11678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当ホームページの内容について、</a:t>
            </a:r>
            <a:r>
              <a:rPr kumimoji="1" lang="ja-JP" altLang="en-US" sz="1400" u="sng" dirty="0">
                <a:solidFill>
                  <a:schemeClr val="tx1"/>
                </a:solidFill>
              </a:rPr>
              <a:t>「私的使用のための複製」や「引用」など著作権法上認められた場合を除き、無断で複製・転用することはできません</a:t>
            </a:r>
            <a:r>
              <a:rPr kumimoji="1" lang="ja-JP" altLang="en-US" sz="1400" dirty="0">
                <a:solidFill>
                  <a:schemeClr val="tx1"/>
                </a:solidFill>
              </a:rPr>
              <a:t>。</a:t>
            </a:r>
          </a:p>
        </p:txBody>
      </p:sp>
      <p:sp>
        <p:nvSpPr>
          <p:cNvPr id="26" name="テキスト ボックス 25">
            <a:extLst>
              <a:ext uri="{FF2B5EF4-FFF2-40B4-BE49-F238E27FC236}">
                <a16:creationId xmlns:a16="http://schemas.microsoft.com/office/drawing/2014/main" id="{5AB0CECD-2EA4-4A1F-866E-5734068F0C16}"/>
              </a:ext>
            </a:extLst>
          </p:cNvPr>
          <p:cNvSpPr txBox="1"/>
          <p:nvPr/>
        </p:nvSpPr>
        <p:spPr>
          <a:xfrm>
            <a:off x="3475564" y="6427080"/>
            <a:ext cx="4536504" cy="276999"/>
          </a:xfrm>
          <a:prstGeom prst="rect">
            <a:avLst/>
          </a:prstGeom>
          <a:noFill/>
        </p:spPr>
        <p:txBody>
          <a:bodyPr wrap="square" rtlCol="0">
            <a:spAutoFit/>
          </a:bodyPr>
          <a:lstStyle/>
          <a:p>
            <a:r>
              <a:rPr kumimoji="1" lang="ja-JP" altLang="en-US" sz="1200" dirty="0"/>
              <a:t>出典：</a:t>
            </a:r>
            <a:r>
              <a:rPr kumimoji="1" lang="en-US" altLang="ja-JP" sz="1200" dirty="0">
                <a:hlinkClick r:id="rId3">
                  <a:extLst>
                    <a:ext uri="{A12FA001-AC4F-418D-AE19-62706E023703}">
                      <ahyp:hlinkClr xmlns:ahyp="http://schemas.microsoft.com/office/drawing/2018/hyperlinkcolor" xmlns="" val="tx"/>
                    </a:ext>
                  </a:extLst>
                </a:hlinkClick>
              </a:rPr>
              <a:t>http://www.data.go.jp/terms-of-use/terms-of-use/</a:t>
            </a:r>
            <a:endParaRPr kumimoji="1" lang="en" altLang="ja-JP" sz="1200" dirty="0"/>
          </a:p>
        </p:txBody>
      </p:sp>
      <p:sp>
        <p:nvSpPr>
          <p:cNvPr id="18" name="正方形/長方形 17">
            <a:extLst>
              <a:ext uri="{FF2B5EF4-FFF2-40B4-BE49-F238E27FC236}">
                <a16:creationId xmlns:a16="http://schemas.microsoft.com/office/drawing/2014/main" id="{68619322-3398-4583-8CB8-8CECB552AAA9}"/>
              </a:ext>
            </a:extLst>
          </p:cNvPr>
          <p:cNvSpPr/>
          <p:nvPr/>
        </p:nvSpPr>
        <p:spPr>
          <a:xfrm>
            <a:off x="215900" y="840309"/>
            <a:ext cx="2771924"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②　二次利用とは？</a:t>
            </a:r>
          </a:p>
        </p:txBody>
      </p:sp>
    </p:spTree>
    <p:extLst>
      <p:ext uri="{BB962C8B-B14F-4D97-AF65-F5344CB8AC3E}">
        <p14:creationId xmlns:p14="http://schemas.microsoft.com/office/powerpoint/2010/main" val="3557480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6</a:t>
            </a:fld>
            <a:endParaRPr kumimoji="1" lang="ja-JP" altLang="en-US"/>
          </a:p>
        </p:txBody>
      </p:sp>
      <p:sp>
        <p:nvSpPr>
          <p:cNvPr id="11" name="正方形/長方形 10"/>
          <p:cNvSpPr/>
          <p:nvPr/>
        </p:nvSpPr>
        <p:spPr>
          <a:xfrm>
            <a:off x="442020" y="1432967"/>
            <a:ext cx="8331968"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u="sng" dirty="0">
                <a:solidFill>
                  <a:srgbClr val="FF0000"/>
                </a:solidFill>
                <a:latin typeface="+mn-ea"/>
                <a:cs typeface="Meiryo UI" panose="020B0604030504040204" pitchFamily="50" charset="-128"/>
              </a:rPr>
              <a:t>機械判読に適した形</a:t>
            </a:r>
            <a:r>
              <a:rPr lang="ja-JP" altLang="en-US" sz="2000" dirty="0">
                <a:solidFill>
                  <a:schemeClr val="tx1"/>
                </a:solidFill>
                <a:latin typeface="+mn-ea"/>
                <a:cs typeface="Meiryo UI" panose="020B0604030504040204" pitchFamily="50" charset="-128"/>
              </a:rPr>
              <a:t>とは、コンピュータが扱いやすい形式です。</a:t>
            </a:r>
          </a:p>
          <a:p>
            <a:r>
              <a:rPr lang="ja-JP" altLang="en-US" sz="2000" dirty="0">
                <a:solidFill>
                  <a:schemeClr val="tx1"/>
                </a:solidFill>
                <a:latin typeface="+mn-ea"/>
                <a:cs typeface="Meiryo UI" panose="020B0604030504040204" pitchFamily="50" charset="-128"/>
              </a:rPr>
              <a:t>機械判読に適した形のデータは、アプリケーションから加工・利用しやすくなります。</a:t>
            </a:r>
          </a:p>
        </p:txBody>
      </p:sp>
      <p:sp>
        <p:nvSpPr>
          <p:cNvPr id="29" name="正方形/長方形 28"/>
          <p:cNvSpPr/>
          <p:nvPr/>
        </p:nvSpPr>
        <p:spPr>
          <a:xfrm>
            <a:off x="215900" y="840309"/>
            <a:ext cx="2771924"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③　機械判読とは？</a:t>
            </a:r>
          </a:p>
        </p:txBody>
      </p:sp>
      <p:sp>
        <p:nvSpPr>
          <p:cNvPr id="2" name="タイトル 1"/>
          <p:cNvSpPr>
            <a:spLocks noGrp="1"/>
          </p:cNvSpPr>
          <p:nvPr>
            <p:ph type="title"/>
          </p:nvPr>
        </p:nvSpPr>
        <p:spPr>
          <a:xfrm>
            <a:off x="251520" y="313813"/>
            <a:ext cx="8712968" cy="424732"/>
          </a:xfrm>
        </p:spPr>
        <p:txBody>
          <a:bodyPr/>
          <a:lstStyle/>
          <a:p>
            <a:r>
              <a:rPr lang="en-US" altLang="ja-JP" dirty="0">
                <a:latin typeface="+mn-ea"/>
                <a:ea typeface="+mn-ea"/>
              </a:rPr>
              <a:t>1.1 </a:t>
            </a:r>
            <a:r>
              <a:rPr lang="ja-JP" altLang="en-US" dirty="0">
                <a:latin typeface="+mn-ea"/>
                <a:ea typeface="+mn-ea"/>
              </a:rPr>
              <a:t>オープンデータの定義</a:t>
            </a:r>
            <a:endParaRPr kumimoji="1" lang="ja-JP" altLang="en-US" dirty="0">
              <a:latin typeface="+mn-ea"/>
              <a:ea typeface="+mn-ea"/>
            </a:endParaRPr>
          </a:p>
        </p:txBody>
      </p:sp>
      <p:sp>
        <p:nvSpPr>
          <p:cNvPr id="3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1.</a:t>
            </a:r>
            <a:r>
              <a:rPr lang="ja-JP" altLang="en-US" sz="1200" dirty="0">
                <a:latin typeface="+mn-ea"/>
                <a:ea typeface="+mn-ea"/>
              </a:rPr>
              <a:t>オープンデータとは何かを理解する</a:t>
            </a:r>
          </a:p>
        </p:txBody>
      </p:sp>
      <p:sp>
        <p:nvSpPr>
          <p:cNvPr id="12" name="正方形/長方形 11">
            <a:extLst>
              <a:ext uri="{FF2B5EF4-FFF2-40B4-BE49-F238E27FC236}">
                <a16:creationId xmlns:a16="http://schemas.microsoft.com/office/drawing/2014/main" id="{DB487B83-59B1-42DE-A1FF-A154532CBFAF}"/>
              </a:ext>
            </a:extLst>
          </p:cNvPr>
          <p:cNvSpPr/>
          <p:nvPr/>
        </p:nvSpPr>
        <p:spPr>
          <a:xfrm>
            <a:off x="296602" y="4052739"/>
            <a:ext cx="4032448" cy="5873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400" dirty="0">
                <a:solidFill>
                  <a:schemeClr val="tx1"/>
                </a:solidFill>
                <a:latin typeface="+mn-ea"/>
                <a:cs typeface="Meiryo UI" panose="020B0604030504040204" pitchFamily="50" charset="-128"/>
              </a:rPr>
              <a:t>人間は、この表をみて、</a:t>
            </a:r>
            <a:r>
              <a:rPr lang="en-US" altLang="ja-JP" sz="1400" dirty="0">
                <a:solidFill>
                  <a:schemeClr val="tx1"/>
                </a:solidFill>
                <a:latin typeface="+mn-ea"/>
                <a:cs typeface="Meiryo UI" panose="020B0604030504040204" pitchFamily="50" charset="-128"/>
              </a:rPr>
              <a:t>2018</a:t>
            </a:r>
            <a:r>
              <a:rPr lang="ja-JP" altLang="en-US" sz="1400" dirty="0">
                <a:solidFill>
                  <a:schemeClr val="tx1"/>
                </a:solidFill>
                <a:latin typeface="+mn-ea"/>
                <a:cs typeface="Meiryo UI" panose="020B0604030504040204" pitchFamily="50" charset="-128"/>
              </a:rPr>
              <a:t>年の</a:t>
            </a:r>
            <a:r>
              <a:rPr lang="en-US" altLang="ja-JP" sz="1400" dirty="0">
                <a:solidFill>
                  <a:schemeClr val="tx1"/>
                </a:solidFill>
                <a:latin typeface="+mn-ea"/>
                <a:cs typeface="Meiryo UI" panose="020B0604030504040204" pitchFamily="50" charset="-128"/>
              </a:rPr>
              <a:t>4</a:t>
            </a:r>
            <a:r>
              <a:rPr lang="ja-JP" altLang="en-US" sz="1400" dirty="0">
                <a:solidFill>
                  <a:schemeClr val="tx1"/>
                </a:solidFill>
                <a:latin typeface="+mn-ea"/>
                <a:cs typeface="Meiryo UI" panose="020B0604030504040204" pitchFamily="50" charset="-128"/>
              </a:rPr>
              <a:t>ヶ月分のデータが</a:t>
            </a:r>
          </a:p>
          <a:p>
            <a:r>
              <a:rPr lang="ja-JP" altLang="en-US" sz="1400" dirty="0">
                <a:solidFill>
                  <a:schemeClr val="tx1"/>
                </a:solidFill>
                <a:latin typeface="+mn-ea"/>
                <a:cs typeface="Meiryo UI" panose="020B0604030504040204" pitchFamily="50" charset="-128"/>
              </a:rPr>
              <a:t>掲載されていることが分かりますが、これをコンピュータは簡単に解釈できません。</a:t>
            </a:r>
          </a:p>
        </p:txBody>
      </p:sp>
      <p:graphicFrame>
        <p:nvGraphicFramePr>
          <p:cNvPr id="9" name="表 8">
            <a:extLst>
              <a:ext uri="{FF2B5EF4-FFF2-40B4-BE49-F238E27FC236}">
                <a16:creationId xmlns:a16="http://schemas.microsoft.com/office/drawing/2014/main" id="{59A5ED5F-B9E5-4B28-AAF0-32CC754F35F3}"/>
              </a:ext>
            </a:extLst>
          </p:cNvPr>
          <p:cNvGraphicFramePr>
            <a:graphicFrameLocks noGrp="1"/>
          </p:cNvGraphicFramePr>
          <p:nvPr>
            <p:extLst>
              <p:ext uri="{D42A27DB-BD31-4B8C-83A1-F6EECF244321}">
                <p14:modId xmlns:p14="http://schemas.microsoft.com/office/powerpoint/2010/main" val="3169455667"/>
              </p:ext>
            </p:extLst>
          </p:nvPr>
        </p:nvGraphicFramePr>
        <p:xfrm>
          <a:off x="395536" y="2712277"/>
          <a:ext cx="4032450" cy="1097280"/>
        </p:xfrm>
        <a:graphic>
          <a:graphicData uri="http://schemas.openxmlformats.org/drawingml/2006/table">
            <a:tbl>
              <a:tblPr firstRow="1" bandRow="1">
                <a:tableStyleId>{5940675A-B579-460E-94D1-54222C63F5DA}</a:tableStyleId>
              </a:tblPr>
              <a:tblGrid>
                <a:gridCol w="672075">
                  <a:extLst>
                    <a:ext uri="{9D8B030D-6E8A-4147-A177-3AD203B41FA5}">
                      <a16:colId xmlns:a16="http://schemas.microsoft.com/office/drawing/2014/main" val="1299530340"/>
                    </a:ext>
                  </a:extLst>
                </a:gridCol>
                <a:gridCol w="672075">
                  <a:extLst>
                    <a:ext uri="{9D8B030D-6E8A-4147-A177-3AD203B41FA5}">
                      <a16:colId xmlns:a16="http://schemas.microsoft.com/office/drawing/2014/main" val="2573593880"/>
                    </a:ext>
                  </a:extLst>
                </a:gridCol>
                <a:gridCol w="672075">
                  <a:extLst>
                    <a:ext uri="{9D8B030D-6E8A-4147-A177-3AD203B41FA5}">
                      <a16:colId xmlns:a16="http://schemas.microsoft.com/office/drawing/2014/main" val="4074538299"/>
                    </a:ext>
                  </a:extLst>
                </a:gridCol>
                <a:gridCol w="672075">
                  <a:extLst>
                    <a:ext uri="{9D8B030D-6E8A-4147-A177-3AD203B41FA5}">
                      <a16:colId xmlns:a16="http://schemas.microsoft.com/office/drawing/2014/main" val="377358970"/>
                    </a:ext>
                  </a:extLst>
                </a:gridCol>
                <a:gridCol w="672075">
                  <a:extLst>
                    <a:ext uri="{9D8B030D-6E8A-4147-A177-3AD203B41FA5}">
                      <a16:colId xmlns:a16="http://schemas.microsoft.com/office/drawing/2014/main" val="783502597"/>
                    </a:ext>
                  </a:extLst>
                </a:gridCol>
                <a:gridCol w="672075">
                  <a:extLst>
                    <a:ext uri="{9D8B030D-6E8A-4147-A177-3AD203B41FA5}">
                      <a16:colId xmlns:a16="http://schemas.microsoft.com/office/drawing/2014/main" val="1081915113"/>
                    </a:ext>
                  </a:extLst>
                </a:gridCol>
              </a:tblGrid>
              <a:tr h="140659">
                <a:tc>
                  <a:txBody>
                    <a:bodyPr/>
                    <a:lstStyle/>
                    <a:p>
                      <a:pPr algn="ctr">
                        <a:spcAft>
                          <a:spcPts val="0"/>
                        </a:spcAft>
                      </a:pPr>
                      <a:r>
                        <a:rPr lang="ja-JP" altLang="en-US" sz="1400" kern="100" dirty="0">
                          <a:effectLst/>
                          <a:latin typeface="+mn-ea"/>
                          <a:ea typeface="+mn-ea"/>
                          <a:cs typeface="Times New Roman" panose="02020603050405020304" pitchFamily="18" charset="0"/>
                        </a:rPr>
                        <a:t>年</a:t>
                      </a:r>
                      <a:endParaRPr lang="ja-JP" sz="1400" kern="100" dirty="0">
                        <a:effectLst/>
                        <a:latin typeface="+mn-ea"/>
                        <a:ea typeface="+mn-ea"/>
                        <a:cs typeface="Times New Roman" panose="02020603050405020304" pitchFamily="18" charset="0"/>
                      </a:endParaRPr>
                    </a:p>
                  </a:txBody>
                  <a:tcPr marL="62865" marR="62865" marT="0" marB="0" anchor="ctr"/>
                </a:tc>
                <a:tc>
                  <a:txBody>
                    <a:bodyPr/>
                    <a:lstStyle/>
                    <a:p>
                      <a:pPr algn="ctr">
                        <a:spcAft>
                          <a:spcPts val="0"/>
                        </a:spcAft>
                      </a:pPr>
                      <a:r>
                        <a:rPr lang="ja-JP" sz="1600" kern="0" dirty="0">
                          <a:solidFill>
                            <a:srgbClr val="000000"/>
                          </a:solidFill>
                          <a:effectLst/>
                          <a:latin typeface="+mn-ea"/>
                          <a:ea typeface="+mn-ea"/>
                          <a:cs typeface="ＭＳ Ｐゴシック" panose="020B0600070205080204" pitchFamily="50" charset="-128"/>
                        </a:rPr>
                        <a:t>月</a:t>
                      </a:r>
                      <a:endParaRPr lang="ja-JP" sz="1400" kern="100" dirty="0">
                        <a:effectLst/>
                        <a:latin typeface="+mn-ea"/>
                        <a:ea typeface="+mn-ea"/>
                        <a:cs typeface="Times New Roman" panose="02020603050405020304" pitchFamily="18" charset="0"/>
                      </a:endParaRPr>
                    </a:p>
                  </a:txBody>
                  <a:tcPr marL="62865" marR="62865" marT="0" marB="0" anchor="ctr"/>
                </a:tc>
                <a:tc>
                  <a:txBody>
                    <a:bodyPr/>
                    <a:lstStyle/>
                    <a:p>
                      <a:pPr algn="ctr">
                        <a:spcAft>
                          <a:spcPts val="0"/>
                        </a:spcAft>
                      </a:pPr>
                      <a:r>
                        <a:rPr lang="en-US" sz="1600" kern="0">
                          <a:solidFill>
                            <a:srgbClr val="000000"/>
                          </a:solidFill>
                          <a:effectLst/>
                          <a:latin typeface="+mn-ea"/>
                          <a:ea typeface="+mn-ea"/>
                          <a:cs typeface="ＭＳ Ｐゴシック" panose="020B0600070205080204" pitchFamily="50" charset="-128"/>
                        </a:rPr>
                        <a:t>A</a:t>
                      </a:r>
                      <a:r>
                        <a:rPr lang="ja-JP" sz="1600" kern="0">
                          <a:solidFill>
                            <a:srgbClr val="000000"/>
                          </a:solidFill>
                          <a:effectLst/>
                          <a:latin typeface="+mn-ea"/>
                          <a:ea typeface="+mn-ea"/>
                          <a:cs typeface="ＭＳ Ｐゴシック" panose="020B0600070205080204" pitchFamily="50" charset="-128"/>
                        </a:rPr>
                        <a:t>市</a:t>
                      </a:r>
                      <a:endParaRPr lang="ja-JP" sz="1400" kern="100">
                        <a:effectLst/>
                        <a:latin typeface="+mn-ea"/>
                        <a:ea typeface="+mn-ea"/>
                        <a:cs typeface="Times New Roman" panose="02020603050405020304" pitchFamily="18" charset="0"/>
                      </a:endParaRPr>
                    </a:p>
                  </a:txBody>
                  <a:tcPr marL="62865" marR="62865" marT="0" marB="0" anchor="ctr"/>
                </a:tc>
                <a:tc>
                  <a:txBody>
                    <a:bodyPr/>
                    <a:lstStyle/>
                    <a:p>
                      <a:pPr algn="ctr">
                        <a:spcAft>
                          <a:spcPts val="0"/>
                        </a:spcAft>
                      </a:pPr>
                      <a:r>
                        <a:rPr lang="en-US" sz="1600" kern="0" dirty="0">
                          <a:solidFill>
                            <a:srgbClr val="000000"/>
                          </a:solidFill>
                          <a:effectLst/>
                          <a:latin typeface="+mn-ea"/>
                          <a:ea typeface="+mn-ea"/>
                          <a:cs typeface="ＭＳ Ｐゴシック" panose="020B0600070205080204" pitchFamily="50" charset="-128"/>
                        </a:rPr>
                        <a:t>B</a:t>
                      </a:r>
                      <a:r>
                        <a:rPr lang="ja-JP" sz="1600" kern="0" dirty="0">
                          <a:solidFill>
                            <a:srgbClr val="000000"/>
                          </a:solidFill>
                          <a:effectLst/>
                          <a:latin typeface="+mn-ea"/>
                          <a:ea typeface="+mn-ea"/>
                          <a:cs typeface="ＭＳ Ｐゴシック" panose="020B0600070205080204" pitchFamily="50" charset="-128"/>
                        </a:rPr>
                        <a:t>市</a:t>
                      </a:r>
                      <a:endParaRPr lang="ja-JP" sz="1400" kern="100" dirty="0">
                        <a:effectLst/>
                        <a:latin typeface="+mn-ea"/>
                        <a:ea typeface="+mn-ea"/>
                        <a:cs typeface="Times New Roman" panose="02020603050405020304" pitchFamily="18" charset="0"/>
                      </a:endParaRPr>
                    </a:p>
                  </a:txBody>
                  <a:tcPr marL="62865" marR="62865" marT="0" marB="0" anchor="ctr"/>
                </a:tc>
                <a:tc>
                  <a:txBody>
                    <a:bodyPr/>
                    <a:lstStyle/>
                    <a:p>
                      <a:pPr algn="ctr">
                        <a:spcAft>
                          <a:spcPts val="0"/>
                        </a:spcAft>
                      </a:pPr>
                      <a:r>
                        <a:rPr lang="en-US" sz="1600" kern="0">
                          <a:solidFill>
                            <a:srgbClr val="000000"/>
                          </a:solidFill>
                          <a:effectLst/>
                          <a:latin typeface="+mn-ea"/>
                          <a:ea typeface="+mn-ea"/>
                          <a:cs typeface="ＭＳ Ｐゴシック" panose="020B0600070205080204" pitchFamily="50" charset="-128"/>
                        </a:rPr>
                        <a:t>C</a:t>
                      </a:r>
                      <a:r>
                        <a:rPr lang="ja-JP" sz="1600" kern="0">
                          <a:solidFill>
                            <a:srgbClr val="000000"/>
                          </a:solidFill>
                          <a:effectLst/>
                          <a:latin typeface="+mn-ea"/>
                          <a:ea typeface="+mn-ea"/>
                          <a:cs typeface="ＭＳ Ｐゴシック" panose="020B0600070205080204" pitchFamily="50" charset="-128"/>
                        </a:rPr>
                        <a:t>市</a:t>
                      </a:r>
                      <a:endParaRPr lang="ja-JP" sz="1400" kern="100">
                        <a:effectLst/>
                        <a:latin typeface="+mn-ea"/>
                        <a:ea typeface="+mn-ea"/>
                        <a:cs typeface="Times New Roman" panose="02020603050405020304" pitchFamily="18" charset="0"/>
                      </a:endParaRPr>
                    </a:p>
                  </a:txBody>
                  <a:tcPr marL="62865" marR="62865" marT="0" marB="0" anchor="ctr"/>
                </a:tc>
                <a:tc>
                  <a:txBody>
                    <a:bodyPr/>
                    <a:lstStyle/>
                    <a:p>
                      <a:pPr algn="ctr">
                        <a:spcAft>
                          <a:spcPts val="0"/>
                        </a:spcAft>
                      </a:pPr>
                      <a:r>
                        <a:rPr lang="en-US" sz="1600" kern="0">
                          <a:solidFill>
                            <a:srgbClr val="000000"/>
                          </a:solidFill>
                          <a:effectLst/>
                          <a:latin typeface="+mn-ea"/>
                          <a:ea typeface="+mn-ea"/>
                          <a:cs typeface="ＭＳ Ｐゴシック" panose="020B0600070205080204" pitchFamily="50" charset="-128"/>
                        </a:rPr>
                        <a:t>D</a:t>
                      </a:r>
                      <a:r>
                        <a:rPr lang="ja-JP" sz="1600" kern="0">
                          <a:solidFill>
                            <a:srgbClr val="000000"/>
                          </a:solidFill>
                          <a:effectLst/>
                          <a:latin typeface="+mn-ea"/>
                          <a:ea typeface="+mn-ea"/>
                          <a:cs typeface="ＭＳ Ｐゴシック" panose="020B0600070205080204" pitchFamily="50" charset="-128"/>
                        </a:rPr>
                        <a:t>町</a:t>
                      </a:r>
                      <a:endParaRPr lang="ja-JP" sz="1400" kern="100">
                        <a:effectLst/>
                        <a:latin typeface="+mn-ea"/>
                        <a:ea typeface="+mn-ea"/>
                        <a:cs typeface="Times New Roman" panose="02020603050405020304" pitchFamily="18" charset="0"/>
                      </a:endParaRPr>
                    </a:p>
                  </a:txBody>
                  <a:tcPr marL="62865" marR="62865" marT="0" marB="0" anchor="ctr"/>
                </a:tc>
                <a:extLst>
                  <a:ext uri="{0D108BD9-81ED-4DB2-BD59-A6C34878D82A}">
                    <a16:rowId xmlns:a16="http://schemas.microsoft.com/office/drawing/2014/main" val="2378663766"/>
                  </a:ext>
                </a:extLst>
              </a:tr>
              <a:tr h="201860">
                <a:tc rowSpan="4">
                  <a:txBody>
                    <a:bodyPr/>
                    <a:lstStyle/>
                    <a:p>
                      <a:pPr algn="ctr">
                        <a:spcAft>
                          <a:spcPts val="0"/>
                        </a:spcAft>
                      </a:pPr>
                      <a:r>
                        <a:rPr lang="en-US" altLang="ja-JP" sz="1400" kern="100" dirty="0">
                          <a:effectLst/>
                          <a:latin typeface="+mn-ea"/>
                          <a:ea typeface="+mn-ea"/>
                          <a:cs typeface="Times New Roman" panose="02020603050405020304" pitchFamily="18" charset="0"/>
                        </a:rPr>
                        <a:t>2018</a:t>
                      </a:r>
                      <a:endParaRPr lang="ja-JP" sz="1400" kern="100" dirty="0">
                        <a:effectLst/>
                        <a:latin typeface="+mn-ea"/>
                        <a:ea typeface="+mn-ea"/>
                        <a:cs typeface="Times New Roman" panose="02020603050405020304" pitchFamily="18" charset="0"/>
                      </a:endParaRPr>
                    </a:p>
                  </a:txBody>
                  <a:tcPr marL="62865" marR="62865" marT="0" marB="0" anchor="ctr"/>
                </a:tc>
                <a:tc>
                  <a:txBody>
                    <a:bodyPr/>
                    <a:lstStyle/>
                    <a:p>
                      <a:pPr algn="ctr">
                        <a:spcAft>
                          <a:spcPts val="0"/>
                        </a:spcAft>
                      </a:pPr>
                      <a:r>
                        <a:rPr lang="en-US" sz="1400" kern="0" dirty="0">
                          <a:solidFill>
                            <a:srgbClr val="000000"/>
                          </a:solidFill>
                          <a:effectLst/>
                          <a:latin typeface="+mn-ea"/>
                          <a:ea typeface="+mn-ea"/>
                          <a:cs typeface="ＭＳ Ｐゴシック" panose="020B0600070205080204" pitchFamily="50" charset="-128"/>
                        </a:rPr>
                        <a:t>1</a:t>
                      </a:r>
                      <a:endParaRPr lang="ja-JP" sz="1400" kern="100" dirty="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400" kern="0">
                          <a:solidFill>
                            <a:srgbClr val="000000"/>
                          </a:solidFill>
                          <a:effectLst/>
                          <a:latin typeface="+mn-ea"/>
                          <a:ea typeface="+mn-ea"/>
                          <a:cs typeface="ＭＳ Ｐゴシック" panose="020B0600070205080204" pitchFamily="50" charset="-128"/>
                        </a:rPr>
                        <a:t>-4.5</a:t>
                      </a:r>
                      <a:endParaRPr lang="ja-JP" sz="1400" kern="10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400" kern="0" dirty="0">
                          <a:solidFill>
                            <a:srgbClr val="000000"/>
                          </a:solidFill>
                          <a:effectLst/>
                          <a:latin typeface="+mn-ea"/>
                          <a:ea typeface="+mn-ea"/>
                          <a:cs typeface="ＭＳ Ｐゴシック" panose="020B0600070205080204" pitchFamily="50" charset="-128"/>
                        </a:rPr>
                        <a:t>-0.5</a:t>
                      </a:r>
                      <a:endParaRPr lang="ja-JP" sz="1400" kern="100" dirty="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400" kern="0">
                          <a:solidFill>
                            <a:srgbClr val="000000"/>
                          </a:solidFill>
                          <a:effectLst/>
                          <a:latin typeface="+mn-ea"/>
                          <a:ea typeface="+mn-ea"/>
                          <a:cs typeface="ＭＳ Ｐゴシック" panose="020B0600070205080204" pitchFamily="50" charset="-128"/>
                        </a:rPr>
                        <a:t>1.6</a:t>
                      </a:r>
                      <a:endParaRPr lang="ja-JP" sz="1400" kern="10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400" kern="0">
                          <a:solidFill>
                            <a:srgbClr val="000000"/>
                          </a:solidFill>
                          <a:effectLst/>
                          <a:latin typeface="+mn-ea"/>
                          <a:ea typeface="+mn-ea"/>
                          <a:cs typeface="ＭＳ Ｐゴシック" panose="020B0600070205080204" pitchFamily="50" charset="-128"/>
                        </a:rPr>
                        <a:t>11.3</a:t>
                      </a:r>
                      <a:endParaRPr lang="ja-JP" sz="1400" kern="100">
                        <a:effectLst/>
                        <a:latin typeface="+mn-ea"/>
                        <a:ea typeface="+mn-ea"/>
                        <a:cs typeface="Times New Roman" panose="02020603050405020304" pitchFamily="18" charset="0"/>
                      </a:endParaRPr>
                    </a:p>
                  </a:txBody>
                  <a:tcPr marL="62865" marR="62865" marT="0" marB="0" anchor="ctr"/>
                </a:tc>
                <a:extLst>
                  <a:ext uri="{0D108BD9-81ED-4DB2-BD59-A6C34878D82A}">
                    <a16:rowId xmlns:a16="http://schemas.microsoft.com/office/drawing/2014/main" val="3173575742"/>
                  </a:ext>
                </a:extLst>
              </a:tr>
              <a:tr h="201860">
                <a:tc vMerge="1">
                  <a:txBody>
                    <a:bodyPr/>
                    <a:lstStyle/>
                    <a:p>
                      <a:pPr algn="ctr">
                        <a:spcAft>
                          <a:spcPts val="0"/>
                        </a:spcAft>
                      </a:pPr>
                      <a:endParaRPr lang="ja-JP" sz="1050" kern="100" dirty="0">
                        <a:effectLst/>
                        <a:latin typeface="+mj-lt"/>
                        <a:ea typeface="ＭＳ 明朝" panose="02020609040205080304" pitchFamily="17" charset="-128"/>
                        <a:cs typeface="Times New Roman" panose="02020603050405020304" pitchFamily="18" charset="0"/>
                      </a:endParaRPr>
                    </a:p>
                  </a:txBody>
                  <a:tcPr marL="62865" marR="62865" marT="0" marB="0" anchor="ctr"/>
                </a:tc>
                <a:tc>
                  <a:txBody>
                    <a:bodyPr/>
                    <a:lstStyle/>
                    <a:p>
                      <a:pPr algn="ctr">
                        <a:spcAft>
                          <a:spcPts val="0"/>
                        </a:spcAft>
                      </a:pPr>
                      <a:r>
                        <a:rPr lang="en-US" sz="1400" kern="0" dirty="0">
                          <a:solidFill>
                            <a:srgbClr val="000000"/>
                          </a:solidFill>
                          <a:effectLst/>
                          <a:latin typeface="+mn-ea"/>
                          <a:ea typeface="+mn-ea"/>
                          <a:cs typeface="ＭＳ Ｐゴシック" panose="020B0600070205080204" pitchFamily="50" charset="-128"/>
                        </a:rPr>
                        <a:t>2</a:t>
                      </a:r>
                      <a:endParaRPr lang="ja-JP" sz="1400" kern="100" dirty="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400" kern="0">
                          <a:solidFill>
                            <a:srgbClr val="000000"/>
                          </a:solidFill>
                          <a:effectLst/>
                          <a:latin typeface="+mn-ea"/>
                          <a:ea typeface="+mn-ea"/>
                          <a:cs typeface="ＭＳ Ｐゴシック" panose="020B0600070205080204" pitchFamily="50" charset="-128"/>
                        </a:rPr>
                        <a:t>-6.8</a:t>
                      </a:r>
                      <a:endParaRPr lang="ja-JP" sz="1400" kern="10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400" kern="0" dirty="0">
                          <a:solidFill>
                            <a:srgbClr val="000000"/>
                          </a:solidFill>
                          <a:effectLst/>
                          <a:latin typeface="+mn-ea"/>
                          <a:ea typeface="+mn-ea"/>
                          <a:cs typeface="ＭＳ Ｐゴシック" panose="020B0600070205080204" pitchFamily="50" charset="-128"/>
                        </a:rPr>
                        <a:t>-2.1</a:t>
                      </a:r>
                      <a:endParaRPr lang="ja-JP" sz="1400" kern="100" dirty="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400" kern="0" dirty="0">
                          <a:solidFill>
                            <a:srgbClr val="000000"/>
                          </a:solidFill>
                          <a:effectLst/>
                          <a:latin typeface="+mn-ea"/>
                          <a:ea typeface="+mn-ea"/>
                          <a:cs typeface="ＭＳ Ｐゴシック" panose="020B0600070205080204" pitchFamily="50" charset="-128"/>
                        </a:rPr>
                        <a:t>0.4</a:t>
                      </a:r>
                      <a:endParaRPr lang="ja-JP" sz="1400" kern="100" dirty="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400" kern="0">
                          <a:solidFill>
                            <a:srgbClr val="000000"/>
                          </a:solidFill>
                          <a:effectLst/>
                          <a:latin typeface="+mn-ea"/>
                          <a:ea typeface="+mn-ea"/>
                          <a:cs typeface="ＭＳ Ｐゴシック" panose="020B0600070205080204" pitchFamily="50" charset="-128"/>
                        </a:rPr>
                        <a:t>8.4</a:t>
                      </a:r>
                      <a:endParaRPr lang="ja-JP" sz="1400" kern="100">
                        <a:effectLst/>
                        <a:latin typeface="+mn-ea"/>
                        <a:ea typeface="+mn-ea"/>
                        <a:cs typeface="Times New Roman" panose="02020603050405020304" pitchFamily="18" charset="0"/>
                      </a:endParaRPr>
                    </a:p>
                  </a:txBody>
                  <a:tcPr marL="62865" marR="62865" marT="0" marB="0" anchor="ctr"/>
                </a:tc>
                <a:extLst>
                  <a:ext uri="{0D108BD9-81ED-4DB2-BD59-A6C34878D82A}">
                    <a16:rowId xmlns:a16="http://schemas.microsoft.com/office/drawing/2014/main" val="689751648"/>
                  </a:ext>
                </a:extLst>
              </a:tr>
              <a:tr h="201860">
                <a:tc vMerge="1">
                  <a:txBody>
                    <a:bodyPr/>
                    <a:lstStyle/>
                    <a:p>
                      <a:pPr algn="ctr">
                        <a:spcAft>
                          <a:spcPts val="0"/>
                        </a:spcAft>
                      </a:pPr>
                      <a:endParaRPr lang="ja-JP" sz="1050" kern="100" dirty="0">
                        <a:effectLst/>
                        <a:latin typeface="+mj-lt"/>
                        <a:ea typeface="ＭＳ 明朝" panose="02020609040205080304" pitchFamily="17" charset="-128"/>
                        <a:cs typeface="Times New Roman" panose="02020603050405020304" pitchFamily="18" charset="0"/>
                      </a:endParaRPr>
                    </a:p>
                  </a:txBody>
                  <a:tcPr marL="62865" marR="62865" marT="0" marB="0" anchor="ctr"/>
                </a:tc>
                <a:tc>
                  <a:txBody>
                    <a:bodyPr/>
                    <a:lstStyle/>
                    <a:p>
                      <a:pPr algn="ctr">
                        <a:spcAft>
                          <a:spcPts val="0"/>
                        </a:spcAft>
                      </a:pPr>
                      <a:r>
                        <a:rPr lang="en-US" sz="1400" kern="0" dirty="0">
                          <a:solidFill>
                            <a:srgbClr val="000000"/>
                          </a:solidFill>
                          <a:effectLst/>
                          <a:latin typeface="+mn-ea"/>
                          <a:ea typeface="+mn-ea"/>
                          <a:cs typeface="ＭＳ Ｐゴシック" panose="020B0600070205080204" pitchFamily="50" charset="-128"/>
                        </a:rPr>
                        <a:t>3</a:t>
                      </a:r>
                      <a:endParaRPr lang="ja-JP" sz="1400" kern="100" dirty="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400" kern="0">
                          <a:solidFill>
                            <a:srgbClr val="000000"/>
                          </a:solidFill>
                          <a:effectLst/>
                          <a:latin typeface="+mn-ea"/>
                          <a:ea typeface="+mn-ea"/>
                          <a:cs typeface="ＭＳ Ｐゴシック" panose="020B0600070205080204" pitchFamily="50" charset="-128"/>
                        </a:rPr>
                        <a:t>-2.4</a:t>
                      </a:r>
                      <a:endParaRPr lang="ja-JP" sz="1400" kern="10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400" kern="0">
                          <a:solidFill>
                            <a:srgbClr val="000000"/>
                          </a:solidFill>
                          <a:effectLst/>
                          <a:latin typeface="+mn-ea"/>
                          <a:ea typeface="+mn-ea"/>
                          <a:cs typeface="ＭＳ Ｐゴシック" panose="020B0600070205080204" pitchFamily="50" charset="-128"/>
                        </a:rPr>
                        <a:t>1.9</a:t>
                      </a:r>
                      <a:endParaRPr lang="ja-JP" sz="1400" kern="10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400" kern="0" dirty="0">
                          <a:solidFill>
                            <a:srgbClr val="000000"/>
                          </a:solidFill>
                          <a:effectLst/>
                          <a:latin typeface="+mn-ea"/>
                          <a:ea typeface="+mn-ea"/>
                          <a:cs typeface="ＭＳ Ｐゴシック" panose="020B0600070205080204" pitchFamily="50" charset="-128"/>
                        </a:rPr>
                        <a:t>3.8</a:t>
                      </a:r>
                      <a:endParaRPr lang="ja-JP" sz="1400" kern="100" dirty="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400" kern="0" dirty="0">
                          <a:solidFill>
                            <a:srgbClr val="000000"/>
                          </a:solidFill>
                          <a:effectLst/>
                          <a:latin typeface="+mn-ea"/>
                          <a:ea typeface="+mn-ea"/>
                          <a:cs typeface="ＭＳ Ｐゴシック" panose="020B0600070205080204" pitchFamily="50" charset="-128"/>
                        </a:rPr>
                        <a:t>13.5</a:t>
                      </a:r>
                      <a:endParaRPr lang="ja-JP" sz="1400" kern="100" dirty="0">
                        <a:effectLst/>
                        <a:latin typeface="+mn-ea"/>
                        <a:ea typeface="+mn-ea"/>
                        <a:cs typeface="Times New Roman" panose="02020603050405020304" pitchFamily="18" charset="0"/>
                      </a:endParaRPr>
                    </a:p>
                  </a:txBody>
                  <a:tcPr marL="62865" marR="62865" marT="0" marB="0" anchor="ctr"/>
                </a:tc>
                <a:extLst>
                  <a:ext uri="{0D108BD9-81ED-4DB2-BD59-A6C34878D82A}">
                    <a16:rowId xmlns:a16="http://schemas.microsoft.com/office/drawing/2014/main" val="603512540"/>
                  </a:ext>
                </a:extLst>
              </a:tr>
              <a:tr h="201860">
                <a:tc vMerge="1">
                  <a:txBody>
                    <a:bodyPr/>
                    <a:lstStyle/>
                    <a:p>
                      <a:pPr algn="ctr">
                        <a:spcAft>
                          <a:spcPts val="0"/>
                        </a:spcAft>
                      </a:pPr>
                      <a:endParaRPr lang="ja-JP" sz="1050" kern="100" dirty="0">
                        <a:effectLst/>
                        <a:latin typeface="+mj-lt"/>
                        <a:ea typeface="ＭＳ 明朝" panose="02020609040205080304" pitchFamily="17" charset="-128"/>
                        <a:cs typeface="Times New Roman" panose="02020603050405020304" pitchFamily="18" charset="0"/>
                      </a:endParaRPr>
                    </a:p>
                  </a:txBody>
                  <a:tcPr marL="62865" marR="62865" marT="0" marB="0" anchor="ctr"/>
                </a:tc>
                <a:tc>
                  <a:txBody>
                    <a:bodyPr/>
                    <a:lstStyle/>
                    <a:p>
                      <a:pPr algn="ctr">
                        <a:spcAft>
                          <a:spcPts val="0"/>
                        </a:spcAft>
                      </a:pPr>
                      <a:r>
                        <a:rPr lang="en-US" sz="1400" kern="0" dirty="0">
                          <a:solidFill>
                            <a:srgbClr val="000000"/>
                          </a:solidFill>
                          <a:effectLst/>
                          <a:latin typeface="+mn-ea"/>
                          <a:ea typeface="+mn-ea"/>
                          <a:cs typeface="ＭＳ Ｐゴシック" panose="020B0600070205080204" pitchFamily="50" charset="-128"/>
                        </a:rPr>
                        <a:t>4</a:t>
                      </a:r>
                      <a:endParaRPr lang="ja-JP" sz="1400" kern="100" dirty="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400" kern="0">
                          <a:solidFill>
                            <a:srgbClr val="000000"/>
                          </a:solidFill>
                          <a:effectLst/>
                          <a:latin typeface="+mn-ea"/>
                          <a:ea typeface="+mn-ea"/>
                          <a:cs typeface="ＭＳ Ｐゴシック" panose="020B0600070205080204" pitchFamily="50" charset="-128"/>
                        </a:rPr>
                        <a:t>0.2</a:t>
                      </a:r>
                      <a:endParaRPr lang="ja-JP" sz="1400" kern="10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400" kern="0">
                          <a:solidFill>
                            <a:srgbClr val="000000"/>
                          </a:solidFill>
                          <a:effectLst/>
                          <a:latin typeface="+mn-ea"/>
                          <a:ea typeface="+mn-ea"/>
                          <a:cs typeface="ＭＳ Ｐゴシック" panose="020B0600070205080204" pitchFamily="50" charset="-128"/>
                        </a:rPr>
                        <a:t>3.4</a:t>
                      </a:r>
                      <a:endParaRPr lang="ja-JP" sz="1400" kern="10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400" kern="0" dirty="0">
                          <a:solidFill>
                            <a:srgbClr val="000000"/>
                          </a:solidFill>
                          <a:effectLst/>
                          <a:latin typeface="+mn-ea"/>
                          <a:ea typeface="+mn-ea"/>
                          <a:cs typeface="ＭＳ Ｐゴシック" panose="020B0600070205080204" pitchFamily="50" charset="-128"/>
                        </a:rPr>
                        <a:t>6.5</a:t>
                      </a:r>
                      <a:endParaRPr lang="ja-JP" sz="1400" kern="100" dirty="0">
                        <a:effectLst/>
                        <a:latin typeface="+mn-ea"/>
                        <a:ea typeface="+mn-ea"/>
                        <a:cs typeface="Times New Roman" panose="02020603050405020304" pitchFamily="18" charset="0"/>
                      </a:endParaRPr>
                    </a:p>
                  </a:txBody>
                  <a:tcPr marL="62865" marR="62865" marT="0" marB="0" anchor="ctr"/>
                </a:tc>
                <a:tc>
                  <a:txBody>
                    <a:bodyPr/>
                    <a:lstStyle/>
                    <a:p>
                      <a:pPr algn="r">
                        <a:spcAft>
                          <a:spcPts val="0"/>
                        </a:spcAft>
                      </a:pPr>
                      <a:r>
                        <a:rPr lang="en-US" sz="1400" kern="0" dirty="0">
                          <a:solidFill>
                            <a:srgbClr val="000000"/>
                          </a:solidFill>
                          <a:effectLst/>
                          <a:latin typeface="+mn-ea"/>
                          <a:ea typeface="+mn-ea"/>
                          <a:cs typeface="ＭＳ Ｐゴシック" panose="020B0600070205080204" pitchFamily="50" charset="-128"/>
                        </a:rPr>
                        <a:t>17.3</a:t>
                      </a:r>
                      <a:endParaRPr lang="ja-JP" sz="1400" kern="100" dirty="0">
                        <a:effectLst/>
                        <a:latin typeface="+mn-ea"/>
                        <a:ea typeface="+mn-ea"/>
                        <a:cs typeface="Times New Roman" panose="02020603050405020304" pitchFamily="18" charset="0"/>
                      </a:endParaRPr>
                    </a:p>
                  </a:txBody>
                  <a:tcPr marL="62865" marR="62865" marT="0" marB="0" anchor="ctr"/>
                </a:tc>
                <a:extLst>
                  <a:ext uri="{0D108BD9-81ED-4DB2-BD59-A6C34878D82A}">
                    <a16:rowId xmlns:a16="http://schemas.microsoft.com/office/drawing/2014/main" val="795567464"/>
                  </a:ext>
                </a:extLst>
              </a:tr>
            </a:tbl>
          </a:graphicData>
        </a:graphic>
      </p:graphicFrame>
      <p:sp>
        <p:nvSpPr>
          <p:cNvPr id="17" name="四角形: 角を丸くする 16">
            <a:extLst>
              <a:ext uri="{FF2B5EF4-FFF2-40B4-BE49-F238E27FC236}">
                <a16:creationId xmlns:a16="http://schemas.microsoft.com/office/drawing/2014/main" id="{C6452CBA-C654-49C3-AB12-17FD5D73039B}"/>
              </a:ext>
            </a:extLst>
          </p:cNvPr>
          <p:cNvSpPr/>
          <p:nvPr/>
        </p:nvSpPr>
        <p:spPr>
          <a:xfrm>
            <a:off x="183198" y="2230009"/>
            <a:ext cx="4536504" cy="2495135"/>
          </a:xfrm>
          <a:prstGeom prst="roundRect">
            <a:avLst/>
          </a:prstGeom>
          <a:no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600" dirty="0">
              <a:solidFill>
                <a:schemeClr val="tx1"/>
              </a:solidFill>
            </a:endParaRPr>
          </a:p>
        </p:txBody>
      </p:sp>
      <p:sp>
        <p:nvSpPr>
          <p:cNvPr id="13" name="正方形/長方形 12">
            <a:extLst>
              <a:ext uri="{FF2B5EF4-FFF2-40B4-BE49-F238E27FC236}">
                <a16:creationId xmlns:a16="http://schemas.microsoft.com/office/drawing/2014/main" id="{C1A10BEC-68E1-4119-AD93-5F9B5A23102E}"/>
              </a:ext>
            </a:extLst>
          </p:cNvPr>
          <p:cNvSpPr/>
          <p:nvPr/>
        </p:nvSpPr>
        <p:spPr>
          <a:xfrm>
            <a:off x="1469160" y="2078370"/>
            <a:ext cx="1901483" cy="338554"/>
          </a:xfrm>
          <a:prstGeom prst="rect">
            <a:avLst/>
          </a:prstGeom>
          <a:solidFill>
            <a:schemeClr val="bg1"/>
          </a:solidFill>
        </p:spPr>
        <p:txBody>
          <a:bodyPr wrap="none">
            <a:spAutoFit/>
          </a:bodyPr>
          <a:lstStyle/>
          <a:p>
            <a:r>
              <a:rPr lang="ja-JP" altLang="en-US" sz="1600" dirty="0">
                <a:latin typeface="+mn-ea"/>
                <a:cs typeface="Meiryo UI" panose="020B0604030504040204" pitchFamily="50" charset="-128"/>
              </a:rPr>
              <a:t>機械判読の難しい例</a:t>
            </a:r>
          </a:p>
        </p:txBody>
      </p:sp>
      <p:sp>
        <p:nvSpPr>
          <p:cNvPr id="20" name="正方形/長方形 19">
            <a:extLst>
              <a:ext uri="{FF2B5EF4-FFF2-40B4-BE49-F238E27FC236}">
                <a16:creationId xmlns:a16="http://schemas.microsoft.com/office/drawing/2014/main" id="{C0DAF585-E04C-4DD4-8A2B-232C5621FF65}"/>
              </a:ext>
            </a:extLst>
          </p:cNvPr>
          <p:cNvSpPr/>
          <p:nvPr/>
        </p:nvSpPr>
        <p:spPr>
          <a:xfrm>
            <a:off x="4975812" y="4007073"/>
            <a:ext cx="4032448" cy="5873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400" dirty="0">
                <a:solidFill>
                  <a:schemeClr val="tx1"/>
                </a:solidFill>
                <a:latin typeface="+mn-ea"/>
                <a:cs typeface="Meiryo UI" panose="020B0604030504040204" pitchFamily="50" charset="-128"/>
              </a:rPr>
              <a:t>表を構成するすべての箇所にデータがあり、そのデータはカンマで区切られています。</a:t>
            </a:r>
          </a:p>
          <a:p>
            <a:r>
              <a:rPr lang="ja-JP" altLang="en-US" sz="1400" dirty="0">
                <a:solidFill>
                  <a:schemeClr val="tx1"/>
                </a:solidFill>
                <a:latin typeface="+mn-ea"/>
                <a:cs typeface="Meiryo UI" panose="020B0604030504040204" pitchFamily="50" charset="-128"/>
              </a:rPr>
              <a:t>このようなデータは、コンピュータが簡単に解釈できます。</a:t>
            </a:r>
          </a:p>
        </p:txBody>
      </p:sp>
      <p:sp>
        <p:nvSpPr>
          <p:cNvPr id="23" name="四角形: 角を丸くする 22">
            <a:extLst>
              <a:ext uri="{FF2B5EF4-FFF2-40B4-BE49-F238E27FC236}">
                <a16:creationId xmlns:a16="http://schemas.microsoft.com/office/drawing/2014/main" id="{3FC23178-D9DE-4B08-B856-5DD20A6B5F77}"/>
              </a:ext>
            </a:extLst>
          </p:cNvPr>
          <p:cNvSpPr/>
          <p:nvPr/>
        </p:nvSpPr>
        <p:spPr>
          <a:xfrm>
            <a:off x="4858724" y="2230009"/>
            <a:ext cx="4149536" cy="2495135"/>
          </a:xfrm>
          <a:prstGeom prst="roundRect">
            <a:avLst/>
          </a:prstGeom>
          <a:no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600" dirty="0">
              <a:solidFill>
                <a:schemeClr val="tx1"/>
              </a:solidFill>
            </a:endParaRPr>
          </a:p>
        </p:txBody>
      </p:sp>
      <p:sp>
        <p:nvSpPr>
          <p:cNvPr id="24" name="正方形/長方形 23">
            <a:extLst>
              <a:ext uri="{FF2B5EF4-FFF2-40B4-BE49-F238E27FC236}">
                <a16:creationId xmlns:a16="http://schemas.microsoft.com/office/drawing/2014/main" id="{DBB38B51-161F-4D34-BC90-7E592825FA94}"/>
              </a:ext>
            </a:extLst>
          </p:cNvPr>
          <p:cNvSpPr/>
          <p:nvPr/>
        </p:nvSpPr>
        <p:spPr>
          <a:xfrm>
            <a:off x="6005664" y="2078370"/>
            <a:ext cx="1888659" cy="338554"/>
          </a:xfrm>
          <a:prstGeom prst="rect">
            <a:avLst/>
          </a:prstGeom>
          <a:solidFill>
            <a:schemeClr val="bg1"/>
          </a:solidFill>
        </p:spPr>
        <p:txBody>
          <a:bodyPr wrap="none">
            <a:spAutoFit/>
          </a:bodyPr>
          <a:lstStyle/>
          <a:p>
            <a:r>
              <a:rPr lang="ja-JP" altLang="en-US" sz="1600" dirty="0">
                <a:latin typeface="+mn-ea"/>
                <a:cs typeface="Meiryo UI" panose="020B0604030504040204" pitchFamily="50" charset="-128"/>
              </a:rPr>
              <a:t>機械判読に適した例</a:t>
            </a:r>
          </a:p>
        </p:txBody>
      </p:sp>
      <p:sp>
        <p:nvSpPr>
          <p:cNvPr id="25" name="正方形/長方形 24">
            <a:extLst>
              <a:ext uri="{FF2B5EF4-FFF2-40B4-BE49-F238E27FC236}">
                <a16:creationId xmlns:a16="http://schemas.microsoft.com/office/drawing/2014/main" id="{83945E75-87DF-41FF-A102-EB34C4E93910}"/>
              </a:ext>
            </a:extLst>
          </p:cNvPr>
          <p:cNvSpPr/>
          <p:nvPr/>
        </p:nvSpPr>
        <p:spPr>
          <a:xfrm>
            <a:off x="5049224" y="2697960"/>
            <a:ext cx="3768536" cy="11678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年</a:t>
            </a:r>
            <a:r>
              <a:rPr kumimoji="1" lang="en-US" altLang="ja-JP" sz="1400" dirty="0">
                <a:solidFill>
                  <a:schemeClr val="tx1"/>
                </a:solidFill>
              </a:rPr>
              <a:t>,</a:t>
            </a:r>
            <a:r>
              <a:rPr kumimoji="1" lang="ja-JP" altLang="en-US" sz="1400" dirty="0">
                <a:solidFill>
                  <a:schemeClr val="tx1"/>
                </a:solidFill>
              </a:rPr>
              <a:t>月</a:t>
            </a:r>
            <a:r>
              <a:rPr kumimoji="1" lang="en-US" altLang="ja-JP" sz="1400" dirty="0">
                <a:solidFill>
                  <a:schemeClr val="tx1"/>
                </a:solidFill>
              </a:rPr>
              <a:t>,A</a:t>
            </a:r>
            <a:r>
              <a:rPr kumimoji="1" lang="ja-JP" altLang="en-US" sz="1400" dirty="0">
                <a:solidFill>
                  <a:schemeClr val="tx1"/>
                </a:solidFill>
              </a:rPr>
              <a:t>市</a:t>
            </a:r>
            <a:r>
              <a:rPr kumimoji="1" lang="en-US" altLang="ja-JP" sz="1400" dirty="0">
                <a:solidFill>
                  <a:schemeClr val="tx1"/>
                </a:solidFill>
              </a:rPr>
              <a:t>,B</a:t>
            </a:r>
            <a:r>
              <a:rPr kumimoji="1" lang="ja-JP" altLang="en-US" sz="1400" dirty="0">
                <a:solidFill>
                  <a:schemeClr val="tx1"/>
                </a:solidFill>
              </a:rPr>
              <a:t>市</a:t>
            </a:r>
            <a:r>
              <a:rPr kumimoji="1" lang="en-US" altLang="ja-JP" sz="1400" dirty="0">
                <a:solidFill>
                  <a:schemeClr val="tx1"/>
                </a:solidFill>
              </a:rPr>
              <a:t>,C</a:t>
            </a:r>
            <a:r>
              <a:rPr kumimoji="1" lang="ja-JP" altLang="en-US" sz="1400" dirty="0">
                <a:solidFill>
                  <a:schemeClr val="tx1"/>
                </a:solidFill>
              </a:rPr>
              <a:t>市</a:t>
            </a:r>
            <a:r>
              <a:rPr kumimoji="1" lang="en-US" altLang="ja-JP" sz="1400" dirty="0">
                <a:solidFill>
                  <a:schemeClr val="tx1"/>
                </a:solidFill>
              </a:rPr>
              <a:t>,D</a:t>
            </a:r>
            <a:r>
              <a:rPr kumimoji="1" lang="ja-JP" altLang="en-US" sz="1400" dirty="0">
                <a:solidFill>
                  <a:schemeClr val="tx1"/>
                </a:solidFill>
              </a:rPr>
              <a:t>町</a:t>
            </a:r>
          </a:p>
          <a:p>
            <a:pPr algn="ctr"/>
            <a:r>
              <a:rPr kumimoji="1" lang="en-US" altLang="ja-JP" sz="1400" dirty="0">
                <a:solidFill>
                  <a:schemeClr val="tx1"/>
                </a:solidFill>
              </a:rPr>
              <a:t>2018,1,-4.5,-0.5,1.6,11.3</a:t>
            </a:r>
          </a:p>
          <a:p>
            <a:pPr algn="ctr"/>
            <a:r>
              <a:rPr kumimoji="1" lang="en-US" altLang="ja-JP" sz="1400" dirty="0">
                <a:solidFill>
                  <a:schemeClr val="tx1"/>
                </a:solidFill>
              </a:rPr>
              <a:t>2018,2,-6.8,-2.1,0.4,8.4</a:t>
            </a:r>
          </a:p>
          <a:p>
            <a:pPr algn="ctr"/>
            <a:r>
              <a:rPr kumimoji="1" lang="en-US" altLang="ja-JP" sz="1400" dirty="0">
                <a:solidFill>
                  <a:schemeClr val="tx1"/>
                </a:solidFill>
              </a:rPr>
              <a:t>2018,3,-2.4,1.9,3.8,13.5</a:t>
            </a:r>
          </a:p>
          <a:p>
            <a:pPr algn="ctr"/>
            <a:r>
              <a:rPr kumimoji="1" lang="en-US" altLang="ja-JP" sz="1400" dirty="0">
                <a:solidFill>
                  <a:schemeClr val="tx1"/>
                </a:solidFill>
              </a:rPr>
              <a:t>2018,4,0.2,3.4,6.5,17.3</a:t>
            </a:r>
          </a:p>
        </p:txBody>
      </p:sp>
    </p:spTree>
    <p:extLst>
      <p:ext uri="{BB962C8B-B14F-4D97-AF65-F5344CB8AC3E}">
        <p14:creationId xmlns:p14="http://schemas.microsoft.com/office/powerpoint/2010/main" val="494115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7</a:t>
            </a:fld>
            <a:endParaRPr kumimoji="1" lang="ja-JP" altLang="en-US"/>
          </a:p>
        </p:txBody>
      </p:sp>
      <p:sp>
        <p:nvSpPr>
          <p:cNvPr id="11" name="正方形/長方形 10"/>
          <p:cNvSpPr/>
          <p:nvPr/>
        </p:nvSpPr>
        <p:spPr>
          <a:xfrm>
            <a:off x="416496" y="1275466"/>
            <a:ext cx="8331968"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2000" dirty="0">
                <a:solidFill>
                  <a:schemeClr val="tx1"/>
                </a:solidFill>
                <a:latin typeface="+mn-ea"/>
                <a:cs typeface="Meiryo UI" panose="020B0604030504040204" pitchFamily="50" charset="-128"/>
              </a:rPr>
              <a:t>G8</a:t>
            </a:r>
            <a:r>
              <a:rPr lang="ja-JP" altLang="en-US" sz="2000" dirty="0">
                <a:solidFill>
                  <a:schemeClr val="tx1"/>
                </a:solidFill>
                <a:latin typeface="+mn-ea"/>
                <a:cs typeface="Meiryo UI" panose="020B0604030504040204" pitchFamily="50" charset="-128"/>
              </a:rPr>
              <a:t>ロック・アーン・サミット</a:t>
            </a:r>
            <a:r>
              <a:rPr lang="en-US" altLang="ja-JP" sz="2000" dirty="0">
                <a:solidFill>
                  <a:schemeClr val="tx1"/>
                </a:solidFill>
                <a:latin typeface="+mn-ea"/>
                <a:cs typeface="Meiryo UI" panose="020B0604030504040204" pitchFamily="50" charset="-128"/>
              </a:rPr>
              <a:t>(2013)</a:t>
            </a:r>
            <a:r>
              <a:rPr lang="ja-JP" altLang="en-US" sz="2000" dirty="0">
                <a:solidFill>
                  <a:schemeClr val="tx1"/>
                </a:solidFill>
                <a:latin typeface="+mn-ea"/>
                <a:cs typeface="Meiryo UI" panose="020B0604030504040204" pitchFamily="50" charset="-128"/>
              </a:rPr>
              <a:t>において「オープンデータ憲章」が合意され、</a:t>
            </a:r>
            <a:br>
              <a:rPr lang="ja-JP" altLang="en-US" sz="2000" dirty="0">
                <a:solidFill>
                  <a:schemeClr val="tx1"/>
                </a:solidFill>
                <a:latin typeface="+mn-ea"/>
                <a:cs typeface="Meiryo UI" panose="020B0604030504040204" pitchFamily="50" charset="-128"/>
              </a:rPr>
            </a:br>
            <a:r>
              <a:rPr lang="ja-JP" altLang="en-US" sz="2000" dirty="0">
                <a:solidFill>
                  <a:schemeClr val="tx1"/>
                </a:solidFill>
                <a:latin typeface="+mn-ea"/>
                <a:cs typeface="Meiryo UI" panose="020B0604030504040204" pitchFamily="50" charset="-128"/>
              </a:rPr>
              <a:t>オープンデータを推進するための</a:t>
            </a:r>
            <a:r>
              <a:rPr lang="en-US" altLang="ja-JP" sz="2000" dirty="0">
                <a:solidFill>
                  <a:schemeClr val="tx1"/>
                </a:solidFill>
                <a:latin typeface="+mn-ea"/>
                <a:cs typeface="Meiryo UI" panose="020B0604030504040204" pitchFamily="50" charset="-128"/>
              </a:rPr>
              <a:t>5</a:t>
            </a:r>
            <a:r>
              <a:rPr lang="ja-JP" altLang="en-US" sz="2000" dirty="0" err="1">
                <a:solidFill>
                  <a:schemeClr val="tx1"/>
                </a:solidFill>
                <a:latin typeface="+mn-ea"/>
                <a:cs typeface="Meiryo UI" panose="020B0604030504040204" pitchFamily="50" charset="-128"/>
              </a:rPr>
              <a:t>つの</a:t>
            </a:r>
            <a:r>
              <a:rPr lang="ja-JP" altLang="en-US" sz="2000" dirty="0">
                <a:solidFill>
                  <a:schemeClr val="tx1"/>
                </a:solidFill>
                <a:latin typeface="+mn-ea"/>
                <a:cs typeface="Meiryo UI" panose="020B0604030504040204" pitchFamily="50" charset="-128"/>
              </a:rPr>
              <a:t>原則が定められました。</a:t>
            </a:r>
          </a:p>
        </p:txBody>
      </p:sp>
      <p:sp>
        <p:nvSpPr>
          <p:cNvPr id="29" name="正方形/長方形 28"/>
          <p:cNvSpPr/>
          <p:nvPr/>
        </p:nvSpPr>
        <p:spPr>
          <a:xfrm>
            <a:off x="215899" y="840309"/>
            <a:ext cx="3216165"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①　</a:t>
            </a:r>
            <a:r>
              <a:rPr lang="en-US" altLang="ja-JP" sz="2000" dirty="0">
                <a:solidFill>
                  <a:schemeClr val="tx1"/>
                </a:solidFill>
                <a:latin typeface="+mn-ea"/>
                <a:cs typeface="Meiryo UI" panose="020B0604030504040204" pitchFamily="50" charset="-128"/>
              </a:rPr>
              <a:t>G8</a:t>
            </a:r>
            <a:r>
              <a:rPr lang="ja-JP" altLang="en-US" sz="2000" dirty="0">
                <a:solidFill>
                  <a:schemeClr val="tx1"/>
                </a:solidFill>
                <a:latin typeface="+mn-ea"/>
                <a:cs typeface="Meiryo UI" panose="020B0604030504040204" pitchFamily="50" charset="-128"/>
              </a:rPr>
              <a:t>「オープンデータ憲章」</a:t>
            </a:r>
          </a:p>
        </p:txBody>
      </p:sp>
      <p:sp>
        <p:nvSpPr>
          <p:cNvPr id="2" name="タイトル 1"/>
          <p:cNvSpPr>
            <a:spLocks noGrp="1"/>
          </p:cNvSpPr>
          <p:nvPr>
            <p:ph type="title"/>
          </p:nvPr>
        </p:nvSpPr>
        <p:spPr>
          <a:xfrm>
            <a:off x="251520" y="313813"/>
            <a:ext cx="8712968" cy="424732"/>
          </a:xfrm>
        </p:spPr>
        <p:txBody>
          <a:bodyPr/>
          <a:lstStyle/>
          <a:p>
            <a:r>
              <a:rPr lang="en-US" altLang="ja-JP" dirty="0">
                <a:latin typeface="+mn-ea"/>
                <a:ea typeface="+mn-ea"/>
              </a:rPr>
              <a:t>1.2 </a:t>
            </a:r>
            <a:r>
              <a:rPr lang="ja-JP" altLang="en-US" dirty="0">
                <a:latin typeface="+mn-ea"/>
                <a:ea typeface="+mn-ea"/>
              </a:rPr>
              <a:t>オープンデータの背景</a:t>
            </a:r>
            <a:endParaRPr kumimoji="1" lang="ja-JP" altLang="en-US" dirty="0">
              <a:latin typeface="+mn-ea"/>
              <a:ea typeface="+mn-ea"/>
            </a:endParaRPr>
          </a:p>
        </p:txBody>
      </p:sp>
      <p:sp>
        <p:nvSpPr>
          <p:cNvPr id="3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1.</a:t>
            </a:r>
            <a:r>
              <a:rPr lang="ja-JP" altLang="en-US" sz="1200" dirty="0">
                <a:latin typeface="+mn-ea"/>
                <a:ea typeface="+mn-ea"/>
              </a:rPr>
              <a:t>オープンデータとは何かを理解する</a:t>
            </a:r>
          </a:p>
        </p:txBody>
      </p:sp>
      <p:sp>
        <p:nvSpPr>
          <p:cNvPr id="3" name="四角形: 角を丸くする 2">
            <a:extLst>
              <a:ext uri="{FF2B5EF4-FFF2-40B4-BE49-F238E27FC236}">
                <a16:creationId xmlns:a16="http://schemas.microsoft.com/office/drawing/2014/main" id="{23ADEE9A-F42D-4357-AAB0-AC0C48501BFB}"/>
              </a:ext>
            </a:extLst>
          </p:cNvPr>
          <p:cNvSpPr/>
          <p:nvPr/>
        </p:nvSpPr>
        <p:spPr>
          <a:xfrm>
            <a:off x="242764" y="2113799"/>
            <a:ext cx="8712968" cy="825584"/>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kumimoji="1" lang="ja-JP" altLang="en-US" sz="1600" dirty="0">
                <a:solidFill>
                  <a:schemeClr val="tx1"/>
                </a:solidFill>
              </a:rPr>
              <a:t>データによっては、公表できないという合理的な理由があることを認識しつつ、この憲章で示されているように、政府のデータすべてが、原則として公表されるという期待を醸成する。</a:t>
            </a:r>
          </a:p>
        </p:txBody>
      </p:sp>
      <p:sp>
        <p:nvSpPr>
          <p:cNvPr id="4" name="テキスト ボックス 3">
            <a:extLst>
              <a:ext uri="{FF2B5EF4-FFF2-40B4-BE49-F238E27FC236}">
                <a16:creationId xmlns:a16="http://schemas.microsoft.com/office/drawing/2014/main" id="{A003C24C-506D-4D6D-9279-DEF27B32D76F}"/>
              </a:ext>
            </a:extLst>
          </p:cNvPr>
          <p:cNvSpPr txBox="1"/>
          <p:nvPr/>
        </p:nvSpPr>
        <p:spPr>
          <a:xfrm>
            <a:off x="416496" y="1940717"/>
            <a:ext cx="3015569" cy="338554"/>
          </a:xfrm>
          <a:prstGeom prst="rect">
            <a:avLst/>
          </a:prstGeom>
          <a:solidFill>
            <a:schemeClr val="bg1"/>
          </a:solidFill>
        </p:spPr>
        <p:txBody>
          <a:bodyPr wrap="none" rtlCol="0">
            <a:spAutoFit/>
          </a:bodyPr>
          <a:lstStyle/>
          <a:p>
            <a:r>
              <a:rPr kumimoji="1" lang="ja-JP" altLang="en-US" sz="1600" dirty="0"/>
              <a:t>原則</a:t>
            </a:r>
            <a:r>
              <a:rPr kumimoji="1" lang="en-US" altLang="ja-JP" sz="1600" dirty="0"/>
              <a:t>1: </a:t>
            </a:r>
            <a:r>
              <a:rPr kumimoji="1" lang="ja-JP" altLang="en-US" sz="1600" dirty="0"/>
              <a:t>原則としてのオープンデータ</a:t>
            </a:r>
          </a:p>
        </p:txBody>
      </p:sp>
      <p:sp>
        <p:nvSpPr>
          <p:cNvPr id="12" name="四角形: 角を丸くする 11">
            <a:extLst>
              <a:ext uri="{FF2B5EF4-FFF2-40B4-BE49-F238E27FC236}">
                <a16:creationId xmlns:a16="http://schemas.microsoft.com/office/drawing/2014/main" id="{132438D6-B9E5-4F61-AC27-E80EDB64B5A1}"/>
              </a:ext>
            </a:extLst>
          </p:cNvPr>
          <p:cNvSpPr/>
          <p:nvPr/>
        </p:nvSpPr>
        <p:spPr>
          <a:xfrm>
            <a:off x="251520" y="3268086"/>
            <a:ext cx="8712968" cy="1518224"/>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kumimoji="1" lang="ja-JP" altLang="en-US" sz="1600" dirty="0">
                <a:solidFill>
                  <a:schemeClr val="tx1"/>
                </a:solidFill>
              </a:rPr>
              <a:t>時宜を得た、包括的且つ正確な質の高いオープンデータを公表する。</a:t>
            </a:r>
          </a:p>
          <a:p>
            <a:pPr marL="285750" indent="-285750">
              <a:buFont typeface="Wingdings" panose="05000000000000000000" pitchFamily="2" charset="2"/>
              <a:buChar char="l"/>
            </a:pPr>
            <a:r>
              <a:rPr kumimoji="1" lang="ja-JP" altLang="en-US" sz="1600" dirty="0">
                <a:solidFill>
                  <a:schemeClr val="tx1"/>
                </a:solidFill>
              </a:rPr>
              <a:t>データの情報は、多言語に訳される必要はないが、平易且つ明確な言語で記述されることを確保する。</a:t>
            </a:r>
          </a:p>
          <a:p>
            <a:pPr marL="285750" indent="-285750">
              <a:buFont typeface="Wingdings" panose="05000000000000000000" pitchFamily="2" charset="2"/>
              <a:buChar char="l"/>
            </a:pPr>
            <a:r>
              <a:rPr kumimoji="1" lang="ja-JP" altLang="en-US" sz="1600" dirty="0">
                <a:solidFill>
                  <a:schemeClr val="tx1"/>
                </a:solidFill>
              </a:rPr>
              <a:t>データが、強みや弱みや分析の限界など、その特性がわかるように説明されることを確保する。</a:t>
            </a:r>
          </a:p>
          <a:p>
            <a:pPr marL="285750" indent="-285750">
              <a:buFont typeface="Wingdings" panose="05000000000000000000" pitchFamily="2" charset="2"/>
              <a:buChar char="l"/>
            </a:pPr>
            <a:r>
              <a:rPr kumimoji="1" lang="ja-JP" altLang="en-US" sz="1600" dirty="0">
                <a:solidFill>
                  <a:schemeClr val="tx1"/>
                </a:solidFill>
              </a:rPr>
              <a:t>可能な限り早急に公表する。</a:t>
            </a:r>
          </a:p>
        </p:txBody>
      </p:sp>
      <p:sp>
        <p:nvSpPr>
          <p:cNvPr id="13" name="テキスト ボックス 12">
            <a:extLst>
              <a:ext uri="{FF2B5EF4-FFF2-40B4-BE49-F238E27FC236}">
                <a16:creationId xmlns:a16="http://schemas.microsoft.com/office/drawing/2014/main" id="{10C805EB-BD1E-4DE4-B7C6-7154CF3F074C}"/>
              </a:ext>
            </a:extLst>
          </p:cNvPr>
          <p:cNvSpPr txBox="1"/>
          <p:nvPr/>
        </p:nvSpPr>
        <p:spPr>
          <a:xfrm>
            <a:off x="425252" y="3095005"/>
            <a:ext cx="1422184" cy="338554"/>
          </a:xfrm>
          <a:prstGeom prst="rect">
            <a:avLst/>
          </a:prstGeom>
          <a:solidFill>
            <a:schemeClr val="bg1"/>
          </a:solidFill>
        </p:spPr>
        <p:txBody>
          <a:bodyPr wrap="none" rtlCol="0">
            <a:spAutoFit/>
          </a:bodyPr>
          <a:lstStyle/>
          <a:p>
            <a:r>
              <a:rPr kumimoji="1" lang="ja-JP" altLang="en-US" sz="1600" dirty="0"/>
              <a:t>原則</a:t>
            </a:r>
            <a:r>
              <a:rPr kumimoji="1" lang="en-US" altLang="ja-JP" sz="1600" dirty="0"/>
              <a:t>2: </a:t>
            </a:r>
            <a:r>
              <a:rPr kumimoji="1" lang="ja-JP" altLang="en-US" sz="1600" dirty="0"/>
              <a:t>質と量</a:t>
            </a:r>
          </a:p>
        </p:txBody>
      </p:sp>
      <p:sp>
        <p:nvSpPr>
          <p:cNvPr id="14" name="四角形: 角を丸くする 13">
            <a:extLst>
              <a:ext uri="{FF2B5EF4-FFF2-40B4-BE49-F238E27FC236}">
                <a16:creationId xmlns:a16="http://schemas.microsoft.com/office/drawing/2014/main" id="{99E6301D-185D-47DF-8E6E-F5AA93823CDD}"/>
              </a:ext>
            </a:extLst>
          </p:cNvPr>
          <p:cNvSpPr/>
          <p:nvPr/>
        </p:nvSpPr>
        <p:spPr>
          <a:xfrm>
            <a:off x="251520" y="5115013"/>
            <a:ext cx="8712968" cy="848087"/>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kumimoji="1" lang="ja-JP" altLang="en-US" sz="1600" dirty="0">
                <a:solidFill>
                  <a:schemeClr val="tx1"/>
                </a:solidFill>
              </a:rPr>
              <a:t>幅広い用途のために、誰もが入手可能なオープンな形式でデータを公表する。</a:t>
            </a:r>
          </a:p>
          <a:p>
            <a:pPr marL="285750" indent="-285750">
              <a:buFont typeface="Wingdings" panose="05000000000000000000" pitchFamily="2" charset="2"/>
              <a:buChar char="l"/>
            </a:pPr>
            <a:r>
              <a:rPr kumimoji="1" lang="ja-JP" altLang="en-US" sz="1600" dirty="0">
                <a:solidFill>
                  <a:schemeClr val="tx1"/>
                </a:solidFill>
              </a:rPr>
              <a:t>可能な限り多くのデータを公表する。</a:t>
            </a:r>
          </a:p>
        </p:txBody>
      </p:sp>
      <p:sp>
        <p:nvSpPr>
          <p:cNvPr id="15" name="テキスト ボックス 14">
            <a:extLst>
              <a:ext uri="{FF2B5EF4-FFF2-40B4-BE49-F238E27FC236}">
                <a16:creationId xmlns:a16="http://schemas.microsoft.com/office/drawing/2014/main" id="{F4F43777-4576-42F4-9F0D-C4352EC57F20}"/>
              </a:ext>
            </a:extLst>
          </p:cNvPr>
          <p:cNvSpPr txBox="1"/>
          <p:nvPr/>
        </p:nvSpPr>
        <p:spPr>
          <a:xfrm>
            <a:off x="425252" y="4941932"/>
            <a:ext cx="2749471" cy="338554"/>
          </a:xfrm>
          <a:prstGeom prst="rect">
            <a:avLst/>
          </a:prstGeom>
          <a:solidFill>
            <a:schemeClr val="bg1"/>
          </a:solidFill>
        </p:spPr>
        <p:txBody>
          <a:bodyPr wrap="none" rtlCol="0">
            <a:spAutoFit/>
          </a:bodyPr>
          <a:lstStyle/>
          <a:p>
            <a:r>
              <a:rPr kumimoji="1" lang="ja-JP" altLang="en-US" sz="1600" dirty="0"/>
              <a:t>原則</a:t>
            </a:r>
            <a:r>
              <a:rPr kumimoji="1" lang="en-US" altLang="ja-JP" sz="1600" dirty="0"/>
              <a:t>3:</a:t>
            </a:r>
            <a:r>
              <a:rPr kumimoji="1" lang="ja-JP" altLang="en-US" sz="1600" dirty="0"/>
              <a:t>すべての者が利用できる</a:t>
            </a:r>
          </a:p>
        </p:txBody>
      </p:sp>
      <p:sp>
        <p:nvSpPr>
          <p:cNvPr id="5" name="テキスト ボックス 4">
            <a:extLst>
              <a:ext uri="{FF2B5EF4-FFF2-40B4-BE49-F238E27FC236}">
                <a16:creationId xmlns:a16="http://schemas.microsoft.com/office/drawing/2014/main" id="{C315939F-DE05-4580-B306-4519EE2B8791}"/>
              </a:ext>
            </a:extLst>
          </p:cNvPr>
          <p:cNvSpPr txBox="1"/>
          <p:nvPr/>
        </p:nvSpPr>
        <p:spPr>
          <a:xfrm>
            <a:off x="2694836" y="6273225"/>
            <a:ext cx="6230039" cy="584775"/>
          </a:xfrm>
          <a:prstGeom prst="rect">
            <a:avLst/>
          </a:prstGeom>
          <a:noFill/>
        </p:spPr>
        <p:txBody>
          <a:bodyPr wrap="none" rtlCol="0">
            <a:spAutoFit/>
          </a:bodyPr>
          <a:lstStyle/>
          <a:p>
            <a:pPr algn="r"/>
            <a:r>
              <a:rPr kumimoji="1" lang="ja-JP" altLang="en-US" sz="1600" dirty="0"/>
              <a:t>出典</a:t>
            </a:r>
            <a:r>
              <a:rPr kumimoji="1" lang="en-US" altLang="ja-JP" sz="1600" dirty="0"/>
              <a:t>:</a:t>
            </a:r>
            <a:r>
              <a:rPr kumimoji="1" lang="ja-JP" altLang="en-US" sz="1600" dirty="0"/>
              <a:t>オープンデータ憲章（概要）</a:t>
            </a:r>
          </a:p>
          <a:p>
            <a:pPr algn="r"/>
            <a:r>
              <a:rPr kumimoji="1" lang="en-US" altLang="ja-JP" sz="1600" dirty="0"/>
              <a:t>https://www.mofa.go.jp/mofaj/gaiko/page23_000044.html</a:t>
            </a:r>
            <a:endParaRPr kumimoji="1" lang="ja-JP" altLang="en-US" sz="1600" dirty="0"/>
          </a:p>
        </p:txBody>
      </p:sp>
    </p:spTree>
    <p:extLst>
      <p:ext uri="{BB962C8B-B14F-4D97-AF65-F5344CB8AC3E}">
        <p14:creationId xmlns:p14="http://schemas.microsoft.com/office/powerpoint/2010/main" val="3733558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8</a:t>
            </a:fld>
            <a:endParaRPr kumimoji="1" lang="ja-JP" altLang="en-US"/>
          </a:p>
        </p:txBody>
      </p:sp>
      <p:sp>
        <p:nvSpPr>
          <p:cNvPr id="11" name="正方形/長方形 10"/>
          <p:cNvSpPr/>
          <p:nvPr/>
        </p:nvSpPr>
        <p:spPr>
          <a:xfrm>
            <a:off x="416496" y="1275466"/>
            <a:ext cx="8331968"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2000" dirty="0">
                <a:solidFill>
                  <a:schemeClr val="tx1"/>
                </a:solidFill>
                <a:latin typeface="+mn-ea"/>
                <a:cs typeface="Meiryo UI" panose="020B0604030504040204" pitchFamily="50" charset="-128"/>
              </a:rPr>
              <a:t>G8</a:t>
            </a:r>
            <a:r>
              <a:rPr lang="ja-JP" altLang="en-US" sz="2000" dirty="0">
                <a:solidFill>
                  <a:schemeClr val="tx1"/>
                </a:solidFill>
                <a:latin typeface="+mn-ea"/>
                <a:cs typeface="Meiryo UI" panose="020B0604030504040204" pitchFamily="50" charset="-128"/>
              </a:rPr>
              <a:t>ロック・アーン・サミット</a:t>
            </a:r>
            <a:r>
              <a:rPr lang="en-US" altLang="ja-JP" sz="2000" dirty="0">
                <a:solidFill>
                  <a:schemeClr val="tx1"/>
                </a:solidFill>
                <a:latin typeface="+mn-ea"/>
                <a:cs typeface="Meiryo UI" panose="020B0604030504040204" pitchFamily="50" charset="-128"/>
              </a:rPr>
              <a:t>(2013)</a:t>
            </a:r>
            <a:r>
              <a:rPr lang="ja-JP" altLang="en-US" sz="2000" dirty="0">
                <a:solidFill>
                  <a:schemeClr val="tx1"/>
                </a:solidFill>
                <a:latin typeface="+mn-ea"/>
                <a:cs typeface="Meiryo UI" panose="020B0604030504040204" pitchFamily="50" charset="-128"/>
              </a:rPr>
              <a:t>において「オープンデータ憲章」が合意され、</a:t>
            </a:r>
            <a:br>
              <a:rPr lang="ja-JP" altLang="en-US" sz="2000" dirty="0">
                <a:solidFill>
                  <a:schemeClr val="tx1"/>
                </a:solidFill>
                <a:latin typeface="+mn-ea"/>
                <a:cs typeface="Meiryo UI" panose="020B0604030504040204" pitchFamily="50" charset="-128"/>
              </a:rPr>
            </a:br>
            <a:r>
              <a:rPr lang="ja-JP" altLang="en-US" sz="2000" dirty="0">
                <a:solidFill>
                  <a:schemeClr val="tx1"/>
                </a:solidFill>
                <a:latin typeface="+mn-ea"/>
                <a:cs typeface="Meiryo UI" panose="020B0604030504040204" pitchFamily="50" charset="-128"/>
              </a:rPr>
              <a:t>オープンデータを推進するための</a:t>
            </a:r>
            <a:r>
              <a:rPr lang="en-US" altLang="ja-JP" sz="2000" dirty="0">
                <a:solidFill>
                  <a:schemeClr val="tx1"/>
                </a:solidFill>
                <a:latin typeface="+mn-ea"/>
                <a:cs typeface="Meiryo UI" panose="020B0604030504040204" pitchFamily="50" charset="-128"/>
              </a:rPr>
              <a:t>5</a:t>
            </a:r>
            <a:r>
              <a:rPr lang="ja-JP" altLang="en-US" sz="2000" dirty="0" err="1">
                <a:solidFill>
                  <a:schemeClr val="tx1"/>
                </a:solidFill>
                <a:latin typeface="+mn-ea"/>
                <a:cs typeface="Meiryo UI" panose="020B0604030504040204" pitchFamily="50" charset="-128"/>
              </a:rPr>
              <a:t>つの</a:t>
            </a:r>
            <a:r>
              <a:rPr lang="ja-JP" altLang="en-US" sz="2000" dirty="0">
                <a:solidFill>
                  <a:schemeClr val="tx1"/>
                </a:solidFill>
                <a:latin typeface="+mn-ea"/>
                <a:cs typeface="Meiryo UI" panose="020B0604030504040204" pitchFamily="50" charset="-128"/>
              </a:rPr>
              <a:t>原則が定められました。</a:t>
            </a:r>
          </a:p>
        </p:txBody>
      </p:sp>
      <p:sp>
        <p:nvSpPr>
          <p:cNvPr id="2" name="タイトル 1"/>
          <p:cNvSpPr>
            <a:spLocks noGrp="1"/>
          </p:cNvSpPr>
          <p:nvPr>
            <p:ph type="title"/>
          </p:nvPr>
        </p:nvSpPr>
        <p:spPr>
          <a:xfrm>
            <a:off x="251520" y="313813"/>
            <a:ext cx="8712968" cy="424732"/>
          </a:xfrm>
        </p:spPr>
        <p:txBody>
          <a:bodyPr/>
          <a:lstStyle/>
          <a:p>
            <a:r>
              <a:rPr lang="en-US" altLang="ja-JP" dirty="0">
                <a:latin typeface="+mn-ea"/>
                <a:ea typeface="+mn-ea"/>
              </a:rPr>
              <a:t>1.2 </a:t>
            </a:r>
            <a:r>
              <a:rPr lang="ja-JP" altLang="en-US" dirty="0">
                <a:latin typeface="+mn-ea"/>
                <a:ea typeface="+mn-ea"/>
              </a:rPr>
              <a:t>オープンデータの背景</a:t>
            </a:r>
            <a:endParaRPr kumimoji="1" lang="ja-JP" altLang="en-US" dirty="0">
              <a:latin typeface="+mn-ea"/>
              <a:ea typeface="+mn-ea"/>
            </a:endParaRPr>
          </a:p>
        </p:txBody>
      </p:sp>
      <p:sp>
        <p:nvSpPr>
          <p:cNvPr id="3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1.</a:t>
            </a:r>
            <a:r>
              <a:rPr lang="ja-JP" altLang="en-US" sz="1200" dirty="0">
                <a:latin typeface="+mn-ea"/>
                <a:ea typeface="+mn-ea"/>
              </a:rPr>
              <a:t>オープンデータとは何かを理解する</a:t>
            </a:r>
          </a:p>
        </p:txBody>
      </p:sp>
      <p:sp>
        <p:nvSpPr>
          <p:cNvPr id="3" name="四角形: 角を丸くする 2">
            <a:extLst>
              <a:ext uri="{FF2B5EF4-FFF2-40B4-BE49-F238E27FC236}">
                <a16:creationId xmlns:a16="http://schemas.microsoft.com/office/drawing/2014/main" id="{23ADEE9A-F42D-4357-AAB0-AC0C48501BFB}"/>
              </a:ext>
            </a:extLst>
          </p:cNvPr>
          <p:cNvSpPr/>
          <p:nvPr/>
        </p:nvSpPr>
        <p:spPr>
          <a:xfrm>
            <a:off x="242764" y="2113799"/>
            <a:ext cx="8712968" cy="825584"/>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kumimoji="1" lang="ja-JP" altLang="en-US" sz="1600" dirty="0">
                <a:solidFill>
                  <a:schemeClr val="tx1"/>
                </a:solidFill>
              </a:rPr>
              <a:t>オープンデータの恩恵を世界中の誰もが享受出来るように、技術的専門性や経験を共有する。</a:t>
            </a:r>
          </a:p>
          <a:p>
            <a:pPr marL="285750" indent="-285750">
              <a:buFont typeface="Wingdings" panose="05000000000000000000" pitchFamily="2" charset="2"/>
              <a:buChar char="l"/>
            </a:pPr>
            <a:r>
              <a:rPr kumimoji="1" lang="ja-JP" altLang="en-US" sz="1600" dirty="0">
                <a:solidFill>
                  <a:schemeClr val="tx1"/>
                </a:solidFill>
              </a:rPr>
              <a:t>データの収集、基準及び公表プロセスに関して透明性を確保する。</a:t>
            </a:r>
          </a:p>
        </p:txBody>
      </p:sp>
      <p:sp>
        <p:nvSpPr>
          <p:cNvPr id="4" name="テキスト ボックス 3">
            <a:extLst>
              <a:ext uri="{FF2B5EF4-FFF2-40B4-BE49-F238E27FC236}">
                <a16:creationId xmlns:a16="http://schemas.microsoft.com/office/drawing/2014/main" id="{A003C24C-506D-4D6D-9279-DEF27B32D76F}"/>
              </a:ext>
            </a:extLst>
          </p:cNvPr>
          <p:cNvSpPr txBox="1"/>
          <p:nvPr/>
        </p:nvSpPr>
        <p:spPr>
          <a:xfrm>
            <a:off x="416496" y="1940717"/>
            <a:ext cx="3905236" cy="338554"/>
          </a:xfrm>
          <a:prstGeom prst="rect">
            <a:avLst/>
          </a:prstGeom>
          <a:solidFill>
            <a:schemeClr val="bg1"/>
          </a:solidFill>
        </p:spPr>
        <p:txBody>
          <a:bodyPr wrap="none" rtlCol="0">
            <a:spAutoFit/>
          </a:bodyPr>
          <a:lstStyle/>
          <a:p>
            <a:r>
              <a:rPr kumimoji="1" lang="ja-JP" altLang="en-US" sz="1600" dirty="0"/>
              <a:t>原則</a:t>
            </a:r>
            <a:r>
              <a:rPr kumimoji="1" lang="en-US" altLang="ja-JP" sz="1600" dirty="0"/>
              <a:t>4: </a:t>
            </a:r>
            <a:r>
              <a:rPr kumimoji="1" lang="ja-JP" altLang="en-US" sz="1600" dirty="0"/>
              <a:t>ガバナンス改善のためのデータの公表</a:t>
            </a:r>
          </a:p>
        </p:txBody>
      </p:sp>
      <p:sp>
        <p:nvSpPr>
          <p:cNvPr id="12" name="四角形: 角を丸くする 11">
            <a:extLst>
              <a:ext uri="{FF2B5EF4-FFF2-40B4-BE49-F238E27FC236}">
                <a16:creationId xmlns:a16="http://schemas.microsoft.com/office/drawing/2014/main" id="{132438D6-B9E5-4F61-AC27-E80EDB64B5A1}"/>
              </a:ext>
            </a:extLst>
          </p:cNvPr>
          <p:cNvSpPr/>
          <p:nvPr/>
        </p:nvSpPr>
        <p:spPr>
          <a:xfrm>
            <a:off x="251520" y="3268086"/>
            <a:ext cx="8712968" cy="825584"/>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kumimoji="1" lang="ja-JP" altLang="en-US" sz="1600" dirty="0">
                <a:solidFill>
                  <a:schemeClr val="tx1"/>
                </a:solidFill>
              </a:rPr>
              <a:t>オープンデータ・リテラシ－を高め、オープンデータに携わる人々を育成する。</a:t>
            </a:r>
          </a:p>
          <a:p>
            <a:pPr marL="285750" indent="-285750">
              <a:buFont typeface="Wingdings" panose="05000000000000000000" pitchFamily="2" charset="2"/>
              <a:buChar char="l"/>
            </a:pPr>
            <a:r>
              <a:rPr kumimoji="1" lang="ja-JP" altLang="en-US" sz="1600" dirty="0">
                <a:solidFill>
                  <a:schemeClr val="tx1"/>
                </a:solidFill>
              </a:rPr>
              <a:t>将来世代のデータイノベーターの能力を強化する。</a:t>
            </a:r>
          </a:p>
        </p:txBody>
      </p:sp>
      <p:sp>
        <p:nvSpPr>
          <p:cNvPr id="13" name="テキスト ボックス 12">
            <a:extLst>
              <a:ext uri="{FF2B5EF4-FFF2-40B4-BE49-F238E27FC236}">
                <a16:creationId xmlns:a16="http://schemas.microsoft.com/office/drawing/2014/main" id="{10C805EB-BD1E-4DE4-B7C6-7154CF3F074C}"/>
              </a:ext>
            </a:extLst>
          </p:cNvPr>
          <p:cNvSpPr txBox="1"/>
          <p:nvPr/>
        </p:nvSpPr>
        <p:spPr>
          <a:xfrm>
            <a:off x="425252" y="3095005"/>
            <a:ext cx="3655168" cy="338554"/>
          </a:xfrm>
          <a:prstGeom prst="rect">
            <a:avLst/>
          </a:prstGeom>
          <a:solidFill>
            <a:schemeClr val="bg1"/>
          </a:solidFill>
        </p:spPr>
        <p:txBody>
          <a:bodyPr wrap="none" rtlCol="0">
            <a:spAutoFit/>
          </a:bodyPr>
          <a:lstStyle/>
          <a:p>
            <a:r>
              <a:rPr kumimoji="1" lang="ja-JP" altLang="en-US" sz="1600" dirty="0"/>
              <a:t>原則</a:t>
            </a:r>
            <a:r>
              <a:rPr kumimoji="1" lang="en-US" altLang="ja-JP" sz="1600" dirty="0"/>
              <a:t>5: </a:t>
            </a:r>
            <a:r>
              <a:rPr kumimoji="1" lang="ja-JP" altLang="en-US" sz="1600" dirty="0"/>
              <a:t>イノベーションのためのデータの公表</a:t>
            </a:r>
          </a:p>
        </p:txBody>
      </p:sp>
      <p:sp>
        <p:nvSpPr>
          <p:cNvPr id="16" name="テキスト ボックス 15">
            <a:extLst>
              <a:ext uri="{FF2B5EF4-FFF2-40B4-BE49-F238E27FC236}">
                <a16:creationId xmlns:a16="http://schemas.microsoft.com/office/drawing/2014/main" id="{41743DE0-8EBB-471B-82A8-0FC2B40D06EF}"/>
              </a:ext>
            </a:extLst>
          </p:cNvPr>
          <p:cNvSpPr txBox="1"/>
          <p:nvPr/>
        </p:nvSpPr>
        <p:spPr>
          <a:xfrm>
            <a:off x="2694836" y="6273225"/>
            <a:ext cx="6230039" cy="584775"/>
          </a:xfrm>
          <a:prstGeom prst="rect">
            <a:avLst/>
          </a:prstGeom>
          <a:noFill/>
        </p:spPr>
        <p:txBody>
          <a:bodyPr wrap="none" rtlCol="0">
            <a:spAutoFit/>
          </a:bodyPr>
          <a:lstStyle/>
          <a:p>
            <a:pPr algn="r"/>
            <a:r>
              <a:rPr kumimoji="1" lang="ja-JP" altLang="en-US" sz="1600" dirty="0"/>
              <a:t>出典</a:t>
            </a:r>
            <a:r>
              <a:rPr kumimoji="1" lang="en-US" altLang="ja-JP" sz="1600" dirty="0"/>
              <a:t>:</a:t>
            </a:r>
            <a:r>
              <a:rPr kumimoji="1" lang="ja-JP" altLang="en-US" sz="1600" dirty="0"/>
              <a:t>オープンデータ憲章（概要）</a:t>
            </a:r>
          </a:p>
          <a:p>
            <a:pPr algn="r"/>
            <a:r>
              <a:rPr kumimoji="1" lang="en-US" altLang="ja-JP" sz="1600" dirty="0"/>
              <a:t>https://www.mofa.go.jp/mofaj/gaiko/page23_000044.html</a:t>
            </a:r>
            <a:endParaRPr kumimoji="1" lang="ja-JP" altLang="en-US" sz="1600" dirty="0"/>
          </a:p>
        </p:txBody>
      </p:sp>
      <p:sp>
        <p:nvSpPr>
          <p:cNvPr id="14" name="正方形/長方形 13">
            <a:extLst>
              <a:ext uri="{FF2B5EF4-FFF2-40B4-BE49-F238E27FC236}">
                <a16:creationId xmlns:a16="http://schemas.microsoft.com/office/drawing/2014/main" id="{624B6089-3209-46BD-8B76-B8C22621BF63}"/>
              </a:ext>
            </a:extLst>
          </p:cNvPr>
          <p:cNvSpPr/>
          <p:nvPr/>
        </p:nvSpPr>
        <p:spPr>
          <a:xfrm>
            <a:off x="215899" y="840309"/>
            <a:ext cx="3216165"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①　</a:t>
            </a:r>
            <a:r>
              <a:rPr lang="en-US" altLang="ja-JP" sz="2000" dirty="0">
                <a:solidFill>
                  <a:schemeClr val="tx1"/>
                </a:solidFill>
                <a:latin typeface="+mn-ea"/>
                <a:cs typeface="Meiryo UI" panose="020B0604030504040204" pitchFamily="50" charset="-128"/>
              </a:rPr>
              <a:t>G8</a:t>
            </a:r>
            <a:r>
              <a:rPr lang="ja-JP" altLang="en-US" sz="2000" dirty="0">
                <a:solidFill>
                  <a:schemeClr val="tx1"/>
                </a:solidFill>
                <a:latin typeface="+mn-ea"/>
                <a:cs typeface="Meiryo UI" panose="020B0604030504040204" pitchFamily="50" charset="-128"/>
              </a:rPr>
              <a:t>「オープンデータ憲章」</a:t>
            </a:r>
          </a:p>
        </p:txBody>
      </p:sp>
    </p:spTree>
    <p:extLst>
      <p:ext uri="{BB962C8B-B14F-4D97-AF65-F5344CB8AC3E}">
        <p14:creationId xmlns:p14="http://schemas.microsoft.com/office/powerpoint/2010/main" val="2599771851"/>
      </p:ext>
    </p:extLst>
  </p:cSld>
  <p:clrMapOvr>
    <a:masterClrMapping/>
  </p:clrMapOvr>
</p:sld>
</file>

<file path=ppt/theme/theme1.xml><?xml version="1.0" encoding="utf-8"?>
<a:theme xmlns:a="http://schemas.openxmlformats.org/drawingml/2006/main" name="Office テーマ">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Helvetica Neue Medium"/>
      <a:ea typeface="メイリオ"/>
      <a:cs typeface="ＤＦＧ平成ゴシック体W7"/>
    </a:majorFont>
    <a:minorFont>
      <a:latin typeface="Arial"/>
      <a:ea typeface="メイリオ"/>
      <a:cs typeface="ＤＦＧ平成ゴシック体W7"/>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5459</Words>
  <Application>Microsoft Office PowerPoint</Application>
  <PresentationFormat>画面に合わせる (4:3)</PresentationFormat>
  <Paragraphs>621</Paragraphs>
  <Slides>41</Slides>
  <Notes>40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41</vt:i4>
      </vt:variant>
    </vt:vector>
  </HeadingPairs>
  <TitlesOfParts>
    <vt:vector size="54" baseType="lpstr">
      <vt:lpstr>HGP創英角ｺﾞｼｯｸUB</vt:lpstr>
      <vt:lpstr>Meiryo UI</vt:lpstr>
      <vt:lpstr>ＭＳ Ｐゴシック</vt:lpstr>
      <vt:lpstr>フォントポにほんご</vt:lpstr>
      <vt:lpstr>メイリオ</vt:lpstr>
      <vt:lpstr>小塚ゴシック Pr6N L</vt:lpstr>
      <vt:lpstr>小塚ゴシック Pr6N M</vt:lpstr>
      <vt:lpstr>游ゴシック</vt:lpstr>
      <vt:lpstr>Arial</vt:lpstr>
      <vt:lpstr>Calibri</vt:lpstr>
      <vt:lpstr>Times New Roman</vt:lpstr>
      <vt:lpstr>Wingdings</vt:lpstr>
      <vt:lpstr>Office テーマ</vt:lpstr>
      <vt:lpstr>オープンデータ化支援研修</vt:lpstr>
      <vt:lpstr>PowerPoint プレゼンテーション</vt:lpstr>
      <vt:lpstr>PowerPoint プレゼンテーション</vt:lpstr>
      <vt:lpstr>1.1 オープンデータの定義</vt:lpstr>
      <vt:lpstr>1.1 オープンデータの定義</vt:lpstr>
      <vt:lpstr>1.1 オープンデータの定義</vt:lpstr>
      <vt:lpstr>1.1 オープンデータの定義</vt:lpstr>
      <vt:lpstr>1.2 オープンデータの背景</vt:lpstr>
      <vt:lpstr>1.2 オープンデータの背景</vt:lpstr>
      <vt:lpstr>1.2 オープンデータの背景</vt:lpstr>
      <vt:lpstr>PowerPoint プレゼンテーション</vt:lpstr>
      <vt:lpstr>2.1 オープンデータの意義</vt:lpstr>
      <vt:lpstr>2.2 地域課題の解決の有効な手段としてのオープンデータ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2.2 地域課題の解決の有効な手段としてのオープンデータ</vt:lpstr>
      <vt:lpstr>2.2 地域課題の解決の有効な手段としてのオープンデータ</vt:lpstr>
      <vt:lpstr>2.2 地域課題の解決の有効な手段としてのオープンデータ</vt:lpstr>
      <vt:lpstr>2.3 オープンデータによる行政の効率化</vt:lpstr>
      <vt:lpstr>PowerPoint プレゼンテーション</vt:lpstr>
      <vt:lpstr>PowerPoint プレゼンテーション</vt:lpstr>
      <vt:lpstr>PowerPoint プレゼンテーション</vt:lpstr>
      <vt:lpstr>2.4 オープンデータによる官民協働の促進</vt:lpstr>
      <vt:lpstr>2.4 オープンデータによる官民協働の促進</vt:lpstr>
      <vt:lpstr>2.4 オープンデータによる官民協働の促進</vt:lpstr>
      <vt:lpstr>PowerPoint プレゼンテーション</vt:lpstr>
      <vt:lpstr>2.4 オープンデータによる官民協働の促進</vt:lpstr>
      <vt:lpstr>2.4 オープンデータによる官民協働の促進</vt:lpstr>
      <vt:lpstr>2.4 オープンデータによる官民協働の促進</vt:lpstr>
      <vt:lpstr>PowerPoint プレゼンテーション</vt:lpstr>
      <vt:lpstr>オープンデータ化支援研修</vt:lpstr>
      <vt:lpstr>本資料の利用について</vt:lpstr>
      <vt:lpstr>本資料の利用について</vt:lpstr>
      <vt:lpstr>他社所有商標に関する表示</vt:lpstr>
      <vt:lpstr>免責事項等について</vt:lpstr>
      <vt:lpstr>出典について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2019-01-09T04:10:45Z</dcterms:created>
  <dcterms:modified xsi:type="dcterms:W3CDTF">2020-01-15T07:38:50Z</dcterms:modified>
</cp:coreProperties>
</file>