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4"/>
  </p:notesMasterIdLst>
  <p:sldIdLst>
    <p:sldId id="297" r:id="rId2"/>
    <p:sldId id="289" r:id="rId3"/>
    <p:sldId id="299" r:id="rId4"/>
    <p:sldId id="294" r:id="rId5"/>
    <p:sldId id="293" r:id="rId6"/>
    <p:sldId id="298" r:id="rId7"/>
    <p:sldId id="295" r:id="rId8"/>
    <p:sldId id="296" r:id="rId9"/>
    <p:sldId id="300" r:id="rId10"/>
    <p:sldId id="301" r:id="rId11"/>
    <p:sldId id="302" r:id="rId12"/>
    <p:sldId id="303"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2880" userDrawn="1">
          <p15:clr>
            <a:srgbClr val="A4A3A4"/>
          </p15:clr>
        </p15:guide>
        <p15:guide id="3" orient="horz" pos="184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99"/>
    <a:srgbClr val="B5C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00" autoAdjust="0"/>
    <p:restoredTop sz="94084" autoAdjust="0"/>
  </p:normalViewPr>
  <p:slideViewPr>
    <p:cSldViewPr>
      <p:cViewPr varScale="1">
        <p:scale>
          <a:sx n="66" d="100"/>
          <a:sy n="66" d="100"/>
        </p:scale>
        <p:origin x="1146" y="72"/>
      </p:cViewPr>
      <p:guideLst>
        <p:guide orient="horz" pos="1026"/>
        <p:guide pos="2880"/>
        <p:guide orient="horz" pos="184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5053B6B-85F0-4D10-BE8B-30F32F836F75}" type="datetimeFigureOut">
              <a:rPr kumimoji="1" lang="ja-JP" altLang="en-US" smtClean="0"/>
              <a:t>2019/5/15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C593228-728A-4795-AE70-4E5858140379}" type="slidenum">
              <a:rPr kumimoji="1" lang="ja-JP" altLang="en-US" smtClean="0"/>
              <a:t>‹#›</a:t>
            </a:fld>
            <a:endParaRPr kumimoji="1" lang="ja-JP" altLang="en-US"/>
          </a:p>
        </p:txBody>
      </p:sp>
    </p:spTree>
    <p:extLst>
      <p:ext uri="{BB962C8B-B14F-4D97-AF65-F5344CB8AC3E}">
        <p14:creationId xmlns:p14="http://schemas.microsoft.com/office/powerpoint/2010/main" val="26444071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0</a:t>
            </a:fld>
            <a:endParaRPr kumimoji="1" lang="ja-JP" altLang="en-US"/>
          </a:p>
        </p:txBody>
      </p:sp>
    </p:spTree>
    <p:extLst>
      <p:ext uri="{BB962C8B-B14F-4D97-AF65-F5344CB8AC3E}">
        <p14:creationId xmlns:p14="http://schemas.microsoft.com/office/powerpoint/2010/main" val="3179379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6288" y="757238"/>
            <a:ext cx="5256212" cy="394335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9</a:t>
            </a:fld>
            <a:endParaRPr kumimoji="1" lang="ja-JP" altLang="en-US"/>
          </a:p>
        </p:txBody>
      </p:sp>
    </p:spTree>
    <p:extLst>
      <p:ext uri="{BB962C8B-B14F-4D97-AF65-F5344CB8AC3E}">
        <p14:creationId xmlns:p14="http://schemas.microsoft.com/office/powerpoint/2010/main" val="3060237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6288" y="757238"/>
            <a:ext cx="5256212" cy="394335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10</a:t>
            </a:fld>
            <a:endParaRPr kumimoji="1" lang="ja-JP" altLang="en-US"/>
          </a:p>
        </p:txBody>
      </p:sp>
    </p:spTree>
    <p:extLst>
      <p:ext uri="{BB962C8B-B14F-4D97-AF65-F5344CB8AC3E}">
        <p14:creationId xmlns:p14="http://schemas.microsoft.com/office/powerpoint/2010/main" val="389945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6288" y="757238"/>
            <a:ext cx="5256212" cy="394335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11</a:t>
            </a:fld>
            <a:endParaRPr kumimoji="1" lang="ja-JP" altLang="en-US"/>
          </a:p>
        </p:txBody>
      </p:sp>
    </p:spTree>
    <p:extLst>
      <p:ext uri="{BB962C8B-B14F-4D97-AF65-F5344CB8AC3E}">
        <p14:creationId xmlns:p14="http://schemas.microsoft.com/office/powerpoint/2010/main" val="850858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a:t>
            </a:fld>
            <a:endParaRPr kumimoji="1" lang="ja-JP" altLang="en-US"/>
          </a:p>
        </p:txBody>
      </p:sp>
    </p:spTree>
    <p:extLst>
      <p:ext uri="{BB962C8B-B14F-4D97-AF65-F5344CB8AC3E}">
        <p14:creationId xmlns:p14="http://schemas.microsoft.com/office/powerpoint/2010/main" val="137235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2</a:t>
            </a:fld>
            <a:endParaRPr kumimoji="1" lang="ja-JP" altLang="en-US"/>
          </a:p>
        </p:txBody>
      </p:sp>
    </p:spTree>
    <p:extLst>
      <p:ext uri="{BB962C8B-B14F-4D97-AF65-F5344CB8AC3E}">
        <p14:creationId xmlns:p14="http://schemas.microsoft.com/office/powerpoint/2010/main" val="2681778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3</a:t>
            </a:fld>
            <a:endParaRPr kumimoji="1" lang="ja-JP" altLang="en-US"/>
          </a:p>
        </p:txBody>
      </p:sp>
    </p:spTree>
    <p:extLst>
      <p:ext uri="{BB962C8B-B14F-4D97-AF65-F5344CB8AC3E}">
        <p14:creationId xmlns:p14="http://schemas.microsoft.com/office/powerpoint/2010/main" val="3810837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4</a:t>
            </a:fld>
            <a:endParaRPr kumimoji="1" lang="ja-JP" altLang="en-US"/>
          </a:p>
        </p:txBody>
      </p:sp>
    </p:spTree>
    <p:extLst>
      <p:ext uri="{BB962C8B-B14F-4D97-AF65-F5344CB8AC3E}">
        <p14:creationId xmlns:p14="http://schemas.microsoft.com/office/powerpoint/2010/main" val="2096504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5</a:t>
            </a:fld>
            <a:endParaRPr kumimoji="1" lang="ja-JP" altLang="en-US"/>
          </a:p>
        </p:txBody>
      </p:sp>
    </p:spTree>
    <p:extLst>
      <p:ext uri="{BB962C8B-B14F-4D97-AF65-F5344CB8AC3E}">
        <p14:creationId xmlns:p14="http://schemas.microsoft.com/office/powerpoint/2010/main" val="3282999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6</a:t>
            </a:fld>
            <a:endParaRPr kumimoji="1" lang="ja-JP" altLang="en-US"/>
          </a:p>
        </p:txBody>
      </p:sp>
    </p:spTree>
    <p:extLst>
      <p:ext uri="{BB962C8B-B14F-4D97-AF65-F5344CB8AC3E}">
        <p14:creationId xmlns:p14="http://schemas.microsoft.com/office/powerpoint/2010/main" val="3863821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7</a:t>
            </a:fld>
            <a:endParaRPr kumimoji="1" lang="ja-JP" altLang="en-US"/>
          </a:p>
        </p:txBody>
      </p:sp>
    </p:spTree>
    <p:extLst>
      <p:ext uri="{BB962C8B-B14F-4D97-AF65-F5344CB8AC3E}">
        <p14:creationId xmlns:p14="http://schemas.microsoft.com/office/powerpoint/2010/main" val="1207985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6288" y="757238"/>
            <a:ext cx="5256212" cy="394335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8</a:t>
            </a:fld>
            <a:endParaRPr kumimoji="1" lang="ja-JP" altLang="en-US"/>
          </a:p>
        </p:txBody>
      </p:sp>
    </p:spTree>
    <p:extLst>
      <p:ext uri="{BB962C8B-B14F-4D97-AF65-F5344CB8AC3E}">
        <p14:creationId xmlns:p14="http://schemas.microsoft.com/office/powerpoint/2010/main" val="119749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498702" y="2932007"/>
            <a:ext cx="5328592" cy="538609"/>
          </a:xfrm>
        </p:spPr>
        <p:txBody>
          <a:bodyPr wrap="square">
            <a:normAutofit/>
          </a:bodyPr>
          <a:lstStyle>
            <a:lvl1pPr algn="ct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3" name="Subtitle 2"/>
          <p:cNvSpPr>
            <a:spLocks noGrp="1"/>
          </p:cNvSpPr>
          <p:nvPr>
            <p:ph type="subTitle" idx="1"/>
          </p:nvPr>
        </p:nvSpPr>
        <p:spPr>
          <a:xfrm>
            <a:off x="3498702" y="3669365"/>
            <a:ext cx="5328592" cy="2059210"/>
          </a:xfrm>
        </p:spPr>
        <p:txBody>
          <a:bodyPr>
            <a:normAutofit/>
          </a:bodyPr>
          <a:lstStyle>
            <a:lvl1pPr marL="0" indent="0" algn="r">
              <a:buNone/>
              <a:defRPr sz="2400">
                <a:latin typeface="HGP創英角ｺﾞｼｯｸUB" panose="020B0900000000000000" pitchFamily="50" charset="-128"/>
                <a:ea typeface="HGP創英角ｺﾞｼｯｸUB" panose="020B09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6" name="Slide Number Placeholder 5"/>
          <p:cNvSpPr>
            <a:spLocks noGrp="1"/>
          </p:cNvSpPr>
          <p:nvPr>
            <p:ph type="sldNum" sz="quarter" idx="12"/>
          </p:nvPr>
        </p:nvSpPr>
        <p:spPr>
          <a:xfrm>
            <a:off x="8617024" y="6525344"/>
            <a:ext cx="504056" cy="288032"/>
          </a:xfrm>
        </p:spPr>
        <p:txBody>
          <a:bodyPr/>
          <a:lstStyle>
            <a:lvl1pPr>
              <a:defRPr sz="1200">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2178780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281342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845604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48651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3306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
        <p:nvSpPr>
          <p:cNvPr id="11" name="正方形/長方形 10"/>
          <p:cNvSpPr/>
          <p:nvPr userDrawn="1"/>
        </p:nvSpPr>
        <p:spPr>
          <a:xfrm>
            <a:off x="827584" y="2060848"/>
            <a:ext cx="4248472" cy="576064"/>
          </a:xfrm>
          <a:prstGeom prst="rect">
            <a:avLst/>
          </a:prstGeom>
        </p:spPr>
        <p:txBody>
          <a:bodyPr vert="horz" lIns="91440" tIns="45720" rIns="91440" bIns="45720" rtlCol="0" anchor="ctr">
            <a:normAutofit/>
          </a:bodyPr>
          <a:lstStyle/>
          <a:p>
            <a:pPr lvl="0" indent="0" defTabSz="914400">
              <a:lnSpc>
                <a:spcPct val="90000"/>
              </a:lnSpc>
              <a:spcBef>
                <a:spcPts val="1000"/>
              </a:spcBef>
              <a:buFont typeface="Arial" panose="020B0604020202020204" pitchFamily="34" charset="0"/>
              <a:buNone/>
            </a:pPr>
            <a:r>
              <a:rPr kumimoji="1" lang="en-US" altLang="ja-JP" sz="3200" b="1" dirty="0">
                <a:solidFill>
                  <a:schemeClr val="tx1"/>
                </a:solidFill>
                <a:latin typeface="Arial" panose="020B0604020202020204" pitchFamily="34" charset="0"/>
                <a:cs typeface="Arial" panose="020B0604020202020204" pitchFamily="34" charset="0"/>
              </a:rPr>
              <a:t>Contents</a:t>
            </a:r>
            <a:endParaRPr kumimoji="1" lang="ja-JP" altLang="en-US" sz="3200" b="1" dirty="0">
              <a:solidFill>
                <a:schemeClr val="tx1"/>
              </a:solidFill>
              <a:latin typeface="Arial" panose="020B0604020202020204" pitchFamily="34" charset="0"/>
              <a:cs typeface="Arial" panose="020B0604020202020204" pitchFamily="34" charset="0"/>
            </a:endParaRPr>
          </a:p>
        </p:txBody>
      </p:sp>
      <p:sp>
        <p:nvSpPr>
          <p:cNvPr id="13" name="テキスト プレースホルダー 12"/>
          <p:cNvSpPr>
            <a:spLocks noGrp="1"/>
          </p:cNvSpPr>
          <p:nvPr>
            <p:ph type="body" sz="quarter" idx="13"/>
          </p:nvPr>
        </p:nvSpPr>
        <p:spPr>
          <a:xfrm>
            <a:off x="1259632" y="2996952"/>
            <a:ext cx="6912768" cy="2664296"/>
          </a:xfrm>
        </p:spPr>
        <p:txBody>
          <a:bodyPr/>
          <a:lstStyle>
            <a:lvl1pPr>
              <a:defRPr>
                <a:latin typeface="HGP創英角ｺﾞｼｯｸUB" panose="020B0900000000000000" pitchFamily="50" charset="-128"/>
                <a:ea typeface="HGP創英角ｺﾞｼｯｸUB" panose="020B0900000000000000" pitchFamily="50" charset="-128"/>
              </a:defRPr>
            </a:lvl1pPr>
            <a:lvl2pPr>
              <a:defRPr>
                <a:latin typeface="HGP創英角ｺﾞｼｯｸUB" panose="020B0900000000000000" pitchFamily="50" charset="-128"/>
                <a:ea typeface="HGP創英角ｺﾞｼｯｸUB" panose="020B0900000000000000" pitchFamily="50" charset="-128"/>
              </a:defRPr>
            </a:lvl2pPr>
            <a:lvl3pPr>
              <a:defRPr>
                <a:latin typeface="HGP創英角ｺﾞｼｯｸUB" panose="020B0900000000000000" pitchFamily="50" charset="-128"/>
                <a:ea typeface="HGP創英角ｺﾞｼｯｸUB" panose="020B0900000000000000" pitchFamily="50" charset="-128"/>
              </a:defRPr>
            </a:lvl3pPr>
            <a:lvl4pPr>
              <a:defRPr>
                <a:latin typeface="HGP創英角ｺﾞｼｯｸUB" panose="020B0900000000000000" pitchFamily="50" charset="-128"/>
                <a:ea typeface="HGP創英角ｺﾞｼｯｸUB" panose="020B0900000000000000" pitchFamily="50" charset="-128"/>
              </a:defRPr>
            </a:lvl4pPr>
            <a:lvl5pPr>
              <a:defRPr>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78052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924944"/>
            <a:ext cx="5328592" cy="538609"/>
          </a:xfrm>
        </p:spPr>
        <p:txBody>
          <a:bodyPr wrap="square">
            <a:normAutofit/>
          </a:bodyPr>
          <a:lstStyle>
            <a:lvl1pP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197440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7560840" cy="424732"/>
          </a:xfrm>
        </p:spPr>
        <p:txBody>
          <a:bodyPr wrap="none">
            <a:normAutofit/>
          </a:bodyPr>
          <a:lstStyle>
            <a:lvl1pPr>
              <a:defRPr lang="en-US" sz="2400" dirty="0">
                <a:latin typeface="HGP創英角ｺﾞｼｯｸUB" panose="020B0900000000000000" pitchFamily="50" charset="-128"/>
                <a:ea typeface="HGP創英角ｺﾞｼｯｸUB" panose="020B0900000000000000" pitchFamily="50" charset="-128"/>
              </a:defRPr>
            </a:lvl1pPr>
          </a:lstStyle>
          <a:p>
            <a:pPr lvl="0" fontAlgn="base">
              <a:spcAft>
                <a:spcPct val="0"/>
              </a:spcAft>
            </a:pPr>
            <a:r>
              <a:rPr lang="ja-JP" altLang="en-US"/>
              <a:t>マスター タイトルの書式設定</a:t>
            </a:r>
            <a:endParaRPr 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a:p>
        </p:txBody>
      </p:sp>
      <p:sp>
        <p:nvSpPr>
          <p:cNvPr id="7" name="正方形/長方形 11"/>
          <p:cNvSpPr>
            <a:spLocks noChangeArrowheads="1"/>
          </p:cNvSpPr>
          <p:nvPr userDrawn="1"/>
        </p:nvSpPr>
        <p:spPr bwMode="gray">
          <a:xfrm>
            <a:off x="1" y="739775"/>
            <a:ext cx="9144000" cy="74485"/>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endParaRPr lang="ja-JP" altLang="en-US"/>
          </a:p>
        </p:txBody>
      </p:sp>
    </p:spTree>
    <p:extLst>
      <p:ext uri="{BB962C8B-B14F-4D97-AF65-F5344CB8AC3E}">
        <p14:creationId xmlns:p14="http://schemas.microsoft.com/office/powerpoint/2010/main" val="34010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58751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23406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r>
              <a:rPr kumimoji="1" lang="en-US" altLang="ja-JP"/>
              <a:t>Copyright</a:t>
            </a:r>
            <a:endParaRPr kumimoji="1" lang="ja-JP" altLang="en-US"/>
          </a:p>
        </p:txBody>
      </p:sp>
      <p:sp>
        <p:nvSpPr>
          <p:cNvPr id="9" name="Slide Number Placeholder 8"/>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12169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r>
              <a:rPr kumimoji="1" lang="en-US" altLang="ja-JP"/>
              <a:t>Copyright</a:t>
            </a:r>
            <a:endParaRPr kumimoji="1" lang="ja-JP" altLang="en-US"/>
          </a:p>
        </p:txBody>
      </p:sp>
      <p:sp>
        <p:nvSpPr>
          <p:cNvPr id="5" name="Slide Number Placeholder 4"/>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94542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r>
              <a:rPr kumimoji="1" lang="en-US" altLang="ja-JP"/>
              <a:t>Copyright</a:t>
            </a:r>
            <a:endParaRPr kumimoji="1" lang="ja-JP" altLang="en-US"/>
          </a:p>
        </p:txBody>
      </p:sp>
      <p:sp>
        <p:nvSpPr>
          <p:cNvPr id="4" name="Slide Number Placeholder 3"/>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073909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Copyright</a:t>
            </a:r>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475292831"/>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2"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pPr algn="r"/>
            <a:r>
              <a:rPr kumimoji="1" lang="ja-JP" altLang="en-US" dirty="0" smtClean="0"/>
              <a:t>ミニディスカッション</a:t>
            </a:r>
            <a:endParaRPr kumimoji="1" lang="ja-JP" altLang="en-US" dirty="0"/>
          </a:p>
        </p:txBody>
      </p:sp>
      <p:sp>
        <p:nvSpPr>
          <p:cNvPr id="4" name="サブタイトル 3"/>
          <p:cNvSpPr>
            <a:spLocks noGrp="1"/>
          </p:cNvSpPr>
          <p:nvPr>
            <p:ph type="subTitle" idx="1"/>
          </p:nvPr>
        </p:nvSpPr>
        <p:spPr>
          <a:xfrm>
            <a:off x="539552" y="3669365"/>
            <a:ext cx="8287742" cy="2059210"/>
          </a:xfrm>
        </p:spPr>
        <p:txBody>
          <a:bodyPr vert="horz" lIns="91440" tIns="45720" rIns="91440" bIns="45720" rtlCol="0">
            <a:normAutofit/>
          </a:bodyPr>
          <a:lstStyle/>
          <a:p>
            <a:r>
              <a:rPr lang="ja-JP" altLang="en-US" dirty="0" smtClean="0"/>
              <a:t>～ディスカッションの</a:t>
            </a:r>
            <a:r>
              <a:rPr lang="ja-JP" altLang="en-US" dirty="0"/>
              <a:t>流</a:t>
            </a:r>
            <a:r>
              <a:rPr lang="ja-JP" altLang="en-US" dirty="0" smtClean="0"/>
              <a:t>れ～</a:t>
            </a:r>
            <a:endParaRPr lang="ja-JP" altLang="en-US" dirty="0"/>
          </a:p>
        </p:txBody>
      </p:sp>
      <p:sp>
        <p:nvSpPr>
          <p:cNvPr id="3" name="テキスト ボックス 2"/>
          <p:cNvSpPr txBox="1"/>
          <p:nvPr/>
        </p:nvSpPr>
        <p:spPr>
          <a:xfrm>
            <a:off x="179512" y="188640"/>
            <a:ext cx="1152128" cy="369332"/>
          </a:xfrm>
          <a:prstGeom prst="rect">
            <a:avLst/>
          </a:prstGeom>
          <a:noFill/>
          <a:ln>
            <a:solidFill>
              <a:schemeClr val="tx1"/>
            </a:solidFill>
          </a:ln>
        </p:spPr>
        <p:txBody>
          <a:bodyPr wrap="square" rtlCol="0">
            <a:spAutoFit/>
          </a:bodyPr>
          <a:lstStyle/>
          <a:p>
            <a:pPr algn="ctr"/>
            <a:r>
              <a:rPr kumimoji="1" lang="ja-JP" altLang="en-US" dirty="0" smtClean="0"/>
              <a:t>講義④</a:t>
            </a:r>
            <a:endParaRPr kumimoji="1" lang="ja-JP" altLang="en-US" dirty="0"/>
          </a:p>
        </p:txBody>
      </p:sp>
      <p:sp>
        <p:nvSpPr>
          <p:cNvPr id="5" name="正方形/長方形 4"/>
          <p:cNvSpPr/>
          <p:nvPr/>
        </p:nvSpPr>
        <p:spPr>
          <a:xfrm>
            <a:off x="1979712" y="5949280"/>
            <a:ext cx="6984776" cy="576064"/>
          </a:xfrm>
          <a:prstGeom prst="rect">
            <a:avLst/>
          </a:prstGeom>
          <a:ln>
            <a:solidFill>
              <a:schemeClr val="accent1"/>
            </a:solidFill>
            <a:prstDash val="sysDash"/>
          </a:ln>
        </p:spPr>
        <p:txBody>
          <a:bodyPr wrap="square">
            <a:noAutofit/>
          </a:bodyPr>
          <a:lstStyle/>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本書は、クリエイティブ・コモンズ 表示</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4.0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国際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(CC BY 4.0)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にしたがって</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利用いただけます</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(http</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creativecommons.org/licenses/by/4.0/legalcode.ja)</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3"/>
          <p:cNvPicPr>
            <a:picLocks noChangeAspect="1"/>
          </p:cNvPicPr>
          <p:nvPr/>
        </p:nvPicPr>
        <p:blipFill>
          <a:blip r:embed="rId3"/>
          <a:srcRect/>
          <a:stretch>
            <a:fillRect/>
          </a:stretch>
        </p:blipFill>
        <p:spPr bwMode="auto">
          <a:xfrm>
            <a:off x="179512" y="5949280"/>
            <a:ext cx="1690696" cy="596716"/>
          </a:xfrm>
          <a:prstGeom prst="rect">
            <a:avLst/>
          </a:prstGeom>
          <a:noFill/>
          <a:ln w="9525">
            <a:noFill/>
            <a:miter lim="800000"/>
            <a:headEnd/>
            <a:tailEnd/>
          </a:ln>
        </p:spPr>
      </p:pic>
    </p:spTree>
    <p:extLst>
      <p:ext uri="{BB962C8B-B14F-4D97-AF65-F5344CB8AC3E}">
        <p14:creationId xmlns:p14="http://schemas.microsoft.com/office/powerpoint/2010/main" val="15900550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9</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r>
              <a:rPr lang="en-US" altLang="ja-JP" sz="1400" dirty="0">
                <a:latin typeface="+mn-ea"/>
              </a:rPr>
              <a:t>2</a:t>
            </a:r>
            <a:r>
              <a:rPr lang="ja-JP" altLang="en-US" sz="1400" dirty="0">
                <a:latin typeface="+mn-ea"/>
              </a:rPr>
              <a:t>）　第三者の権利を侵害しないようにしてください</a:t>
            </a:r>
          </a:p>
          <a:p>
            <a:pPr marL="771525" lvl="1" indent="-314325"/>
            <a:r>
              <a:rPr lang="ja-JP" altLang="en-US" sz="1400" dirty="0">
                <a:latin typeface="+mn-ea"/>
              </a:rPr>
              <a:t>ア　コンテンツの中には、第三者が著作権その他の権利を有している場合があります。第三者が著作権を有しているコンテンツや、第三者が著作権以外の権利（例：写真における肖像権、パブリシティ権等）を有しているコンテンツについては、特に権利処理済であることが明示されているものを除き、利用者の責任で、当該第三者から利用の許諾を得てください。</a:t>
            </a:r>
          </a:p>
          <a:p>
            <a:pPr marL="771525" lvl="1" indent="-314325"/>
            <a:r>
              <a:rPr lang="ja-JP" altLang="en-US" sz="1400" dirty="0">
                <a:latin typeface="+mn-ea"/>
              </a:rPr>
              <a:t>イ　コンテンツのうち第三者が権利を有しているものについては、出典の表記等によって第三者が権利を有していることを直接的又は間接的に表示・示唆しているものもありますが、明確に第三者が権利を有している部分の特定・明示等を行っていないものもあります。利用する場合は利用者の責任において確認してください。</a:t>
            </a:r>
          </a:p>
          <a:p>
            <a:pPr marL="771525" lvl="1" indent="-314325"/>
            <a:r>
              <a:rPr lang="ja-JP" altLang="en-US" sz="1400" dirty="0">
                <a:latin typeface="+mn-ea"/>
              </a:rPr>
              <a:t>ウ　第三者が著作権等を有しているコンテンツであっても、著作権法上認められている引用など、著作権者等の許諾なしに利用できる場合があります</a:t>
            </a:r>
            <a:r>
              <a:rPr lang="ja-JP" altLang="en-US" sz="1400" dirty="0" smtClean="0">
                <a:latin typeface="+mn-ea"/>
              </a:rPr>
              <a:t>。</a:t>
            </a:r>
            <a:endParaRPr lang="en-US" altLang="ja-JP" sz="1400" dirty="0">
              <a:latin typeface="+mn-ea"/>
            </a:endParaRPr>
          </a:p>
          <a:p>
            <a:pPr marL="0" lvl="1" indent="-314325"/>
            <a:endParaRPr lang="en-US" altLang="ja-JP" sz="1400" dirty="0" smtClean="0">
              <a:latin typeface="+mn-ea"/>
            </a:endParaRPr>
          </a:p>
          <a:p>
            <a:pPr marL="0" lvl="1" indent="-314325"/>
            <a:r>
              <a:rPr lang="en-US" altLang="ja-JP" sz="1400" dirty="0" smtClean="0">
                <a:latin typeface="+mn-ea"/>
              </a:rPr>
              <a:t>3</a:t>
            </a:r>
            <a:r>
              <a:rPr lang="ja-JP" altLang="en-US" sz="1400" dirty="0">
                <a:latin typeface="+mn-ea"/>
              </a:rPr>
              <a:t>）　個別法令による利用の制約があるコンテンツについて</a:t>
            </a:r>
          </a:p>
          <a:p>
            <a:pPr marL="771525" lvl="1" indent="-314325"/>
            <a:r>
              <a:rPr lang="ja-JP" altLang="en-US" sz="1400" dirty="0">
                <a:latin typeface="+mn-ea"/>
              </a:rPr>
              <a:t>ア　一部のコンテンツには、個別法令により利用に制約がある場合があります。</a:t>
            </a:r>
          </a:p>
          <a:p>
            <a:pPr marL="0" lvl="1" indent="-314325"/>
            <a:endParaRPr lang="en-US" altLang="ja-JP" sz="1400" dirty="0" smtClean="0">
              <a:latin typeface="+mn-ea"/>
            </a:endParaRPr>
          </a:p>
          <a:p>
            <a:pPr marL="0" lvl="1" indent="-314325"/>
            <a:r>
              <a:rPr lang="en-US" altLang="ja-JP" sz="1400" dirty="0" smtClean="0">
                <a:latin typeface="+mn-ea"/>
              </a:rPr>
              <a:t>4</a:t>
            </a:r>
            <a:r>
              <a:rPr lang="ja-JP" altLang="en-US" sz="1400" dirty="0">
                <a:latin typeface="+mn-ea"/>
              </a:rPr>
              <a:t>）　本利用ルールが適用されないコンテンツについて</a:t>
            </a:r>
          </a:p>
          <a:p>
            <a:pPr marL="771525" lvl="1" indent="-314325"/>
            <a:r>
              <a:rPr lang="ja-JP" altLang="en-US" sz="1400" dirty="0">
                <a:latin typeface="+mn-ea"/>
              </a:rPr>
              <a:t>以下のコンテンツについては、本利用ルールの適用外です。</a:t>
            </a:r>
          </a:p>
          <a:p>
            <a:pPr marL="771525" lvl="1" indent="-314325"/>
            <a:r>
              <a:rPr lang="ja-JP" altLang="en-US" sz="1400" dirty="0">
                <a:latin typeface="+mn-ea"/>
              </a:rPr>
              <a:t>ア　組織や特定の事業を表すシンボルマーク、ロゴ、キャラクターデザイン</a:t>
            </a:r>
          </a:p>
          <a:p>
            <a:pPr marL="0" lvl="1" indent="-314325"/>
            <a:endParaRPr lang="en-US" altLang="ja-JP" sz="1400" dirty="0" smtClean="0">
              <a:latin typeface="+mn-ea"/>
            </a:endParaRPr>
          </a:p>
          <a:p>
            <a:pPr marL="0" lvl="1" indent="-314325"/>
            <a:r>
              <a:rPr lang="en-US" altLang="ja-JP" sz="1400" dirty="0" smtClean="0">
                <a:latin typeface="+mn-ea"/>
              </a:rPr>
              <a:t>5</a:t>
            </a:r>
            <a:r>
              <a:rPr lang="ja-JP" altLang="en-US" sz="1400" dirty="0">
                <a:latin typeface="+mn-ea"/>
              </a:rPr>
              <a:t>）　準拠法と合意管轄について</a:t>
            </a:r>
          </a:p>
          <a:p>
            <a:pPr marL="771525" lvl="1" indent="-314325"/>
            <a:r>
              <a:rPr lang="ja-JP" altLang="en-US" sz="1400" dirty="0">
                <a:latin typeface="+mn-ea"/>
              </a:rPr>
              <a:t>ア　本利用ルールは、日本法に基づいて解釈されます。</a:t>
            </a:r>
          </a:p>
          <a:p>
            <a:pPr marL="771525" lvl="1" indent="-314325"/>
            <a:r>
              <a:rPr lang="ja-JP" altLang="en-US" sz="1400" dirty="0">
                <a:latin typeface="+mn-ea"/>
              </a:rPr>
              <a:t>イ　本利用ルールによるコンテンツの利用及び本利用ルールに関する紛争については、当該紛争に係るコンテンツ又は利用ルールを公開している組織の所在地を管轄する地方裁判所を、第一審の専属的な合意管轄裁判所とします。</a:t>
            </a:r>
          </a:p>
          <a:p>
            <a:pPr marL="771525" lvl="1" indent="-314325"/>
            <a:endParaRPr lang="en-US" altLang="ja-JP" sz="1400" dirty="0" smtClean="0">
              <a:latin typeface="+mn-ea"/>
            </a:endParaRPr>
          </a:p>
          <a:p>
            <a:pPr marL="771525" lvl="1" indent="-314325"/>
            <a:endParaRPr lang="ja-JP" altLang="en-US" sz="1400" dirty="0">
              <a:latin typeface="+mn-ea"/>
            </a:endParaRP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a:t>本資料の利用について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1520605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10</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pPr>
              <a:lnSpc>
                <a:spcPts val="2420"/>
              </a:lnSpc>
            </a:pPr>
            <a:r>
              <a:rPr lang="en-US" altLang="ja-JP" sz="1600" dirty="0">
                <a:latin typeface="+mn-ea"/>
              </a:rPr>
              <a:t>Microsoft</a:t>
            </a:r>
            <a:r>
              <a:rPr lang="ja-JP" altLang="en-US" sz="1600" dirty="0" err="1">
                <a:latin typeface="+mn-ea"/>
              </a:rPr>
              <a:t>、</a:t>
            </a:r>
            <a:r>
              <a:rPr lang="en-US" altLang="ja-JP" sz="1600" dirty="0">
                <a:latin typeface="+mn-ea"/>
              </a:rPr>
              <a:t>Windows</a:t>
            </a:r>
            <a:r>
              <a:rPr lang="ja-JP" altLang="en-US" sz="1600" dirty="0">
                <a:latin typeface="+mn-ea"/>
              </a:rPr>
              <a:t>および</a:t>
            </a:r>
            <a:r>
              <a:rPr lang="en-US" altLang="ja-JP" sz="1600" dirty="0">
                <a:latin typeface="+mn-ea"/>
              </a:rPr>
              <a:t>Word</a:t>
            </a:r>
            <a:r>
              <a:rPr lang="ja-JP" altLang="en-US" sz="1600" dirty="0" err="1">
                <a:latin typeface="+mn-ea"/>
              </a:rPr>
              <a:t>、</a:t>
            </a:r>
            <a:r>
              <a:rPr lang="en-US" altLang="ja-JP" sz="1600" dirty="0">
                <a:latin typeface="+mn-ea"/>
              </a:rPr>
              <a:t>Excel</a:t>
            </a:r>
            <a:r>
              <a:rPr lang="ja-JP" altLang="en-US" sz="1600" dirty="0" err="1">
                <a:latin typeface="+mn-ea"/>
              </a:rPr>
              <a:t>、</a:t>
            </a:r>
            <a:r>
              <a:rPr lang="en-US" altLang="ja-JP" sz="1600" dirty="0">
                <a:latin typeface="+mn-ea"/>
              </a:rPr>
              <a:t>PowerPoint</a:t>
            </a:r>
            <a:r>
              <a:rPr lang="ja-JP" altLang="en-US" sz="1600" dirty="0">
                <a:latin typeface="+mn-ea"/>
              </a:rPr>
              <a:t>は、米国</a:t>
            </a:r>
            <a:r>
              <a:rPr lang="en-US" altLang="ja-JP" sz="1600" dirty="0">
                <a:latin typeface="+mn-ea"/>
              </a:rPr>
              <a:t>Microsoft Corporation</a:t>
            </a:r>
            <a:r>
              <a:rPr lang="ja-JP" altLang="en-US" sz="1600" dirty="0">
                <a:latin typeface="+mn-ea"/>
              </a:rPr>
              <a:t>の、米国およびその他の国における登録商標または商標です。</a:t>
            </a:r>
          </a:p>
          <a:p>
            <a:pPr>
              <a:lnSpc>
                <a:spcPts val="2420"/>
              </a:lnSpc>
            </a:pPr>
            <a:r>
              <a:rPr lang="en-US" altLang="ja-JP" sz="1600" dirty="0">
                <a:latin typeface="+mn-ea"/>
              </a:rPr>
              <a:t>Adobe</a:t>
            </a:r>
            <a:r>
              <a:rPr lang="ja-JP" altLang="en-US" sz="1600" dirty="0" err="1">
                <a:latin typeface="+mn-ea"/>
              </a:rPr>
              <a:t>、</a:t>
            </a:r>
            <a:r>
              <a:rPr lang="en-US" altLang="ja-JP" sz="1600" dirty="0">
                <a:latin typeface="+mn-ea"/>
              </a:rPr>
              <a:t>Adobe</a:t>
            </a:r>
            <a:r>
              <a:rPr lang="ja-JP" altLang="en-US" sz="1600" dirty="0">
                <a:latin typeface="+mn-ea"/>
              </a:rPr>
              <a:t>ロゴ、</a:t>
            </a:r>
            <a:r>
              <a:rPr lang="en-US" altLang="ja-JP" sz="1600" dirty="0">
                <a:latin typeface="+mn-ea"/>
              </a:rPr>
              <a:t>Flash</a:t>
            </a:r>
            <a:r>
              <a:rPr lang="ja-JP" altLang="en-US" sz="1600" dirty="0" err="1">
                <a:latin typeface="+mn-ea"/>
              </a:rPr>
              <a:t>、</a:t>
            </a:r>
            <a:r>
              <a:rPr lang="en-US" altLang="ja-JP" sz="1600" dirty="0">
                <a:latin typeface="+mn-ea"/>
              </a:rPr>
              <a:t>Flash Lite</a:t>
            </a:r>
            <a:r>
              <a:rPr lang="ja-JP" altLang="en-US" sz="1600" dirty="0">
                <a:latin typeface="+mn-ea"/>
              </a:rPr>
              <a:t>は、アドビシステムズ社の米国およびその他の国における登録商標または商標です。</a:t>
            </a:r>
          </a:p>
          <a:p>
            <a:pPr>
              <a:lnSpc>
                <a:spcPts val="2420"/>
              </a:lnSpc>
            </a:pPr>
            <a:r>
              <a:rPr lang="ja-JP" altLang="en-US" sz="1600" dirty="0">
                <a:latin typeface="+mn-ea"/>
              </a:rPr>
              <a:t>その他の会社名および製品・サービス名は、それぞれを表示するためだけに引用しており、各社の登録商標あるいは出願中の商標である場合があります。</a:t>
            </a:r>
          </a:p>
          <a:p>
            <a:pPr>
              <a:lnSpc>
                <a:spcPts val="2420"/>
              </a:lnSpc>
            </a:pPr>
            <a:r>
              <a:rPr lang="ja-JP" altLang="en-US" sz="1600" dirty="0">
                <a:latin typeface="+mn-ea"/>
              </a:rPr>
              <a:t>当サイトに記載されているシステム名、製品などには、必ずしも商標表示（ </a:t>
            </a:r>
            <a:r>
              <a:rPr lang="en-US" altLang="ja-JP" sz="1600" dirty="0">
                <a:latin typeface="+mn-ea"/>
              </a:rPr>
              <a:t>(R)</a:t>
            </a:r>
            <a:r>
              <a:rPr lang="ja-JP" altLang="en-US" sz="1600" dirty="0" err="1">
                <a:latin typeface="+mn-ea"/>
              </a:rPr>
              <a:t>、</a:t>
            </a:r>
            <a:r>
              <a:rPr lang="en-US" altLang="ja-JP" sz="1600" dirty="0">
                <a:latin typeface="+mn-ea"/>
              </a:rPr>
              <a:t>TM </a:t>
            </a:r>
            <a:r>
              <a:rPr lang="ja-JP" altLang="en-US" sz="1600" dirty="0">
                <a:latin typeface="+mn-ea"/>
              </a:rPr>
              <a:t>）を付記していません。</a:t>
            </a: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a:t>他社所有商標に関する表示</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3797091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11</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pPr marL="173038" lvl="1" indent="-173038">
              <a:spcBef>
                <a:spcPts val="600"/>
              </a:spcBef>
            </a:pPr>
            <a:r>
              <a:rPr lang="en-US" altLang="ja-JP" sz="1600" dirty="0">
                <a:latin typeface="+mn-ea"/>
              </a:rPr>
              <a:t>1.</a:t>
            </a:r>
            <a:r>
              <a:rPr lang="ja-JP" altLang="en-US" sz="1600" dirty="0" smtClean="0">
                <a:latin typeface="+mn-ea"/>
              </a:rPr>
              <a:t>当コンテンツに</a:t>
            </a:r>
            <a:r>
              <a:rPr lang="ja-JP" altLang="en-US" sz="1600" dirty="0">
                <a:latin typeface="+mn-ea"/>
              </a:rPr>
              <a:t>記載されている情報の正確さについては万全を期しておりますが、総務省は利用者が</a:t>
            </a:r>
            <a:r>
              <a:rPr lang="ja-JP" altLang="en-US" sz="1600" dirty="0" smtClean="0">
                <a:latin typeface="+mn-ea"/>
              </a:rPr>
              <a:t>当コンテンツの</a:t>
            </a:r>
            <a:r>
              <a:rPr lang="ja-JP" altLang="en-US" sz="1600" dirty="0">
                <a:latin typeface="+mn-ea"/>
              </a:rPr>
              <a:t>情報を用いて行う一切の行為について、何ら責任を負うものではありません。</a:t>
            </a:r>
          </a:p>
          <a:p>
            <a:pPr marL="173038" lvl="1" indent="-173038">
              <a:spcBef>
                <a:spcPts val="600"/>
              </a:spcBef>
            </a:pPr>
            <a:r>
              <a:rPr lang="en-US" altLang="ja-JP" sz="1600" dirty="0" smtClean="0">
                <a:latin typeface="+mn-ea"/>
              </a:rPr>
              <a:t>2.</a:t>
            </a:r>
            <a:r>
              <a:rPr lang="ja-JP" altLang="en-US" sz="1600" dirty="0" smtClean="0">
                <a:latin typeface="+mn-ea"/>
              </a:rPr>
              <a:t>当コンテンツは</a:t>
            </a:r>
            <a:r>
              <a:rPr lang="ja-JP" altLang="en-US" sz="1600" dirty="0">
                <a:latin typeface="+mn-ea"/>
              </a:rPr>
              <a:t>、予告なしに内容を変更又は削除する場合があります。あらかじめ御了承ください。</a:t>
            </a:r>
          </a:p>
        </p:txBody>
      </p:sp>
      <p:sp>
        <p:nvSpPr>
          <p:cNvPr id="10" name="タイトル 1"/>
          <p:cNvSpPr>
            <a:spLocks noGrp="1"/>
          </p:cNvSpPr>
          <p:nvPr>
            <p:ph type="title"/>
          </p:nvPr>
        </p:nvSpPr>
        <p:spPr>
          <a:xfrm>
            <a:off x="251520" y="313813"/>
            <a:ext cx="8712968" cy="424732"/>
          </a:xfrm>
        </p:spPr>
        <p:txBody>
          <a:bodyPr>
            <a:normAutofit/>
          </a:bodyPr>
          <a:lstStyle/>
          <a:p>
            <a:r>
              <a:rPr lang="ja-JP" altLang="ja-JP" dirty="0"/>
              <a:t>免責事項等について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2383844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lang="ja-JP" altLang="en-US" dirty="0">
                <a:latin typeface="+mn-ea"/>
                <a:ea typeface="+mn-ea"/>
              </a:rPr>
              <a:t>ディスカッションの目的</a:t>
            </a:r>
            <a:endParaRPr kumimoji="1" lang="ja-JP" altLang="en-US" dirty="0">
              <a:latin typeface="+mn-ea"/>
              <a:ea typeface="+mn-ea"/>
            </a:endParaRPr>
          </a:p>
        </p:txBody>
      </p:sp>
      <p:sp>
        <p:nvSpPr>
          <p:cNvPr id="2" name="テキスト ボックス 1"/>
          <p:cNvSpPr txBox="1"/>
          <p:nvPr/>
        </p:nvSpPr>
        <p:spPr>
          <a:xfrm>
            <a:off x="107504" y="836712"/>
            <a:ext cx="7560840" cy="523220"/>
          </a:xfrm>
          <a:prstGeom prst="rect">
            <a:avLst/>
          </a:prstGeom>
          <a:noFill/>
        </p:spPr>
        <p:txBody>
          <a:bodyPr wrap="square" rtlCol="0">
            <a:spAutoFit/>
          </a:bodyPr>
          <a:lstStyle/>
          <a:p>
            <a:r>
              <a:rPr kumimoji="1" lang="ja-JP" altLang="en-US" sz="2800" dirty="0" smtClean="0"/>
              <a:t>この</a:t>
            </a:r>
            <a:r>
              <a:rPr kumimoji="1" lang="ja-JP" altLang="en-US" sz="2800" dirty="0"/>
              <a:t>ディスカッションを通して、</a:t>
            </a:r>
          </a:p>
        </p:txBody>
      </p:sp>
      <p:sp>
        <p:nvSpPr>
          <p:cNvPr id="18" name="テキスト ボックス 17">
            <a:extLst>
              <a:ext uri="{FF2B5EF4-FFF2-40B4-BE49-F238E27FC236}">
                <a16:creationId xmlns:a16="http://schemas.microsoft.com/office/drawing/2014/main" id="{14512899-5AAF-4F34-BF50-DECDF9BF34E0}"/>
              </a:ext>
            </a:extLst>
          </p:cNvPr>
          <p:cNvSpPr txBox="1"/>
          <p:nvPr/>
        </p:nvSpPr>
        <p:spPr>
          <a:xfrm>
            <a:off x="673158" y="1794490"/>
            <a:ext cx="7931290" cy="4524315"/>
          </a:xfrm>
          <a:prstGeom prst="rect">
            <a:avLst/>
          </a:prstGeom>
          <a:noFill/>
        </p:spPr>
        <p:txBody>
          <a:bodyPr wrap="square" rtlCol="0">
            <a:spAutoFit/>
          </a:bodyPr>
          <a:lstStyle/>
          <a:p>
            <a:pPr marL="342900" indent="-342900">
              <a:buFont typeface="Wingdings" panose="05000000000000000000" pitchFamily="2" charset="2"/>
              <a:buChar char="ü"/>
            </a:pPr>
            <a:r>
              <a:rPr kumimoji="1" lang="ja-JP" altLang="en-US" sz="3600" dirty="0"/>
              <a:t>オープンデータの取組みを助け合う</a:t>
            </a:r>
            <a:r>
              <a:rPr kumimoji="1" lang="en-US" altLang="ja-JP" sz="3600" dirty="0"/>
              <a:t/>
            </a:r>
            <a:br>
              <a:rPr kumimoji="1" lang="en-US" altLang="ja-JP" sz="3600" dirty="0"/>
            </a:br>
            <a:r>
              <a:rPr kumimoji="1" lang="ja-JP" altLang="en-US" sz="3600" dirty="0"/>
              <a:t>仲間づくりをしよう！</a:t>
            </a:r>
            <a:endParaRPr kumimoji="1" lang="en-US" altLang="ja-JP" sz="3600" dirty="0"/>
          </a:p>
          <a:p>
            <a:pPr marL="342900" indent="-342900">
              <a:buFont typeface="Wingdings" panose="05000000000000000000" pitchFamily="2" charset="2"/>
              <a:buChar char="ü"/>
            </a:pPr>
            <a:endParaRPr kumimoji="1" lang="en-US" altLang="ja-JP" sz="3600" dirty="0"/>
          </a:p>
          <a:p>
            <a:pPr marL="342900" indent="-342900">
              <a:buFont typeface="Wingdings" panose="05000000000000000000" pitchFamily="2" charset="2"/>
              <a:buChar char="ü"/>
            </a:pPr>
            <a:r>
              <a:rPr kumimoji="1" lang="ja-JP" altLang="en-US" sz="3600" dirty="0"/>
              <a:t>仲間で一緒に考えて、アイデア、意見を</a:t>
            </a:r>
            <a:r>
              <a:rPr kumimoji="1" lang="en-US" altLang="ja-JP" sz="3600" dirty="0"/>
              <a:t/>
            </a:r>
            <a:br>
              <a:rPr kumimoji="1" lang="en-US" altLang="ja-JP" sz="3600" dirty="0"/>
            </a:br>
            <a:r>
              <a:rPr kumimoji="1" lang="ja-JP" altLang="en-US" sz="3600" dirty="0"/>
              <a:t>共有しよう！</a:t>
            </a:r>
            <a:endParaRPr kumimoji="1" lang="en-US" altLang="ja-JP" sz="3600" dirty="0"/>
          </a:p>
          <a:p>
            <a:pPr marL="342900" indent="-342900">
              <a:buFont typeface="Wingdings" panose="05000000000000000000" pitchFamily="2" charset="2"/>
              <a:buChar char="ü"/>
            </a:pPr>
            <a:endParaRPr kumimoji="1" lang="en-US" altLang="ja-JP" sz="3600" dirty="0"/>
          </a:p>
          <a:p>
            <a:pPr marL="342900" indent="-342900">
              <a:buFont typeface="Wingdings" panose="05000000000000000000" pitchFamily="2" charset="2"/>
              <a:buChar char="ü"/>
            </a:pPr>
            <a:r>
              <a:rPr kumimoji="1" lang="ja-JP" altLang="en-US" sz="3600" dirty="0"/>
              <a:t>仲間で最初の目標を設定しよう！</a:t>
            </a:r>
            <a:endParaRPr kumimoji="1" lang="en-US" altLang="ja-JP" sz="3600" dirty="0"/>
          </a:p>
          <a:p>
            <a:pPr marL="342900" indent="-342900">
              <a:buFont typeface="Wingdings" panose="05000000000000000000" pitchFamily="2" charset="2"/>
              <a:buChar char="ü"/>
            </a:pPr>
            <a:endParaRPr kumimoji="1" lang="ja-JP" altLang="en-US" sz="3600" dirty="0"/>
          </a:p>
        </p:txBody>
      </p:sp>
    </p:spTree>
    <p:extLst>
      <p:ext uri="{BB962C8B-B14F-4D97-AF65-F5344CB8AC3E}">
        <p14:creationId xmlns:p14="http://schemas.microsoft.com/office/powerpoint/2010/main" val="2525941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755577" y="1196752"/>
            <a:ext cx="2016224" cy="5147641"/>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2</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kumimoji="1" lang="ja-JP" altLang="en-US" dirty="0" smtClean="0">
                <a:latin typeface="+mn-ea"/>
                <a:ea typeface="+mn-ea"/>
              </a:rPr>
              <a:t>ディスカッションの流れ</a:t>
            </a:r>
            <a:endParaRPr kumimoji="1" lang="ja-JP" altLang="en-US" dirty="0">
              <a:latin typeface="+mn-ea"/>
              <a:ea typeface="+mn-ea"/>
            </a:endParaRPr>
          </a:p>
        </p:txBody>
      </p:sp>
      <p:sp>
        <p:nvSpPr>
          <p:cNvPr id="3" name="テキスト ボックス 2"/>
          <p:cNvSpPr txBox="1"/>
          <p:nvPr/>
        </p:nvSpPr>
        <p:spPr>
          <a:xfrm>
            <a:off x="2699792" y="1556792"/>
            <a:ext cx="3600400" cy="646331"/>
          </a:xfrm>
          <a:prstGeom prst="rect">
            <a:avLst/>
          </a:prstGeom>
          <a:noFill/>
        </p:spPr>
        <p:txBody>
          <a:bodyPr wrap="square" rtlCol="0">
            <a:spAutoFit/>
          </a:bodyPr>
          <a:lstStyle/>
          <a:p>
            <a:pPr algn="ctr"/>
            <a:r>
              <a:rPr kumimoji="1" lang="ja-JP" altLang="en-US" sz="3600" dirty="0"/>
              <a:t>個人</a:t>
            </a:r>
            <a:r>
              <a:rPr kumimoji="1" lang="ja-JP" altLang="en-US" sz="3600" dirty="0" smtClean="0"/>
              <a:t>ワーク</a:t>
            </a:r>
            <a:endParaRPr kumimoji="1" lang="en-US" altLang="ja-JP" sz="3600" dirty="0"/>
          </a:p>
        </p:txBody>
      </p:sp>
      <p:sp>
        <p:nvSpPr>
          <p:cNvPr id="8" name="テキスト ボックス 7"/>
          <p:cNvSpPr txBox="1"/>
          <p:nvPr/>
        </p:nvSpPr>
        <p:spPr>
          <a:xfrm>
            <a:off x="2700192" y="3358733"/>
            <a:ext cx="3600000" cy="646331"/>
          </a:xfrm>
          <a:prstGeom prst="rect">
            <a:avLst/>
          </a:prstGeom>
          <a:noFill/>
        </p:spPr>
        <p:txBody>
          <a:bodyPr wrap="square" rtlCol="0">
            <a:spAutoFit/>
          </a:bodyPr>
          <a:lstStyle/>
          <a:p>
            <a:pPr algn="ctr"/>
            <a:r>
              <a:rPr kumimoji="1" lang="ja-JP" altLang="en-US" sz="3600" dirty="0" smtClean="0"/>
              <a:t>グループワーク</a:t>
            </a:r>
            <a:endParaRPr kumimoji="1" lang="en-US" altLang="ja-JP" sz="3600" dirty="0"/>
          </a:p>
        </p:txBody>
      </p:sp>
      <p:sp>
        <p:nvSpPr>
          <p:cNvPr id="13" name="テキスト ボックス 12"/>
          <p:cNvSpPr txBox="1"/>
          <p:nvPr/>
        </p:nvSpPr>
        <p:spPr>
          <a:xfrm>
            <a:off x="2699792" y="5373216"/>
            <a:ext cx="3600000" cy="646331"/>
          </a:xfrm>
          <a:prstGeom prst="rect">
            <a:avLst/>
          </a:prstGeom>
          <a:noFill/>
        </p:spPr>
        <p:txBody>
          <a:bodyPr wrap="square" rtlCol="0">
            <a:spAutoFit/>
          </a:bodyPr>
          <a:lstStyle/>
          <a:p>
            <a:pPr algn="ctr"/>
            <a:r>
              <a:rPr kumimoji="1" lang="ja-JP" altLang="en-US" sz="3600" dirty="0" smtClean="0"/>
              <a:t>講評</a:t>
            </a:r>
            <a:endParaRPr kumimoji="1" lang="en-US" altLang="ja-JP" sz="3600" dirty="0"/>
          </a:p>
        </p:txBody>
      </p:sp>
      <p:sp>
        <p:nvSpPr>
          <p:cNvPr id="6" name="角丸四角形 5"/>
          <p:cNvSpPr/>
          <p:nvPr/>
        </p:nvSpPr>
        <p:spPr>
          <a:xfrm>
            <a:off x="6368206" y="1207860"/>
            <a:ext cx="2236242" cy="12954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アイデア出し</a:t>
            </a:r>
          </a:p>
        </p:txBody>
      </p:sp>
      <p:sp>
        <p:nvSpPr>
          <p:cNvPr id="26" name="角丸四角形 25"/>
          <p:cNvSpPr/>
          <p:nvPr/>
        </p:nvSpPr>
        <p:spPr>
          <a:xfrm>
            <a:off x="6368206" y="3023998"/>
            <a:ext cx="2236242" cy="12954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アイデア集約</a:t>
            </a:r>
            <a:endParaRPr kumimoji="1" lang="en-US" altLang="ja-JP" sz="2800" dirty="0"/>
          </a:p>
          <a:p>
            <a:pPr algn="ctr"/>
            <a:r>
              <a:rPr kumimoji="1" lang="ja-JP" altLang="en-US" sz="2800" dirty="0"/>
              <a:t>意見交換</a:t>
            </a:r>
            <a:endParaRPr kumimoji="1" lang="en-US" altLang="ja-JP" sz="2800" dirty="0"/>
          </a:p>
          <a:p>
            <a:pPr algn="ctr"/>
            <a:r>
              <a:rPr kumimoji="1" lang="ja-JP" altLang="en-US" sz="2800" dirty="0"/>
              <a:t>まとめ</a:t>
            </a:r>
          </a:p>
        </p:txBody>
      </p:sp>
      <p:sp>
        <p:nvSpPr>
          <p:cNvPr id="27" name="角丸四角形 26"/>
          <p:cNvSpPr/>
          <p:nvPr/>
        </p:nvSpPr>
        <p:spPr>
          <a:xfrm>
            <a:off x="6368206" y="5059533"/>
            <a:ext cx="2236242" cy="12954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講師から</a:t>
            </a:r>
            <a:endParaRPr kumimoji="1" lang="en-US" altLang="ja-JP" sz="2800" dirty="0"/>
          </a:p>
          <a:p>
            <a:pPr algn="ctr"/>
            <a:r>
              <a:rPr kumimoji="1" lang="ja-JP" altLang="en-US" sz="2800" dirty="0"/>
              <a:t>一言</a:t>
            </a:r>
          </a:p>
        </p:txBody>
      </p:sp>
    </p:spTree>
    <p:extLst>
      <p:ext uri="{BB962C8B-B14F-4D97-AF65-F5344CB8AC3E}">
        <p14:creationId xmlns:p14="http://schemas.microsoft.com/office/powerpoint/2010/main" val="2725744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3</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kumimoji="1" lang="ja-JP" altLang="en-US" dirty="0" smtClean="0">
                <a:latin typeface="+mn-ea"/>
                <a:ea typeface="+mn-ea"/>
              </a:rPr>
              <a:t>ディスカッションのイメージ</a:t>
            </a:r>
            <a:endParaRPr kumimoji="1" lang="ja-JP" altLang="en-US" dirty="0">
              <a:latin typeface="+mn-ea"/>
              <a:ea typeface="+mn-ea"/>
            </a:endParaRPr>
          </a:p>
        </p:txBody>
      </p:sp>
      <p:sp>
        <p:nvSpPr>
          <p:cNvPr id="4" name="角丸四角形 3"/>
          <p:cNvSpPr/>
          <p:nvPr/>
        </p:nvSpPr>
        <p:spPr>
          <a:xfrm>
            <a:off x="257115" y="1088033"/>
            <a:ext cx="1362557" cy="201624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個人</a:t>
            </a:r>
            <a:endParaRPr kumimoji="1" lang="en-US" altLang="ja-JP" sz="2400" dirty="0"/>
          </a:p>
          <a:p>
            <a:pPr algn="ctr"/>
            <a:r>
              <a:rPr kumimoji="1" lang="ja-JP" altLang="en-US" sz="2400" dirty="0"/>
              <a:t>ワーク</a:t>
            </a:r>
          </a:p>
        </p:txBody>
      </p:sp>
      <p:sp>
        <p:nvSpPr>
          <p:cNvPr id="14" name="角丸四角形 13"/>
          <p:cNvSpPr/>
          <p:nvPr/>
        </p:nvSpPr>
        <p:spPr>
          <a:xfrm>
            <a:off x="257115" y="3292279"/>
            <a:ext cx="1362557" cy="337708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グループ</a:t>
            </a:r>
            <a:endParaRPr kumimoji="1" lang="en-US" altLang="ja-JP" sz="2400" dirty="0"/>
          </a:p>
          <a:p>
            <a:pPr algn="ctr"/>
            <a:r>
              <a:rPr kumimoji="1" lang="ja-JP" altLang="en-US" sz="2400" dirty="0"/>
              <a:t>ワーク</a:t>
            </a:r>
          </a:p>
        </p:txBody>
      </p:sp>
      <p:sp>
        <p:nvSpPr>
          <p:cNvPr id="15" name="角丸四角形 14"/>
          <p:cNvSpPr/>
          <p:nvPr/>
        </p:nvSpPr>
        <p:spPr>
          <a:xfrm>
            <a:off x="4554094" y="1292760"/>
            <a:ext cx="1584176" cy="1979605"/>
          </a:xfrm>
          <a:prstGeom prst="roundRect">
            <a:avLst>
              <a:gd name="adj" fmla="val 477"/>
            </a:avLst>
          </a:prstGeom>
          <a:solidFill>
            <a:schemeClr val="bg1"/>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400" dirty="0">
              <a:solidFill>
                <a:schemeClr val="tx1"/>
              </a:solidFill>
            </a:endParaRPr>
          </a:p>
        </p:txBody>
      </p:sp>
      <p:sp>
        <p:nvSpPr>
          <p:cNvPr id="16" name="メモ 15"/>
          <p:cNvSpPr/>
          <p:nvPr/>
        </p:nvSpPr>
        <p:spPr>
          <a:xfrm>
            <a:off x="4914134" y="1842520"/>
            <a:ext cx="864096" cy="36004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18" name="メモ 17"/>
          <p:cNvSpPr/>
          <p:nvPr/>
        </p:nvSpPr>
        <p:spPr>
          <a:xfrm>
            <a:off x="4914134" y="2723881"/>
            <a:ext cx="864096" cy="36004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20" name="円形吹き出し 19"/>
          <p:cNvSpPr/>
          <p:nvPr/>
        </p:nvSpPr>
        <p:spPr>
          <a:xfrm>
            <a:off x="1763881" y="1162760"/>
            <a:ext cx="2610193" cy="1447390"/>
          </a:xfrm>
          <a:prstGeom prst="wedgeEllipseCallout">
            <a:avLst>
              <a:gd name="adj1" fmla="val 61511"/>
              <a:gd name="adj2" fmla="val 33223"/>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t>ポストイットで</a:t>
            </a:r>
            <a:endParaRPr kumimoji="1" lang="en-US" altLang="ja-JP" sz="2000" dirty="0"/>
          </a:p>
          <a:p>
            <a:pPr algn="ctr"/>
            <a:r>
              <a:rPr kumimoji="1" lang="ja-JP" altLang="en-US" sz="2000" dirty="0"/>
              <a:t>どんどんアイデアを</a:t>
            </a:r>
            <a:endParaRPr kumimoji="1" lang="en-US" altLang="ja-JP" sz="2000" dirty="0"/>
          </a:p>
          <a:p>
            <a:pPr algn="ctr"/>
            <a:r>
              <a:rPr kumimoji="1" lang="ja-JP" altLang="en-US" sz="2000" dirty="0"/>
              <a:t>貼り付け</a:t>
            </a:r>
          </a:p>
        </p:txBody>
      </p:sp>
      <p:sp>
        <p:nvSpPr>
          <p:cNvPr id="21" name="角丸四角形 20"/>
          <p:cNvSpPr/>
          <p:nvPr/>
        </p:nvSpPr>
        <p:spPr>
          <a:xfrm>
            <a:off x="7346156" y="1292760"/>
            <a:ext cx="1584176" cy="1979605"/>
          </a:xfrm>
          <a:prstGeom prst="roundRect">
            <a:avLst>
              <a:gd name="adj" fmla="val 477"/>
            </a:avLst>
          </a:prstGeom>
          <a:solidFill>
            <a:schemeClr val="bg1"/>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400" dirty="0">
              <a:solidFill>
                <a:schemeClr val="tx1"/>
              </a:solidFill>
            </a:endParaRPr>
          </a:p>
        </p:txBody>
      </p:sp>
      <p:sp>
        <p:nvSpPr>
          <p:cNvPr id="22" name="メモ 21"/>
          <p:cNvSpPr/>
          <p:nvPr/>
        </p:nvSpPr>
        <p:spPr>
          <a:xfrm>
            <a:off x="7706196" y="1842520"/>
            <a:ext cx="864096" cy="36004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24" name="メモ 23"/>
          <p:cNvSpPr/>
          <p:nvPr/>
        </p:nvSpPr>
        <p:spPr>
          <a:xfrm>
            <a:off x="7706196" y="2723881"/>
            <a:ext cx="864096" cy="36004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25" name="正方形/長方形 24"/>
          <p:cNvSpPr/>
          <p:nvPr/>
        </p:nvSpPr>
        <p:spPr>
          <a:xfrm>
            <a:off x="4589577" y="4060802"/>
            <a:ext cx="2070655" cy="2464542"/>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p:txBody>
      </p:sp>
      <p:sp>
        <p:nvSpPr>
          <p:cNvPr id="12" name="テキスト ボックス 11"/>
          <p:cNvSpPr txBox="1"/>
          <p:nvPr/>
        </p:nvSpPr>
        <p:spPr>
          <a:xfrm>
            <a:off x="4554094" y="1278913"/>
            <a:ext cx="1584176" cy="307777"/>
          </a:xfrm>
          <a:prstGeom prst="rect">
            <a:avLst/>
          </a:prstGeom>
          <a:noFill/>
        </p:spPr>
        <p:txBody>
          <a:bodyPr wrap="square" rtlCol="0">
            <a:spAutoFit/>
          </a:bodyPr>
          <a:lstStyle/>
          <a:p>
            <a:r>
              <a:rPr kumimoji="1" lang="ja-JP" altLang="en-US" sz="1400" dirty="0"/>
              <a:t>個人用ワークシート</a:t>
            </a:r>
          </a:p>
        </p:txBody>
      </p:sp>
      <p:sp>
        <p:nvSpPr>
          <p:cNvPr id="19" name="テキスト ボックス 18"/>
          <p:cNvSpPr txBox="1"/>
          <p:nvPr/>
        </p:nvSpPr>
        <p:spPr>
          <a:xfrm>
            <a:off x="4554094" y="935848"/>
            <a:ext cx="1584176" cy="369332"/>
          </a:xfrm>
          <a:prstGeom prst="rect">
            <a:avLst/>
          </a:prstGeom>
          <a:noFill/>
        </p:spPr>
        <p:txBody>
          <a:bodyPr wrap="square" rtlCol="0">
            <a:spAutoFit/>
          </a:bodyPr>
          <a:lstStyle/>
          <a:p>
            <a:pPr algn="ctr"/>
            <a:r>
              <a:rPr kumimoji="1" lang="en-US" altLang="ja-JP" dirty="0"/>
              <a:t>A</a:t>
            </a:r>
            <a:r>
              <a:rPr kumimoji="1" lang="ja-JP" altLang="en-US" dirty="0" err="1"/>
              <a:t>さん</a:t>
            </a:r>
            <a:endParaRPr kumimoji="1" lang="en-US" altLang="ja-JP" dirty="0"/>
          </a:p>
        </p:txBody>
      </p:sp>
      <p:sp>
        <p:nvSpPr>
          <p:cNvPr id="31" name="テキスト ボックス 30"/>
          <p:cNvSpPr txBox="1"/>
          <p:nvPr/>
        </p:nvSpPr>
        <p:spPr>
          <a:xfrm>
            <a:off x="7356709" y="935848"/>
            <a:ext cx="1584176" cy="369332"/>
          </a:xfrm>
          <a:prstGeom prst="rect">
            <a:avLst/>
          </a:prstGeom>
          <a:noFill/>
        </p:spPr>
        <p:txBody>
          <a:bodyPr wrap="square" rtlCol="0">
            <a:spAutoFit/>
          </a:bodyPr>
          <a:lstStyle/>
          <a:p>
            <a:pPr algn="ctr"/>
            <a:r>
              <a:rPr kumimoji="1" lang="ja-JP" altLang="en-US" dirty="0"/>
              <a:t>Ｘさん</a:t>
            </a:r>
            <a:endParaRPr kumimoji="1" lang="en-US" altLang="ja-JP" dirty="0"/>
          </a:p>
        </p:txBody>
      </p:sp>
      <p:sp>
        <p:nvSpPr>
          <p:cNvPr id="32" name="テキスト ボックス 31"/>
          <p:cNvSpPr txBox="1"/>
          <p:nvPr/>
        </p:nvSpPr>
        <p:spPr>
          <a:xfrm>
            <a:off x="6175930" y="1968598"/>
            <a:ext cx="1170226" cy="369332"/>
          </a:xfrm>
          <a:prstGeom prst="rect">
            <a:avLst/>
          </a:prstGeom>
          <a:noFill/>
        </p:spPr>
        <p:txBody>
          <a:bodyPr wrap="square" rtlCol="0">
            <a:spAutoFit/>
          </a:bodyPr>
          <a:lstStyle/>
          <a:p>
            <a:pPr algn="ctr"/>
            <a:r>
              <a:rPr kumimoji="1" lang="ja-JP" altLang="en-US" dirty="0"/>
              <a:t>・・・</a:t>
            </a:r>
            <a:endParaRPr kumimoji="1" lang="en-US" altLang="ja-JP" dirty="0"/>
          </a:p>
        </p:txBody>
      </p:sp>
      <p:sp>
        <p:nvSpPr>
          <p:cNvPr id="33" name="正方形/長方形 32"/>
          <p:cNvSpPr/>
          <p:nvPr/>
        </p:nvSpPr>
        <p:spPr>
          <a:xfrm>
            <a:off x="6859677" y="4060802"/>
            <a:ext cx="2070655" cy="2464542"/>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endParaRPr>
          </a:p>
        </p:txBody>
      </p:sp>
      <p:sp>
        <p:nvSpPr>
          <p:cNvPr id="34" name="円形吹き出し 33"/>
          <p:cNvSpPr/>
          <p:nvPr/>
        </p:nvSpPr>
        <p:spPr>
          <a:xfrm>
            <a:off x="1763881" y="3313489"/>
            <a:ext cx="2610193" cy="1447390"/>
          </a:xfrm>
          <a:prstGeom prst="wedgeEllipseCallout">
            <a:avLst>
              <a:gd name="adj1" fmla="val 61511"/>
              <a:gd name="adj2" fmla="val 33223"/>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t>アイデアを集約、</a:t>
            </a:r>
            <a:endParaRPr kumimoji="1" lang="en-US" altLang="ja-JP" sz="2000" dirty="0"/>
          </a:p>
          <a:p>
            <a:pPr algn="ctr"/>
            <a:r>
              <a:rPr kumimoji="1" lang="ja-JP" altLang="en-US" sz="2000" dirty="0"/>
              <a:t>意見交換</a:t>
            </a:r>
            <a:endParaRPr kumimoji="1" lang="en-US" altLang="ja-JP" sz="2000" dirty="0"/>
          </a:p>
          <a:p>
            <a:pPr algn="ctr"/>
            <a:r>
              <a:rPr kumimoji="1" lang="ja-JP" altLang="en-US" sz="2000" dirty="0"/>
              <a:t>（これいいね！）</a:t>
            </a:r>
            <a:endParaRPr kumimoji="1" lang="en-US" altLang="ja-JP" sz="2000" dirty="0"/>
          </a:p>
        </p:txBody>
      </p:sp>
      <p:sp>
        <p:nvSpPr>
          <p:cNvPr id="35" name="テキスト ボックス 34"/>
          <p:cNvSpPr txBox="1"/>
          <p:nvPr/>
        </p:nvSpPr>
        <p:spPr>
          <a:xfrm>
            <a:off x="7346156" y="1278913"/>
            <a:ext cx="1584176" cy="307777"/>
          </a:xfrm>
          <a:prstGeom prst="rect">
            <a:avLst/>
          </a:prstGeom>
          <a:noFill/>
        </p:spPr>
        <p:txBody>
          <a:bodyPr wrap="square" rtlCol="0">
            <a:spAutoFit/>
          </a:bodyPr>
          <a:lstStyle/>
          <a:p>
            <a:r>
              <a:rPr kumimoji="1" lang="ja-JP" altLang="en-US" sz="1400" dirty="0"/>
              <a:t>個人用ワークシート</a:t>
            </a:r>
          </a:p>
        </p:txBody>
      </p:sp>
      <p:sp>
        <p:nvSpPr>
          <p:cNvPr id="36" name="テキスト ボックス 35"/>
          <p:cNvSpPr txBox="1"/>
          <p:nvPr/>
        </p:nvSpPr>
        <p:spPr>
          <a:xfrm>
            <a:off x="4554093" y="4062766"/>
            <a:ext cx="2100633" cy="307777"/>
          </a:xfrm>
          <a:prstGeom prst="rect">
            <a:avLst/>
          </a:prstGeom>
          <a:noFill/>
        </p:spPr>
        <p:txBody>
          <a:bodyPr wrap="square" rtlCol="0">
            <a:spAutoFit/>
          </a:bodyPr>
          <a:lstStyle/>
          <a:p>
            <a:pPr algn="ctr"/>
            <a:r>
              <a:rPr kumimoji="1" lang="ja-JP" altLang="en-US" sz="1400" dirty="0"/>
              <a:t>グループ用ワークシート①</a:t>
            </a:r>
          </a:p>
        </p:txBody>
      </p:sp>
      <p:sp>
        <p:nvSpPr>
          <p:cNvPr id="38" name="テキスト ボックス 37"/>
          <p:cNvSpPr txBox="1"/>
          <p:nvPr/>
        </p:nvSpPr>
        <p:spPr>
          <a:xfrm>
            <a:off x="6840251" y="4062766"/>
            <a:ext cx="2100633" cy="307777"/>
          </a:xfrm>
          <a:prstGeom prst="rect">
            <a:avLst/>
          </a:prstGeom>
          <a:noFill/>
        </p:spPr>
        <p:txBody>
          <a:bodyPr wrap="square" rtlCol="0">
            <a:spAutoFit/>
          </a:bodyPr>
          <a:lstStyle/>
          <a:p>
            <a:pPr algn="ctr"/>
            <a:r>
              <a:rPr kumimoji="1" lang="ja-JP" altLang="en-US" sz="1400" dirty="0"/>
              <a:t>グループ用ワークシート②</a:t>
            </a:r>
          </a:p>
        </p:txBody>
      </p:sp>
      <p:sp>
        <p:nvSpPr>
          <p:cNvPr id="39" name="テキスト ボックス 38"/>
          <p:cNvSpPr txBox="1"/>
          <p:nvPr/>
        </p:nvSpPr>
        <p:spPr>
          <a:xfrm>
            <a:off x="4554094" y="1549929"/>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40" name="テキスト ボックス 39"/>
          <p:cNvSpPr txBox="1"/>
          <p:nvPr/>
        </p:nvSpPr>
        <p:spPr>
          <a:xfrm>
            <a:off x="4554094" y="2356313"/>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41" name="テキスト ボックス 40"/>
          <p:cNvSpPr txBox="1"/>
          <p:nvPr/>
        </p:nvSpPr>
        <p:spPr>
          <a:xfrm>
            <a:off x="7343848" y="1549929"/>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42" name="テキスト ボックス 41"/>
          <p:cNvSpPr txBox="1"/>
          <p:nvPr/>
        </p:nvSpPr>
        <p:spPr>
          <a:xfrm>
            <a:off x="7343848" y="2356313"/>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43" name="メモ 42"/>
          <p:cNvSpPr/>
          <p:nvPr/>
        </p:nvSpPr>
        <p:spPr>
          <a:xfrm>
            <a:off x="4760808" y="4613328"/>
            <a:ext cx="864096" cy="36004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44" name="メモ 43"/>
          <p:cNvSpPr/>
          <p:nvPr/>
        </p:nvSpPr>
        <p:spPr>
          <a:xfrm>
            <a:off x="5710520" y="4601363"/>
            <a:ext cx="864096" cy="36004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45" name="メモ 44"/>
          <p:cNvSpPr/>
          <p:nvPr/>
        </p:nvSpPr>
        <p:spPr>
          <a:xfrm>
            <a:off x="4760808" y="5048098"/>
            <a:ext cx="864096" cy="360040"/>
          </a:xfrm>
          <a:prstGeom prst="foldedCorner">
            <a:avLst>
              <a:gd name="adj" fmla="val 44886"/>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46" name="メモ 45"/>
          <p:cNvSpPr/>
          <p:nvPr/>
        </p:nvSpPr>
        <p:spPr>
          <a:xfrm>
            <a:off x="5710520" y="5036133"/>
            <a:ext cx="864096" cy="360040"/>
          </a:xfrm>
          <a:prstGeom prst="foldedCorner">
            <a:avLst>
              <a:gd name="adj" fmla="val 44886"/>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48" name="テキスト ボックス 47"/>
          <p:cNvSpPr txBox="1"/>
          <p:nvPr/>
        </p:nvSpPr>
        <p:spPr>
          <a:xfrm>
            <a:off x="4554094" y="4311494"/>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50" name="テキスト ボックス 49"/>
          <p:cNvSpPr txBox="1"/>
          <p:nvPr/>
        </p:nvSpPr>
        <p:spPr>
          <a:xfrm>
            <a:off x="6876256" y="4311494"/>
            <a:ext cx="1584176" cy="307777"/>
          </a:xfrm>
          <a:prstGeom prst="rect">
            <a:avLst/>
          </a:prstGeom>
          <a:noFill/>
        </p:spPr>
        <p:txBody>
          <a:bodyPr wrap="square" rtlCol="0">
            <a:spAutoFit/>
          </a:bodyPr>
          <a:lstStyle/>
          <a:p>
            <a:r>
              <a:rPr kumimoji="1" lang="ja-JP" altLang="en-US" sz="1400" dirty="0"/>
              <a:t>◆</a:t>
            </a:r>
            <a:r>
              <a:rPr kumimoji="1" lang="en-US" altLang="ja-JP" sz="1400" dirty="0"/>
              <a:t>XXXXX</a:t>
            </a:r>
          </a:p>
        </p:txBody>
      </p:sp>
      <p:sp>
        <p:nvSpPr>
          <p:cNvPr id="56" name="正方形/長方形 55"/>
          <p:cNvSpPr/>
          <p:nvPr/>
        </p:nvSpPr>
        <p:spPr>
          <a:xfrm>
            <a:off x="1547664" y="900036"/>
            <a:ext cx="877164" cy="923330"/>
          </a:xfrm>
          <a:prstGeom prst="rect">
            <a:avLst/>
          </a:prstGeom>
          <a:noFill/>
        </p:spPr>
        <p:txBody>
          <a:bodyPr wrap="none" lIns="91440" tIns="45720" rIns="91440" bIns="45720">
            <a:spAutoFit/>
          </a:bodyPr>
          <a:lstStyle/>
          <a:p>
            <a:pPr algn="ctr"/>
            <a:r>
              <a:rPr lang="ja-JP" altLang="en-US" sz="5400" b="1" cap="none" spc="0" dirty="0">
                <a:ln w="6600">
                  <a:solidFill>
                    <a:schemeClr val="accent2"/>
                  </a:solidFill>
                  <a:prstDash val="solid"/>
                </a:ln>
                <a:solidFill>
                  <a:srgbClr val="FFFFFF"/>
                </a:solidFill>
                <a:effectLst>
                  <a:outerShdw dist="38100" dir="2700000" algn="tl" rotWithShape="0">
                    <a:schemeClr val="accent2"/>
                  </a:outerShdw>
                </a:effectLst>
              </a:rPr>
              <a:t>１</a:t>
            </a:r>
          </a:p>
        </p:txBody>
      </p:sp>
      <p:sp>
        <p:nvSpPr>
          <p:cNvPr id="57" name="正方形/長方形 56"/>
          <p:cNvSpPr/>
          <p:nvPr/>
        </p:nvSpPr>
        <p:spPr>
          <a:xfrm>
            <a:off x="1547664" y="3057368"/>
            <a:ext cx="877164" cy="923330"/>
          </a:xfrm>
          <a:prstGeom prst="rect">
            <a:avLst/>
          </a:prstGeom>
          <a:noFill/>
        </p:spPr>
        <p:txBody>
          <a:bodyPr wrap="none" lIns="91440" tIns="45720" rIns="91440" bIns="45720">
            <a:spAutoFit/>
          </a:bodyPr>
          <a:lstStyle/>
          <a:p>
            <a:pPr algn="ctr"/>
            <a:r>
              <a:rPr lang="ja-JP" altLang="en-US" sz="5400" b="1" dirty="0">
                <a:ln w="6600">
                  <a:solidFill>
                    <a:schemeClr val="accent2"/>
                  </a:solidFill>
                  <a:prstDash val="solid"/>
                </a:ln>
                <a:solidFill>
                  <a:srgbClr val="FFFFFF"/>
                </a:solidFill>
                <a:effectLst>
                  <a:outerShdw dist="38100" dir="2700000" algn="tl" rotWithShape="0">
                    <a:schemeClr val="accent2"/>
                  </a:outerShdw>
                </a:effectLst>
              </a:rPr>
              <a:t>２</a:t>
            </a:r>
            <a:endParaRPr lang="ja-JP" alt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54" name="メモ 53"/>
          <p:cNvSpPr/>
          <p:nvPr/>
        </p:nvSpPr>
        <p:spPr>
          <a:xfrm>
            <a:off x="7011173" y="4613328"/>
            <a:ext cx="864096" cy="36004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smtClean="0">
                <a:solidFill>
                  <a:schemeClr val="tx1"/>
                </a:solidFill>
              </a:rPr>
              <a:t>△△△</a:t>
            </a:r>
            <a:endParaRPr kumimoji="1" lang="ja-JP" altLang="en-US" sz="1400" dirty="0">
              <a:solidFill>
                <a:schemeClr val="tx1"/>
              </a:solidFill>
            </a:endParaRPr>
          </a:p>
        </p:txBody>
      </p:sp>
      <p:sp>
        <p:nvSpPr>
          <p:cNvPr id="55" name="メモ 54"/>
          <p:cNvSpPr/>
          <p:nvPr/>
        </p:nvSpPr>
        <p:spPr>
          <a:xfrm>
            <a:off x="7960885" y="4601363"/>
            <a:ext cx="864096" cy="36004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59" name="メモ 58"/>
          <p:cNvSpPr/>
          <p:nvPr/>
        </p:nvSpPr>
        <p:spPr>
          <a:xfrm>
            <a:off x="7011173" y="5048098"/>
            <a:ext cx="864096" cy="360040"/>
          </a:xfrm>
          <a:prstGeom prst="foldedCorner">
            <a:avLst>
              <a:gd name="adj" fmla="val 44886"/>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60" name="メモ 59"/>
          <p:cNvSpPr/>
          <p:nvPr/>
        </p:nvSpPr>
        <p:spPr>
          <a:xfrm>
            <a:off x="7960885" y="5036133"/>
            <a:ext cx="864096" cy="360040"/>
          </a:xfrm>
          <a:prstGeom prst="foldedCorner">
            <a:avLst>
              <a:gd name="adj" fmla="val 44886"/>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400" dirty="0">
                <a:solidFill>
                  <a:schemeClr val="tx1"/>
                </a:solidFill>
              </a:rPr>
              <a:t>△△△</a:t>
            </a:r>
          </a:p>
        </p:txBody>
      </p:sp>
      <p:sp>
        <p:nvSpPr>
          <p:cNvPr id="2" name="星 5 1"/>
          <p:cNvSpPr/>
          <p:nvPr/>
        </p:nvSpPr>
        <p:spPr>
          <a:xfrm>
            <a:off x="6327155" y="5109097"/>
            <a:ext cx="404832" cy="404832"/>
          </a:xfrm>
          <a:prstGeom prst="star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星 5 60"/>
          <p:cNvSpPr/>
          <p:nvPr/>
        </p:nvSpPr>
        <p:spPr>
          <a:xfrm>
            <a:off x="8578193" y="5109097"/>
            <a:ext cx="404832" cy="404832"/>
          </a:xfrm>
          <a:prstGeom prst="star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形吹き出し 46"/>
          <p:cNvSpPr/>
          <p:nvPr/>
        </p:nvSpPr>
        <p:spPr>
          <a:xfrm>
            <a:off x="1763881" y="5216153"/>
            <a:ext cx="2610193" cy="1447390"/>
          </a:xfrm>
          <a:prstGeom prst="wedgeEllipseCallout">
            <a:avLst>
              <a:gd name="adj1" fmla="val 127303"/>
              <a:gd name="adj2" fmla="val -38429"/>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dirty="0"/>
              <a:t>グループ一押しの</a:t>
            </a:r>
            <a:endParaRPr kumimoji="1" lang="en-US" altLang="ja-JP" sz="2000" dirty="0"/>
          </a:p>
          <a:p>
            <a:pPr algn="ctr"/>
            <a:r>
              <a:rPr kumimoji="1" lang="ja-JP" altLang="en-US" sz="2000" dirty="0"/>
              <a:t>アイデア</a:t>
            </a:r>
            <a:r>
              <a:rPr kumimoji="1" lang="ja-JP" altLang="en-US" sz="2000" dirty="0" smtClean="0"/>
              <a:t>を選ぼう！</a:t>
            </a:r>
            <a:endParaRPr kumimoji="1" lang="en-US" altLang="ja-JP" sz="2000" dirty="0" smtClean="0"/>
          </a:p>
          <a:p>
            <a:pPr algn="ctr"/>
            <a:r>
              <a:rPr kumimoji="1" lang="ja-JP" altLang="en-US" sz="2000" dirty="0" smtClean="0"/>
              <a:t>（複数でも</a:t>
            </a:r>
            <a:r>
              <a:rPr kumimoji="1" lang="en-US" altLang="ja-JP" sz="2000" dirty="0" smtClean="0"/>
              <a:t>OK</a:t>
            </a:r>
            <a:r>
              <a:rPr kumimoji="1" lang="ja-JP" altLang="en-US" sz="2000" dirty="0" smtClean="0"/>
              <a:t>）</a:t>
            </a:r>
            <a:endParaRPr kumimoji="1" lang="en-US" altLang="ja-JP" sz="2000" dirty="0"/>
          </a:p>
        </p:txBody>
      </p:sp>
      <p:sp>
        <p:nvSpPr>
          <p:cNvPr id="58" name="正方形/長方形 57"/>
          <p:cNvSpPr/>
          <p:nvPr/>
        </p:nvSpPr>
        <p:spPr>
          <a:xfrm>
            <a:off x="1547664" y="4934508"/>
            <a:ext cx="877164" cy="923330"/>
          </a:xfrm>
          <a:prstGeom prst="rect">
            <a:avLst/>
          </a:prstGeom>
          <a:noFill/>
        </p:spPr>
        <p:txBody>
          <a:bodyPr wrap="none" lIns="91440" tIns="45720" rIns="91440" bIns="45720">
            <a:spAutoFit/>
          </a:bodyPr>
          <a:lstStyle/>
          <a:p>
            <a:pPr algn="ctr"/>
            <a:r>
              <a:rPr lang="ja-JP" altLang="en-US" sz="5400" b="1" dirty="0">
                <a:ln w="6600">
                  <a:solidFill>
                    <a:schemeClr val="accent2"/>
                  </a:solidFill>
                  <a:prstDash val="solid"/>
                </a:ln>
                <a:solidFill>
                  <a:srgbClr val="FFFFFF"/>
                </a:solidFill>
                <a:effectLst>
                  <a:outerShdw dist="38100" dir="2700000" algn="tl" rotWithShape="0">
                    <a:schemeClr val="accent2"/>
                  </a:outerShdw>
                </a:effectLst>
              </a:rPr>
              <a:t>３</a:t>
            </a:r>
            <a:endParaRPr lang="ja-JP" altLang="en-US"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49" name="星 5 48"/>
          <p:cNvSpPr/>
          <p:nvPr/>
        </p:nvSpPr>
        <p:spPr>
          <a:xfrm>
            <a:off x="7652712" y="4611764"/>
            <a:ext cx="404832" cy="404832"/>
          </a:xfrm>
          <a:prstGeom prst="star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24638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4</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kumimoji="1" lang="ja-JP" altLang="en-US" dirty="0" smtClean="0">
                <a:latin typeface="+mn-ea"/>
                <a:ea typeface="+mn-ea"/>
              </a:rPr>
              <a:t>ディスカッションのテーマ</a:t>
            </a:r>
            <a:endParaRPr kumimoji="1" lang="ja-JP" altLang="en-US" dirty="0">
              <a:latin typeface="+mn-ea"/>
              <a:ea typeface="+mn-ea"/>
            </a:endParaRPr>
          </a:p>
        </p:txBody>
      </p:sp>
      <p:sp>
        <p:nvSpPr>
          <p:cNvPr id="12" name="テキスト ボックス 11">
            <a:extLst>
              <a:ext uri="{FF2B5EF4-FFF2-40B4-BE49-F238E27FC236}">
                <a16:creationId xmlns:a16="http://schemas.microsoft.com/office/drawing/2014/main" id="{14512899-5AAF-4F34-BF50-DECDF9BF34E0}"/>
              </a:ext>
            </a:extLst>
          </p:cNvPr>
          <p:cNvSpPr txBox="1"/>
          <p:nvPr/>
        </p:nvSpPr>
        <p:spPr>
          <a:xfrm>
            <a:off x="323528" y="1628775"/>
            <a:ext cx="8496944" cy="3416320"/>
          </a:xfrm>
          <a:prstGeom prst="rect">
            <a:avLst/>
          </a:prstGeom>
          <a:noFill/>
        </p:spPr>
        <p:txBody>
          <a:bodyPr wrap="square" rtlCol="0">
            <a:spAutoFit/>
          </a:bodyPr>
          <a:lstStyle/>
          <a:p>
            <a:pPr algn="ctr"/>
            <a:r>
              <a:rPr kumimoji="1" lang="ja-JP" altLang="en-US" sz="3600" dirty="0"/>
              <a:t>オープンデータとして</a:t>
            </a:r>
            <a:endParaRPr kumimoji="1" lang="en-US" altLang="ja-JP" sz="3600" dirty="0"/>
          </a:p>
          <a:p>
            <a:pPr algn="ctr"/>
            <a:endParaRPr kumimoji="1" lang="en-US" altLang="ja-JP" sz="3600" dirty="0"/>
          </a:p>
          <a:p>
            <a:pPr algn="ctr"/>
            <a:r>
              <a:rPr kumimoji="1" lang="ja-JP" altLang="en-US" sz="3600" dirty="0">
                <a:solidFill>
                  <a:srgbClr val="FF0000"/>
                </a:solidFill>
              </a:rPr>
              <a:t>「これから」</a:t>
            </a:r>
            <a:endParaRPr kumimoji="1" lang="en-US" altLang="ja-JP" sz="3600" dirty="0">
              <a:solidFill>
                <a:srgbClr val="FF0000"/>
              </a:solidFill>
            </a:endParaRPr>
          </a:p>
          <a:p>
            <a:pPr algn="ctr"/>
            <a:endParaRPr kumimoji="1" lang="en-US" altLang="ja-JP" sz="3600" dirty="0"/>
          </a:p>
          <a:p>
            <a:pPr algn="ctr"/>
            <a:r>
              <a:rPr kumimoji="1" lang="ja-JP" altLang="en-US" sz="3600" dirty="0"/>
              <a:t>どの情報の公開を目指すのか、</a:t>
            </a:r>
            <a:endParaRPr kumimoji="1" lang="en-US" altLang="ja-JP" sz="3600" dirty="0"/>
          </a:p>
          <a:p>
            <a:pPr algn="ctr"/>
            <a:r>
              <a:rPr kumimoji="1" lang="ja-JP" altLang="en-US" sz="3600" dirty="0"/>
              <a:t>アイデア、意見を出し合おう！</a:t>
            </a:r>
          </a:p>
        </p:txBody>
      </p:sp>
    </p:spTree>
    <p:extLst>
      <p:ext uri="{BB962C8B-B14F-4D97-AF65-F5344CB8AC3E}">
        <p14:creationId xmlns:p14="http://schemas.microsoft.com/office/powerpoint/2010/main" val="4014269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5</a:t>
            </a:fld>
            <a:endParaRPr kumimoji="1" lang="ja-JP" altLang="en-US"/>
          </a:p>
        </p:txBody>
      </p:sp>
      <p:sp>
        <p:nvSpPr>
          <p:cNvPr id="12" name="テキスト ボックス 11">
            <a:extLst>
              <a:ext uri="{FF2B5EF4-FFF2-40B4-BE49-F238E27FC236}">
                <a16:creationId xmlns:a16="http://schemas.microsoft.com/office/drawing/2014/main" id="{14512899-5AAF-4F34-BF50-DECDF9BF34E0}"/>
              </a:ext>
            </a:extLst>
          </p:cNvPr>
          <p:cNvSpPr txBox="1"/>
          <p:nvPr/>
        </p:nvSpPr>
        <p:spPr>
          <a:xfrm>
            <a:off x="323528" y="2724120"/>
            <a:ext cx="8496944" cy="400110"/>
          </a:xfrm>
          <a:prstGeom prst="rect">
            <a:avLst/>
          </a:prstGeom>
          <a:noFill/>
        </p:spPr>
        <p:txBody>
          <a:bodyPr wrap="square" rtlCol="0">
            <a:spAutoFit/>
          </a:bodyPr>
          <a:lstStyle/>
          <a:p>
            <a:pPr algn="ctr"/>
            <a:r>
              <a:rPr kumimoji="1" lang="ja-JP" altLang="en-US" sz="2000" dirty="0" smtClean="0"/>
              <a:t>この</a:t>
            </a:r>
            <a:r>
              <a:rPr kumimoji="1" lang="ja-JP" altLang="en-US" sz="2000" dirty="0"/>
              <a:t>スライド</a:t>
            </a:r>
            <a:r>
              <a:rPr kumimoji="1" lang="ja-JP" altLang="en-US" sz="2000" dirty="0" smtClean="0"/>
              <a:t>は空欄です。</a:t>
            </a:r>
            <a:endParaRPr kumimoji="1" lang="ja-JP" altLang="en-US" sz="2000" dirty="0"/>
          </a:p>
        </p:txBody>
      </p:sp>
    </p:spTree>
    <p:extLst>
      <p:ext uri="{BB962C8B-B14F-4D97-AF65-F5344CB8AC3E}">
        <p14:creationId xmlns:p14="http://schemas.microsoft.com/office/powerpoint/2010/main" val="1256938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6</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kumimoji="1" lang="ja-JP" altLang="en-US" dirty="0" smtClean="0">
                <a:latin typeface="+mn-ea"/>
                <a:ea typeface="+mn-ea"/>
              </a:rPr>
              <a:t>ワークシートの使い方１</a:t>
            </a:r>
            <a:endParaRPr kumimoji="1" lang="ja-JP" altLang="en-US" dirty="0">
              <a:latin typeface="+mn-ea"/>
              <a:ea typeface="+mn-ea"/>
            </a:endParaRPr>
          </a:p>
        </p:txBody>
      </p:sp>
      <p:sp>
        <p:nvSpPr>
          <p:cNvPr id="54" name="テキスト ボックス 53">
            <a:extLst>
              <a:ext uri="{FF2B5EF4-FFF2-40B4-BE49-F238E27FC236}">
                <a16:creationId xmlns:a16="http://schemas.microsoft.com/office/drawing/2014/main" id="{A1356945-F5C3-42C5-B815-39D7C57850D2}"/>
              </a:ext>
            </a:extLst>
          </p:cNvPr>
          <p:cNvSpPr txBox="1"/>
          <p:nvPr/>
        </p:nvSpPr>
        <p:spPr>
          <a:xfrm>
            <a:off x="874318" y="1142639"/>
            <a:ext cx="3295351" cy="400110"/>
          </a:xfrm>
          <a:prstGeom prst="rect">
            <a:avLst/>
          </a:prstGeom>
          <a:noFill/>
        </p:spPr>
        <p:txBody>
          <a:bodyPr wrap="square" rtlCol="0">
            <a:spAutoFit/>
          </a:bodyPr>
          <a:lstStyle/>
          <a:p>
            <a:pPr algn="ctr"/>
            <a:r>
              <a:rPr kumimoji="1" lang="ja-JP" altLang="en-US" sz="2000" dirty="0"/>
              <a:t>個人用ワークシート</a:t>
            </a:r>
          </a:p>
        </p:txBody>
      </p:sp>
      <p:sp>
        <p:nvSpPr>
          <p:cNvPr id="8" name="テキスト ボックス 7">
            <a:extLst>
              <a:ext uri="{FF2B5EF4-FFF2-40B4-BE49-F238E27FC236}">
                <a16:creationId xmlns:a16="http://schemas.microsoft.com/office/drawing/2014/main" id="{400B9D63-3DB0-47E3-BB6B-99E331E6F23C}"/>
              </a:ext>
            </a:extLst>
          </p:cNvPr>
          <p:cNvSpPr txBox="1"/>
          <p:nvPr/>
        </p:nvSpPr>
        <p:spPr>
          <a:xfrm>
            <a:off x="4572000" y="1171052"/>
            <a:ext cx="4320480" cy="1323439"/>
          </a:xfrm>
          <a:prstGeom prst="rect">
            <a:avLst/>
          </a:prstGeom>
          <a:noFill/>
        </p:spPr>
        <p:txBody>
          <a:bodyPr wrap="square" rtlCol="0">
            <a:spAutoFit/>
          </a:bodyPr>
          <a:lstStyle/>
          <a:p>
            <a:r>
              <a:rPr kumimoji="1" lang="ja-JP" altLang="en-US" sz="2000" dirty="0"/>
              <a:t>オープンデータとして公開するデータを選ぶ</a:t>
            </a:r>
            <a:endParaRPr kumimoji="1" lang="en-US" altLang="ja-JP" sz="2000" dirty="0"/>
          </a:p>
          <a:p>
            <a:r>
              <a:rPr kumimoji="1" lang="ja-JP" altLang="en-US" sz="2000" dirty="0"/>
              <a:t>観点として以下を設定しています。</a:t>
            </a:r>
            <a:endParaRPr kumimoji="1" lang="en-US" altLang="ja-JP" sz="2000" dirty="0"/>
          </a:p>
          <a:p>
            <a:r>
              <a:rPr kumimoji="1" lang="ja-JP" altLang="en-US" sz="2000" dirty="0">
                <a:solidFill>
                  <a:srgbClr val="FF0000"/>
                </a:solidFill>
              </a:rPr>
              <a:t>悩まず、思いついたものを、どんどん</a:t>
            </a:r>
            <a:endParaRPr kumimoji="1" lang="en-US" altLang="ja-JP" sz="2000" dirty="0">
              <a:solidFill>
                <a:srgbClr val="FF0000"/>
              </a:solidFill>
            </a:endParaRPr>
          </a:p>
          <a:p>
            <a:r>
              <a:rPr kumimoji="1" lang="ja-JP" altLang="en-US" sz="2000" dirty="0"/>
              <a:t>ポストイットに記載、貼り付けましょう。</a:t>
            </a:r>
          </a:p>
        </p:txBody>
      </p:sp>
      <p:sp>
        <p:nvSpPr>
          <p:cNvPr id="65" name="角丸四角形 5">
            <a:extLst>
              <a:ext uri="{FF2B5EF4-FFF2-40B4-BE49-F238E27FC236}">
                <a16:creationId xmlns:a16="http://schemas.microsoft.com/office/drawing/2014/main" id="{AE2BB6B4-6A3E-4588-A133-127EF2C833A0}"/>
              </a:ext>
            </a:extLst>
          </p:cNvPr>
          <p:cNvSpPr/>
          <p:nvPr/>
        </p:nvSpPr>
        <p:spPr>
          <a:xfrm>
            <a:off x="4565984" y="2936776"/>
            <a:ext cx="4320479" cy="536169"/>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住民やデータ利用者のニーズが高いもの</a:t>
            </a:r>
          </a:p>
        </p:txBody>
      </p:sp>
      <p:sp>
        <p:nvSpPr>
          <p:cNvPr id="66" name="角丸四角形 5">
            <a:extLst>
              <a:ext uri="{FF2B5EF4-FFF2-40B4-BE49-F238E27FC236}">
                <a16:creationId xmlns:a16="http://schemas.microsoft.com/office/drawing/2014/main" id="{3641404C-228B-4B08-81D6-BB5A22E3EC46}"/>
              </a:ext>
            </a:extLst>
          </p:cNvPr>
          <p:cNvSpPr/>
          <p:nvPr/>
        </p:nvSpPr>
        <p:spPr>
          <a:xfrm>
            <a:off x="4565984" y="3838621"/>
            <a:ext cx="4320479" cy="536169"/>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地域課題と関係が深いもの</a:t>
            </a:r>
          </a:p>
        </p:txBody>
      </p:sp>
      <p:sp>
        <p:nvSpPr>
          <p:cNvPr id="67" name="角丸四角形 5">
            <a:extLst>
              <a:ext uri="{FF2B5EF4-FFF2-40B4-BE49-F238E27FC236}">
                <a16:creationId xmlns:a16="http://schemas.microsoft.com/office/drawing/2014/main" id="{A31661AE-3E0C-46C3-8AD5-F7DABDBB137C}"/>
              </a:ext>
            </a:extLst>
          </p:cNvPr>
          <p:cNvSpPr/>
          <p:nvPr/>
        </p:nvSpPr>
        <p:spPr>
          <a:xfrm>
            <a:off x="4565984" y="4740466"/>
            <a:ext cx="4320479" cy="603448"/>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自治体として積極的に公開すべき</a:t>
            </a:r>
            <a:r>
              <a:rPr kumimoji="1" lang="ja-JP" altLang="en-US" sz="2000" dirty="0" smtClean="0"/>
              <a:t>もの</a:t>
            </a:r>
            <a:endParaRPr kumimoji="1" lang="ja-JP" altLang="en-US" sz="2000" dirty="0"/>
          </a:p>
        </p:txBody>
      </p:sp>
      <p:sp>
        <p:nvSpPr>
          <p:cNvPr id="68" name="角丸四角形 5">
            <a:extLst>
              <a:ext uri="{FF2B5EF4-FFF2-40B4-BE49-F238E27FC236}">
                <a16:creationId xmlns:a16="http://schemas.microsoft.com/office/drawing/2014/main" id="{F4C69523-A972-42A6-A9F3-A4B41513E9A9}"/>
              </a:ext>
            </a:extLst>
          </p:cNvPr>
          <p:cNvSpPr/>
          <p:nvPr/>
        </p:nvSpPr>
        <p:spPr>
          <a:xfrm>
            <a:off x="4565984" y="5709590"/>
            <a:ext cx="4320479" cy="603448"/>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すでに</a:t>
            </a:r>
            <a:r>
              <a:rPr kumimoji="1" lang="en-US" altLang="ja-JP" sz="2000" dirty="0"/>
              <a:t>Web</a:t>
            </a:r>
            <a:r>
              <a:rPr kumimoji="1" lang="ja-JP" altLang="en-US" sz="2000" dirty="0"/>
              <a:t>に掲載されているもの</a:t>
            </a:r>
            <a:endParaRPr kumimoji="1" lang="en-US" altLang="ja-JP" sz="2000" dirty="0"/>
          </a:p>
          <a:p>
            <a:pPr algn="ctr"/>
            <a:r>
              <a:rPr kumimoji="1" lang="ja-JP" altLang="en-US" sz="2000" dirty="0"/>
              <a:t>（まだ二次利用を認めていないもの）</a:t>
            </a:r>
          </a:p>
        </p:txBody>
      </p:sp>
      <p:pic>
        <p:nvPicPr>
          <p:cNvPr id="3" name="図 2"/>
          <p:cNvPicPr>
            <a:picLocks noChangeAspect="1"/>
          </p:cNvPicPr>
          <p:nvPr/>
        </p:nvPicPr>
        <p:blipFill>
          <a:blip r:embed="rId3"/>
          <a:stretch>
            <a:fillRect/>
          </a:stretch>
        </p:blipFill>
        <p:spPr>
          <a:xfrm>
            <a:off x="807545" y="1553074"/>
            <a:ext cx="3362124" cy="4759964"/>
          </a:xfrm>
          <a:prstGeom prst="rect">
            <a:avLst/>
          </a:prstGeom>
          <a:ln>
            <a:solidFill>
              <a:schemeClr val="bg1">
                <a:lumMod val="50000"/>
              </a:schemeClr>
            </a:solidFill>
          </a:ln>
        </p:spPr>
      </p:pic>
    </p:spTree>
    <p:extLst>
      <p:ext uri="{BB962C8B-B14F-4D97-AF65-F5344CB8AC3E}">
        <p14:creationId xmlns:p14="http://schemas.microsoft.com/office/powerpoint/2010/main" val="3546377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p:cNvPicPr>
            <a:picLocks noChangeAspect="1"/>
          </p:cNvPicPr>
          <p:nvPr/>
        </p:nvPicPr>
        <p:blipFill>
          <a:blip r:embed="rId3"/>
          <a:stretch>
            <a:fillRect/>
          </a:stretch>
        </p:blipFill>
        <p:spPr>
          <a:xfrm>
            <a:off x="253412" y="1792710"/>
            <a:ext cx="1487277" cy="1972588"/>
          </a:xfrm>
          <a:prstGeom prst="rect">
            <a:avLst/>
          </a:prstGeom>
          <a:ln>
            <a:solidFill>
              <a:schemeClr val="bg1">
                <a:lumMod val="50000"/>
              </a:schemeClr>
            </a:solidFill>
          </a:ln>
        </p:spPr>
      </p:pic>
      <p:pic>
        <p:nvPicPr>
          <p:cNvPr id="29" name="図 28"/>
          <p:cNvPicPr>
            <a:picLocks noChangeAspect="1"/>
          </p:cNvPicPr>
          <p:nvPr/>
        </p:nvPicPr>
        <p:blipFill>
          <a:blip r:embed="rId3"/>
          <a:stretch>
            <a:fillRect/>
          </a:stretch>
        </p:blipFill>
        <p:spPr>
          <a:xfrm>
            <a:off x="1907704" y="1792710"/>
            <a:ext cx="1487277" cy="1972588"/>
          </a:xfrm>
          <a:prstGeom prst="rect">
            <a:avLst/>
          </a:prstGeom>
          <a:ln>
            <a:solidFill>
              <a:schemeClr val="bg1">
                <a:lumMod val="50000"/>
              </a:schemeClr>
            </a:solidFill>
          </a:ln>
        </p:spPr>
      </p:pic>
      <p:pic>
        <p:nvPicPr>
          <p:cNvPr id="30" name="図 29"/>
          <p:cNvPicPr>
            <a:picLocks noChangeAspect="1"/>
          </p:cNvPicPr>
          <p:nvPr/>
        </p:nvPicPr>
        <p:blipFill>
          <a:blip r:embed="rId3"/>
          <a:stretch>
            <a:fillRect/>
          </a:stretch>
        </p:blipFill>
        <p:spPr>
          <a:xfrm>
            <a:off x="253412" y="4624764"/>
            <a:ext cx="1487277" cy="1972588"/>
          </a:xfrm>
          <a:prstGeom prst="rect">
            <a:avLst/>
          </a:prstGeom>
          <a:ln>
            <a:solidFill>
              <a:schemeClr val="bg1">
                <a:lumMod val="50000"/>
              </a:schemeClr>
            </a:solidFill>
          </a:ln>
        </p:spPr>
      </p:pic>
      <p:pic>
        <p:nvPicPr>
          <p:cNvPr id="31" name="図 30"/>
          <p:cNvPicPr>
            <a:picLocks noChangeAspect="1"/>
          </p:cNvPicPr>
          <p:nvPr/>
        </p:nvPicPr>
        <p:blipFill>
          <a:blip r:embed="rId3"/>
          <a:stretch>
            <a:fillRect/>
          </a:stretch>
        </p:blipFill>
        <p:spPr>
          <a:xfrm>
            <a:off x="1907704" y="4624764"/>
            <a:ext cx="1487277" cy="1972588"/>
          </a:xfrm>
          <a:prstGeom prst="rect">
            <a:avLst/>
          </a:prstGeom>
          <a:ln>
            <a:solidFill>
              <a:schemeClr val="bg1">
                <a:lumMod val="50000"/>
              </a:schemeClr>
            </a:solidFill>
          </a:ln>
        </p:spPr>
      </p:pic>
      <p:pic>
        <p:nvPicPr>
          <p:cNvPr id="5" name="図 4"/>
          <p:cNvPicPr>
            <a:picLocks noChangeAspect="1"/>
          </p:cNvPicPr>
          <p:nvPr/>
        </p:nvPicPr>
        <p:blipFill>
          <a:blip r:embed="rId4"/>
          <a:stretch>
            <a:fillRect/>
          </a:stretch>
        </p:blipFill>
        <p:spPr>
          <a:xfrm>
            <a:off x="5832457" y="2093301"/>
            <a:ext cx="2647011" cy="3763049"/>
          </a:xfrm>
          <a:prstGeom prst="rect">
            <a:avLst/>
          </a:prstGeom>
          <a:ln>
            <a:solidFill>
              <a:schemeClr val="bg1">
                <a:lumMod val="50000"/>
              </a:schemeClr>
            </a:solidFill>
          </a:ln>
        </p:spPr>
      </p:pic>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7</a:t>
            </a:fld>
            <a:endParaRPr kumimoji="1" lang="ja-JP" altLang="en-US"/>
          </a:p>
        </p:txBody>
      </p:sp>
      <p:sp>
        <p:nvSpPr>
          <p:cNvPr id="10" name="タイトル 1"/>
          <p:cNvSpPr>
            <a:spLocks noGrp="1"/>
          </p:cNvSpPr>
          <p:nvPr>
            <p:ph type="title"/>
          </p:nvPr>
        </p:nvSpPr>
        <p:spPr>
          <a:xfrm>
            <a:off x="251520" y="313813"/>
            <a:ext cx="8712968" cy="424732"/>
          </a:xfrm>
        </p:spPr>
        <p:txBody>
          <a:bodyPr/>
          <a:lstStyle/>
          <a:p>
            <a:r>
              <a:rPr kumimoji="1" lang="ja-JP" altLang="en-US" dirty="0" smtClean="0">
                <a:latin typeface="+mn-ea"/>
                <a:ea typeface="+mn-ea"/>
              </a:rPr>
              <a:t>ワークシートの使い方２</a:t>
            </a:r>
            <a:endParaRPr kumimoji="1" lang="ja-JP" altLang="en-US" dirty="0">
              <a:latin typeface="+mn-ea"/>
              <a:ea typeface="+mn-ea"/>
            </a:endParaRPr>
          </a:p>
        </p:txBody>
      </p:sp>
      <p:sp>
        <p:nvSpPr>
          <p:cNvPr id="54" name="テキスト ボックス 53">
            <a:extLst>
              <a:ext uri="{FF2B5EF4-FFF2-40B4-BE49-F238E27FC236}">
                <a16:creationId xmlns:a16="http://schemas.microsoft.com/office/drawing/2014/main" id="{A1356945-F5C3-42C5-B815-39D7C57850D2}"/>
              </a:ext>
            </a:extLst>
          </p:cNvPr>
          <p:cNvSpPr txBox="1"/>
          <p:nvPr/>
        </p:nvSpPr>
        <p:spPr>
          <a:xfrm>
            <a:off x="179512" y="1159862"/>
            <a:ext cx="3295351" cy="400110"/>
          </a:xfrm>
          <a:prstGeom prst="rect">
            <a:avLst/>
          </a:prstGeom>
          <a:noFill/>
        </p:spPr>
        <p:txBody>
          <a:bodyPr wrap="square" rtlCol="0">
            <a:spAutoFit/>
          </a:bodyPr>
          <a:lstStyle/>
          <a:p>
            <a:pPr algn="ctr"/>
            <a:r>
              <a:rPr kumimoji="1" lang="ja-JP" altLang="en-US" sz="2000" dirty="0"/>
              <a:t>個人用ワークシート</a:t>
            </a:r>
          </a:p>
        </p:txBody>
      </p:sp>
      <p:sp>
        <p:nvSpPr>
          <p:cNvPr id="13" name="テキスト ボックス 12">
            <a:extLst>
              <a:ext uri="{FF2B5EF4-FFF2-40B4-BE49-F238E27FC236}">
                <a16:creationId xmlns:a16="http://schemas.microsoft.com/office/drawing/2014/main" id="{6723E303-9BC2-4199-BE2B-2EA8234830CB}"/>
              </a:ext>
            </a:extLst>
          </p:cNvPr>
          <p:cNvSpPr txBox="1"/>
          <p:nvPr/>
        </p:nvSpPr>
        <p:spPr>
          <a:xfrm>
            <a:off x="5813153" y="1178917"/>
            <a:ext cx="3295351" cy="400110"/>
          </a:xfrm>
          <a:prstGeom prst="rect">
            <a:avLst/>
          </a:prstGeom>
          <a:noFill/>
        </p:spPr>
        <p:txBody>
          <a:bodyPr wrap="square" rtlCol="0">
            <a:spAutoFit/>
          </a:bodyPr>
          <a:lstStyle/>
          <a:p>
            <a:pPr algn="ctr"/>
            <a:r>
              <a:rPr kumimoji="1" lang="ja-JP" altLang="en-US" sz="2000" dirty="0"/>
              <a:t>グループ用ワークシート</a:t>
            </a:r>
          </a:p>
        </p:txBody>
      </p:sp>
      <p:sp>
        <p:nvSpPr>
          <p:cNvPr id="21" name="メモ 42">
            <a:extLst>
              <a:ext uri="{FF2B5EF4-FFF2-40B4-BE49-F238E27FC236}">
                <a16:creationId xmlns:a16="http://schemas.microsoft.com/office/drawing/2014/main" id="{9B8DF023-2B8D-4F75-970A-48B7BA51D7F5}"/>
              </a:ext>
            </a:extLst>
          </p:cNvPr>
          <p:cNvSpPr/>
          <p:nvPr/>
        </p:nvSpPr>
        <p:spPr>
          <a:xfrm>
            <a:off x="614084" y="2961924"/>
            <a:ext cx="720080" cy="25311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22" name="メモ 43">
            <a:extLst>
              <a:ext uri="{FF2B5EF4-FFF2-40B4-BE49-F238E27FC236}">
                <a16:creationId xmlns:a16="http://schemas.microsoft.com/office/drawing/2014/main" id="{80A8B02E-9F32-48B5-8B46-FF83CDA7E4BF}"/>
              </a:ext>
            </a:extLst>
          </p:cNvPr>
          <p:cNvSpPr/>
          <p:nvPr/>
        </p:nvSpPr>
        <p:spPr>
          <a:xfrm>
            <a:off x="2267743" y="2970802"/>
            <a:ext cx="720080" cy="25311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23" name="メモ 44">
            <a:extLst>
              <a:ext uri="{FF2B5EF4-FFF2-40B4-BE49-F238E27FC236}">
                <a16:creationId xmlns:a16="http://schemas.microsoft.com/office/drawing/2014/main" id="{9D9EAC61-BDCA-42AD-8310-73260677DE22}"/>
              </a:ext>
            </a:extLst>
          </p:cNvPr>
          <p:cNvSpPr/>
          <p:nvPr/>
        </p:nvSpPr>
        <p:spPr>
          <a:xfrm>
            <a:off x="647564" y="5833945"/>
            <a:ext cx="720080" cy="253110"/>
          </a:xfrm>
          <a:prstGeom prst="foldedCorner">
            <a:avLst>
              <a:gd name="adj" fmla="val 44886"/>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24" name="メモ 45">
            <a:extLst>
              <a:ext uri="{FF2B5EF4-FFF2-40B4-BE49-F238E27FC236}">
                <a16:creationId xmlns:a16="http://schemas.microsoft.com/office/drawing/2014/main" id="{F0E8D61D-7707-4692-B47F-CE4C48F85015}"/>
              </a:ext>
            </a:extLst>
          </p:cNvPr>
          <p:cNvSpPr/>
          <p:nvPr/>
        </p:nvSpPr>
        <p:spPr>
          <a:xfrm>
            <a:off x="2267743" y="5833945"/>
            <a:ext cx="720080" cy="253110"/>
          </a:xfrm>
          <a:prstGeom prst="foldedCorner">
            <a:avLst>
              <a:gd name="adj" fmla="val 44886"/>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26" name="角丸四角形 5">
            <a:extLst>
              <a:ext uri="{FF2B5EF4-FFF2-40B4-BE49-F238E27FC236}">
                <a16:creationId xmlns:a16="http://schemas.microsoft.com/office/drawing/2014/main" id="{633E96BC-23EA-426F-A160-6CFA68AFB902}"/>
              </a:ext>
            </a:extLst>
          </p:cNvPr>
          <p:cNvSpPr/>
          <p:nvPr/>
        </p:nvSpPr>
        <p:spPr>
          <a:xfrm>
            <a:off x="3059832" y="4365104"/>
            <a:ext cx="3096344" cy="1295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メンバーのアイデアから</a:t>
            </a:r>
            <a:endParaRPr kumimoji="1" lang="en-US" altLang="ja-JP" sz="2000" dirty="0">
              <a:solidFill>
                <a:schemeClr val="tx1"/>
              </a:solidFill>
            </a:endParaRPr>
          </a:p>
          <a:p>
            <a:pPr algn="ctr"/>
            <a:r>
              <a:rPr kumimoji="1" lang="ja-JP" altLang="en-US" sz="2000" dirty="0">
                <a:solidFill>
                  <a:srgbClr val="FF0000"/>
                </a:solidFill>
              </a:rPr>
              <a:t>発見、気付きを得る</a:t>
            </a:r>
            <a:endParaRPr kumimoji="1" lang="en-US" altLang="ja-JP" sz="2000" dirty="0">
              <a:solidFill>
                <a:srgbClr val="FF0000"/>
              </a:solidFill>
            </a:endParaRPr>
          </a:p>
          <a:p>
            <a:pPr algn="ctr"/>
            <a:r>
              <a:rPr kumimoji="1" lang="ja-JP" altLang="en-US" sz="2000" dirty="0">
                <a:solidFill>
                  <a:schemeClr val="tx1"/>
                </a:solidFill>
              </a:rPr>
              <a:t>とともに、互いに</a:t>
            </a:r>
            <a:endParaRPr kumimoji="1" lang="en-US" altLang="ja-JP" sz="2000" dirty="0">
              <a:solidFill>
                <a:schemeClr val="tx1"/>
              </a:solidFill>
            </a:endParaRPr>
          </a:p>
          <a:p>
            <a:pPr algn="ctr"/>
            <a:r>
              <a:rPr kumimoji="1" lang="ja-JP" altLang="en-US" sz="2000" dirty="0">
                <a:solidFill>
                  <a:schemeClr val="tx1"/>
                </a:solidFill>
              </a:rPr>
              <a:t>意見を交換しましょう。</a:t>
            </a:r>
          </a:p>
        </p:txBody>
      </p:sp>
      <p:sp>
        <p:nvSpPr>
          <p:cNvPr id="27" name="テキスト ボックス 26">
            <a:extLst>
              <a:ext uri="{FF2B5EF4-FFF2-40B4-BE49-F238E27FC236}">
                <a16:creationId xmlns:a16="http://schemas.microsoft.com/office/drawing/2014/main" id="{5B4678A9-DB64-4CD7-94E8-7E2BF15CC79A}"/>
              </a:ext>
            </a:extLst>
          </p:cNvPr>
          <p:cNvSpPr txBox="1"/>
          <p:nvPr/>
        </p:nvSpPr>
        <p:spPr>
          <a:xfrm>
            <a:off x="3333509" y="1582317"/>
            <a:ext cx="2606643" cy="1323439"/>
          </a:xfrm>
          <a:prstGeom prst="rect">
            <a:avLst/>
          </a:prstGeom>
          <a:noFill/>
        </p:spPr>
        <p:txBody>
          <a:bodyPr wrap="square" rtlCol="0">
            <a:spAutoFit/>
          </a:bodyPr>
          <a:lstStyle/>
          <a:p>
            <a:pPr algn="ctr"/>
            <a:r>
              <a:rPr kumimoji="1" lang="ja-JP" altLang="en-US" sz="2000" dirty="0"/>
              <a:t>個人用ワークシートの</a:t>
            </a:r>
            <a:endParaRPr kumimoji="1" lang="en-US" altLang="ja-JP" sz="2000" dirty="0"/>
          </a:p>
          <a:p>
            <a:pPr algn="ctr"/>
            <a:r>
              <a:rPr kumimoji="1" lang="ja-JP" altLang="en-US" sz="2000" dirty="0"/>
              <a:t>各アイデアを</a:t>
            </a:r>
            <a:endParaRPr kumimoji="1" lang="en-US" altLang="ja-JP" sz="2000" dirty="0"/>
          </a:p>
          <a:p>
            <a:pPr algn="ctr"/>
            <a:r>
              <a:rPr kumimoji="1" lang="ja-JP" altLang="en-US" sz="2000" dirty="0"/>
              <a:t>グループ用ワークシート</a:t>
            </a:r>
            <a:endParaRPr kumimoji="1" lang="en-US" altLang="ja-JP" sz="2000" dirty="0"/>
          </a:p>
          <a:p>
            <a:pPr algn="ctr"/>
            <a:r>
              <a:rPr kumimoji="1" lang="ja-JP" altLang="en-US" sz="2000" dirty="0"/>
              <a:t>に集約しましょう。</a:t>
            </a:r>
          </a:p>
        </p:txBody>
      </p:sp>
      <p:pic>
        <p:nvPicPr>
          <p:cNvPr id="3" name="図 2"/>
          <p:cNvPicPr>
            <a:picLocks noChangeAspect="1"/>
          </p:cNvPicPr>
          <p:nvPr/>
        </p:nvPicPr>
        <p:blipFill>
          <a:blip r:embed="rId5"/>
          <a:stretch>
            <a:fillRect/>
          </a:stretch>
        </p:blipFill>
        <p:spPr>
          <a:xfrm>
            <a:off x="6163293" y="2729074"/>
            <a:ext cx="2719020" cy="3868278"/>
          </a:xfrm>
          <a:prstGeom prst="rect">
            <a:avLst/>
          </a:prstGeom>
          <a:ln>
            <a:solidFill>
              <a:schemeClr val="tx1"/>
            </a:solidFill>
          </a:ln>
        </p:spPr>
      </p:pic>
      <p:sp>
        <p:nvSpPr>
          <p:cNvPr id="14" name="矢印: 下カーブ 13">
            <a:extLst>
              <a:ext uri="{FF2B5EF4-FFF2-40B4-BE49-F238E27FC236}">
                <a16:creationId xmlns:a16="http://schemas.microsoft.com/office/drawing/2014/main" id="{F730FAA6-5FA3-4312-8793-60F3AF28B1BA}"/>
              </a:ext>
            </a:extLst>
          </p:cNvPr>
          <p:cNvSpPr/>
          <p:nvPr/>
        </p:nvSpPr>
        <p:spPr>
          <a:xfrm>
            <a:off x="2642141" y="3152510"/>
            <a:ext cx="3874075" cy="1212594"/>
          </a:xfrm>
          <a:prstGeom prst="curvedDownArrow">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メモ 42">
            <a:extLst>
              <a:ext uri="{FF2B5EF4-FFF2-40B4-BE49-F238E27FC236}">
                <a16:creationId xmlns:a16="http://schemas.microsoft.com/office/drawing/2014/main" id="{9B8DF023-2B8D-4F75-970A-48B7BA51D7F5}"/>
              </a:ext>
            </a:extLst>
          </p:cNvPr>
          <p:cNvSpPr/>
          <p:nvPr/>
        </p:nvSpPr>
        <p:spPr>
          <a:xfrm>
            <a:off x="6585297" y="3542828"/>
            <a:ext cx="720080" cy="253110"/>
          </a:xfrm>
          <a:prstGeom prst="foldedCorner">
            <a:avLst>
              <a:gd name="adj" fmla="val 44886"/>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32" name="メモ 43">
            <a:extLst>
              <a:ext uri="{FF2B5EF4-FFF2-40B4-BE49-F238E27FC236}">
                <a16:creationId xmlns:a16="http://schemas.microsoft.com/office/drawing/2014/main" id="{80A8B02E-9F32-48B5-8B46-FF83CDA7E4BF}"/>
              </a:ext>
            </a:extLst>
          </p:cNvPr>
          <p:cNvSpPr/>
          <p:nvPr/>
        </p:nvSpPr>
        <p:spPr>
          <a:xfrm>
            <a:off x="7759388" y="3551706"/>
            <a:ext cx="720080" cy="253110"/>
          </a:xfrm>
          <a:prstGeom prst="foldedCorner">
            <a:avLst>
              <a:gd name="adj" fmla="val 44886"/>
            </a:avLst>
          </a:prstGeom>
          <a:solidFill>
            <a:schemeClr val="tx2">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33" name="メモ 44">
            <a:extLst>
              <a:ext uri="{FF2B5EF4-FFF2-40B4-BE49-F238E27FC236}">
                <a16:creationId xmlns:a16="http://schemas.microsoft.com/office/drawing/2014/main" id="{9D9EAC61-BDCA-42AD-8310-73260677DE22}"/>
              </a:ext>
            </a:extLst>
          </p:cNvPr>
          <p:cNvSpPr/>
          <p:nvPr/>
        </p:nvSpPr>
        <p:spPr>
          <a:xfrm>
            <a:off x="6616599" y="4178601"/>
            <a:ext cx="720080" cy="253110"/>
          </a:xfrm>
          <a:prstGeom prst="foldedCorner">
            <a:avLst>
              <a:gd name="adj" fmla="val 44886"/>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
        <p:nvSpPr>
          <p:cNvPr id="34" name="メモ 45">
            <a:extLst>
              <a:ext uri="{FF2B5EF4-FFF2-40B4-BE49-F238E27FC236}">
                <a16:creationId xmlns:a16="http://schemas.microsoft.com/office/drawing/2014/main" id="{F0E8D61D-7707-4692-B47F-CE4C48F85015}"/>
              </a:ext>
            </a:extLst>
          </p:cNvPr>
          <p:cNvSpPr/>
          <p:nvPr/>
        </p:nvSpPr>
        <p:spPr>
          <a:xfrm>
            <a:off x="7759388" y="4192582"/>
            <a:ext cx="720080" cy="253110"/>
          </a:xfrm>
          <a:prstGeom prst="foldedCorner">
            <a:avLst>
              <a:gd name="adj" fmla="val 44886"/>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lstStyle/>
          <a:p>
            <a:pPr algn="ctr"/>
            <a:r>
              <a:rPr kumimoji="1" lang="ja-JP" altLang="en-US" sz="1200" dirty="0">
                <a:solidFill>
                  <a:schemeClr val="tx1"/>
                </a:solidFill>
              </a:rPr>
              <a:t>○○○</a:t>
            </a:r>
          </a:p>
        </p:txBody>
      </p:sp>
    </p:spTree>
    <p:extLst>
      <p:ext uri="{BB962C8B-B14F-4D97-AF65-F5344CB8AC3E}">
        <p14:creationId xmlns:p14="http://schemas.microsoft.com/office/powerpoint/2010/main" val="3477428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8</a:t>
            </a:fld>
            <a:endParaRPr kumimoji="1" lang="ja-JP" altLang="en-US"/>
          </a:p>
        </p:txBody>
      </p:sp>
      <p:sp>
        <p:nvSpPr>
          <p:cNvPr id="31" name="正方形/長方形 30"/>
          <p:cNvSpPr/>
          <p:nvPr/>
        </p:nvSpPr>
        <p:spPr bwMode="auto">
          <a:xfrm>
            <a:off x="215900" y="935726"/>
            <a:ext cx="8748588" cy="5589617"/>
          </a:xfrm>
          <a:prstGeom prst="rect">
            <a:avLst/>
          </a:prstGeom>
          <a:solidFill>
            <a:schemeClr val="accent6">
              <a:lumMod val="20000"/>
              <a:lumOff val="80000"/>
            </a:schemeClr>
          </a:solidFill>
          <a:ln w="6350">
            <a:noFill/>
            <a:miter lim="800000"/>
            <a:headEnd/>
            <a:tailEnd/>
          </a:ln>
          <a:extLst/>
        </p:spPr>
        <p:txBody>
          <a:bodyPr wrap="square" rtlCol="0" anchor="t"/>
          <a:lstStyle/>
          <a:p>
            <a:r>
              <a:rPr lang="ja-JP" altLang="en-US" sz="1400" dirty="0" smtClean="0">
                <a:latin typeface="+mn-ea"/>
              </a:rPr>
              <a:t>当資料で公開している情報（以下「コンテンツ」といいます。）の利用は、クリエイティブ・コモンズ・ライセンスの表示</a:t>
            </a:r>
            <a:r>
              <a:rPr lang="en-US" altLang="ja-JP" sz="1400" dirty="0" smtClean="0">
                <a:latin typeface="+mn-ea"/>
              </a:rPr>
              <a:t>4.0</a:t>
            </a:r>
            <a:r>
              <a:rPr lang="ja-JP" altLang="en-US" sz="1400" dirty="0" smtClean="0">
                <a:latin typeface="+mn-ea"/>
              </a:rPr>
              <a:t>国際（</a:t>
            </a:r>
            <a:r>
              <a:rPr lang="en-US" altLang="ja-JP" sz="1400" dirty="0" smtClean="0">
                <a:latin typeface="+mn-ea"/>
              </a:rPr>
              <a:t>https://creativecommons.org/licenses/by/4.0/legalcode.ja </a:t>
            </a:r>
            <a:r>
              <a:rPr lang="ja-JP" altLang="en-US" sz="1400" dirty="0">
                <a:latin typeface="+mn-ea"/>
              </a:rPr>
              <a:t>に規定される著作権利用許諾条件を指す。）によるものとします。なお、リソースに個別のライセンスが定められているものはそれに</a:t>
            </a:r>
            <a:r>
              <a:rPr lang="ja-JP" altLang="en-US" sz="1400">
                <a:latin typeface="+mn-ea"/>
              </a:rPr>
              <a:t>よります</a:t>
            </a:r>
            <a:r>
              <a:rPr lang="ja-JP" altLang="en-US" sz="1400" smtClean="0">
                <a:latin typeface="+mn-ea"/>
              </a:rPr>
              <a:t>。</a:t>
            </a:r>
            <a:endParaRPr lang="ja-JP" altLang="en-US" sz="1400" dirty="0">
              <a:latin typeface="+mn-ea"/>
            </a:endParaRPr>
          </a:p>
          <a:p>
            <a:r>
              <a:rPr lang="ja-JP" altLang="en-US" sz="1400" dirty="0">
                <a:latin typeface="+mn-ea"/>
              </a:rPr>
              <a:t>コンテンツ利用に当たっては、本利用ルールに同意したものとみなします。</a:t>
            </a:r>
          </a:p>
          <a:p>
            <a:endParaRPr lang="ja-JP" altLang="en-US" sz="1400" dirty="0">
              <a:latin typeface="+mn-ea"/>
            </a:endParaRPr>
          </a:p>
          <a:p>
            <a:r>
              <a:rPr lang="en-US" altLang="ja-JP" sz="1400" dirty="0">
                <a:latin typeface="+mn-ea"/>
              </a:rPr>
              <a:t>1)</a:t>
            </a:r>
            <a:r>
              <a:rPr lang="ja-JP" altLang="en-US" sz="1400" dirty="0">
                <a:latin typeface="+mn-ea"/>
              </a:rPr>
              <a:t> 出典の記載について</a:t>
            </a:r>
          </a:p>
          <a:p>
            <a:pPr lvl="1"/>
            <a:r>
              <a:rPr lang="ja-JP" altLang="en-US" sz="1400" dirty="0">
                <a:latin typeface="+mn-ea"/>
              </a:rPr>
              <a:t>ア　コンテンツを利用する際は出典を記載してください。出典の記載方法は以下のとおりです。</a:t>
            </a:r>
          </a:p>
          <a:p>
            <a:pPr lvl="1"/>
            <a:r>
              <a:rPr lang="ja-JP" altLang="en-US" sz="1400" dirty="0">
                <a:latin typeface="+mn-ea"/>
              </a:rPr>
              <a:t>（出典記載例）</a:t>
            </a:r>
          </a:p>
          <a:p>
            <a:pPr marL="635000" lvl="1" indent="33338"/>
            <a:r>
              <a:rPr lang="ja-JP" altLang="en-US" sz="1400" dirty="0">
                <a:latin typeface="+mn-ea"/>
              </a:rPr>
              <a:t>　出典：</a:t>
            </a:r>
            <a:r>
              <a:rPr lang="ja-JP" altLang="en-US" sz="1400" dirty="0" smtClean="0">
                <a:latin typeface="+mn-ea"/>
              </a:rPr>
              <a:t>総務省「オープンデータ　</a:t>
            </a:r>
            <a:r>
              <a:rPr lang="en-US" altLang="ja-JP" sz="1400" dirty="0">
                <a:latin typeface="+mn-ea"/>
              </a:rPr>
              <a:t>e-learning</a:t>
            </a:r>
            <a:r>
              <a:rPr lang="ja-JP" altLang="en-US" sz="1400" dirty="0" smtClean="0">
                <a:latin typeface="+mn-ea"/>
              </a:rPr>
              <a:t>研修資料</a:t>
            </a:r>
            <a:r>
              <a:rPr lang="en-US" altLang="ja-JP" sz="1400" dirty="0" smtClean="0">
                <a:latin typeface="+mn-ea"/>
              </a:rPr>
              <a:t>(2019)</a:t>
            </a:r>
            <a:r>
              <a:rPr lang="ja-JP" altLang="en-US" sz="1400" dirty="0" smtClean="0">
                <a:latin typeface="+mn-ea"/>
              </a:rPr>
              <a:t>」</a:t>
            </a:r>
            <a:endParaRPr lang="ja-JP" altLang="en" sz="1400" dirty="0">
              <a:latin typeface="+mn-ea"/>
            </a:endParaRPr>
          </a:p>
          <a:p>
            <a:pPr marL="635000" lvl="1" indent="33338"/>
            <a:r>
              <a:rPr lang="ja-JP" altLang="en" sz="1400" dirty="0">
                <a:latin typeface="+mn-ea"/>
              </a:rPr>
              <a:t>　</a:t>
            </a:r>
            <a:r>
              <a:rPr lang="ja-JP" altLang="en-US" sz="1400" dirty="0">
                <a:latin typeface="+mn-ea"/>
              </a:rPr>
              <a:t>出典：「</a:t>
            </a:r>
            <a:r>
              <a:rPr lang="ja-JP" altLang="en-US" sz="1400" dirty="0" smtClean="0">
                <a:latin typeface="+mn-ea"/>
              </a:rPr>
              <a:t>オープンデータ　</a:t>
            </a:r>
            <a:r>
              <a:rPr lang="en-US" altLang="ja-JP" sz="1400" dirty="0">
                <a:latin typeface="+mn-ea"/>
              </a:rPr>
              <a:t>e-learning</a:t>
            </a:r>
            <a:r>
              <a:rPr lang="ja-JP" altLang="en-US" sz="1400" dirty="0">
                <a:latin typeface="+mn-ea"/>
              </a:rPr>
              <a:t>研修</a:t>
            </a:r>
            <a:r>
              <a:rPr lang="ja-JP" altLang="en-US" sz="1400" dirty="0" smtClean="0">
                <a:latin typeface="+mn-ea"/>
              </a:rPr>
              <a:t>資料</a:t>
            </a:r>
            <a:r>
              <a:rPr lang="en-US" altLang="ja-JP" sz="1400" dirty="0" smtClean="0">
                <a:latin typeface="+mn-ea"/>
              </a:rPr>
              <a:t>(2019)</a:t>
            </a:r>
            <a:r>
              <a:rPr lang="ja-JP" altLang="en-US" sz="1400" dirty="0">
                <a:latin typeface="+mn-ea"/>
              </a:rPr>
              <a:t>」（総務省）</a:t>
            </a:r>
            <a:r>
              <a:rPr lang="ja-JP" altLang="en" sz="1400" dirty="0">
                <a:latin typeface="+mn-ea"/>
              </a:rPr>
              <a:t>（○</a:t>
            </a:r>
            <a:r>
              <a:rPr lang="ja-JP" altLang="en-US" sz="1400" dirty="0">
                <a:latin typeface="+mn-ea"/>
              </a:rPr>
              <a:t>年○月○日に利用）</a:t>
            </a:r>
            <a:r>
              <a:rPr lang="ja-JP" altLang="en-US" sz="1400" dirty="0" smtClean="0">
                <a:latin typeface="+mn-ea"/>
              </a:rPr>
              <a:t>など</a:t>
            </a:r>
            <a:endParaRPr lang="en-US" altLang="ja-JP" sz="1400" dirty="0" smtClean="0">
              <a:latin typeface="+mn-ea"/>
            </a:endParaRPr>
          </a:p>
          <a:p>
            <a:pPr marL="635000" lvl="1" indent="33338"/>
            <a:endParaRPr lang="ja-JP" altLang="en-US" sz="1400" dirty="0">
              <a:latin typeface="+mn-ea"/>
            </a:endParaRPr>
          </a:p>
          <a:p>
            <a:pPr marL="771525" lvl="1" indent="-325438"/>
            <a:r>
              <a:rPr lang="ja-JP" altLang="en-US" sz="1400" dirty="0">
                <a:latin typeface="+mn-ea"/>
              </a:rPr>
              <a:t>イ　コンテンツを編集・加工等して利用する場合は、上記出典とは別に、編集・加工等を行ったことを記載してください。なお、編集・加工した情報を、あたかも国（又は府省等）が作成したかのような態様で公表・利用してはいけません。</a:t>
            </a:r>
          </a:p>
          <a:p>
            <a:pPr marL="547688" lvl="1" indent="-50800"/>
            <a:r>
              <a:rPr lang="ja-JP" altLang="en-US" sz="1400" dirty="0">
                <a:latin typeface="+mn-ea"/>
              </a:rPr>
              <a:t>（コンテンツを編集・加工等して利用する場合の記載例）</a:t>
            </a:r>
          </a:p>
          <a:p>
            <a:pPr marL="857250" lvl="1"/>
            <a:r>
              <a:rPr lang="ja-JP" altLang="en-US" sz="1400" dirty="0">
                <a:latin typeface="+mn-ea"/>
              </a:rPr>
              <a:t>　</a:t>
            </a:r>
            <a:r>
              <a:rPr lang="ja-JP" altLang="en-US" sz="1400" dirty="0" smtClean="0">
                <a:latin typeface="+mn-ea"/>
              </a:rPr>
              <a:t>総務省</a:t>
            </a:r>
            <a:r>
              <a:rPr lang="ja-JP" altLang="en-US" sz="1400" dirty="0">
                <a:latin typeface="+mn-ea"/>
              </a:rPr>
              <a:t>「オープンデータ　</a:t>
            </a:r>
            <a:r>
              <a:rPr lang="en-US" altLang="ja-JP" sz="1400" dirty="0">
                <a:latin typeface="+mn-ea"/>
              </a:rPr>
              <a:t>e-learning</a:t>
            </a:r>
            <a:r>
              <a:rPr lang="ja-JP" altLang="en-US" sz="1400" dirty="0">
                <a:latin typeface="+mn-ea"/>
              </a:rPr>
              <a:t>研修資料</a:t>
            </a:r>
            <a:r>
              <a:rPr lang="en-US" altLang="ja-JP" sz="1400" dirty="0" smtClean="0">
                <a:latin typeface="+mn-ea"/>
              </a:rPr>
              <a:t>(2019)</a:t>
            </a:r>
            <a:r>
              <a:rPr lang="ja-JP" altLang="en-US" sz="1400" dirty="0" smtClean="0">
                <a:latin typeface="+mn-ea"/>
              </a:rPr>
              <a:t>」を</a:t>
            </a:r>
            <a:r>
              <a:rPr lang="ja-JP" altLang="en-US" sz="1400" dirty="0">
                <a:latin typeface="+mn-ea"/>
              </a:rPr>
              <a:t>加工して作成</a:t>
            </a:r>
          </a:p>
          <a:p>
            <a:pPr marL="857250" lvl="1"/>
            <a:r>
              <a:rPr lang="ja-JP" altLang="en-US" sz="1400" dirty="0">
                <a:latin typeface="+mn-ea"/>
              </a:rPr>
              <a:t>　「オープンデータ　</a:t>
            </a:r>
            <a:r>
              <a:rPr lang="en-US" altLang="ja-JP" sz="1400" dirty="0">
                <a:latin typeface="+mn-ea"/>
              </a:rPr>
              <a:t>e-learning</a:t>
            </a:r>
            <a:r>
              <a:rPr lang="ja-JP" altLang="en-US" sz="1400" dirty="0">
                <a:latin typeface="+mn-ea"/>
              </a:rPr>
              <a:t>研修資料</a:t>
            </a:r>
            <a:r>
              <a:rPr lang="en-US" altLang="ja-JP" sz="1400" dirty="0" smtClean="0">
                <a:latin typeface="+mn-ea"/>
              </a:rPr>
              <a:t>(2019)</a:t>
            </a:r>
            <a:r>
              <a:rPr lang="ja-JP" altLang="en-US" sz="1400" dirty="0" smtClean="0">
                <a:latin typeface="+mn-ea"/>
              </a:rPr>
              <a:t>」</a:t>
            </a:r>
            <a:r>
              <a:rPr lang="ja-JP" altLang="en-US" sz="1400" dirty="0">
                <a:latin typeface="+mn-ea"/>
              </a:rPr>
              <a:t>（総務省）をもとに○○株式会社作成　など</a:t>
            </a:r>
          </a:p>
        </p:txBody>
      </p:sp>
      <p:sp>
        <p:nvSpPr>
          <p:cNvPr id="10" name="タイトル 1"/>
          <p:cNvSpPr>
            <a:spLocks noGrp="1"/>
          </p:cNvSpPr>
          <p:nvPr>
            <p:ph type="title"/>
          </p:nvPr>
        </p:nvSpPr>
        <p:spPr>
          <a:xfrm>
            <a:off x="251520" y="313813"/>
            <a:ext cx="8712968" cy="424732"/>
          </a:xfrm>
        </p:spPr>
        <p:txBody>
          <a:bodyPr>
            <a:normAutofit/>
          </a:bodyPr>
          <a:lstStyle/>
          <a:p>
            <a:r>
              <a:rPr lang="ja-JP" altLang="en-US" dirty="0" smtClean="0"/>
              <a:t>本資料の利用について</a:t>
            </a:r>
            <a:endParaRPr kumimoji="1" lang="ja-JP" altLang="en-US" dirty="0">
              <a:latin typeface="+mn-ea"/>
              <a:ea typeface="+mn-ea"/>
            </a:endParaRPr>
          </a:p>
        </p:txBody>
      </p:sp>
      <p:sp>
        <p:nvSpPr>
          <p:cNvPr id="11" name="タイトル 1"/>
          <p:cNvSpPr txBox="1">
            <a:spLocks/>
          </p:cNvSpPr>
          <p:nvPr/>
        </p:nvSpPr>
        <p:spPr>
          <a:xfrm>
            <a:off x="251520" y="116632"/>
            <a:ext cx="8712968" cy="234159"/>
          </a:xfrm>
          <a:prstGeom prst="rect">
            <a:avLst/>
          </a:prstGeom>
        </p:spPr>
        <p:txBody>
          <a:bodyPr vert="horz" wrap="none"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lang="en-US" sz="24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endParaRPr lang="ja-JP" altLang="en-US" sz="1200" dirty="0">
              <a:latin typeface="+mn-ea"/>
              <a:ea typeface="+mn-ea"/>
            </a:endParaRPr>
          </a:p>
        </p:txBody>
      </p:sp>
    </p:spTree>
    <p:extLst>
      <p:ext uri="{BB962C8B-B14F-4D97-AF65-F5344CB8AC3E}">
        <p14:creationId xmlns:p14="http://schemas.microsoft.com/office/powerpoint/2010/main" val="3745093919"/>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656</Words>
  <Application>Microsoft Office PowerPoint</Application>
  <PresentationFormat>画面に合わせる (4:3)</PresentationFormat>
  <Paragraphs>163</Paragraphs>
  <Slides>12</Slides>
  <Notes>12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HGP創英角ｺﾞｼｯｸUB</vt:lpstr>
      <vt:lpstr>Meiryo UI</vt:lpstr>
      <vt:lpstr>游ゴシック</vt:lpstr>
      <vt:lpstr>Arial</vt:lpstr>
      <vt:lpstr>Wingdings</vt:lpstr>
      <vt:lpstr>Office テーマ</vt:lpstr>
      <vt:lpstr>ミニディスカッション</vt:lpstr>
      <vt:lpstr>ディスカッションの目的</vt:lpstr>
      <vt:lpstr>ディスカッションの流れ</vt:lpstr>
      <vt:lpstr>ディスカッションのイメージ</vt:lpstr>
      <vt:lpstr>ディスカッションのテーマ</vt:lpstr>
      <vt:lpstr>PowerPoint プレゼンテーション</vt:lpstr>
      <vt:lpstr>ワークシートの使い方１</vt:lpstr>
      <vt:lpstr>ワークシートの使い方２</vt:lpstr>
      <vt:lpstr>本資料の利用について</vt:lpstr>
      <vt:lpstr>本資料の利用について</vt:lpstr>
      <vt:lpstr>他社所有商標に関する表示</vt:lpstr>
      <vt:lpstr>免責事項等について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2018-10-25T08:25:13Z</dcterms:created>
  <dcterms:modified xsi:type="dcterms:W3CDTF">2019-05-15T08:31:41Z</dcterms:modified>
</cp:coreProperties>
</file>