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60" r:id="rId2"/>
    <p:sldId id="274" r:id="rId3"/>
    <p:sldId id="268" r:id="rId4"/>
    <p:sldId id="269" r:id="rId5"/>
    <p:sldId id="275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81" r:id="rId15"/>
    <p:sldId id="273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815" r:id="rId24"/>
    <p:sldId id="816" r:id="rId25"/>
    <p:sldId id="819" r:id="rId26"/>
    <p:sldId id="820" r:id="rId27"/>
    <p:sldId id="818" r:id="rId28"/>
    <p:sldId id="821" r:id="rId29"/>
    <p:sldId id="788" r:id="rId30"/>
    <p:sldId id="787" r:id="rId31"/>
    <p:sldId id="807" r:id="rId32"/>
    <p:sldId id="808" r:id="rId33"/>
    <p:sldId id="809" r:id="rId34"/>
    <p:sldId id="793" r:id="rId35"/>
    <p:sldId id="794" r:id="rId36"/>
    <p:sldId id="796" r:id="rId37"/>
    <p:sldId id="797" r:id="rId38"/>
    <p:sldId id="798" r:id="rId39"/>
    <p:sldId id="799" r:id="rId40"/>
    <p:sldId id="800" r:id="rId41"/>
    <p:sldId id="801" r:id="rId42"/>
    <p:sldId id="802" r:id="rId43"/>
    <p:sldId id="287" r:id="rId4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274"/>
            <p14:sldId id="268"/>
            <p14:sldId id="269"/>
            <p14:sldId id="275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815"/>
            <p14:sldId id="816"/>
            <p14:sldId id="819"/>
            <p14:sldId id="820"/>
            <p14:sldId id="818"/>
            <p14:sldId id="821"/>
            <p14:sldId id="788"/>
            <p14:sldId id="787"/>
            <p14:sldId id="807"/>
            <p14:sldId id="808"/>
            <p14:sldId id="809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95B76-0E68-4B54-AABD-DB4043BF89E5}" v="401" dt="2021-01-05T07:43:06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92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991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528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972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80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66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hyperlink" Target="https://www.kantei.go.jp/jp/forms/input_dataset_riyo_renraku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（応用編</a:t>
            </a:r>
            <a:r>
              <a:rPr kumimoji="1" lang="en-US" altLang="ja-JP" dirty="0"/>
              <a:t>A-1. </a:t>
            </a:r>
            <a:r>
              <a:rPr kumimoji="1" lang="ja-JP" altLang="en-US" dirty="0"/>
              <a:t>食品等営業許可・届出一覧）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7286FAA-C99A-4544-9ABF-802C4D364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77" y="2708086"/>
            <a:ext cx="4216527" cy="3156395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ja-JP" altLang="en-US" dirty="0"/>
              <a:t>食品等営業許可・届出一覧のデータ項目定義を確認してみましょう。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/>
          </a:bodyPr>
          <a:lstStyle/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食品等営業許可・届出一覧のデータ項目定義書は、以下の項目を必須・推奨としています。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営業所名称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営業の種類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営業所所在地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許可年月日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許可番号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データ概要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API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対応有無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所属する地方公共団体が管理する食品等営業許可・届出一覧に、これらの項目があるか確認しましょう。必須項目に不足がある場合、調査することが望ましいです。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091264" y="4226048"/>
            <a:ext cx="758028" cy="1788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57466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470278" y="1882438"/>
            <a:ext cx="870769" cy="2343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5905662" y="3705225"/>
            <a:ext cx="1347962" cy="1235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79305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579643" y="2316270"/>
            <a:ext cx="1126432" cy="1388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091264" y="4909913"/>
            <a:ext cx="758028" cy="3077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80422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470278" y="5217691"/>
            <a:ext cx="1154287" cy="586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食品等営業許可・届出一覧に関連する項目のうち、以下のものについては、「共通ルール」を確認しましょう。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営業所所在地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営業所電話番号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初回許可年月日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許可年月日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許可開始日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許可満了日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廃業年月日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申請区分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B3E3CFB5-084A-471E-8B37-E88A2AA70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1930610"/>
            <a:ext cx="8728075" cy="3812472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食品等営業許可・届出一覧のデータ入力フォーマットを確認してみましょう。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3301365" y="2722880"/>
            <a:ext cx="752475" cy="1231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3976688" y="1392077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3677603" y="1699854"/>
            <a:ext cx="1834923" cy="1023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食品等営業許可・届出一覧の取得・項目確認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所属する地方公共団体が管理する食品等営業許可・届出一覧（素材データ）を取得してください。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営業所名称・営業の種類・営業所所在地・許可年月日・許可番号に不明点があれば、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素材データがない場合は、調査結果を推奨データセットのフォーマットに直接入力すればよいです。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6D4A1CFF-13A3-487B-94A9-FBD1D7D54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69" y="1991879"/>
            <a:ext cx="3691890" cy="203701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FCE2F46-FD35-46D3-8119-DD2AF1135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43" y="4430335"/>
            <a:ext cx="3701606" cy="204997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営業所名称①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推奨データセットのフォーマットシートに、営業所名称を転記します。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631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営業所名称の一番上の項目を選択します。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61490" y="276516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604448" y="51629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135874" y="6453596"/>
            <a:ext cx="8863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/>
              <a:t>※ </a:t>
            </a:r>
            <a:r>
              <a:rPr kumimoji="1" lang="ja-JP" altLang="en-US" sz="1100" dirty="0"/>
              <a:t>上記</a:t>
            </a:r>
            <a:r>
              <a:rPr kumimoji="1" lang="en-US" altLang="ja-JP" sz="1100" dirty="0"/>
              <a:t>Excel</a:t>
            </a:r>
            <a:r>
              <a:rPr kumimoji="1" lang="ja-JP" altLang="en-US" sz="1100" dirty="0"/>
              <a:t>データは「鹿児島市飲食店営業許可新規施設一覧・理容所新規届出施設一覧・美容所新規届出施設一覧（オープンデータ） </a:t>
            </a:r>
            <a:r>
              <a:rPr kumimoji="1" lang="en-US" altLang="ja-JP" sz="1100" dirty="0"/>
              <a:t>CC BY</a:t>
            </a:r>
            <a:r>
              <a:rPr kumimoji="1" lang="ja-JP" altLang="en-US" sz="1100" dirty="0"/>
              <a:t>」を</a:t>
            </a:r>
            <a:br>
              <a:rPr kumimoji="1" lang="en-US" altLang="ja-JP" sz="1100" dirty="0"/>
            </a:br>
            <a:r>
              <a:rPr kumimoji="1" lang="ja-JP" altLang="en-US" sz="1100" dirty="0"/>
              <a:t>加工</a:t>
            </a:r>
            <a:r>
              <a:rPr lang="ja-JP" altLang="en-US" sz="11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  </a:t>
            </a:r>
            <a:r>
              <a:rPr lang="en-US" altLang="ja-JP" sz="11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http://www.city.kagoshima.lg.jp/kenkofukushi/hokenjo/seiei-shoku/opendate2.html</a:t>
            </a:r>
            <a:r>
              <a:rPr lang="ja-JP" altLang="en-US" sz="11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1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783982" y="4401590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538619" y="4057026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6126054" y="5095403"/>
            <a:ext cx="888815" cy="1369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1050517" y="2523995"/>
            <a:ext cx="687175" cy="912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94AA3-3FE9-43FC-9DBA-31268BBB706E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1D815D4-F361-40D9-B144-1AAC5491F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977" y="2003400"/>
            <a:ext cx="3691890" cy="20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765C40C-1395-4B31-8F16-FAB970974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60" y="3019148"/>
            <a:ext cx="3771579" cy="208943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営業所名称②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358767" y="3682999"/>
            <a:ext cx="4084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794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推奨データセットシートの「営業所名称」列の一番上を選択し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51A4C4B-E855-49C6-AB0A-1795A1D399EB}"/>
              </a:ext>
            </a:extLst>
          </p:cNvPr>
          <p:cNvSpPr/>
          <p:nvPr/>
        </p:nvSpPr>
        <p:spPr>
          <a:xfrm>
            <a:off x="241776" y="3888815"/>
            <a:ext cx="159428" cy="1421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96A8ABA-E66E-4588-9579-3885DDED7442}"/>
              </a:ext>
            </a:extLst>
          </p:cNvPr>
          <p:cNvSpPr/>
          <p:nvPr/>
        </p:nvSpPr>
        <p:spPr>
          <a:xfrm>
            <a:off x="448509" y="3134125"/>
            <a:ext cx="230306" cy="1328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8BF0426-7616-4663-AE46-8FBCD661AB6D}"/>
              </a:ext>
            </a:extLst>
          </p:cNvPr>
          <p:cNvSpPr/>
          <p:nvPr/>
        </p:nvSpPr>
        <p:spPr>
          <a:xfrm>
            <a:off x="267534" y="3266968"/>
            <a:ext cx="159428" cy="2386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C5BC87F-675D-45CC-9136-D0E759CF5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630" y="3019148"/>
            <a:ext cx="3797141" cy="20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4FC7AA04-139F-49A2-8707-5E0E2ECB0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14" y="2913439"/>
            <a:ext cx="2931795" cy="161763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A92F1F2C-859D-4189-8985-9137E93C3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226" y="5094430"/>
            <a:ext cx="2931795" cy="1617631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DC7EC0D-138B-4B79-AB7A-DFB103885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49" y="2923397"/>
            <a:ext cx="2979549" cy="164398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営業所名称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22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=ASC(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文字がすべて半角に変換されます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90489" y="350940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253937" y="349730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>
            <a:off x="6449124" y="4567377"/>
            <a:ext cx="0" cy="5270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680189" y="3357279"/>
            <a:ext cx="535951" cy="709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670028" y="5520689"/>
            <a:ext cx="535952" cy="673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E0950A-716D-4788-A679-C4A15FEED7F4}"/>
              </a:ext>
            </a:extLst>
          </p:cNvPr>
          <p:cNvSpPr/>
          <p:nvPr/>
        </p:nvSpPr>
        <p:spPr>
          <a:xfrm>
            <a:off x="2915435" y="3619549"/>
            <a:ext cx="586602" cy="9783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1E67C9C-ED7E-48AF-BE85-E6266840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7"/>
            <a:ext cx="8728075" cy="961200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推奨データセットのフォーマットシートに、営業所名称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カナに英数字・半角カナが混在している場合は、以下の手順で英数字を半角に、</a:t>
            </a:r>
            <a:br>
              <a:rPr kumimoji="1" lang="ja-JP" altLang="en-US" dirty="0"/>
            </a:br>
            <a:r>
              <a:rPr kumimoji="1" lang="ja-JP" altLang="en-US" dirty="0"/>
              <a:t>カナを全角に直してから転記しましょう。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一度全文字を半角にしてからカナを全角にします）</a:t>
            </a:r>
            <a:endParaRPr kumimoji="1" lang="en-US" altLang="ja-JP" dirty="0"/>
          </a:p>
        </p:txBody>
      </p:sp>
      <p:sp>
        <p:nvSpPr>
          <p:cNvPr id="22" name="テキスト プレースホルダー 20">
            <a:extLst>
              <a:ext uri="{FF2B5EF4-FFF2-40B4-BE49-F238E27FC236}">
                <a16:creationId xmlns:a16="http://schemas.microsoft.com/office/drawing/2014/main" id="{8B7209F8-8728-462A-9E10-46E32EF002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 dirty="0"/>
              <a:t>カナに英数字を含まない場合は、</a:t>
            </a:r>
            <a:r>
              <a:rPr lang="en-US" altLang="ja-JP" dirty="0"/>
              <a:t>(4)</a:t>
            </a:r>
            <a:r>
              <a:rPr lang="ja-JP" altLang="en-US" dirty="0"/>
              <a:t>から行ってください。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31806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5CEB8A6-5A13-47F0-9CDE-878B7609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46" y="2835242"/>
            <a:ext cx="2931795" cy="1617631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15" idx="2"/>
            <a:endCxn id="9" idx="0"/>
          </p:cNvCxnSpPr>
          <p:nvPr/>
        </p:nvCxnSpPr>
        <p:spPr>
          <a:xfrm flipH="1">
            <a:off x="2683143" y="4452873"/>
            <a:ext cx="1" cy="5232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営業所名称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推奨データセットのフォーマットシートに、営業所名称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カナに英数字・半角カナが混在している場合は、以下の手順で英数字を半角に、</a:t>
            </a:r>
            <a:br>
              <a:rPr kumimoji="1" lang="ja-JP" altLang="en-US" dirty="0"/>
            </a:br>
            <a:r>
              <a:rPr kumimoji="1" lang="ja-JP" altLang="en-US" dirty="0"/>
              <a:t>カナを全角に直してから転記しましょう。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一度全文字を半角にしてからカナを全角にします）</a:t>
            </a:r>
            <a:endParaRPr kumimoji="1" lang="en-US" altLang="ja-JP" dirty="0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 dirty="0"/>
              <a:t>カナに英数字を含まない場合は、</a:t>
            </a:r>
            <a:r>
              <a:rPr lang="en-US" altLang="ja-JP" dirty="0"/>
              <a:t>(7)</a:t>
            </a:r>
            <a:r>
              <a:rPr lang="ja-JP" altLang="en-US" dirty="0"/>
              <a:t>から行ってください。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一番下まで引っ張ります。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すべての行の文字が半角になります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3406088" y="3262803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3462605" y="3381776"/>
            <a:ext cx="0" cy="114939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F1BD5AE0-4ED0-41D1-BA70-6659E63B3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45" y="4976093"/>
            <a:ext cx="2931795" cy="1617631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83B5204-B0FD-4C18-9C12-9371BB9BA823}"/>
              </a:ext>
            </a:extLst>
          </p:cNvPr>
          <p:cNvSpPr/>
          <p:nvPr/>
        </p:nvSpPr>
        <p:spPr>
          <a:xfrm>
            <a:off x="7622877" y="6720132"/>
            <a:ext cx="476250" cy="1505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40A559FC-F7CA-4F4A-BC24-AACE12BA2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908" y="2835242"/>
            <a:ext cx="2939510" cy="1617631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46BCC56-A758-4635-B142-73DDC60E771D}"/>
              </a:ext>
            </a:extLst>
          </p:cNvPr>
          <p:cNvSpPr txBox="1"/>
          <p:nvPr/>
        </p:nvSpPr>
        <p:spPr>
          <a:xfrm>
            <a:off x="5496382" y="2312022"/>
            <a:ext cx="32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(3)</a:t>
            </a:r>
            <a:r>
              <a:rPr kumimoji="1" lang="ja-JP" altLang="en-US" sz="1400" dirty="0"/>
              <a:t>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454D07B0-6E46-451D-8816-92BDE9FFD0CE}"/>
              </a:ext>
            </a:extLst>
          </p:cNvPr>
          <p:cNvSpPr/>
          <p:nvPr/>
        </p:nvSpPr>
        <p:spPr>
          <a:xfrm>
            <a:off x="4638960" y="33296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B92F7091-6809-412F-8ECA-E430094A63B8}"/>
              </a:ext>
            </a:extLst>
          </p:cNvPr>
          <p:cNvSpPr/>
          <p:nvPr/>
        </p:nvSpPr>
        <p:spPr>
          <a:xfrm>
            <a:off x="8586282" y="3356025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89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0C3E88-BCF3-48BA-AAF8-D2583445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01" y="2867468"/>
            <a:ext cx="2936939" cy="162791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営業所名称</a:t>
            </a:r>
            <a:r>
              <a:rPr lang="en-US" altLang="ja-JP" dirty="0"/>
              <a:t>_</a:t>
            </a:r>
            <a:r>
              <a:rPr lang="ja-JP" altLang="en-US" dirty="0"/>
              <a:t>カナ③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推奨データセットのフォーマットシートに、営業所名称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カナに英数字・半角カナが混在している場合は、以下の手順で英数字を半角に、</a:t>
            </a:r>
            <a:br>
              <a:rPr kumimoji="1" lang="ja-JP" altLang="en-US" dirty="0"/>
            </a:br>
            <a:r>
              <a:rPr kumimoji="1" lang="ja-JP" altLang="en-US" dirty="0"/>
              <a:t>カナを全角に直してから転記しましょう。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一度全文字を半角にしてからカナを全角にします）</a:t>
            </a:r>
            <a:endParaRPr kumimoji="1" lang="en-US" altLang="ja-JP" dirty="0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 dirty="0"/>
              <a:t>カナに英数字を含まない場合は、</a:t>
            </a:r>
            <a:r>
              <a:rPr lang="en-US" altLang="ja-JP" dirty="0"/>
              <a:t>(7)</a:t>
            </a:r>
            <a:r>
              <a:rPr lang="ja-JP" altLang="en-US" dirty="0"/>
              <a:t>から行ってください。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4370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(3)</a:t>
            </a:r>
            <a:r>
              <a:rPr kumimoji="1" lang="ja-JP" altLang="en-US" sz="1400" dirty="0"/>
              <a:t>の列を選択し、右クリックして「コピー」を選択します。</a:t>
            </a: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44FF0E43-BC6E-45A5-B35B-582AF4F1DF85}"/>
              </a:ext>
            </a:extLst>
          </p:cNvPr>
          <p:cNvSpPr/>
          <p:nvPr/>
        </p:nvSpPr>
        <p:spPr>
          <a:xfrm>
            <a:off x="4771783" y="345192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B6953766-D45F-4AC3-B1B7-21319A18D9A9}"/>
              </a:ext>
            </a:extLst>
          </p:cNvPr>
          <p:cNvSpPr/>
          <p:nvPr/>
        </p:nvSpPr>
        <p:spPr>
          <a:xfrm>
            <a:off x="2791228" y="3271944"/>
            <a:ext cx="558345" cy="8597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80E8532C-20F4-41EB-91EB-FC5E7D945F50}"/>
              </a:ext>
            </a:extLst>
          </p:cNvPr>
          <p:cNvSpPr/>
          <p:nvPr/>
        </p:nvSpPr>
        <p:spPr>
          <a:xfrm>
            <a:off x="2383467" y="3144515"/>
            <a:ext cx="558345" cy="8597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456CF5A-DBC1-4FFA-AD1C-1999B4230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88" y="2872612"/>
            <a:ext cx="3186398" cy="1622774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99E7E5E-CB65-4502-85A0-C6D4B776BFF0}"/>
              </a:ext>
            </a:extLst>
          </p:cNvPr>
          <p:cNvSpPr txBox="1"/>
          <p:nvPr/>
        </p:nvSpPr>
        <p:spPr>
          <a:xfrm>
            <a:off x="5023811" y="2318196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(5)</a:t>
            </a:r>
            <a:r>
              <a:rPr kumimoji="1" lang="ja-JP" altLang="en-US" sz="1400" dirty="0"/>
              <a:t>の隣の列を右クリックし、</a:t>
            </a:r>
          </a:p>
          <a:p>
            <a:r>
              <a:rPr kumimoji="1" lang="ja-JP" altLang="en-US" sz="1400" dirty="0"/>
              <a:t>     形式を選択して貼り付け＞値 を選択します。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83C71280-46F5-4958-ABEA-C530032EF34F}"/>
              </a:ext>
            </a:extLst>
          </p:cNvPr>
          <p:cNvSpPr/>
          <p:nvPr/>
        </p:nvSpPr>
        <p:spPr>
          <a:xfrm>
            <a:off x="7207902" y="3144515"/>
            <a:ext cx="558345" cy="8597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05789EBC-1967-4265-B8D9-D63758568728}"/>
              </a:ext>
            </a:extLst>
          </p:cNvPr>
          <p:cNvSpPr/>
          <p:nvPr/>
        </p:nvSpPr>
        <p:spPr>
          <a:xfrm>
            <a:off x="8132741" y="3822552"/>
            <a:ext cx="115147" cy="11851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04C781C-F3CD-40D2-B3D7-2A78D7EF3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989" y="4958671"/>
            <a:ext cx="2931795" cy="1617631"/>
          </a:xfrm>
          <a:prstGeom prst="rect">
            <a:avLst/>
          </a:prstGeom>
        </p:spPr>
      </p:pic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D3E323BA-6B69-46EC-8141-59450599C309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7097887" y="4495386"/>
            <a:ext cx="0" cy="4632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984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営業所名称</a:t>
            </a:r>
            <a:r>
              <a:rPr lang="en-US" altLang="ja-JP" dirty="0"/>
              <a:t>_</a:t>
            </a:r>
            <a:r>
              <a:rPr lang="ja-JP" altLang="en-US" dirty="0"/>
              <a:t>カナ④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推奨データセットのフォーマットシートに、営業所名称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カナに英数字・半角カナが混在している場合は、以下の手順で英数字を半角に、</a:t>
            </a:r>
            <a:br>
              <a:rPr kumimoji="1" lang="ja-JP" altLang="en-US" dirty="0"/>
            </a:br>
            <a:r>
              <a:rPr kumimoji="1" lang="ja-JP" altLang="en-US" dirty="0"/>
              <a:t>カナを全角に直してから転記しましょう。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一度全文字を半角にしてからカナを全角にします）</a:t>
            </a:r>
            <a:endParaRPr kumimoji="1" lang="en-US" altLang="ja-JP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F9CBD40-9A0C-4D21-9C56-98393ADF64A4}"/>
              </a:ext>
            </a:extLst>
          </p:cNvPr>
          <p:cNvSpPr txBox="1"/>
          <p:nvPr/>
        </p:nvSpPr>
        <p:spPr>
          <a:xfrm>
            <a:off x="412153" y="2674224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(7) </a:t>
            </a:r>
            <a:r>
              <a:rPr kumimoji="1" lang="ja-JP" altLang="en-US" sz="1400" dirty="0"/>
              <a:t>「ホーム」タブの「フォント」欄にある、      というボタンの</a:t>
            </a:r>
          </a:p>
          <a:p>
            <a:r>
              <a:rPr kumimoji="1" lang="ja-JP" altLang="en-US" sz="1400" dirty="0"/>
              <a:t>       部分を押し、「ふりがなの設定」を押します。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335CE43-BA76-4F1E-AF5D-2FA107568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65" y="3229670"/>
            <a:ext cx="2934367" cy="1622774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8E034D69-E6B8-4842-A565-6A51C1BAD4EB}"/>
              </a:ext>
            </a:extLst>
          </p:cNvPr>
          <p:cNvSpPr/>
          <p:nvPr/>
        </p:nvSpPr>
        <p:spPr>
          <a:xfrm>
            <a:off x="1785509" y="3720120"/>
            <a:ext cx="411491" cy="709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6E690B7-C65D-4716-BEB4-058123FE90AE}"/>
              </a:ext>
            </a:extLst>
          </p:cNvPr>
          <p:cNvSpPr/>
          <p:nvPr/>
        </p:nvSpPr>
        <p:spPr>
          <a:xfrm>
            <a:off x="1104789" y="3318066"/>
            <a:ext cx="137171" cy="818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9E7F650B-A106-4DF1-83F2-A6E5E28BF139}"/>
              </a:ext>
            </a:extLst>
          </p:cNvPr>
          <p:cNvSpPr/>
          <p:nvPr/>
        </p:nvSpPr>
        <p:spPr>
          <a:xfrm>
            <a:off x="1812405" y="3480236"/>
            <a:ext cx="103105" cy="12159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E29DAAD-482A-4A26-ADCA-1E7AB5C60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897" y="2718339"/>
            <a:ext cx="409575" cy="23812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58476421-C4BF-41AA-A37F-5632E5F88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96" y="2956464"/>
            <a:ext cx="152400" cy="219075"/>
          </a:xfrm>
          <a:prstGeom prst="rect">
            <a:avLst/>
          </a:prstGeom>
        </p:spPr>
      </p:pic>
      <p:sp>
        <p:nvSpPr>
          <p:cNvPr id="35" name="矢印: 右 34">
            <a:extLst>
              <a:ext uri="{FF2B5EF4-FFF2-40B4-BE49-F238E27FC236}">
                <a16:creationId xmlns:a16="http://schemas.microsoft.com/office/drawing/2014/main" id="{F864237A-0EB4-45B6-9F60-429343761CFF}"/>
              </a:ext>
            </a:extLst>
          </p:cNvPr>
          <p:cNvSpPr/>
          <p:nvPr/>
        </p:nvSpPr>
        <p:spPr>
          <a:xfrm>
            <a:off x="7670821" y="366392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26F8F7E1-9534-4FE8-B214-25A2BB0E5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745" y="3007996"/>
            <a:ext cx="1897279" cy="2158661"/>
          </a:xfrm>
          <a:prstGeom prst="rect">
            <a:avLst/>
          </a:prstGeom>
        </p:spPr>
      </p:pic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74CE8610-B71A-4A98-9E05-99F50267B5EE}"/>
              </a:ext>
            </a:extLst>
          </p:cNvPr>
          <p:cNvSpPr/>
          <p:nvPr/>
        </p:nvSpPr>
        <p:spPr>
          <a:xfrm>
            <a:off x="6122970" y="3385330"/>
            <a:ext cx="476250" cy="19433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83B5204-B0FD-4C18-9C12-9371BB9BA823}"/>
              </a:ext>
            </a:extLst>
          </p:cNvPr>
          <p:cNvSpPr/>
          <p:nvPr/>
        </p:nvSpPr>
        <p:spPr>
          <a:xfrm>
            <a:off x="6690791" y="4992692"/>
            <a:ext cx="476250" cy="1505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61D40A5-69A6-4CF0-BF66-501D0EF17B14}"/>
              </a:ext>
            </a:extLst>
          </p:cNvPr>
          <p:cNvSpPr txBox="1"/>
          <p:nvPr/>
        </p:nvSpPr>
        <p:spPr>
          <a:xfrm>
            <a:off x="4707298" y="1844675"/>
            <a:ext cx="4004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(8)</a:t>
            </a:r>
            <a:r>
              <a:rPr kumimoji="1" lang="ja-JP" altLang="en-US" sz="1400" dirty="0"/>
              <a:t> 「ふりがな」タブを選択します。</a:t>
            </a:r>
            <a:br>
              <a:rPr kumimoji="1" lang="ja-JP" altLang="en-US" sz="1400" dirty="0"/>
            </a:br>
            <a:r>
              <a:rPr kumimoji="1" lang="ja-JP" altLang="en-US" sz="1400" dirty="0"/>
              <a:t>     種類が「全角カタカナ」になっていない場合は、</a:t>
            </a:r>
            <a:br>
              <a:rPr kumimoji="1" lang="ja-JP" altLang="en-US" sz="1400" dirty="0"/>
            </a:br>
            <a:r>
              <a:rPr kumimoji="1" lang="ja-JP" altLang="en-US" sz="1400" dirty="0"/>
              <a:t>     「全角カタカナ」を選択して「</a:t>
            </a:r>
            <a:r>
              <a:rPr kumimoji="1" lang="en-US" altLang="ja-JP" sz="1400" dirty="0"/>
              <a:t>OK</a:t>
            </a:r>
            <a:r>
              <a:rPr kumimoji="1" lang="ja-JP" altLang="en-US" sz="1400" dirty="0"/>
              <a:t>」ボタンを押します。</a:t>
            </a:r>
          </a:p>
          <a:p>
            <a:r>
              <a:rPr kumimoji="1" lang="ja-JP" altLang="en-US" sz="1400" dirty="0"/>
              <a:t>     「全角カタカナ」になっている場合は、そのまま</a:t>
            </a:r>
          </a:p>
          <a:p>
            <a:r>
              <a:rPr kumimoji="1" lang="ja-JP" altLang="en-US" sz="1400" dirty="0"/>
              <a:t>    「</a:t>
            </a:r>
            <a:r>
              <a:rPr kumimoji="1" lang="en-US" altLang="ja-JP" sz="1400" dirty="0"/>
              <a:t>OK</a:t>
            </a:r>
            <a:r>
              <a:rPr kumimoji="1" lang="ja-JP" altLang="en-US" sz="1400" dirty="0"/>
              <a:t>」ボタンを押します。</a:t>
            </a:r>
          </a:p>
          <a:p>
            <a:endParaRPr kumimoji="1" lang="ja-JP" altLang="en-US" sz="1400" dirty="0"/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0D10268F-D825-4633-BBAA-AD1ABD74E2FE}"/>
              </a:ext>
            </a:extLst>
          </p:cNvPr>
          <p:cNvSpPr/>
          <p:nvPr/>
        </p:nvSpPr>
        <p:spPr>
          <a:xfrm>
            <a:off x="4502616" y="373026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28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営業所名称</a:t>
            </a:r>
            <a:r>
              <a:rPr lang="en-US" altLang="ja-JP" dirty="0"/>
              <a:t>_</a:t>
            </a:r>
            <a:r>
              <a:rPr lang="ja-JP" altLang="en-US" dirty="0"/>
              <a:t>カナ⑤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推奨データセットのフォーマットシートに、営業所名称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カナに英数字・半角カナが混在している場合は、以下の手順で英数字を半角に、</a:t>
            </a:r>
            <a:br>
              <a:rPr kumimoji="1" lang="ja-JP" altLang="en-US" dirty="0"/>
            </a:br>
            <a:r>
              <a:rPr kumimoji="1" lang="ja-JP" altLang="en-US" dirty="0"/>
              <a:t>カナを全角に直してから転記しましょう。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一度全文字を半角にしてからカナを全角にします）</a:t>
            </a:r>
            <a:endParaRPr kumimoji="1" lang="en-US" altLang="ja-JP" dirty="0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 dirty="0"/>
              <a:t>カナに英数字を含まない場合は、</a:t>
            </a:r>
            <a:r>
              <a:rPr lang="en-US" altLang="ja-JP" dirty="0"/>
              <a:t>(4)</a:t>
            </a:r>
            <a:r>
              <a:rPr lang="ja-JP" altLang="en-US" dirty="0"/>
              <a:t>から行ってください。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12E8533-0500-411B-A11B-81F4979CB1BA}"/>
              </a:ext>
            </a:extLst>
          </p:cNvPr>
          <p:cNvSpPr txBox="1"/>
          <p:nvPr/>
        </p:nvSpPr>
        <p:spPr>
          <a:xfrm>
            <a:off x="644387" y="2281892"/>
            <a:ext cx="32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(9)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(6)</a:t>
            </a:r>
            <a:r>
              <a:rPr kumimoji="1" lang="ja-JP" altLang="en-US" sz="1400" dirty="0"/>
              <a:t>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7B6D64-E850-473C-8692-FF201FED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08" y="2805112"/>
            <a:ext cx="3042380" cy="1620203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2F367026-EBCA-463C-A617-ACF8D5DBBB37}"/>
              </a:ext>
            </a:extLst>
          </p:cNvPr>
          <p:cNvSpPr/>
          <p:nvPr/>
        </p:nvSpPr>
        <p:spPr>
          <a:xfrm>
            <a:off x="3430038" y="3520440"/>
            <a:ext cx="558345" cy="8597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60B6129-D0AB-4A0A-A053-28891679F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14" y="2807684"/>
            <a:ext cx="2931795" cy="1617631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D229293-A47E-4AE3-9255-35B244911E3B}"/>
              </a:ext>
            </a:extLst>
          </p:cNvPr>
          <p:cNvSpPr txBox="1"/>
          <p:nvPr/>
        </p:nvSpPr>
        <p:spPr>
          <a:xfrm>
            <a:off x="4391477" y="2288485"/>
            <a:ext cx="487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(10)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=PHONETIC(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半角カナが全角カナに変換されます</a:t>
            </a:r>
            <a:endParaRPr kumimoji="1" lang="ja-JP" altLang="en-US" sz="1200" dirty="0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FB88C6F0-8B4B-49B0-824D-95D10DEF8DE0}"/>
              </a:ext>
            </a:extLst>
          </p:cNvPr>
          <p:cNvSpPr/>
          <p:nvPr/>
        </p:nvSpPr>
        <p:spPr>
          <a:xfrm>
            <a:off x="4190489" y="350940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0A984EC6-14CC-4256-9794-8D677665F7CC}"/>
              </a:ext>
            </a:extLst>
          </p:cNvPr>
          <p:cNvSpPr/>
          <p:nvPr/>
        </p:nvSpPr>
        <p:spPr>
          <a:xfrm>
            <a:off x="8253937" y="349730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B5E0EC4-7B15-45C7-9DF7-A9565CC66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313" y="4838300"/>
            <a:ext cx="2931795" cy="1617631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D3B54E12-473D-4994-B402-30939D77A0F8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H="1">
            <a:off x="6633211" y="4425315"/>
            <a:ext cx="1" cy="4129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58B67097-19A3-4DDB-836E-651E913A2223}"/>
              </a:ext>
            </a:extLst>
          </p:cNvPr>
          <p:cNvSpPr/>
          <p:nvPr/>
        </p:nvSpPr>
        <p:spPr>
          <a:xfrm>
            <a:off x="7477437" y="3236418"/>
            <a:ext cx="535951" cy="709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80F16285-89F6-4BFF-AA6E-EF09E617636F}"/>
              </a:ext>
            </a:extLst>
          </p:cNvPr>
          <p:cNvSpPr/>
          <p:nvPr/>
        </p:nvSpPr>
        <p:spPr>
          <a:xfrm>
            <a:off x="7477436" y="5266651"/>
            <a:ext cx="535952" cy="673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373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EE735B2D-19A8-412F-BA77-C1B61FA0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44" y="2835242"/>
            <a:ext cx="2931795" cy="1617631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18" idx="2"/>
            <a:endCxn id="14" idx="0"/>
          </p:cNvCxnSpPr>
          <p:nvPr/>
        </p:nvCxnSpPr>
        <p:spPr>
          <a:xfrm>
            <a:off x="2683142" y="4452873"/>
            <a:ext cx="0" cy="5057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営業所名称</a:t>
            </a:r>
            <a:r>
              <a:rPr lang="en-US" altLang="ja-JP" dirty="0"/>
              <a:t>_</a:t>
            </a:r>
            <a:r>
              <a:rPr lang="ja-JP" altLang="en-US" dirty="0"/>
              <a:t>カナ⑥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推奨データセットのフォーマットシートに、営業所名称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カナに英数字・半角カナが混在している場合は、以下の手順で英数字を半角に、</a:t>
            </a:r>
            <a:br>
              <a:rPr kumimoji="1" lang="ja-JP" altLang="en-US" dirty="0"/>
            </a:br>
            <a:r>
              <a:rPr kumimoji="1" lang="ja-JP" altLang="en-US" dirty="0"/>
              <a:t>カナを全角に直してから転記しましょう。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一度全文字を半角にしてからカナを全角にします）</a:t>
            </a:r>
            <a:endParaRPr kumimoji="1" lang="en-US" altLang="ja-JP" dirty="0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73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(11)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(10)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  一番下まで引っ張ります。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すべての行の半角カナが全角カナになります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4036006" y="3282266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092523" y="3401239"/>
            <a:ext cx="0" cy="114939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83B5204-B0FD-4C18-9C12-9371BB9BA823}"/>
              </a:ext>
            </a:extLst>
          </p:cNvPr>
          <p:cNvSpPr/>
          <p:nvPr/>
        </p:nvSpPr>
        <p:spPr>
          <a:xfrm>
            <a:off x="7622877" y="6720132"/>
            <a:ext cx="476250" cy="15054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971E473-0147-4F3D-AE53-847DDB072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44" y="4958671"/>
            <a:ext cx="2931795" cy="16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7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60D78956-77AB-4272-8310-C2C77B432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452" y="5006349"/>
            <a:ext cx="3257550" cy="179736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9A25DA1-4989-48C0-8375-86CE8CFF0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452" y="2743764"/>
            <a:ext cx="3257550" cy="17973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BBCEF22-0FA1-44D7-9627-1232D29CC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46" y="2748908"/>
            <a:ext cx="3254450" cy="1792224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推奨データセットのフォーマットシートに、住所を転記します。</a:t>
            </a:r>
          </a:p>
          <a:p>
            <a:r>
              <a:rPr lang="ja-JP" altLang="en-US" dirty="0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5292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352420" y="344345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6567227" y="4541132"/>
            <a:ext cx="0" cy="4652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7073153" y="3173498"/>
            <a:ext cx="896470" cy="1524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3068785" y="3547229"/>
            <a:ext cx="615709" cy="1266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3FD703E-81A6-4FAB-8B37-3B8C2CFFCF35}"/>
              </a:ext>
            </a:extLst>
          </p:cNvPr>
          <p:cNvSpPr/>
          <p:nvPr/>
        </p:nvSpPr>
        <p:spPr>
          <a:xfrm>
            <a:off x="7045213" y="5455023"/>
            <a:ext cx="952350" cy="10101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656721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D67B4541-4265-451E-8231-B69F1E2FB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02" y="2779369"/>
            <a:ext cx="3257550" cy="179736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4" idx="2"/>
            <a:endCxn id="10" idx="0"/>
          </p:cNvCxnSpPr>
          <p:nvPr/>
        </p:nvCxnSpPr>
        <p:spPr>
          <a:xfrm>
            <a:off x="3427877" y="4576737"/>
            <a:ext cx="0" cy="371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4744780" y="3243792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4801297" y="3362765"/>
            <a:ext cx="0" cy="117182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645D8464-CC6B-4243-AA94-07CB728CB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02" y="4948004"/>
            <a:ext cx="3257550" cy="179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3148460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B105D41-80B3-4CFE-BC34-E0A0A4F2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69" y="2761170"/>
            <a:ext cx="3608279" cy="199088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得られたフォルダにある「地理院マップシート</a:t>
            </a:r>
            <a:r>
              <a:rPr kumimoji="1" lang="en-US" altLang="ja-JP" sz="1400" dirty="0"/>
              <a:t>.</a:t>
            </a:r>
            <a:r>
              <a:rPr kumimoji="1" lang="en-US" altLang="ja-JP" sz="1400" dirty="0" err="1"/>
              <a:t>xls</a:t>
            </a:r>
            <a:r>
              <a:rPr kumimoji="1" lang="ja-JP" altLang="en-US" sz="1400" dirty="0"/>
              <a:t>」を</a:t>
            </a:r>
            <a:br>
              <a:rPr kumimoji="1" lang="en-US" altLang="ja-JP" sz="1400" dirty="0"/>
            </a:br>
            <a:r>
              <a:rPr kumimoji="1" lang="en-US" altLang="ja-JP" sz="1400" dirty="0"/>
              <a:t>     </a:t>
            </a:r>
            <a:r>
              <a:rPr kumimoji="1" lang="ja-JP" altLang="en-US" sz="1400" dirty="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679249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443654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277489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356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地理院マップシートの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列に「住所」と入力し</a:t>
            </a:r>
            <a:br>
              <a:rPr kumimoji="1" lang="ja-JP" altLang="en-US" sz="1400" dirty="0"/>
            </a:br>
            <a:r>
              <a:rPr kumimoji="1" lang="ja-JP" altLang="en-US" sz="1400" dirty="0"/>
              <a:t>     マップシートの</a:t>
            </a:r>
            <a:r>
              <a:rPr kumimoji="1" lang="en-US" altLang="ja-JP" sz="1400" dirty="0"/>
              <a:t>R</a:t>
            </a:r>
            <a:r>
              <a:rPr kumimoji="1" lang="ja-JP" altLang="en-US" sz="1400" dirty="0"/>
              <a:t>列「タイトル」に名称を、</a:t>
            </a:r>
            <a:br>
              <a:rPr kumimoji="1" lang="ja-JP" altLang="en-US" sz="1400" dirty="0"/>
            </a:br>
            <a:r>
              <a:rPr kumimoji="1" lang="ja-JP" altLang="en-US" sz="1400" dirty="0"/>
              <a:t>     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列「住所」に住所を転記します。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133810" y="5405579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203643" y="3515073"/>
            <a:ext cx="742421" cy="16037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628430" y="3672777"/>
            <a:ext cx="1892845" cy="908188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328632" y="309067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6958339" y="5128580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7574854" y="3367670"/>
            <a:ext cx="0" cy="1474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301047" y="4854772"/>
            <a:ext cx="547615" cy="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770384" y="3323965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16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AF0C30B7-2F3E-4A93-9201-5AB199B2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376" y="3150142"/>
            <a:ext cx="3583305" cy="19771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A4F5692-AE08-44CD-8A5D-53854018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87" y="3199532"/>
            <a:ext cx="3583305" cy="197710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40999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2777668" y="3602835"/>
            <a:ext cx="775158" cy="11668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800165" y="4055325"/>
            <a:ext cx="878541" cy="920088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409045" y="4124248"/>
            <a:ext cx="506577" cy="27566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485749" y="4624884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95374" y="3852509"/>
            <a:ext cx="458256" cy="1562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28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  <a:br>
              <a:rPr lang="ja-JP" altLang="en-US" dirty="0"/>
            </a:b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営業所所在地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緯度・経度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営業所電話番号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初回許可年月日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許可年月日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許可開始日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許可満了日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廃業年月日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申請区分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食品等営業許可・届出一覧に変更があれば、推奨データに基づくデータも更新しましょう。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F2FC50FF-33D3-45EE-9AEA-DEFDD4AA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66" y="5084384"/>
            <a:ext cx="3468624" cy="15788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85B3AFE-192E-4495-A470-65FCAF58E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495" y="4003181"/>
            <a:ext cx="3598584" cy="110677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推奨データセットに基づくデータの末尾に転記します（背景が灰色になっていてもかまいません）。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（緯度・経度等も、「地理院マップシート」を使って追加対象のオープンデータの住所から計算しましょう）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355716" y="3705046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322210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382179" y="4623858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479130" y="4527176"/>
            <a:ext cx="3125318" cy="19144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961454" y="6365123"/>
            <a:ext cx="2296781" cy="1512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F6AD459-30B7-453B-9269-4A4E72952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74" y="3078205"/>
            <a:ext cx="3503199" cy="1594602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606536" y="4449215"/>
            <a:ext cx="1872594" cy="1736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9B78210-5321-4B57-80ED-35B237C15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05" y="2901958"/>
            <a:ext cx="7766590" cy="387372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表示されたウィンドウの入力欄に、修正対象のオープンデータの名称を入力します。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205464" y="316101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7103917" y="3348651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7103917" y="3810567"/>
            <a:ext cx="1357465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3107320" y="5407658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おにぎり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4192982" y="6083711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372857" y="316740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776231" y="309250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8204451" y="355665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3057346" y="526012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3920639" y="5932206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689314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2BFF1DB-5C9E-464E-BD9F-75B5F261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00" y="2802019"/>
            <a:ext cx="7492175" cy="386734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（緯度・経度等も、「地理院マップシート」を使って追加対象のオープンデータの住所から計算しましょう）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811626" y="4957482"/>
            <a:ext cx="7355222" cy="10961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554999" y="4722618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表示されたウィンドウの入力欄に、修正対象のオープンデータの名称を入力します。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2302A60-CA27-412B-A33B-4B736385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05" y="2901958"/>
            <a:ext cx="7766590" cy="3873722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1206E2D-89F3-4FCA-907D-C5C794DF9677}"/>
              </a:ext>
            </a:extLst>
          </p:cNvPr>
          <p:cNvSpPr/>
          <p:nvPr/>
        </p:nvSpPr>
        <p:spPr>
          <a:xfrm>
            <a:off x="1205464" y="316101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6BE5D4F-F9A0-4CC7-9B36-052B7D69D9D7}"/>
              </a:ext>
            </a:extLst>
          </p:cNvPr>
          <p:cNvSpPr/>
          <p:nvPr/>
        </p:nvSpPr>
        <p:spPr>
          <a:xfrm>
            <a:off x="7103917" y="3348651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41B4EC8-CA0E-4162-A2BE-5678683AFD18}"/>
              </a:ext>
            </a:extLst>
          </p:cNvPr>
          <p:cNvSpPr/>
          <p:nvPr/>
        </p:nvSpPr>
        <p:spPr>
          <a:xfrm>
            <a:off x="7103917" y="3810567"/>
            <a:ext cx="1357465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9ED628-B59D-434F-B14B-DED31D8D1736}"/>
              </a:ext>
            </a:extLst>
          </p:cNvPr>
          <p:cNvSpPr txBox="1"/>
          <p:nvPr/>
        </p:nvSpPr>
        <p:spPr>
          <a:xfrm>
            <a:off x="3107320" y="5407658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おにぎり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9D96E62C-E5FF-490B-9FB9-C586F983F6A9}"/>
              </a:ext>
            </a:extLst>
          </p:cNvPr>
          <p:cNvSpPr/>
          <p:nvPr/>
        </p:nvSpPr>
        <p:spPr>
          <a:xfrm>
            <a:off x="4192982" y="6083711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8358461-6FC2-47D2-84C8-279DAB6A7C5B}"/>
              </a:ext>
            </a:extLst>
          </p:cNvPr>
          <p:cNvSpPr txBox="1"/>
          <p:nvPr/>
        </p:nvSpPr>
        <p:spPr>
          <a:xfrm>
            <a:off x="1372857" y="316740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FDD4C6C-5D7B-4159-B72A-FEC0C4FE4643}"/>
              </a:ext>
            </a:extLst>
          </p:cNvPr>
          <p:cNvSpPr txBox="1"/>
          <p:nvPr/>
        </p:nvSpPr>
        <p:spPr>
          <a:xfrm>
            <a:off x="6776231" y="309250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C5FEC2A-E43D-409A-8805-946279422A9D}"/>
              </a:ext>
            </a:extLst>
          </p:cNvPr>
          <p:cNvSpPr txBox="1"/>
          <p:nvPr/>
        </p:nvSpPr>
        <p:spPr>
          <a:xfrm>
            <a:off x="8204451" y="355665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23EE5C2-06D2-41FA-960B-A646D67B735F}"/>
              </a:ext>
            </a:extLst>
          </p:cNvPr>
          <p:cNvSpPr txBox="1"/>
          <p:nvPr/>
        </p:nvSpPr>
        <p:spPr>
          <a:xfrm>
            <a:off x="3057346" y="526012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CBABE20-1CE3-4405-BED6-23A27B63C10A}"/>
              </a:ext>
            </a:extLst>
          </p:cNvPr>
          <p:cNvSpPr txBox="1"/>
          <p:nvPr/>
        </p:nvSpPr>
        <p:spPr>
          <a:xfrm>
            <a:off x="3920639" y="5932206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65E4348-51B8-42EA-94D7-310F4047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31" y="2400660"/>
            <a:ext cx="7504938" cy="388648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42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756055" y="4534074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436086" y="436500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897303" y="5827861"/>
            <a:ext cx="1315300" cy="1459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850078" y="557394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～推奨データセットに基づくデータ加工手順～</a:t>
            </a:r>
          </a:p>
          <a:p>
            <a:r>
              <a:rPr kumimoji="1" lang="ja-JP" altLang="en-US" sz="2000" dirty="0"/>
              <a:t>（応用編</a:t>
            </a:r>
            <a:r>
              <a:rPr kumimoji="1" lang="en-US" altLang="ja-JP" sz="2000" dirty="0"/>
              <a:t>A-1. </a:t>
            </a:r>
            <a:r>
              <a:rPr kumimoji="1" lang="ja-JP" altLang="en-US" sz="2000" dirty="0"/>
              <a:t>食品等営業許可・届出一覧）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1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13814"/>
              </p:ext>
            </p:extLst>
          </p:nvPr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kumimoji="1" lang="ja-JP" altLang="en-US" sz="1600" dirty="0"/>
              <a:t>公共施設情報やイベント情報</a:t>
            </a:r>
            <a:r>
              <a:rPr lang="ja-JP" altLang="en-US" sz="1600" dirty="0"/>
              <a:t>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5569</Words>
  <Application>Microsoft Office PowerPoint</Application>
  <PresentationFormat>画面に合わせる (4:3)</PresentationFormat>
  <Paragraphs>454</Paragraphs>
  <Slides>43</Slides>
  <Notes>39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9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営業所名称①</vt:lpstr>
      <vt:lpstr>3.3 データの転記 (1) 営業所名称②</vt:lpstr>
      <vt:lpstr>3.3 データの転記 (2) 営業所名称_カナ①</vt:lpstr>
      <vt:lpstr>3.3 データの転記 (2) 営業所名称_カナ②</vt:lpstr>
      <vt:lpstr>3.3 データの転記 (2) 営業所名称_カナ③</vt:lpstr>
      <vt:lpstr>3.3 データの転記 (2) 営業所名称_カナ④</vt:lpstr>
      <vt:lpstr>3.3 データの転記 (2) 営業所名称_カナ⑤</vt:lpstr>
      <vt:lpstr>3.3 データの転記 (2) 営業所名称_カナ⑥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(2)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2020-10-16T05:31:09Z</dcterms:created>
  <dcterms:modified xsi:type="dcterms:W3CDTF">2021-02-17T00:39:53Z</dcterms:modified>
</cp:coreProperties>
</file>