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Lst>
  <p:notesMasterIdLst>
    <p:notesMasterId r:id="rId43"/>
  </p:notesMasterIdLst>
  <p:handoutMasterIdLst>
    <p:handoutMasterId r:id="rId44"/>
  </p:handoutMasterIdLst>
  <p:sldIdLst>
    <p:sldId id="260" r:id="rId2"/>
    <p:sldId id="823" r:id="rId3"/>
    <p:sldId id="824" r:id="rId4"/>
    <p:sldId id="825" r:id="rId5"/>
    <p:sldId id="826" r:id="rId6"/>
    <p:sldId id="806" r:id="rId7"/>
    <p:sldId id="779" r:id="rId8"/>
    <p:sldId id="272" r:id="rId9"/>
    <p:sldId id="687" r:id="rId10"/>
    <p:sldId id="769" r:id="rId11"/>
    <p:sldId id="693" r:id="rId12"/>
    <p:sldId id="695" r:id="rId13"/>
    <p:sldId id="780" r:id="rId14"/>
    <p:sldId id="795" r:id="rId15"/>
    <p:sldId id="781" r:id="rId16"/>
    <p:sldId id="273" r:id="rId17"/>
    <p:sldId id="704" r:id="rId18"/>
    <p:sldId id="811" r:id="rId19"/>
    <p:sldId id="813" r:id="rId20"/>
    <p:sldId id="812" r:id="rId21"/>
    <p:sldId id="814" r:id="rId22"/>
    <p:sldId id="782" r:id="rId23"/>
    <p:sldId id="783" r:id="rId24"/>
    <p:sldId id="784" r:id="rId25"/>
    <p:sldId id="785" r:id="rId26"/>
    <p:sldId id="788" r:id="rId27"/>
    <p:sldId id="787" r:id="rId28"/>
    <p:sldId id="789" r:id="rId29"/>
    <p:sldId id="792" r:id="rId30"/>
    <p:sldId id="790" r:id="rId31"/>
    <p:sldId id="803" r:id="rId32"/>
    <p:sldId id="793" r:id="rId33"/>
    <p:sldId id="794" r:id="rId34"/>
    <p:sldId id="796" r:id="rId35"/>
    <p:sldId id="797" r:id="rId36"/>
    <p:sldId id="798" r:id="rId37"/>
    <p:sldId id="799" r:id="rId38"/>
    <p:sldId id="800" r:id="rId39"/>
    <p:sldId id="801" r:id="rId40"/>
    <p:sldId id="802" r:id="rId41"/>
    <p:sldId id="287" r:id="rId42"/>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1746D0D8-1CFB-409A-8C57-2A84A5F46E41}">
          <p14:sldIdLst>
            <p14:sldId id="260"/>
            <p14:sldId id="823"/>
            <p14:sldId id="824"/>
            <p14:sldId id="825"/>
            <p14:sldId id="826"/>
            <p14:sldId id="806"/>
            <p14:sldId id="779"/>
            <p14:sldId id="272"/>
            <p14:sldId id="687"/>
            <p14:sldId id="769"/>
            <p14:sldId id="693"/>
            <p14:sldId id="695"/>
            <p14:sldId id="780"/>
            <p14:sldId id="795"/>
            <p14:sldId id="781"/>
            <p14:sldId id="273"/>
            <p14:sldId id="704"/>
            <p14:sldId id="811"/>
            <p14:sldId id="813"/>
            <p14:sldId id="812"/>
            <p14:sldId id="814"/>
            <p14:sldId id="782"/>
            <p14:sldId id="783"/>
            <p14:sldId id="784"/>
            <p14:sldId id="785"/>
            <p14:sldId id="788"/>
            <p14:sldId id="787"/>
            <p14:sldId id="789"/>
            <p14:sldId id="792"/>
            <p14:sldId id="790"/>
            <p14:sldId id="803"/>
            <p14:sldId id="793"/>
            <p14:sldId id="794"/>
            <p14:sldId id="796"/>
            <p14:sldId id="797"/>
            <p14:sldId id="798"/>
            <p14:sldId id="799"/>
            <p14:sldId id="800"/>
            <p14:sldId id="801"/>
            <p14:sldId id="802"/>
            <p14:sldId id="28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1DA"/>
    <a:srgbClr val="B5C7E7"/>
    <a:srgbClr val="DDD9C3"/>
    <a:srgbClr val="4472C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954"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2B2D3900-0453-4E3B-B80B-F1A529492DAE}"/>
              </a:ext>
            </a:extLst>
          </p:cNvPr>
          <p:cNvSpPr>
            <a:spLocks noGrp="1"/>
          </p:cNvSpPr>
          <p:nvPr>
            <p:ph type="sldNum" sz="quarter" idx="3"/>
          </p:nvPr>
        </p:nvSpPr>
        <p:spPr>
          <a:xfrm>
            <a:off x="3815376" y="9371287"/>
            <a:ext cx="2918830" cy="495028"/>
          </a:xfrm>
          <a:prstGeom prst="rect">
            <a:avLst/>
          </a:prstGeom>
        </p:spPr>
        <p:txBody>
          <a:bodyPr vert="horz" lIns="90752" tIns="45376" rIns="90752" bIns="45376" rtlCol="0" anchor="b"/>
          <a:lstStyle>
            <a:lvl1pPr algn="r">
              <a:defRPr sz="1100"/>
            </a:lvl1pPr>
          </a:lstStyle>
          <a:p>
            <a:fld id="{A346D391-CA8D-4B94-B33B-521D6B567DF5}" type="slidenum">
              <a:rPr kumimoji="1" lang="ja-JP" altLang="en-US" smtClean="0">
                <a:latin typeface="Meiryo UI" panose="020B0604030504040204" pitchFamily="50" charset="-128"/>
                <a:ea typeface="Meiryo UI" panose="020B0604030504040204" pitchFamily="50" charset="-128"/>
              </a:rPr>
              <a:t>‹#›</a:t>
            </a:fld>
            <a:endParaRPr kumimoji="1"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283459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18830" cy="281081"/>
          </a:xfrm>
          <a:prstGeom prst="rect">
            <a:avLst/>
          </a:prstGeom>
        </p:spPr>
        <p:txBody>
          <a:bodyPr vert="horz" lIns="90752" tIns="45376" rIns="90752" bIns="45376" rtlCol="0"/>
          <a:lstStyle>
            <a:lvl1pPr algn="l">
              <a:defRPr sz="1100">
                <a:latin typeface="Meiryo UI" panose="020B0604030504040204" pitchFamily="50" charset="-128"/>
                <a:ea typeface="Meiryo UI" panose="020B0604030504040204" pitchFamily="50" charset="-128"/>
              </a:defRPr>
            </a:lvl1pPr>
          </a:lstStyle>
          <a:p>
            <a:endParaRPr kumimoji="1" lang="ja-JP" altLang="en-US"/>
          </a:p>
        </p:txBody>
      </p:sp>
      <p:sp>
        <p:nvSpPr>
          <p:cNvPr id="3" name="日付プレースホルダー 2"/>
          <p:cNvSpPr>
            <a:spLocks noGrp="1"/>
          </p:cNvSpPr>
          <p:nvPr>
            <p:ph type="dt" idx="1"/>
          </p:nvPr>
        </p:nvSpPr>
        <p:spPr>
          <a:xfrm>
            <a:off x="3815376" y="1"/>
            <a:ext cx="2918830" cy="281081"/>
          </a:xfrm>
          <a:prstGeom prst="rect">
            <a:avLst/>
          </a:prstGeom>
        </p:spPr>
        <p:txBody>
          <a:bodyPr vert="horz" lIns="90752" tIns="45376" rIns="90752" bIns="45376" rtlCol="0"/>
          <a:lstStyle>
            <a:lvl1pPr algn="r">
              <a:defRPr sz="1100">
                <a:latin typeface="Meiryo UI" panose="020B0604030504040204" pitchFamily="50" charset="-128"/>
                <a:ea typeface="Meiryo UI" panose="020B0604030504040204" pitchFamily="50" charset="-128"/>
              </a:defRPr>
            </a:lvl1pPr>
          </a:lstStyle>
          <a:p>
            <a:fld id="{45053B6B-85F0-4D10-BE8B-30F32F836F75}" type="datetimeFigureOut">
              <a:rPr kumimoji="1" lang="ja-JP" altLang="en-US" smtClean="0"/>
              <a:pPr/>
              <a:t>2021/2/17</a:t>
            </a:fld>
            <a:endParaRPr kumimoji="1" lang="ja-JP" altLang="en-US"/>
          </a:p>
        </p:txBody>
      </p:sp>
      <p:sp>
        <p:nvSpPr>
          <p:cNvPr id="4" name="スライド イメージ プレースホルダー 3"/>
          <p:cNvSpPr>
            <a:spLocks noGrp="1" noRot="1" noChangeAspect="1"/>
          </p:cNvSpPr>
          <p:nvPr>
            <p:ph type="sldImg" idx="2"/>
          </p:nvPr>
        </p:nvSpPr>
        <p:spPr>
          <a:xfrm>
            <a:off x="219075" y="242888"/>
            <a:ext cx="6249988" cy="4689475"/>
          </a:xfrm>
          <a:prstGeom prst="rect">
            <a:avLst/>
          </a:prstGeom>
          <a:noFill/>
          <a:ln w="12700">
            <a:solidFill>
              <a:prstClr val="black"/>
            </a:solidFill>
          </a:ln>
        </p:spPr>
        <p:txBody>
          <a:bodyPr vert="horz" lIns="90752" tIns="45376" rIns="90752" bIns="45376" rtlCol="0" anchor="ctr"/>
          <a:lstStyle/>
          <a:p>
            <a:endParaRPr lang="ja-JP" altLang="en-US"/>
          </a:p>
        </p:txBody>
      </p:sp>
      <p:sp>
        <p:nvSpPr>
          <p:cNvPr id="5" name="ノート プレースホルダー 4"/>
          <p:cNvSpPr>
            <a:spLocks noGrp="1"/>
          </p:cNvSpPr>
          <p:nvPr>
            <p:ph type="body" sz="quarter" idx="3"/>
          </p:nvPr>
        </p:nvSpPr>
        <p:spPr>
          <a:xfrm>
            <a:off x="228386" y="5150092"/>
            <a:ext cx="6231939" cy="4435140"/>
          </a:xfrm>
          <a:prstGeom prst="rect">
            <a:avLst/>
          </a:prstGeom>
        </p:spPr>
        <p:txBody>
          <a:bodyPr vert="horz" lIns="90752" tIns="45376" rIns="90752" bIns="4537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585233"/>
            <a:ext cx="2918830" cy="281081"/>
          </a:xfrm>
          <a:prstGeom prst="rect">
            <a:avLst/>
          </a:prstGeom>
        </p:spPr>
        <p:txBody>
          <a:bodyPr vert="horz" lIns="90752" tIns="45376" rIns="90752" bIns="45376" rtlCol="0" anchor="b"/>
          <a:lstStyle>
            <a:lvl1pPr algn="l">
              <a:defRPr sz="1100">
                <a:latin typeface="Meiryo UI" panose="020B0604030504040204" pitchFamily="50" charset="-128"/>
                <a:ea typeface="Meiryo UI" panose="020B0604030504040204" pitchFamily="50" charset="-128"/>
              </a:defRPr>
            </a:lvl1pPr>
          </a:lstStyle>
          <a:p>
            <a:endParaRPr kumimoji="1" lang="ja-JP" altLang="en-US"/>
          </a:p>
        </p:txBody>
      </p:sp>
      <p:sp>
        <p:nvSpPr>
          <p:cNvPr id="7" name="スライド番号プレースホルダー 6"/>
          <p:cNvSpPr>
            <a:spLocks noGrp="1"/>
          </p:cNvSpPr>
          <p:nvPr>
            <p:ph type="sldNum" sz="quarter" idx="5"/>
          </p:nvPr>
        </p:nvSpPr>
        <p:spPr>
          <a:xfrm>
            <a:off x="3815376" y="9585233"/>
            <a:ext cx="2918830" cy="281081"/>
          </a:xfrm>
          <a:prstGeom prst="rect">
            <a:avLst/>
          </a:prstGeom>
        </p:spPr>
        <p:txBody>
          <a:bodyPr vert="horz" lIns="90752" tIns="45376" rIns="90752" bIns="45376" rtlCol="0" anchor="b"/>
          <a:lstStyle>
            <a:lvl1pPr algn="r">
              <a:defRPr sz="1100">
                <a:latin typeface="Meiryo UI" panose="020B0604030504040204" pitchFamily="50" charset="-128"/>
                <a:ea typeface="Meiryo UI" panose="020B0604030504040204" pitchFamily="50" charset="-128"/>
              </a:defRPr>
            </a:lvl1pPr>
          </a:lstStyle>
          <a:p>
            <a:fld id="{BC593228-728A-4795-AE70-4E5858140379}" type="slidenum">
              <a:rPr kumimoji="1" lang="ja-JP" altLang="en-US" smtClean="0"/>
              <a:pPr/>
              <a:t>‹#›</a:t>
            </a:fld>
            <a:endParaRPr kumimoji="1" lang="ja-JP" altLang="en-US"/>
          </a:p>
        </p:txBody>
      </p:sp>
    </p:spTree>
    <p:extLst>
      <p:ext uri="{BB962C8B-B14F-4D97-AF65-F5344CB8AC3E}">
        <p14:creationId xmlns:p14="http://schemas.microsoft.com/office/powerpoint/2010/main" val="264440718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a:t>
            </a:fld>
            <a:endParaRPr kumimoji="1" lang="ja-JP" altLang="en-US"/>
          </a:p>
        </p:txBody>
      </p:sp>
    </p:spTree>
    <p:extLst>
      <p:ext uri="{BB962C8B-B14F-4D97-AF65-F5344CB8AC3E}">
        <p14:creationId xmlns:p14="http://schemas.microsoft.com/office/powerpoint/2010/main" val="3044534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10</a:t>
            </a:fld>
            <a:endParaRPr kumimoji="1" lang="ja-JP" altLang="en-US"/>
          </a:p>
        </p:txBody>
      </p:sp>
    </p:spTree>
    <p:extLst>
      <p:ext uri="{BB962C8B-B14F-4D97-AF65-F5344CB8AC3E}">
        <p14:creationId xmlns:p14="http://schemas.microsoft.com/office/powerpoint/2010/main" val="3768865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endParaRPr lang="ja-JP" altLang="en-US" b="1"/>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11</a:t>
            </a:fld>
            <a:endParaRPr kumimoji="1" lang="ja-JP" altLang="en-US"/>
          </a:p>
        </p:txBody>
      </p:sp>
    </p:spTree>
    <p:extLst>
      <p:ext uri="{BB962C8B-B14F-4D97-AF65-F5344CB8AC3E}">
        <p14:creationId xmlns:p14="http://schemas.microsoft.com/office/powerpoint/2010/main" val="549602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pPr defTabSz="907523">
              <a:defRPr/>
            </a:pPr>
            <a:endParaRPr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12</a:t>
            </a:fld>
            <a:endParaRPr kumimoji="1" lang="ja-JP" altLang="en-US"/>
          </a:p>
        </p:txBody>
      </p:sp>
    </p:spTree>
    <p:extLst>
      <p:ext uri="{BB962C8B-B14F-4D97-AF65-F5344CB8AC3E}">
        <p14:creationId xmlns:p14="http://schemas.microsoft.com/office/powerpoint/2010/main" val="3914431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pPr defTabSz="907523">
              <a:defRPr/>
            </a:pPr>
            <a:endParaRPr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13</a:t>
            </a:fld>
            <a:endParaRPr kumimoji="1" lang="ja-JP" altLang="en-US"/>
          </a:p>
        </p:txBody>
      </p:sp>
    </p:spTree>
    <p:extLst>
      <p:ext uri="{BB962C8B-B14F-4D97-AF65-F5344CB8AC3E}">
        <p14:creationId xmlns:p14="http://schemas.microsoft.com/office/powerpoint/2010/main" val="3914431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pPr defTabSz="907523">
              <a:defRPr/>
            </a:pPr>
            <a:endParaRPr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14</a:t>
            </a:fld>
            <a:endParaRPr kumimoji="1" lang="ja-JP" altLang="en-US"/>
          </a:p>
        </p:txBody>
      </p:sp>
    </p:spTree>
    <p:extLst>
      <p:ext uri="{BB962C8B-B14F-4D97-AF65-F5344CB8AC3E}">
        <p14:creationId xmlns:p14="http://schemas.microsoft.com/office/powerpoint/2010/main" val="3914431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pPr defTabSz="907523">
              <a:defRPr/>
            </a:pPr>
            <a:endParaRPr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15</a:t>
            </a:fld>
            <a:endParaRPr kumimoji="1" lang="ja-JP" altLang="en-US"/>
          </a:p>
        </p:txBody>
      </p:sp>
    </p:spTree>
    <p:extLst>
      <p:ext uri="{BB962C8B-B14F-4D97-AF65-F5344CB8AC3E}">
        <p14:creationId xmlns:p14="http://schemas.microsoft.com/office/powerpoint/2010/main" val="3034786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16</a:t>
            </a:fld>
            <a:endParaRPr kumimoji="1" lang="ja-JP" altLang="en-US"/>
          </a:p>
        </p:txBody>
      </p:sp>
    </p:spTree>
    <p:extLst>
      <p:ext uri="{BB962C8B-B14F-4D97-AF65-F5344CB8AC3E}">
        <p14:creationId xmlns:p14="http://schemas.microsoft.com/office/powerpoint/2010/main" val="81832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pPr defTabSz="907523">
              <a:defRPr/>
            </a:pPr>
            <a:endParaRPr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17</a:t>
            </a:fld>
            <a:endParaRPr kumimoji="1" lang="ja-JP" altLang="en-US"/>
          </a:p>
        </p:txBody>
      </p:sp>
    </p:spTree>
    <p:extLst>
      <p:ext uri="{BB962C8B-B14F-4D97-AF65-F5344CB8AC3E}">
        <p14:creationId xmlns:p14="http://schemas.microsoft.com/office/powerpoint/2010/main" val="980502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pPr defTabSz="907523">
              <a:defRPr/>
            </a:pPr>
            <a:endParaRPr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22</a:t>
            </a:fld>
            <a:endParaRPr kumimoji="1" lang="ja-JP" altLang="en-US"/>
          </a:p>
        </p:txBody>
      </p:sp>
    </p:spTree>
    <p:extLst>
      <p:ext uri="{BB962C8B-B14F-4D97-AF65-F5344CB8AC3E}">
        <p14:creationId xmlns:p14="http://schemas.microsoft.com/office/powerpoint/2010/main" val="1540629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pPr defTabSz="907523">
              <a:defRPr/>
            </a:pPr>
            <a:endParaRPr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23</a:t>
            </a:fld>
            <a:endParaRPr kumimoji="1" lang="ja-JP" altLang="en-US"/>
          </a:p>
        </p:txBody>
      </p:sp>
    </p:spTree>
    <p:extLst>
      <p:ext uri="{BB962C8B-B14F-4D97-AF65-F5344CB8AC3E}">
        <p14:creationId xmlns:p14="http://schemas.microsoft.com/office/powerpoint/2010/main" val="240607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a:t>
            </a:fld>
            <a:endParaRPr kumimoji="1" lang="ja-JP" altLang="en-US"/>
          </a:p>
        </p:txBody>
      </p:sp>
    </p:spTree>
    <p:extLst>
      <p:ext uri="{BB962C8B-B14F-4D97-AF65-F5344CB8AC3E}">
        <p14:creationId xmlns:p14="http://schemas.microsoft.com/office/powerpoint/2010/main" val="2262314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pPr defTabSz="907523">
              <a:defRPr/>
            </a:pPr>
            <a:endParaRPr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24</a:t>
            </a:fld>
            <a:endParaRPr kumimoji="1" lang="ja-JP" altLang="en-US"/>
          </a:p>
        </p:txBody>
      </p:sp>
    </p:spTree>
    <p:extLst>
      <p:ext uri="{BB962C8B-B14F-4D97-AF65-F5344CB8AC3E}">
        <p14:creationId xmlns:p14="http://schemas.microsoft.com/office/powerpoint/2010/main" val="1540629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pPr defTabSz="907523">
              <a:defRPr/>
            </a:pPr>
            <a:endParaRPr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25</a:t>
            </a:fld>
            <a:endParaRPr kumimoji="1" lang="ja-JP" altLang="en-US"/>
          </a:p>
        </p:txBody>
      </p:sp>
    </p:spTree>
    <p:extLst>
      <p:ext uri="{BB962C8B-B14F-4D97-AF65-F5344CB8AC3E}">
        <p14:creationId xmlns:p14="http://schemas.microsoft.com/office/powerpoint/2010/main" val="1540629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pPr defTabSz="907523">
              <a:defRPr/>
            </a:pPr>
            <a:endParaRPr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26</a:t>
            </a:fld>
            <a:endParaRPr kumimoji="1" lang="ja-JP" altLang="en-US"/>
          </a:p>
        </p:txBody>
      </p:sp>
    </p:spTree>
    <p:extLst>
      <p:ext uri="{BB962C8B-B14F-4D97-AF65-F5344CB8AC3E}">
        <p14:creationId xmlns:p14="http://schemas.microsoft.com/office/powerpoint/2010/main" val="1540629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pPr defTabSz="907523">
              <a:defRPr/>
            </a:pPr>
            <a:endParaRPr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27</a:t>
            </a:fld>
            <a:endParaRPr kumimoji="1" lang="ja-JP" altLang="en-US"/>
          </a:p>
        </p:txBody>
      </p:sp>
    </p:spTree>
    <p:extLst>
      <p:ext uri="{BB962C8B-B14F-4D97-AF65-F5344CB8AC3E}">
        <p14:creationId xmlns:p14="http://schemas.microsoft.com/office/powerpoint/2010/main" val="15406290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pPr defTabSz="907523">
              <a:defRPr/>
            </a:pPr>
            <a:endParaRPr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28</a:t>
            </a:fld>
            <a:endParaRPr kumimoji="1" lang="ja-JP" altLang="en-US"/>
          </a:p>
        </p:txBody>
      </p:sp>
    </p:spTree>
    <p:extLst>
      <p:ext uri="{BB962C8B-B14F-4D97-AF65-F5344CB8AC3E}">
        <p14:creationId xmlns:p14="http://schemas.microsoft.com/office/powerpoint/2010/main" val="15406290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pPr defTabSz="907523">
              <a:defRPr/>
            </a:pPr>
            <a:endParaRPr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29</a:t>
            </a:fld>
            <a:endParaRPr kumimoji="1" lang="ja-JP" altLang="en-US"/>
          </a:p>
        </p:txBody>
      </p:sp>
    </p:spTree>
    <p:extLst>
      <p:ext uri="{BB962C8B-B14F-4D97-AF65-F5344CB8AC3E}">
        <p14:creationId xmlns:p14="http://schemas.microsoft.com/office/powerpoint/2010/main" val="15406290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pPr defTabSz="907523">
              <a:defRPr/>
            </a:pPr>
            <a:endParaRPr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30</a:t>
            </a:fld>
            <a:endParaRPr kumimoji="1" lang="ja-JP" altLang="en-US"/>
          </a:p>
        </p:txBody>
      </p:sp>
    </p:spTree>
    <p:extLst>
      <p:ext uri="{BB962C8B-B14F-4D97-AF65-F5344CB8AC3E}">
        <p14:creationId xmlns:p14="http://schemas.microsoft.com/office/powerpoint/2010/main" val="1540629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pPr defTabSz="907523">
              <a:defRPr/>
            </a:pPr>
            <a:endParaRPr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31</a:t>
            </a:fld>
            <a:endParaRPr kumimoji="1" lang="ja-JP" altLang="en-US"/>
          </a:p>
        </p:txBody>
      </p:sp>
    </p:spTree>
    <p:extLst>
      <p:ext uri="{BB962C8B-B14F-4D97-AF65-F5344CB8AC3E}">
        <p14:creationId xmlns:p14="http://schemas.microsoft.com/office/powerpoint/2010/main" val="15406290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pPr defTabSz="907523">
              <a:defRPr/>
            </a:pPr>
            <a:endParaRPr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32</a:t>
            </a:fld>
            <a:endParaRPr kumimoji="1" lang="ja-JP" altLang="en-US"/>
          </a:p>
        </p:txBody>
      </p:sp>
    </p:spTree>
    <p:extLst>
      <p:ext uri="{BB962C8B-B14F-4D97-AF65-F5344CB8AC3E}">
        <p14:creationId xmlns:p14="http://schemas.microsoft.com/office/powerpoint/2010/main" val="15406290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pPr defTabSz="907523">
              <a:defRPr/>
            </a:pPr>
            <a:endParaRPr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33</a:t>
            </a:fld>
            <a:endParaRPr kumimoji="1" lang="ja-JP" altLang="en-US"/>
          </a:p>
        </p:txBody>
      </p:sp>
    </p:spTree>
    <p:extLst>
      <p:ext uri="{BB962C8B-B14F-4D97-AF65-F5344CB8AC3E}">
        <p14:creationId xmlns:p14="http://schemas.microsoft.com/office/powerpoint/2010/main" val="1540629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pPr defTabSz="907523">
              <a:defRPr/>
            </a:pPr>
            <a:endParaRPr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3</a:t>
            </a:fld>
            <a:endParaRPr kumimoji="1" lang="ja-JP" altLang="en-US"/>
          </a:p>
        </p:txBody>
      </p:sp>
    </p:spTree>
    <p:extLst>
      <p:ext uri="{BB962C8B-B14F-4D97-AF65-F5344CB8AC3E}">
        <p14:creationId xmlns:p14="http://schemas.microsoft.com/office/powerpoint/2010/main" val="40899810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34</a:t>
            </a:fld>
            <a:endParaRPr kumimoji="1" lang="ja-JP" altLang="en-US"/>
          </a:p>
        </p:txBody>
      </p:sp>
    </p:spTree>
    <p:extLst>
      <p:ext uri="{BB962C8B-B14F-4D97-AF65-F5344CB8AC3E}">
        <p14:creationId xmlns:p14="http://schemas.microsoft.com/office/powerpoint/2010/main" val="818329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pPr defTabSz="907523">
              <a:defRPr/>
            </a:pPr>
            <a:endParaRPr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35</a:t>
            </a:fld>
            <a:endParaRPr kumimoji="1" lang="ja-JP" altLang="en-US"/>
          </a:p>
        </p:txBody>
      </p:sp>
    </p:spTree>
    <p:extLst>
      <p:ext uri="{BB962C8B-B14F-4D97-AF65-F5344CB8AC3E}">
        <p14:creationId xmlns:p14="http://schemas.microsoft.com/office/powerpoint/2010/main" val="15406290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pPr defTabSz="907523">
              <a:defRPr/>
            </a:pPr>
            <a:endParaRPr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36</a:t>
            </a:fld>
            <a:endParaRPr kumimoji="1" lang="ja-JP" altLang="en-US"/>
          </a:p>
        </p:txBody>
      </p:sp>
    </p:spTree>
    <p:extLst>
      <p:ext uri="{BB962C8B-B14F-4D97-AF65-F5344CB8AC3E}">
        <p14:creationId xmlns:p14="http://schemas.microsoft.com/office/powerpoint/2010/main" val="15406290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pPr defTabSz="907523">
              <a:defRPr/>
            </a:pPr>
            <a:endParaRPr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37</a:t>
            </a:fld>
            <a:endParaRPr kumimoji="1" lang="ja-JP" altLang="en-US"/>
          </a:p>
        </p:txBody>
      </p:sp>
    </p:spTree>
    <p:extLst>
      <p:ext uri="{BB962C8B-B14F-4D97-AF65-F5344CB8AC3E}">
        <p14:creationId xmlns:p14="http://schemas.microsoft.com/office/powerpoint/2010/main" val="15406290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pPr defTabSz="907523">
              <a:defRPr/>
            </a:pPr>
            <a:endParaRPr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38</a:t>
            </a:fld>
            <a:endParaRPr kumimoji="1" lang="ja-JP" altLang="en-US"/>
          </a:p>
        </p:txBody>
      </p:sp>
    </p:spTree>
    <p:extLst>
      <p:ext uri="{BB962C8B-B14F-4D97-AF65-F5344CB8AC3E}">
        <p14:creationId xmlns:p14="http://schemas.microsoft.com/office/powerpoint/2010/main" val="15406290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pPr defTabSz="907523">
              <a:defRPr/>
            </a:pPr>
            <a:endParaRPr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39</a:t>
            </a:fld>
            <a:endParaRPr kumimoji="1" lang="ja-JP" altLang="en-US"/>
          </a:p>
        </p:txBody>
      </p:sp>
    </p:spTree>
    <p:extLst>
      <p:ext uri="{BB962C8B-B14F-4D97-AF65-F5344CB8AC3E}">
        <p14:creationId xmlns:p14="http://schemas.microsoft.com/office/powerpoint/2010/main" val="15406290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pPr defTabSz="907523">
              <a:defRPr/>
            </a:pPr>
            <a:endParaRPr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40</a:t>
            </a:fld>
            <a:endParaRPr kumimoji="1" lang="ja-JP" altLang="en-US"/>
          </a:p>
        </p:txBody>
      </p:sp>
    </p:spTree>
    <p:extLst>
      <p:ext uri="{BB962C8B-B14F-4D97-AF65-F5344CB8AC3E}">
        <p14:creationId xmlns:p14="http://schemas.microsoft.com/office/powerpoint/2010/main" val="15406290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5721">
              <a:defRPr/>
            </a:pPr>
            <a:endParaRPr kumimoji="1" lang="ja-JP" altLang="en-US"/>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41</a:t>
            </a:fld>
            <a:endParaRPr kumimoji="1" lang="ja-JP" altLang="en-US"/>
          </a:p>
        </p:txBody>
      </p:sp>
    </p:spTree>
    <p:extLst>
      <p:ext uri="{BB962C8B-B14F-4D97-AF65-F5344CB8AC3E}">
        <p14:creationId xmlns:p14="http://schemas.microsoft.com/office/powerpoint/2010/main" val="3745589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4</a:t>
            </a:fld>
            <a:endParaRPr kumimoji="1" lang="ja-JP" altLang="en-US"/>
          </a:p>
        </p:txBody>
      </p:sp>
    </p:spTree>
    <p:extLst>
      <p:ext uri="{BB962C8B-B14F-4D97-AF65-F5344CB8AC3E}">
        <p14:creationId xmlns:p14="http://schemas.microsoft.com/office/powerpoint/2010/main" val="3547260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5</a:t>
            </a:fld>
            <a:endParaRPr kumimoji="1" lang="ja-JP" altLang="en-US"/>
          </a:p>
        </p:txBody>
      </p:sp>
    </p:spTree>
    <p:extLst>
      <p:ext uri="{BB962C8B-B14F-4D97-AF65-F5344CB8AC3E}">
        <p14:creationId xmlns:p14="http://schemas.microsoft.com/office/powerpoint/2010/main" val="999523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6</a:t>
            </a:fld>
            <a:endParaRPr kumimoji="1" lang="ja-JP" altLang="en-US"/>
          </a:p>
        </p:txBody>
      </p:sp>
    </p:spTree>
    <p:extLst>
      <p:ext uri="{BB962C8B-B14F-4D97-AF65-F5344CB8AC3E}">
        <p14:creationId xmlns:p14="http://schemas.microsoft.com/office/powerpoint/2010/main" val="1268621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pPr defTabSz="907523">
              <a:defRPr/>
            </a:pPr>
            <a:endParaRPr lang="en-US" altLang="ja-JP"/>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7</a:t>
            </a:fld>
            <a:endParaRPr kumimoji="1" lang="ja-JP" altLang="en-US"/>
          </a:p>
        </p:txBody>
      </p:sp>
    </p:spTree>
    <p:extLst>
      <p:ext uri="{BB962C8B-B14F-4D97-AF65-F5344CB8AC3E}">
        <p14:creationId xmlns:p14="http://schemas.microsoft.com/office/powerpoint/2010/main" val="1387628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8</a:t>
            </a:fld>
            <a:endParaRPr kumimoji="1" lang="ja-JP" altLang="en-US"/>
          </a:p>
        </p:txBody>
      </p:sp>
    </p:spTree>
    <p:extLst>
      <p:ext uri="{BB962C8B-B14F-4D97-AF65-F5344CB8AC3E}">
        <p14:creationId xmlns:p14="http://schemas.microsoft.com/office/powerpoint/2010/main" val="4249901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9</a:t>
            </a:fld>
            <a:endParaRPr kumimoji="1" lang="ja-JP" altLang="en-US"/>
          </a:p>
        </p:txBody>
      </p:sp>
    </p:spTree>
    <p:extLst>
      <p:ext uri="{BB962C8B-B14F-4D97-AF65-F5344CB8AC3E}">
        <p14:creationId xmlns:p14="http://schemas.microsoft.com/office/powerpoint/2010/main" val="1770385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3498702" y="2932007"/>
            <a:ext cx="5328592" cy="538609"/>
          </a:xfrm>
        </p:spPr>
        <p:txBody>
          <a:bodyPr wrap="square">
            <a:normAutofit/>
          </a:bodyPr>
          <a:lstStyle>
            <a:lvl1pPr algn="ctr">
              <a:defRPr lang="en-US" sz="2900" dirty="0">
                <a:latin typeface="Meiryo UI" panose="020B0604030504040204" pitchFamily="50" charset="-128"/>
                <a:ea typeface="Meiryo UI" panose="020B0604030504040204" pitchFamily="50" charset="-128"/>
              </a:defRPr>
            </a:lvl1pPr>
          </a:lstStyle>
          <a:p>
            <a:pPr lvl="0" fontAlgn="base">
              <a:lnSpc>
                <a:spcPct val="100000"/>
              </a:lnSpc>
              <a:spcAft>
                <a:spcPct val="0"/>
              </a:spcAft>
            </a:pPr>
            <a:r>
              <a:rPr lang="ja-JP" altLang="en-US"/>
              <a:t>マスター タイトルの書式設定</a:t>
            </a:r>
            <a:endParaRPr lang="en-US"/>
          </a:p>
        </p:txBody>
      </p:sp>
      <p:sp>
        <p:nvSpPr>
          <p:cNvPr id="3" name="Subtitle 2"/>
          <p:cNvSpPr>
            <a:spLocks noGrp="1"/>
          </p:cNvSpPr>
          <p:nvPr>
            <p:ph type="subTitle" idx="1"/>
          </p:nvPr>
        </p:nvSpPr>
        <p:spPr>
          <a:xfrm>
            <a:off x="3498702" y="3669365"/>
            <a:ext cx="5328592" cy="2059210"/>
          </a:xfrm>
        </p:spPr>
        <p:txBody>
          <a:bodyPr>
            <a:normAutofit/>
          </a:bodyPr>
          <a:lstStyle>
            <a:lvl1pPr marL="0" indent="0" algn="r">
              <a:buNone/>
              <a:defRPr sz="2400">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6" name="Slide Number Placeholder 5"/>
          <p:cNvSpPr>
            <a:spLocks noGrp="1"/>
          </p:cNvSpPr>
          <p:nvPr>
            <p:ph type="sldNum" sz="quarter" idx="12"/>
          </p:nvPr>
        </p:nvSpPr>
        <p:spPr>
          <a:xfrm>
            <a:off x="8617024" y="6525344"/>
            <a:ext cx="504056" cy="288032"/>
          </a:xfrm>
        </p:spPr>
        <p:txBody>
          <a:bodyPr/>
          <a:lstStyle>
            <a:lvl1pPr>
              <a:defRPr sz="1200">
                <a:latin typeface="Meiryo UI" panose="020B0604030504040204" pitchFamily="50" charset="-128"/>
                <a:ea typeface="Meiryo UI" panose="020B0604030504040204" pitchFamily="50" charset="-128"/>
                <a:cs typeface="Meiryo UI" panose="020B0604030504040204" pitchFamily="50" charset="-128"/>
              </a:defRPr>
            </a:lvl1pPr>
          </a:lstStyle>
          <a:p>
            <a:fld id="{EEDB8509-CC2C-4EC7-9C2E-996B98B58898}" type="slidenum">
              <a:rPr kumimoji="1" lang="ja-JP" altLang="en-US" smtClean="0"/>
              <a:pPr/>
              <a:t>‹#›</a:t>
            </a:fld>
            <a:endParaRPr kumimoji="1" lang="ja-JP" altLang="en-US"/>
          </a:p>
        </p:txBody>
      </p:sp>
      <p:sp>
        <p:nvSpPr>
          <p:cNvPr id="7" name="正方形/長方形 11"/>
          <p:cNvSpPr>
            <a:spLocks noChangeArrowheads="1"/>
          </p:cNvSpPr>
          <p:nvPr userDrawn="1"/>
        </p:nvSpPr>
        <p:spPr bwMode="gray">
          <a:xfrm>
            <a:off x="324644" y="2763058"/>
            <a:ext cx="8502650" cy="109537"/>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Tree>
    <p:extLst>
      <p:ext uri="{BB962C8B-B14F-4D97-AF65-F5344CB8AC3E}">
        <p14:creationId xmlns:p14="http://schemas.microsoft.com/office/powerpoint/2010/main" val="217878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kumimoji="1" lang="en-US" altLang="ja-JP"/>
              <a:t>Copyright</a:t>
            </a:r>
            <a:endParaRPr kumimoji="1" lang="ja-JP" altLang="en-US"/>
          </a:p>
        </p:txBody>
      </p:sp>
      <p:sp>
        <p:nvSpPr>
          <p:cNvPr id="4" name="Slide Number Placeholder 3"/>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3073909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kumimoji="1" lang="en-US" altLang="ja-JP"/>
              <a:t>Copyright</a:t>
            </a:r>
            <a:endParaRPr kumimoji="1" lang="ja-JP" altLang="en-US"/>
          </a:p>
        </p:txBody>
      </p:sp>
      <p:sp>
        <p:nvSpPr>
          <p:cNvPr id="7" name="Slide Number Placeholder 6"/>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2813424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kumimoji="1" lang="en-US" altLang="ja-JP"/>
              <a:t>Copyright</a:t>
            </a:r>
            <a:endParaRPr kumimoji="1" lang="ja-JP" altLang="en-US"/>
          </a:p>
        </p:txBody>
      </p:sp>
      <p:sp>
        <p:nvSpPr>
          <p:cNvPr id="7" name="Slide Number Placeholder 6"/>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1845604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kumimoji="1" lang="en-US" altLang="ja-JP"/>
              <a:t>Copyright</a:t>
            </a:r>
            <a:endParaRPr kumimoji="1" lang="ja-JP" altLang="en-US"/>
          </a:p>
        </p:txBody>
      </p:sp>
      <p:sp>
        <p:nvSpPr>
          <p:cNvPr id="6" name="Slide Number Placeholder 5"/>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3148651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kumimoji="1" lang="en-US" altLang="ja-JP"/>
              <a:t>Copyright</a:t>
            </a:r>
            <a:endParaRPr kumimoji="1" lang="ja-JP" altLang="en-US"/>
          </a:p>
        </p:txBody>
      </p:sp>
      <p:sp>
        <p:nvSpPr>
          <p:cNvPr id="6" name="Slide Number Placeholder 5"/>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31330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04448" y="6525344"/>
            <a:ext cx="504056" cy="288032"/>
          </a:xfrm>
        </p:spPr>
        <p:txBody>
          <a:bodyPr/>
          <a:lstStyle>
            <a:lvl1pPr>
              <a:defRPr sz="1400">
                <a:latin typeface="Meiryo UI" panose="020B0604030504040204" pitchFamily="50" charset="-128"/>
                <a:cs typeface="Arial" panose="020B0604020202020204" pitchFamily="34" charset="0"/>
              </a:defRPr>
            </a:lvl1pPr>
          </a:lstStyle>
          <a:p>
            <a:fld id="{EEDB8509-CC2C-4EC7-9C2E-996B98B58898}" type="slidenum">
              <a:rPr kumimoji="1" lang="ja-JP" altLang="en-US" smtClean="0"/>
              <a:pPr/>
              <a:t>‹#›</a:t>
            </a:fld>
            <a:endParaRPr kumimoji="1" lang="ja-JP" altLang="en-US"/>
          </a:p>
        </p:txBody>
      </p:sp>
      <p:sp>
        <p:nvSpPr>
          <p:cNvPr id="7" name="正方形/長方形 11"/>
          <p:cNvSpPr>
            <a:spLocks noChangeArrowheads="1"/>
          </p:cNvSpPr>
          <p:nvPr userDrawn="1"/>
        </p:nvSpPr>
        <p:spPr bwMode="gray">
          <a:xfrm>
            <a:off x="324644" y="2763058"/>
            <a:ext cx="8502650" cy="109537"/>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 name="正方形/長方形 10"/>
          <p:cNvSpPr/>
          <p:nvPr userDrawn="1"/>
        </p:nvSpPr>
        <p:spPr>
          <a:xfrm>
            <a:off x="827584" y="2060848"/>
            <a:ext cx="4248472" cy="576064"/>
          </a:xfrm>
          <a:prstGeom prst="rect">
            <a:avLst/>
          </a:prstGeom>
        </p:spPr>
        <p:txBody>
          <a:bodyPr vert="horz" lIns="91440" tIns="45720" rIns="91440" bIns="45720" rtlCol="0" anchor="ctr">
            <a:normAutofit/>
          </a:bodyPr>
          <a:lstStyle/>
          <a:p>
            <a:pPr lvl="0" indent="0" defTabSz="914400">
              <a:lnSpc>
                <a:spcPct val="90000"/>
              </a:lnSpc>
              <a:spcBef>
                <a:spcPts val="1000"/>
              </a:spcBef>
              <a:buFont typeface="Arial" panose="020B0604020202020204" pitchFamily="34" charset="0"/>
              <a:buNone/>
            </a:pPr>
            <a:r>
              <a:rPr kumimoji="1" lang="en-US" altLang="ja-JP" sz="3200" b="0">
                <a:solidFill>
                  <a:schemeClr val="tx1"/>
                </a:solidFill>
                <a:latin typeface="Meiryo UI" panose="020B0604030504040204" pitchFamily="50" charset="-128"/>
                <a:cs typeface="Arial" panose="020B0604020202020204" pitchFamily="34" charset="0"/>
              </a:rPr>
              <a:t>Contents</a:t>
            </a:r>
            <a:endParaRPr kumimoji="1" lang="ja-JP" altLang="en-US" sz="3200" b="0">
              <a:solidFill>
                <a:schemeClr val="tx1"/>
              </a:solidFill>
              <a:latin typeface="Meiryo UI" panose="020B0604030504040204" pitchFamily="50" charset="-128"/>
              <a:cs typeface="Arial" panose="020B0604020202020204" pitchFamily="34" charset="0"/>
            </a:endParaRPr>
          </a:p>
        </p:txBody>
      </p:sp>
      <p:sp>
        <p:nvSpPr>
          <p:cNvPr id="13" name="テキスト プレースホルダー 12"/>
          <p:cNvSpPr>
            <a:spLocks noGrp="1"/>
          </p:cNvSpPr>
          <p:nvPr>
            <p:ph type="body" sz="quarter" idx="13"/>
          </p:nvPr>
        </p:nvSpPr>
        <p:spPr>
          <a:xfrm>
            <a:off x="1259632" y="2996952"/>
            <a:ext cx="6912768" cy="2664296"/>
          </a:xfrm>
        </p:spPr>
        <p:txBody>
          <a:bodyPr/>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378052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924944"/>
            <a:ext cx="5328592" cy="538609"/>
          </a:xfrm>
        </p:spPr>
        <p:txBody>
          <a:bodyPr wrap="square">
            <a:normAutofit/>
          </a:bodyPr>
          <a:lstStyle>
            <a:lvl1pPr>
              <a:defRPr lang="en-US" sz="2900" dirty="0">
                <a:latin typeface="Meiryo UI" panose="020B0604030504040204" pitchFamily="50" charset="-128"/>
                <a:ea typeface="Meiryo UI" panose="020B0604030504040204" pitchFamily="50" charset="-128"/>
              </a:defRPr>
            </a:lvl1pPr>
          </a:lstStyle>
          <a:p>
            <a:pPr lvl="0" fontAlgn="base">
              <a:lnSpc>
                <a:spcPct val="100000"/>
              </a:lnSpc>
              <a:spcAft>
                <a:spcPct val="0"/>
              </a:spcAft>
            </a:pPr>
            <a:r>
              <a:rPr lang="ja-JP" altLang="en-US"/>
              <a:t>マスター タイトルの書式設定</a:t>
            </a:r>
            <a:endParaRPr lang="en-US"/>
          </a:p>
        </p:txBody>
      </p:sp>
      <p:sp>
        <p:nvSpPr>
          <p:cNvPr id="6" name="Slide Number Placeholder 5"/>
          <p:cNvSpPr>
            <a:spLocks noGrp="1"/>
          </p:cNvSpPr>
          <p:nvPr>
            <p:ph type="sldNum" sz="quarter" idx="12"/>
          </p:nvPr>
        </p:nvSpPr>
        <p:spPr>
          <a:xfrm>
            <a:off x="8604448" y="6525344"/>
            <a:ext cx="504056" cy="288032"/>
          </a:xfrm>
        </p:spPr>
        <p:txBody>
          <a:bodyPr/>
          <a:lstStyle>
            <a:lvl1pPr>
              <a:defRPr sz="1400">
                <a:latin typeface="Meiryo UI" panose="020B0604030504040204" pitchFamily="50" charset="-128"/>
                <a:cs typeface="Arial" panose="020B0604020202020204" pitchFamily="34" charset="0"/>
              </a:defRPr>
            </a:lvl1pPr>
          </a:lstStyle>
          <a:p>
            <a:fld id="{EEDB8509-CC2C-4EC7-9C2E-996B98B58898}" type="slidenum">
              <a:rPr kumimoji="1" lang="ja-JP" altLang="en-US" smtClean="0"/>
              <a:pPr/>
              <a:t>‹#›</a:t>
            </a:fld>
            <a:endParaRPr kumimoji="1" lang="ja-JP" altLang="en-US"/>
          </a:p>
        </p:txBody>
      </p:sp>
      <p:sp>
        <p:nvSpPr>
          <p:cNvPr id="7" name="正方形/長方形 11"/>
          <p:cNvSpPr>
            <a:spLocks noChangeArrowheads="1"/>
          </p:cNvSpPr>
          <p:nvPr userDrawn="1"/>
        </p:nvSpPr>
        <p:spPr bwMode="gray">
          <a:xfrm>
            <a:off x="324644" y="2763058"/>
            <a:ext cx="8502650" cy="109537"/>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Tree>
    <p:extLst>
      <p:ext uri="{BB962C8B-B14F-4D97-AF65-F5344CB8AC3E}">
        <p14:creationId xmlns:p14="http://schemas.microsoft.com/office/powerpoint/2010/main" val="1974401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27740" y="293900"/>
            <a:ext cx="7560840" cy="424732"/>
          </a:xfrm>
        </p:spPr>
        <p:txBody>
          <a:bodyPr wrap="none">
            <a:normAutofit/>
          </a:bodyPr>
          <a:lstStyle>
            <a:lvl1pPr>
              <a:defRPr lang="en-US" sz="2400" dirty="0">
                <a:latin typeface="+mj-ea"/>
                <a:ea typeface="+mj-ea"/>
              </a:defRPr>
            </a:lvl1pPr>
          </a:lstStyle>
          <a:p>
            <a:pPr lvl="0" fontAlgn="base">
              <a:spcAft>
                <a:spcPct val="0"/>
              </a:spcAft>
            </a:pPr>
            <a:r>
              <a:rPr lang="ja-JP" altLang="en-US"/>
              <a:t>マスター タイトルの書式設定</a:t>
            </a:r>
            <a:endParaRPr lang="en-US"/>
          </a:p>
        </p:txBody>
      </p:sp>
      <p:sp>
        <p:nvSpPr>
          <p:cNvPr id="6" name="Slide Number Placeholder 5"/>
          <p:cNvSpPr>
            <a:spLocks noGrp="1"/>
          </p:cNvSpPr>
          <p:nvPr>
            <p:ph type="sldNum" sz="quarter" idx="12"/>
          </p:nvPr>
        </p:nvSpPr>
        <p:spPr>
          <a:xfrm>
            <a:off x="8604448" y="6525344"/>
            <a:ext cx="504056" cy="288032"/>
          </a:xfrm>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fld id="{EEDB8509-CC2C-4EC7-9C2E-996B98B58898}" type="slidenum">
              <a:rPr kumimoji="1" lang="ja-JP" altLang="en-US" smtClean="0"/>
              <a:pPr/>
              <a:t>‹#›</a:t>
            </a:fld>
            <a:endParaRPr kumimoji="1" lang="ja-JP" altLang="en-US"/>
          </a:p>
        </p:txBody>
      </p:sp>
      <p:sp>
        <p:nvSpPr>
          <p:cNvPr id="7" name="正方形/長方形 11"/>
          <p:cNvSpPr>
            <a:spLocks noChangeArrowheads="1"/>
          </p:cNvSpPr>
          <p:nvPr userDrawn="1"/>
        </p:nvSpPr>
        <p:spPr bwMode="gray">
          <a:xfrm>
            <a:off x="1" y="739775"/>
            <a:ext cx="9144000" cy="74485"/>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endParaRPr lang="ja-JP" altLang="en-US"/>
          </a:p>
        </p:txBody>
      </p:sp>
      <p:sp>
        <p:nvSpPr>
          <p:cNvPr id="8" name="テキスト プレースホルダー 11">
            <a:extLst>
              <a:ext uri="{FF2B5EF4-FFF2-40B4-BE49-F238E27FC236}">
                <a16:creationId xmlns:a16="http://schemas.microsoft.com/office/drawing/2014/main" id="{0DE1672B-D344-4BD6-B34C-F2F1800B0D1F}"/>
              </a:ext>
            </a:extLst>
          </p:cNvPr>
          <p:cNvSpPr>
            <a:spLocks noGrp="1"/>
          </p:cNvSpPr>
          <p:nvPr>
            <p:ph type="body" sz="quarter" idx="13"/>
          </p:nvPr>
        </p:nvSpPr>
        <p:spPr>
          <a:xfrm>
            <a:off x="227740" y="30163"/>
            <a:ext cx="7537450" cy="217487"/>
          </a:xfrm>
        </p:spPr>
        <p:txBody>
          <a:bodyPr>
            <a:noAutofit/>
          </a:bodyPr>
          <a:lstStyle>
            <a:lvl1pPr marL="0" indent="0">
              <a:buNone/>
              <a:defRPr sz="1100">
                <a:latin typeface="+mj-ea"/>
                <a:ea typeface="+mj-ea"/>
              </a:defRPr>
            </a:lvl1pPr>
          </a:lstStyle>
          <a:p>
            <a:pPr lvl="0"/>
            <a:r>
              <a:rPr kumimoji="1" lang="ja-JP" altLang="en-US"/>
              <a:t>マスター テキストの書式設定</a:t>
            </a:r>
          </a:p>
        </p:txBody>
      </p:sp>
    </p:spTree>
    <p:extLst>
      <p:ext uri="{BB962C8B-B14F-4D97-AF65-F5344CB8AC3E}">
        <p14:creationId xmlns:p14="http://schemas.microsoft.com/office/powerpoint/2010/main" val="340102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07963" y="281698"/>
            <a:ext cx="7560840" cy="424732"/>
          </a:xfrm>
        </p:spPr>
        <p:txBody>
          <a:bodyPr wrap="none">
            <a:normAutofit/>
          </a:bodyPr>
          <a:lstStyle>
            <a:lvl1pPr>
              <a:defRPr lang="en-US" sz="2400" dirty="0">
                <a:latin typeface="+mj-ea"/>
                <a:ea typeface="+mj-ea"/>
              </a:defRPr>
            </a:lvl1pPr>
          </a:lstStyle>
          <a:p>
            <a:pPr lvl="0" fontAlgn="base">
              <a:spcAft>
                <a:spcPct val="0"/>
              </a:spcAft>
            </a:pPr>
            <a:r>
              <a:rPr lang="ja-JP" altLang="en-US"/>
              <a:t>マスター タイトルの書式設定</a:t>
            </a:r>
            <a:endParaRPr lang="en-US"/>
          </a:p>
        </p:txBody>
      </p:sp>
      <p:sp>
        <p:nvSpPr>
          <p:cNvPr id="6" name="Slide Number Placeholder 5"/>
          <p:cNvSpPr>
            <a:spLocks noGrp="1"/>
          </p:cNvSpPr>
          <p:nvPr>
            <p:ph type="sldNum" sz="quarter" idx="12"/>
          </p:nvPr>
        </p:nvSpPr>
        <p:spPr>
          <a:xfrm>
            <a:off x="8604448" y="6525344"/>
            <a:ext cx="504056" cy="288032"/>
          </a:xfrm>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fld id="{EEDB8509-CC2C-4EC7-9C2E-996B98B58898}" type="slidenum">
              <a:rPr kumimoji="1" lang="ja-JP" altLang="en-US" smtClean="0"/>
              <a:pPr/>
              <a:t>‹#›</a:t>
            </a:fld>
            <a:endParaRPr kumimoji="1" lang="ja-JP" altLang="en-US"/>
          </a:p>
        </p:txBody>
      </p:sp>
      <p:sp>
        <p:nvSpPr>
          <p:cNvPr id="7" name="正方形/長方形 11"/>
          <p:cNvSpPr>
            <a:spLocks noChangeArrowheads="1"/>
          </p:cNvSpPr>
          <p:nvPr userDrawn="1"/>
        </p:nvSpPr>
        <p:spPr bwMode="gray">
          <a:xfrm>
            <a:off x="1" y="739775"/>
            <a:ext cx="9144000" cy="74485"/>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endParaRPr lang="ja-JP" altLang="en-US"/>
          </a:p>
        </p:txBody>
      </p:sp>
      <p:sp>
        <p:nvSpPr>
          <p:cNvPr id="17" name="スライド番号プレースホルダー 6">
            <a:extLst>
              <a:ext uri="{FF2B5EF4-FFF2-40B4-BE49-F238E27FC236}">
                <a16:creationId xmlns:a16="http://schemas.microsoft.com/office/drawing/2014/main" id="{F7DB9521-A65E-464E-8811-A10689FC2059}"/>
              </a:ext>
            </a:extLst>
          </p:cNvPr>
          <p:cNvSpPr txBox="1">
            <a:spLocks/>
          </p:cNvSpPr>
          <p:nvPr userDrawn="1"/>
        </p:nvSpPr>
        <p:spPr>
          <a:xfrm>
            <a:off x="8604448" y="6525344"/>
            <a:ext cx="504056" cy="28803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EDB8509-CC2C-4EC7-9C2E-996B98B58898}" type="slidenum">
              <a:rPr kumimoji="1" lang="ja-JP" altLang="en-US" smtClean="0"/>
              <a:pPr/>
              <a:t>‹#›</a:t>
            </a:fld>
            <a:endParaRPr kumimoji="1" lang="ja-JP" altLang="en-US"/>
          </a:p>
        </p:txBody>
      </p:sp>
      <p:sp>
        <p:nvSpPr>
          <p:cNvPr id="23" name="タイトル 1">
            <a:extLst>
              <a:ext uri="{FF2B5EF4-FFF2-40B4-BE49-F238E27FC236}">
                <a16:creationId xmlns:a16="http://schemas.microsoft.com/office/drawing/2014/main" id="{1AEA4BB5-9CD3-480E-AE50-91C54AFC807A}"/>
              </a:ext>
            </a:extLst>
          </p:cNvPr>
          <p:cNvSpPr txBox="1">
            <a:spLocks/>
          </p:cNvSpPr>
          <p:nvPr userDrawn="1"/>
        </p:nvSpPr>
        <p:spPr>
          <a:xfrm>
            <a:off x="251520" y="30866"/>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endParaRPr lang="ja-JP" altLang="en-US" sz="1200">
              <a:latin typeface="+mn-ea"/>
              <a:ea typeface="+mn-ea"/>
            </a:endParaRPr>
          </a:p>
        </p:txBody>
      </p:sp>
      <p:sp>
        <p:nvSpPr>
          <p:cNvPr id="12" name="テキスト プレースホルダー 11">
            <a:extLst>
              <a:ext uri="{FF2B5EF4-FFF2-40B4-BE49-F238E27FC236}">
                <a16:creationId xmlns:a16="http://schemas.microsoft.com/office/drawing/2014/main" id="{FBBEC861-0C85-40D6-A9BE-08F865D71453}"/>
              </a:ext>
            </a:extLst>
          </p:cNvPr>
          <p:cNvSpPr>
            <a:spLocks noGrp="1"/>
          </p:cNvSpPr>
          <p:nvPr>
            <p:ph type="body" sz="quarter" idx="13"/>
          </p:nvPr>
        </p:nvSpPr>
        <p:spPr>
          <a:xfrm>
            <a:off x="207963" y="30163"/>
            <a:ext cx="7537450" cy="217487"/>
          </a:xfrm>
        </p:spPr>
        <p:txBody>
          <a:bodyPr>
            <a:noAutofit/>
          </a:bodyPr>
          <a:lstStyle>
            <a:lvl1pPr marL="0" indent="0">
              <a:buNone/>
              <a:defRPr sz="1100">
                <a:latin typeface="+mj-ea"/>
                <a:ea typeface="+mj-ea"/>
              </a:defRPr>
            </a:lvl1pPr>
          </a:lstStyle>
          <a:p>
            <a:pPr lvl="0"/>
            <a:r>
              <a:rPr kumimoji="1" lang="ja-JP" altLang="en-US"/>
              <a:t>マスター テキストの書式設定</a:t>
            </a:r>
          </a:p>
        </p:txBody>
      </p:sp>
      <p:sp>
        <p:nvSpPr>
          <p:cNvPr id="14" name="テキスト プレースホルダー 13">
            <a:extLst>
              <a:ext uri="{FF2B5EF4-FFF2-40B4-BE49-F238E27FC236}">
                <a16:creationId xmlns:a16="http://schemas.microsoft.com/office/drawing/2014/main" id="{DAE23E3B-7D65-4103-849F-133D70A576D9}"/>
              </a:ext>
            </a:extLst>
          </p:cNvPr>
          <p:cNvSpPr>
            <a:spLocks noGrp="1"/>
          </p:cNvSpPr>
          <p:nvPr>
            <p:ph type="body" sz="quarter" idx="14"/>
          </p:nvPr>
        </p:nvSpPr>
        <p:spPr>
          <a:xfrm>
            <a:off x="207963" y="884238"/>
            <a:ext cx="8728075" cy="873125"/>
          </a:xfrm>
          <a:solidFill>
            <a:srgbClr val="CCC1DA">
              <a:alpha val="45882"/>
            </a:srgbClr>
          </a:solidFill>
        </p:spPr>
        <p:txBody>
          <a:bodyPr>
            <a:normAutofit/>
          </a:bodyPr>
          <a:lstStyle>
            <a:lvl1pPr marL="0" indent="0">
              <a:buNone/>
              <a:defRPr sz="2000"/>
            </a:lvl1pPr>
          </a:lstStyle>
          <a:p>
            <a:pPr lvl="0"/>
            <a:r>
              <a:rPr kumimoji="1" lang="ja-JP" altLang="en-US"/>
              <a:t>マスター テキストの書式設定</a:t>
            </a:r>
          </a:p>
        </p:txBody>
      </p:sp>
      <p:sp>
        <p:nvSpPr>
          <p:cNvPr id="16" name="テキスト プレースホルダー 15">
            <a:extLst>
              <a:ext uri="{FF2B5EF4-FFF2-40B4-BE49-F238E27FC236}">
                <a16:creationId xmlns:a16="http://schemas.microsoft.com/office/drawing/2014/main" id="{92D373B1-1AD8-4930-9623-3D86F9B177CD}"/>
              </a:ext>
            </a:extLst>
          </p:cNvPr>
          <p:cNvSpPr>
            <a:spLocks noGrp="1"/>
          </p:cNvSpPr>
          <p:nvPr>
            <p:ph type="body" sz="quarter" idx="15"/>
          </p:nvPr>
        </p:nvSpPr>
        <p:spPr>
          <a:xfrm>
            <a:off x="207963" y="1844675"/>
            <a:ext cx="8756650" cy="4594225"/>
          </a:xfrm>
          <a:solidFill>
            <a:srgbClr val="DDD9C3"/>
          </a:solidFill>
        </p:spPr>
        <p:txBody>
          <a:bodyPr>
            <a:normAutofit/>
          </a:bodyPr>
          <a:lstStyle>
            <a:lvl1pPr marL="0" indent="0">
              <a:buNone/>
              <a:defRPr sz="1600"/>
            </a:lvl1pPr>
          </a:lstStyle>
          <a:p>
            <a:pPr lvl="0"/>
            <a:r>
              <a:rPr kumimoji="1" lang="ja-JP" altLang="en-US"/>
              <a:t>マスター テキストの書式設定</a:t>
            </a:r>
          </a:p>
        </p:txBody>
      </p:sp>
    </p:spTree>
    <p:extLst>
      <p:ext uri="{BB962C8B-B14F-4D97-AF65-F5344CB8AC3E}">
        <p14:creationId xmlns:p14="http://schemas.microsoft.com/office/powerpoint/2010/main" val="1977817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kumimoji="1" lang="en-US" altLang="ja-JP"/>
              <a:t>Copyright</a:t>
            </a:r>
            <a:endParaRPr kumimoji="1" lang="ja-JP" altLang="en-US"/>
          </a:p>
        </p:txBody>
      </p:sp>
      <p:sp>
        <p:nvSpPr>
          <p:cNvPr id="6" name="Slide Number Placeholder 5"/>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3587513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kumimoji="1" lang="en-US" altLang="ja-JP"/>
              <a:t>Copyright</a:t>
            </a:r>
            <a:endParaRPr kumimoji="1" lang="ja-JP" altLang="en-US"/>
          </a:p>
        </p:txBody>
      </p:sp>
      <p:sp>
        <p:nvSpPr>
          <p:cNvPr id="7" name="Slide Number Placeholder 6"/>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1234066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kumimoji="1" lang="en-US" altLang="ja-JP"/>
              <a:t>Copyright</a:t>
            </a:r>
            <a:endParaRPr kumimoji="1" lang="ja-JP" altLang="en-US"/>
          </a:p>
        </p:txBody>
      </p:sp>
      <p:sp>
        <p:nvSpPr>
          <p:cNvPr id="9" name="Slide Number Placeholder 8"/>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1121691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kumimoji="1" lang="en-US" altLang="ja-JP"/>
              <a:t>Copyright</a:t>
            </a:r>
            <a:endParaRPr kumimoji="1" lang="ja-JP" altLang="en-US"/>
          </a:p>
        </p:txBody>
      </p:sp>
      <p:sp>
        <p:nvSpPr>
          <p:cNvPr id="5" name="Slide Number Placeholder 4"/>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3945427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475292831"/>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2" r:id="rId3"/>
    <p:sldLayoutId id="2147483662" r:id="rId4"/>
    <p:sldLayoutId id="2147483675"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cio.go.jp/guides#renkeimodel"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hyperlink" Target="http://renkei2.gsi.go.jp/renkei/130326mapsh_gijutu/"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cio.go.jp/policy-opendata#dataset"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hyperlink" Target="https://www.kantei.go.jp/jp/forms/input_dataset_riyo_renraku.html"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s://cio.go.jp/policy-opendata#dataset"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cio.go.jp/policy-opendata#datas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915816" y="2932007"/>
            <a:ext cx="5911478" cy="538609"/>
          </a:xfrm>
        </p:spPr>
        <p:txBody>
          <a:bodyPr>
            <a:normAutofit/>
          </a:bodyPr>
          <a:lstStyle/>
          <a:p>
            <a:pPr algn="r"/>
            <a:r>
              <a:rPr kumimoji="1" lang="ja-JP" altLang="en-US" dirty="0"/>
              <a:t>オープンデータ研修（応用編）</a:t>
            </a:r>
          </a:p>
        </p:txBody>
      </p:sp>
      <p:sp>
        <p:nvSpPr>
          <p:cNvPr id="4" name="サブタイトル 3"/>
          <p:cNvSpPr>
            <a:spLocks noGrp="1"/>
          </p:cNvSpPr>
          <p:nvPr>
            <p:ph type="subTitle" idx="1"/>
          </p:nvPr>
        </p:nvSpPr>
        <p:spPr>
          <a:xfrm>
            <a:off x="3038475" y="3669365"/>
            <a:ext cx="5788819" cy="2059210"/>
          </a:xfrm>
        </p:spPr>
        <p:txBody>
          <a:bodyPr/>
          <a:lstStyle/>
          <a:p>
            <a:r>
              <a:rPr lang="ja-JP" altLang="en-US" dirty="0"/>
              <a:t>～推奨データセットに基づくデータ加工手順～</a:t>
            </a:r>
          </a:p>
          <a:p>
            <a:r>
              <a:rPr kumimoji="1" lang="ja-JP" altLang="en-US" dirty="0"/>
              <a:t>（基本編</a:t>
            </a:r>
            <a:r>
              <a:rPr kumimoji="1" lang="en-US" altLang="ja-JP" dirty="0"/>
              <a:t>2. </a:t>
            </a:r>
            <a:r>
              <a:rPr kumimoji="1" lang="ja-JP" altLang="en-US" dirty="0"/>
              <a:t>介護サービス事業所</a:t>
            </a:r>
            <a:r>
              <a:rPr kumimoji="1" lang="zh-TW" altLang="en-US" dirty="0"/>
              <a:t>一覧</a:t>
            </a:r>
            <a:r>
              <a:rPr kumimoji="1" lang="ja-JP" altLang="en-US" dirty="0"/>
              <a:t>）</a:t>
            </a:r>
            <a:endParaRPr kumimoji="1" lang="en-US" altLang="ja-JP" dirty="0"/>
          </a:p>
        </p:txBody>
      </p:sp>
    </p:spTree>
    <p:extLst>
      <p:ext uri="{BB962C8B-B14F-4D97-AF65-F5344CB8AC3E}">
        <p14:creationId xmlns:p14="http://schemas.microsoft.com/office/powerpoint/2010/main" val="3022948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22">
            <a:extLst>
              <a:ext uri="{FF2B5EF4-FFF2-40B4-BE49-F238E27FC236}">
                <a16:creationId xmlns:a16="http://schemas.microsoft.com/office/drawing/2014/main" id="{68BD467F-3989-450A-8D60-52D3E62E5CC4}"/>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cs typeface="Meiryo UI" panose="020B0604030504040204" pitchFamily="50" charset="-128"/>
              </a:rPr>
              <a:t>2.2 </a:t>
            </a:r>
            <a:r>
              <a:rPr lang="ja-JP" altLang="en-US">
                <a:latin typeface="Meiryo UI" panose="020B0604030504040204" pitchFamily="50" charset="-128"/>
                <a:ea typeface="Meiryo UI" panose="020B0604030504040204" pitchFamily="50" charset="-128"/>
                <a:cs typeface="Meiryo UI" panose="020B0604030504040204" pitchFamily="50" charset="-128"/>
              </a:rPr>
              <a:t>データ項目定義書の構成</a:t>
            </a:r>
            <a:endParaRPr lang="ja-JP" altLang="en-US"/>
          </a:p>
        </p:txBody>
      </p:sp>
      <p:sp>
        <p:nvSpPr>
          <p:cNvPr id="4" name="スライド番号プレースホルダー 3">
            <a:extLst>
              <a:ext uri="{FF2B5EF4-FFF2-40B4-BE49-F238E27FC236}">
                <a16:creationId xmlns:a16="http://schemas.microsoft.com/office/drawing/2014/main" id="{F3D3FD3C-9D52-40B0-AD6F-4C8C84B43E84}"/>
              </a:ext>
            </a:extLst>
          </p:cNvPr>
          <p:cNvSpPr>
            <a:spLocks noGrp="1"/>
          </p:cNvSpPr>
          <p:nvPr>
            <p:ph type="sldNum" sz="quarter" idx="12"/>
          </p:nvPr>
        </p:nvSpPr>
        <p:spPr/>
        <p:txBody>
          <a:bodyPr/>
          <a:lstStyle/>
          <a:p>
            <a:fld id="{E6B5CE23-8571-4374-9369-B8EA74D2E108}" type="slidenum">
              <a:rPr kumimoji="1" lang="ja-JP" altLang="en-US" smtClean="0"/>
              <a:pPr/>
              <a:t>10</a:t>
            </a:fld>
            <a:endParaRPr kumimoji="1" lang="ja-JP" altLang="en-US"/>
          </a:p>
        </p:txBody>
      </p:sp>
      <p:sp>
        <p:nvSpPr>
          <p:cNvPr id="3" name="コンテンツ プレースホルダー 2">
            <a:extLst>
              <a:ext uri="{FF2B5EF4-FFF2-40B4-BE49-F238E27FC236}">
                <a16:creationId xmlns:a16="http://schemas.microsoft.com/office/drawing/2014/main" id="{839A18C1-39F0-4548-9A7A-9AEABD8B8962}"/>
              </a:ext>
            </a:extLst>
          </p:cNvPr>
          <p:cNvSpPr>
            <a:spLocks noGrp="1"/>
          </p:cNvSpPr>
          <p:nvPr>
            <p:ph type="body" sz="quarter" idx="13"/>
          </p:nvPr>
        </p:nvSpPr>
        <p:spPr/>
        <p:txBody>
          <a:bodyPr>
            <a:normAutofit fontScale="62500" lnSpcReduction="20000"/>
          </a:bodyPr>
          <a:lstStyle/>
          <a:p>
            <a:r>
              <a:rPr lang="en-US" altLang="ja-JP" sz="1800"/>
              <a:t>2. </a:t>
            </a:r>
            <a:r>
              <a:rPr lang="ja-JP" altLang="en-US" sz="1800"/>
              <a:t>推奨データセットの項目と確認事項</a:t>
            </a:r>
          </a:p>
        </p:txBody>
      </p:sp>
      <p:sp>
        <p:nvSpPr>
          <p:cNvPr id="11" name="テキスト プレースホルダー 10">
            <a:extLst>
              <a:ext uri="{FF2B5EF4-FFF2-40B4-BE49-F238E27FC236}">
                <a16:creationId xmlns:a16="http://schemas.microsoft.com/office/drawing/2014/main" id="{0696D849-288C-433D-A343-1384C8BF84E1}"/>
              </a:ext>
            </a:extLst>
          </p:cNvPr>
          <p:cNvSpPr>
            <a:spLocks noGrp="1"/>
          </p:cNvSpPr>
          <p:nvPr>
            <p:ph type="body" sz="quarter" idx="14"/>
          </p:nvPr>
        </p:nvSpPr>
        <p:spPr>
          <a:xfrm>
            <a:off x="207963" y="884239"/>
            <a:ext cx="8728075" cy="442486"/>
          </a:xfrm>
        </p:spPr>
        <p:txBody>
          <a:bodyPr/>
          <a:lstStyle/>
          <a:p>
            <a:r>
              <a:rPr kumimoji="1" lang="ja-JP" altLang="en-US"/>
              <a:t>データ項目定義書を確認してみましょう。</a:t>
            </a:r>
          </a:p>
        </p:txBody>
      </p:sp>
      <p:pic>
        <p:nvPicPr>
          <p:cNvPr id="12" name="図 11">
            <a:extLst>
              <a:ext uri="{FF2B5EF4-FFF2-40B4-BE49-F238E27FC236}">
                <a16:creationId xmlns:a16="http://schemas.microsoft.com/office/drawing/2014/main" id="{1224D87D-34C0-4FF8-8439-21A5A9D38C1A}"/>
              </a:ext>
            </a:extLst>
          </p:cNvPr>
          <p:cNvPicPr>
            <a:picLocks noChangeAspect="1"/>
          </p:cNvPicPr>
          <p:nvPr/>
        </p:nvPicPr>
        <p:blipFill>
          <a:blip r:embed="rId3"/>
          <a:stretch>
            <a:fillRect/>
          </a:stretch>
        </p:blipFill>
        <p:spPr>
          <a:xfrm>
            <a:off x="432048" y="3055525"/>
            <a:ext cx="8172400" cy="3551718"/>
          </a:xfrm>
          <a:prstGeom prst="rect">
            <a:avLst/>
          </a:prstGeom>
        </p:spPr>
      </p:pic>
      <p:sp>
        <p:nvSpPr>
          <p:cNvPr id="36" name="テキスト プレースホルダー 7">
            <a:extLst>
              <a:ext uri="{FF2B5EF4-FFF2-40B4-BE49-F238E27FC236}">
                <a16:creationId xmlns:a16="http://schemas.microsoft.com/office/drawing/2014/main" id="{1B81EC13-5073-497E-AC35-664FF00D38FC}"/>
              </a:ext>
            </a:extLst>
          </p:cNvPr>
          <p:cNvSpPr>
            <a:spLocks noGrp="1"/>
          </p:cNvSpPr>
          <p:nvPr>
            <p:ph type="body" sz="quarter" idx="15"/>
          </p:nvPr>
        </p:nvSpPr>
        <p:spPr>
          <a:xfrm>
            <a:off x="224622" y="1382364"/>
            <a:ext cx="8711416" cy="1673161"/>
          </a:xfrm>
        </p:spPr>
        <p:txBody>
          <a:bodyPr>
            <a:normAutofit fontScale="85000" lnSpcReduction="20000"/>
          </a:bodyPr>
          <a:lstStyle/>
          <a:p>
            <a:r>
              <a:rPr kumimoji="1" lang="ja-JP" altLang="en-US" sz="16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「データ項目定義書」は、以下のような構成になっています。</a:t>
            </a:r>
          </a:p>
          <a:p>
            <a:pPr marL="342900" indent="-342900">
              <a:buFont typeface="+mj-ea"/>
              <a:buAutoNum type="circleNumDbPlain"/>
            </a:pPr>
            <a:r>
              <a:rPr kumimoji="1" lang="ja-JP" altLang="en-US" sz="16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改訂履歴</a:t>
            </a:r>
          </a:p>
          <a:p>
            <a:pPr marL="342900" indent="-342900">
              <a:buFont typeface="+mj-ea"/>
              <a:buAutoNum type="circleNumDbPlain"/>
            </a:pPr>
            <a:r>
              <a:rPr kumimoji="1" lang="ja-JP" altLang="en-US" sz="16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データ項目定義書について</a:t>
            </a:r>
            <a:r>
              <a:rPr kumimoji="1" lang="en-US" altLang="ja-JP" sz="16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データ項目定義書の記載に関する説明が掲載されています。</a:t>
            </a:r>
          </a:p>
          <a:p>
            <a:pPr marL="342900" indent="-342900">
              <a:buFont typeface="+mj-ea"/>
              <a:buAutoNum type="circleNumDbPlain"/>
            </a:pPr>
            <a:r>
              <a:rPr kumimoji="1" lang="ja-JP" altLang="en-US" sz="16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個々の推奨データセットに関するデータ項目定義</a:t>
            </a:r>
          </a:p>
          <a:p>
            <a:pPr marL="342900" indent="-342900">
              <a:buFont typeface="+mj-ea"/>
              <a:buAutoNum type="circleNumDbPlain"/>
            </a:pPr>
            <a:r>
              <a:rPr kumimoji="1" lang="ja-JP" altLang="en-US" sz="16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ファイル名の命名規則</a:t>
            </a:r>
            <a:r>
              <a:rPr kumimoji="1" lang="en-US" altLang="ja-JP" sz="16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公開する際のファイル名の命名規則を規定しています。</a:t>
            </a:r>
          </a:p>
          <a:p>
            <a:pPr marL="342900" indent="-342900">
              <a:buFont typeface="+mj-ea"/>
              <a:buAutoNum type="circleNumDbPlain"/>
            </a:pPr>
            <a:r>
              <a:rPr kumimoji="1" lang="ja-JP" altLang="en-US" sz="16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データ項目特記事項</a:t>
            </a:r>
            <a:r>
              <a:rPr kumimoji="1" lang="en-US" altLang="ja-JP" sz="16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日付・位置情報・住所等の記載方法を規定しています。</a:t>
            </a:r>
          </a:p>
        </p:txBody>
      </p:sp>
      <p:sp>
        <p:nvSpPr>
          <p:cNvPr id="13" name="テキスト ボックス 12">
            <a:extLst>
              <a:ext uri="{FF2B5EF4-FFF2-40B4-BE49-F238E27FC236}">
                <a16:creationId xmlns:a16="http://schemas.microsoft.com/office/drawing/2014/main" id="{6B083E8F-A07C-4887-9351-ED8E06AAEC0E}"/>
              </a:ext>
            </a:extLst>
          </p:cNvPr>
          <p:cNvSpPr txBox="1"/>
          <p:nvPr/>
        </p:nvSpPr>
        <p:spPr>
          <a:xfrm>
            <a:off x="549242" y="6546830"/>
            <a:ext cx="389850" cy="338554"/>
          </a:xfrm>
          <a:prstGeom prst="rect">
            <a:avLst/>
          </a:prstGeom>
          <a:noFill/>
        </p:spPr>
        <p:txBody>
          <a:bodyPr wrap="none" rtlCol="0">
            <a:spAutoFit/>
          </a:bodyPr>
          <a:lstStyle/>
          <a:p>
            <a:r>
              <a:rPr kumimoji="1" lang="ja-JP" altLang="en-US" sz="1600">
                <a:solidFill>
                  <a:srgbClr val="FF0000"/>
                </a:solidFill>
              </a:rPr>
              <a:t>①</a:t>
            </a:r>
          </a:p>
        </p:txBody>
      </p:sp>
      <p:sp>
        <p:nvSpPr>
          <p:cNvPr id="14" name="テキスト ボックス 13">
            <a:extLst>
              <a:ext uri="{FF2B5EF4-FFF2-40B4-BE49-F238E27FC236}">
                <a16:creationId xmlns:a16="http://schemas.microsoft.com/office/drawing/2014/main" id="{6952E71A-296B-4A76-9862-41B927ADD2EB}"/>
              </a:ext>
            </a:extLst>
          </p:cNvPr>
          <p:cNvSpPr txBox="1"/>
          <p:nvPr/>
        </p:nvSpPr>
        <p:spPr>
          <a:xfrm>
            <a:off x="1100872" y="6546830"/>
            <a:ext cx="389850" cy="338554"/>
          </a:xfrm>
          <a:prstGeom prst="rect">
            <a:avLst/>
          </a:prstGeom>
          <a:noFill/>
        </p:spPr>
        <p:txBody>
          <a:bodyPr wrap="none" rtlCol="0">
            <a:spAutoFit/>
          </a:bodyPr>
          <a:lstStyle/>
          <a:p>
            <a:r>
              <a:rPr kumimoji="1" lang="ja-JP" altLang="en-US" sz="1600">
                <a:solidFill>
                  <a:srgbClr val="FF0000"/>
                </a:solidFill>
              </a:rPr>
              <a:t>②</a:t>
            </a:r>
            <a:endParaRPr kumimoji="1" lang="en-US" altLang="ja-JP" sz="1600">
              <a:solidFill>
                <a:srgbClr val="FF0000"/>
              </a:solidFill>
            </a:endParaRPr>
          </a:p>
        </p:txBody>
      </p:sp>
      <p:sp>
        <p:nvSpPr>
          <p:cNvPr id="15" name="テキスト ボックス 14">
            <a:extLst>
              <a:ext uri="{FF2B5EF4-FFF2-40B4-BE49-F238E27FC236}">
                <a16:creationId xmlns:a16="http://schemas.microsoft.com/office/drawing/2014/main" id="{8A785DA0-5D76-4B5B-968C-1EC35AB01FF9}"/>
              </a:ext>
            </a:extLst>
          </p:cNvPr>
          <p:cNvSpPr txBox="1"/>
          <p:nvPr/>
        </p:nvSpPr>
        <p:spPr>
          <a:xfrm>
            <a:off x="3773586" y="6525344"/>
            <a:ext cx="389850" cy="338554"/>
          </a:xfrm>
          <a:prstGeom prst="rect">
            <a:avLst/>
          </a:prstGeom>
          <a:noFill/>
        </p:spPr>
        <p:txBody>
          <a:bodyPr wrap="none" rtlCol="0">
            <a:spAutoFit/>
          </a:bodyPr>
          <a:lstStyle/>
          <a:p>
            <a:r>
              <a:rPr kumimoji="1" lang="ja-JP" altLang="en-US" sz="1600">
                <a:solidFill>
                  <a:srgbClr val="FF0000"/>
                </a:solidFill>
              </a:rPr>
              <a:t>③</a:t>
            </a:r>
            <a:endParaRPr kumimoji="1" lang="en-US" altLang="ja-JP" sz="1600">
              <a:solidFill>
                <a:srgbClr val="FF0000"/>
              </a:solidFill>
            </a:endParaRPr>
          </a:p>
        </p:txBody>
      </p:sp>
      <p:sp>
        <p:nvSpPr>
          <p:cNvPr id="16" name="テキスト ボックス 15">
            <a:extLst>
              <a:ext uri="{FF2B5EF4-FFF2-40B4-BE49-F238E27FC236}">
                <a16:creationId xmlns:a16="http://schemas.microsoft.com/office/drawing/2014/main" id="{C3176B97-9972-4F04-96F3-88F3C5436FC0}"/>
              </a:ext>
            </a:extLst>
          </p:cNvPr>
          <p:cNvSpPr txBox="1"/>
          <p:nvPr/>
        </p:nvSpPr>
        <p:spPr>
          <a:xfrm>
            <a:off x="6397725" y="6525344"/>
            <a:ext cx="389850" cy="338554"/>
          </a:xfrm>
          <a:prstGeom prst="rect">
            <a:avLst/>
          </a:prstGeom>
          <a:noFill/>
        </p:spPr>
        <p:txBody>
          <a:bodyPr wrap="none" rtlCol="0">
            <a:spAutoFit/>
          </a:bodyPr>
          <a:lstStyle/>
          <a:p>
            <a:r>
              <a:rPr kumimoji="1" lang="ja-JP" altLang="en-US" sz="1600">
                <a:solidFill>
                  <a:srgbClr val="FF0000"/>
                </a:solidFill>
              </a:rPr>
              <a:t>④</a:t>
            </a:r>
            <a:endParaRPr kumimoji="1" lang="en-US" altLang="ja-JP" sz="1600">
              <a:solidFill>
                <a:srgbClr val="FF0000"/>
              </a:solidFill>
            </a:endParaRPr>
          </a:p>
        </p:txBody>
      </p:sp>
      <p:sp>
        <p:nvSpPr>
          <p:cNvPr id="22" name="テキスト ボックス 21">
            <a:extLst>
              <a:ext uri="{FF2B5EF4-FFF2-40B4-BE49-F238E27FC236}">
                <a16:creationId xmlns:a16="http://schemas.microsoft.com/office/drawing/2014/main" id="{F8C02FDB-A94B-4113-B9F0-F4EBA42D2BFE}"/>
              </a:ext>
            </a:extLst>
          </p:cNvPr>
          <p:cNvSpPr txBox="1"/>
          <p:nvPr/>
        </p:nvSpPr>
        <p:spPr>
          <a:xfrm>
            <a:off x="7062470" y="6525344"/>
            <a:ext cx="389850" cy="338554"/>
          </a:xfrm>
          <a:prstGeom prst="rect">
            <a:avLst/>
          </a:prstGeom>
          <a:noFill/>
        </p:spPr>
        <p:txBody>
          <a:bodyPr wrap="none" rtlCol="0">
            <a:spAutoFit/>
          </a:bodyPr>
          <a:lstStyle/>
          <a:p>
            <a:r>
              <a:rPr kumimoji="1" lang="ja-JP" altLang="en-US" sz="1600">
                <a:solidFill>
                  <a:srgbClr val="FF0000"/>
                </a:solidFill>
              </a:rPr>
              <a:t>⑤</a:t>
            </a:r>
            <a:endParaRPr kumimoji="1" lang="en-US" altLang="ja-JP" sz="1600">
              <a:solidFill>
                <a:srgbClr val="FF0000"/>
              </a:solidFill>
            </a:endParaRPr>
          </a:p>
        </p:txBody>
      </p:sp>
      <p:sp>
        <p:nvSpPr>
          <p:cNvPr id="23" name="右中かっこ 22">
            <a:extLst>
              <a:ext uri="{FF2B5EF4-FFF2-40B4-BE49-F238E27FC236}">
                <a16:creationId xmlns:a16="http://schemas.microsoft.com/office/drawing/2014/main" id="{32CAFF60-F8CA-47DB-8AC0-8E930BFB45D9}"/>
              </a:ext>
            </a:extLst>
          </p:cNvPr>
          <p:cNvSpPr/>
          <p:nvPr/>
        </p:nvSpPr>
        <p:spPr>
          <a:xfrm rot="5400000">
            <a:off x="3886517" y="4327862"/>
            <a:ext cx="109224" cy="4403144"/>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090884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00711C16-CB58-4A15-A9C6-11CE255F00BA}"/>
              </a:ext>
            </a:extLst>
          </p:cNvPr>
          <p:cNvPicPr>
            <a:picLocks noChangeAspect="1"/>
          </p:cNvPicPr>
          <p:nvPr/>
        </p:nvPicPr>
        <p:blipFill>
          <a:blip r:embed="rId3"/>
          <a:stretch>
            <a:fillRect/>
          </a:stretch>
        </p:blipFill>
        <p:spPr>
          <a:xfrm>
            <a:off x="4781164" y="2272290"/>
            <a:ext cx="4292585" cy="3002775"/>
          </a:xfrm>
          <a:prstGeom prst="rect">
            <a:avLst/>
          </a:prstGeom>
        </p:spPr>
      </p:pic>
      <p:sp>
        <p:nvSpPr>
          <p:cNvPr id="23" name="タイトル 22">
            <a:extLst>
              <a:ext uri="{FF2B5EF4-FFF2-40B4-BE49-F238E27FC236}">
                <a16:creationId xmlns:a16="http://schemas.microsoft.com/office/drawing/2014/main" id="{FB398876-9E13-416B-8512-3E4A4CAF87B0}"/>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cs typeface="Meiryo UI" panose="020B0604030504040204" pitchFamily="50" charset="-128"/>
              </a:rPr>
              <a:t>2.3</a:t>
            </a:r>
            <a:r>
              <a:rPr lang="ja-JP" altLang="en-US">
                <a:latin typeface="Meiryo UI" panose="020B0604030504040204" pitchFamily="50" charset="-128"/>
                <a:ea typeface="Meiryo UI" panose="020B0604030504040204" pitchFamily="50" charset="-128"/>
                <a:cs typeface="Meiryo UI" panose="020B0604030504040204" pitchFamily="50" charset="-128"/>
              </a:rPr>
              <a:t> データ項目定義</a:t>
            </a:r>
            <a:endParaRPr lang="ja-JP" altLang="en-US"/>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11</a:t>
            </a:fld>
            <a:endParaRPr lang="ja-JP" altLang="en-US"/>
          </a:p>
        </p:txBody>
      </p:sp>
      <p:sp>
        <p:nvSpPr>
          <p:cNvPr id="7" name="テキスト プレースホルダー 6">
            <a:extLst>
              <a:ext uri="{FF2B5EF4-FFF2-40B4-BE49-F238E27FC236}">
                <a16:creationId xmlns:a16="http://schemas.microsoft.com/office/drawing/2014/main" id="{C25C460B-71B0-4AE2-B4F3-51083B08AB10}"/>
              </a:ext>
            </a:extLst>
          </p:cNvPr>
          <p:cNvSpPr>
            <a:spLocks noGrp="1"/>
          </p:cNvSpPr>
          <p:nvPr>
            <p:ph type="body" sz="quarter" idx="13"/>
          </p:nvPr>
        </p:nvSpPr>
        <p:spPr/>
        <p:txBody>
          <a:bodyPr/>
          <a:lstStyle/>
          <a:p>
            <a:r>
              <a:rPr lang="en-US" altLang="ja-JP"/>
              <a:t>2. </a:t>
            </a:r>
            <a:r>
              <a:rPr lang="ja-JP" altLang="en-US"/>
              <a:t>推奨データセットの項目と確認事項</a:t>
            </a:r>
          </a:p>
        </p:txBody>
      </p:sp>
      <p:sp>
        <p:nvSpPr>
          <p:cNvPr id="24" name="テキスト プレースホルダー 23">
            <a:extLst>
              <a:ext uri="{FF2B5EF4-FFF2-40B4-BE49-F238E27FC236}">
                <a16:creationId xmlns:a16="http://schemas.microsoft.com/office/drawing/2014/main" id="{A3DEF869-95DD-4F16-B3BF-435E2BE112AC}"/>
              </a:ext>
            </a:extLst>
          </p:cNvPr>
          <p:cNvSpPr>
            <a:spLocks noGrp="1"/>
          </p:cNvSpPr>
          <p:nvPr>
            <p:ph type="body" sz="quarter" idx="14"/>
          </p:nvPr>
        </p:nvSpPr>
        <p:spPr>
          <a:xfrm>
            <a:off x="207963" y="884239"/>
            <a:ext cx="8728075" cy="424540"/>
          </a:xfrm>
        </p:spPr>
        <p:txBody>
          <a:bodyPr/>
          <a:lstStyle/>
          <a:p>
            <a:r>
              <a:rPr lang="ja-JP" altLang="en-US" dirty="0"/>
              <a:t>介護サービス事業所一覧のデータ項目定義を確認してみましょう。</a:t>
            </a:r>
          </a:p>
        </p:txBody>
      </p:sp>
      <p:sp>
        <p:nvSpPr>
          <p:cNvPr id="25" name="テキスト プレースホルダー 7">
            <a:extLst>
              <a:ext uri="{FF2B5EF4-FFF2-40B4-BE49-F238E27FC236}">
                <a16:creationId xmlns:a16="http://schemas.microsoft.com/office/drawing/2014/main" id="{66E29981-CC8E-445D-BE95-62FD2267ADA7}"/>
              </a:ext>
            </a:extLst>
          </p:cNvPr>
          <p:cNvSpPr>
            <a:spLocks noGrp="1"/>
          </p:cNvSpPr>
          <p:nvPr>
            <p:ph type="body" sz="quarter" idx="15"/>
          </p:nvPr>
        </p:nvSpPr>
        <p:spPr>
          <a:xfrm>
            <a:off x="224622" y="1382364"/>
            <a:ext cx="4563402" cy="5286996"/>
          </a:xfrm>
        </p:spPr>
        <p:txBody>
          <a:bodyPr>
            <a:normAutofit fontScale="85000" lnSpcReduction="20000"/>
          </a:bodyPr>
          <a:lstStyle/>
          <a:p>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介護サービス事業所一覧のデータ項目定義書は、以下の項目を必須・推奨としています。</a:t>
            </a:r>
          </a:p>
          <a:p>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必須項目</a:t>
            </a:r>
          </a:p>
          <a:p>
            <a:pPr marL="342900" indent="-342900">
              <a:buFont typeface="Arial" panose="020B0604020202020204" pitchFamily="34" charset="0"/>
              <a:buChar char="•"/>
            </a:pP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介護サービス事業所名称</a:t>
            </a:r>
          </a:p>
          <a:p>
            <a:pPr marL="342900" indent="-342900">
              <a:buFont typeface="Arial" panose="020B0604020202020204" pitchFamily="34" charset="0"/>
              <a:buChar char="•"/>
            </a:pP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介護サービス事業所名称</a:t>
            </a:r>
            <a:r>
              <a:rPr kumimoji="1" lang="en-US" altLang="ja-JP"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_</a:t>
            </a: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カナ</a:t>
            </a:r>
          </a:p>
          <a:p>
            <a:pPr marL="342900" indent="-342900">
              <a:buFont typeface="Arial" panose="020B0604020202020204" pitchFamily="34" charset="0"/>
              <a:buChar char="•"/>
            </a:pP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実施サービス</a:t>
            </a:r>
          </a:p>
          <a:p>
            <a:pPr marL="342900" indent="-342900">
              <a:buFont typeface="Arial" panose="020B0604020202020204" pitchFamily="34" charset="0"/>
              <a:buChar char="•"/>
            </a:pP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住所</a:t>
            </a:r>
          </a:p>
          <a:p>
            <a:pPr marL="342900" indent="-342900">
              <a:buFont typeface="Arial" panose="020B0604020202020204" pitchFamily="34" charset="0"/>
              <a:buChar char="•"/>
            </a:pP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電話番号</a:t>
            </a:r>
            <a:endParaRPr kumimoji="1" lang="en-US" altLang="ja-JP"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推奨項目</a:t>
            </a:r>
          </a:p>
          <a:p>
            <a:pPr marL="342900" indent="-342900">
              <a:buFont typeface="Arial" panose="020B0604020202020204" pitchFamily="34" charset="0"/>
              <a:buChar char="•"/>
            </a:pP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緯度</a:t>
            </a:r>
          </a:p>
          <a:p>
            <a:pPr marL="342900" indent="-342900">
              <a:buFont typeface="Arial" panose="020B0604020202020204" pitchFamily="34" charset="0"/>
              <a:buChar char="•"/>
            </a:pP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経度</a:t>
            </a:r>
          </a:p>
          <a:p>
            <a:pPr marL="342900" indent="-342900">
              <a:buFont typeface="Arial" panose="020B0604020202020204" pitchFamily="34" charset="0"/>
              <a:buChar char="•"/>
            </a:pPr>
            <a:r>
              <a:rPr kumimoji="1" lang="en-US" altLang="ja-JP"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FAX</a:t>
            </a: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番号</a:t>
            </a:r>
          </a:p>
          <a:p>
            <a:pPr marL="342900" indent="-342900">
              <a:buFont typeface="Arial" panose="020B0604020202020204" pitchFamily="34" charset="0"/>
              <a:buChar char="•"/>
            </a:pP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利用可能曜日</a:t>
            </a:r>
          </a:p>
          <a:p>
            <a:pPr marL="342900" indent="-342900">
              <a:buFont typeface="Arial" panose="020B0604020202020204" pitchFamily="34" charset="0"/>
              <a:buChar char="•"/>
            </a:pP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定員</a:t>
            </a:r>
          </a:p>
          <a:p>
            <a:pPr marL="342900" indent="-342900">
              <a:buFont typeface="Arial" panose="020B0604020202020204" pitchFamily="34" charset="0"/>
              <a:buChar char="•"/>
            </a:pPr>
            <a:r>
              <a:rPr kumimoji="1" lang="en-US" altLang="ja-JP"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URL</a:t>
            </a:r>
            <a:endPar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所属する地方公共団体が管理する介護サービス事業所データに、これらの項目があるか確認しましょう。必須項目に不足がある場合、調査することが望ましいです。</a:t>
            </a:r>
          </a:p>
          <a:p>
            <a:r>
              <a:rPr kumimoji="1" lang="en-US" altLang="ja-JP"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緯度・経度は住所から算出できます。</a:t>
            </a:r>
            <a:b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その方法については後述</a:t>
            </a:r>
          </a:p>
        </p:txBody>
      </p:sp>
      <p:sp>
        <p:nvSpPr>
          <p:cNvPr id="17" name="四角形: 角を丸くする 16">
            <a:extLst>
              <a:ext uri="{FF2B5EF4-FFF2-40B4-BE49-F238E27FC236}">
                <a16:creationId xmlns:a16="http://schemas.microsoft.com/office/drawing/2014/main" id="{198C85A9-D185-4FA3-BA9A-6692CA030143}"/>
              </a:ext>
            </a:extLst>
          </p:cNvPr>
          <p:cNvSpPr/>
          <p:nvPr/>
        </p:nvSpPr>
        <p:spPr>
          <a:xfrm>
            <a:off x="4969433" y="3712886"/>
            <a:ext cx="758029" cy="68766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ln>
              <a:noFill/>
            </a:endParaRPr>
          </a:p>
        </p:txBody>
      </p:sp>
      <p:sp>
        <p:nvSpPr>
          <p:cNvPr id="18" name="テキスト ボックス 17">
            <a:extLst>
              <a:ext uri="{FF2B5EF4-FFF2-40B4-BE49-F238E27FC236}">
                <a16:creationId xmlns:a16="http://schemas.microsoft.com/office/drawing/2014/main" id="{5363B2F7-726D-4ABB-AA53-0EA236BBDAB4}"/>
              </a:ext>
            </a:extLst>
          </p:cNvPr>
          <p:cNvSpPr txBox="1"/>
          <p:nvPr/>
        </p:nvSpPr>
        <p:spPr>
          <a:xfrm>
            <a:off x="4781164" y="1431786"/>
            <a:ext cx="3119765" cy="307777"/>
          </a:xfrm>
          <a:prstGeom prst="rect">
            <a:avLst/>
          </a:prstGeom>
          <a:noFill/>
        </p:spPr>
        <p:txBody>
          <a:bodyPr wrap="none" rtlCol="0">
            <a:spAutoFit/>
          </a:bodyPr>
          <a:lstStyle/>
          <a:p>
            <a:r>
              <a:rPr kumimoji="1" lang="en-US" altLang="ja-JP" sz="1400">
                <a:solidFill>
                  <a:srgbClr val="FF0000"/>
                </a:solidFill>
              </a:rPr>
              <a:t>C</a:t>
            </a:r>
            <a:r>
              <a:rPr kumimoji="1" lang="ja-JP" altLang="en-US" sz="1400">
                <a:solidFill>
                  <a:srgbClr val="FF0000"/>
                </a:solidFill>
              </a:rPr>
              <a:t>列「区分」が</a:t>
            </a:r>
            <a:r>
              <a:rPr kumimoji="1" lang="en-US" altLang="ja-JP" sz="1400">
                <a:solidFill>
                  <a:srgbClr val="FF0000"/>
                </a:solidFill>
              </a:rPr>
              <a:t>2</a:t>
            </a:r>
            <a:r>
              <a:rPr kumimoji="1" lang="ja-JP" altLang="en-US" sz="1400">
                <a:solidFill>
                  <a:srgbClr val="FF0000"/>
                </a:solidFill>
              </a:rPr>
              <a:t>重丸◎である項目は必須</a:t>
            </a:r>
          </a:p>
        </p:txBody>
      </p:sp>
      <p:cxnSp>
        <p:nvCxnSpPr>
          <p:cNvPr id="29" name="直線矢印コネクタ 28">
            <a:extLst>
              <a:ext uri="{FF2B5EF4-FFF2-40B4-BE49-F238E27FC236}">
                <a16:creationId xmlns:a16="http://schemas.microsoft.com/office/drawing/2014/main" id="{8110817D-6331-451B-9128-F27BDDA7989E}"/>
              </a:ext>
            </a:extLst>
          </p:cNvPr>
          <p:cNvCxnSpPr>
            <a:cxnSpLocks/>
            <a:stCxn id="18" idx="2"/>
            <a:endCxn id="17" idx="0"/>
          </p:cNvCxnSpPr>
          <p:nvPr/>
        </p:nvCxnSpPr>
        <p:spPr>
          <a:xfrm flipH="1">
            <a:off x="5348448" y="1739563"/>
            <a:ext cx="992599" cy="19733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四角形: 角を丸くする 32">
            <a:extLst>
              <a:ext uri="{FF2B5EF4-FFF2-40B4-BE49-F238E27FC236}">
                <a16:creationId xmlns:a16="http://schemas.microsoft.com/office/drawing/2014/main" id="{FFBB3A7E-68BA-4434-B1AE-52DF61E8A424}"/>
              </a:ext>
            </a:extLst>
          </p:cNvPr>
          <p:cNvSpPr/>
          <p:nvPr/>
        </p:nvSpPr>
        <p:spPr>
          <a:xfrm>
            <a:off x="6218062" y="2890558"/>
            <a:ext cx="1004000" cy="12470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ln>
              <a:noFill/>
            </a:endParaRPr>
          </a:p>
        </p:txBody>
      </p:sp>
      <p:sp>
        <p:nvSpPr>
          <p:cNvPr id="36" name="テキスト ボックス 35">
            <a:extLst>
              <a:ext uri="{FF2B5EF4-FFF2-40B4-BE49-F238E27FC236}">
                <a16:creationId xmlns:a16="http://schemas.microsoft.com/office/drawing/2014/main" id="{D0B9BAE3-AADE-4F54-93DA-D7174335FAD7}"/>
              </a:ext>
            </a:extLst>
          </p:cNvPr>
          <p:cNvSpPr txBox="1"/>
          <p:nvPr/>
        </p:nvSpPr>
        <p:spPr>
          <a:xfrm>
            <a:off x="6462786" y="1650175"/>
            <a:ext cx="2486578" cy="523220"/>
          </a:xfrm>
          <a:prstGeom prst="rect">
            <a:avLst/>
          </a:prstGeom>
          <a:noFill/>
        </p:spPr>
        <p:txBody>
          <a:bodyPr wrap="none" rtlCol="0">
            <a:spAutoFit/>
          </a:bodyPr>
          <a:lstStyle/>
          <a:p>
            <a:r>
              <a:rPr kumimoji="1" lang="en-US" altLang="ja-JP" sz="1400">
                <a:solidFill>
                  <a:srgbClr val="FF0000"/>
                </a:solidFill>
              </a:rPr>
              <a:t>ID</a:t>
            </a:r>
            <a:r>
              <a:rPr kumimoji="1" lang="ja-JP" altLang="en-US" sz="1400">
                <a:solidFill>
                  <a:srgbClr val="FF0000"/>
                </a:solidFill>
              </a:rPr>
              <a:t>・日付・住所等の記載方法は</a:t>
            </a:r>
            <a:br>
              <a:rPr kumimoji="1" lang="ja-JP" altLang="en-US" sz="1400">
                <a:solidFill>
                  <a:srgbClr val="FF0000"/>
                </a:solidFill>
              </a:rPr>
            </a:br>
            <a:r>
              <a:rPr kumimoji="1" lang="ja-JP" altLang="en-US" sz="1400">
                <a:solidFill>
                  <a:srgbClr val="FF0000"/>
                </a:solidFill>
              </a:rPr>
              <a:t>「共通ルール」に定められている</a:t>
            </a:r>
          </a:p>
        </p:txBody>
      </p:sp>
      <p:cxnSp>
        <p:nvCxnSpPr>
          <p:cNvPr id="37" name="直線矢印コネクタ 36">
            <a:extLst>
              <a:ext uri="{FF2B5EF4-FFF2-40B4-BE49-F238E27FC236}">
                <a16:creationId xmlns:a16="http://schemas.microsoft.com/office/drawing/2014/main" id="{92EECE27-1A2A-4250-9645-AF993FA6C1D5}"/>
              </a:ext>
            </a:extLst>
          </p:cNvPr>
          <p:cNvCxnSpPr>
            <a:cxnSpLocks/>
            <a:stCxn id="36" idx="2"/>
            <a:endCxn id="33" idx="0"/>
          </p:cNvCxnSpPr>
          <p:nvPr/>
        </p:nvCxnSpPr>
        <p:spPr>
          <a:xfrm flipH="1">
            <a:off x="6720062" y="2173395"/>
            <a:ext cx="986013" cy="7171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四角形: 角を丸くする 40">
            <a:extLst>
              <a:ext uri="{FF2B5EF4-FFF2-40B4-BE49-F238E27FC236}">
                <a16:creationId xmlns:a16="http://schemas.microsoft.com/office/drawing/2014/main" id="{73E1B1E3-4CFA-49BF-9722-849B4B017946}"/>
              </a:ext>
            </a:extLst>
          </p:cNvPr>
          <p:cNvSpPr/>
          <p:nvPr/>
        </p:nvSpPr>
        <p:spPr>
          <a:xfrm>
            <a:off x="4969149" y="4556104"/>
            <a:ext cx="758029" cy="30777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ln>
              <a:noFill/>
            </a:endParaRPr>
          </a:p>
        </p:txBody>
      </p:sp>
      <p:sp>
        <p:nvSpPr>
          <p:cNvPr id="42" name="テキスト ボックス 41">
            <a:extLst>
              <a:ext uri="{FF2B5EF4-FFF2-40B4-BE49-F238E27FC236}">
                <a16:creationId xmlns:a16="http://schemas.microsoft.com/office/drawing/2014/main" id="{8BAC2D1A-D167-470F-8BFE-CE97A32FC08A}"/>
              </a:ext>
            </a:extLst>
          </p:cNvPr>
          <p:cNvSpPr txBox="1"/>
          <p:nvPr/>
        </p:nvSpPr>
        <p:spPr>
          <a:xfrm>
            <a:off x="5102405" y="5232329"/>
            <a:ext cx="3119765" cy="307777"/>
          </a:xfrm>
          <a:prstGeom prst="rect">
            <a:avLst/>
          </a:prstGeom>
          <a:noFill/>
        </p:spPr>
        <p:txBody>
          <a:bodyPr wrap="none" rtlCol="0">
            <a:spAutoFit/>
          </a:bodyPr>
          <a:lstStyle/>
          <a:p>
            <a:r>
              <a:rPr kumimoji="1" lang="en-US" altLang="ja-JP" sz="1400" dirty="0">
                <a:solidFill>
                  <a:srgbClr val="FF0000"/>
                </a:solidFill>
              </a:rPr>
              <a:t>C</a:t>
            </a:r>
            <a:r>
              <a:rPr kumimoji="1" lang="ja-JP" altLang="en-US" sz="1400" dirty="0">
                <a:solidFill>
                  <a:srgbClr val="FF0000"/>
                </a:solidFill>
              </a:rPr>
              <a:t>列「区分」が</a:t>
            </a:r>
            <a:r>
              <a:rPr kumimoji="1" lang="en-US" altLang="ja-JP" sz="1400" dirty="0">
                <a:solidFill>
                  <a:srgbClr val="FF0000"/>
                </a:solidFill>
              </a:rPr>
              <a:t>1</a:t>
            </a:r>
            <a:r>
              <a:rPr kumimoji="1" lang="ja-JP" altLang="en-US" sz="1400" dirty="0">
                <a:solidFill>
                  <a:srgbClr val="FF0000"/>
                </a:solidFill>
              </a:rPr>
              <a:t>重丸○である項目は推奨</a:t>
            </a:r>
          </a:p>
        </p:txBody>
      </p:sp>
      <p:cxnSp>
        <p:nvCxnSpPr>
          <p:cNvPr id="43" name="直線矢印コネクタ 42">
            <a:extLst>
              <a:ext uri="{FF2B5EF4-FFF2-40B4-BE49-F238E27FC236}">
                <a16:creationId xmlns:a16="http://schemas.microsoft.com/office/drawing/2014/main" id="{1E7C4395-7E40-44D8-80DC-ACD3AA1B6303}"/>
              </a:ext>
            </a:extLst>
          </p:cNvPr>
          <p:cNvCxnSpPr>
            <a:cxnSpLocks/>
            <a:stCxn id="42" idx="0"/>
            <a:endCxn id="41" idx="2"/>
          </p:cNvCxnSpPr>
          <p:nvPr/>
        </p:nvCxnSpPr>
        <p:spPr>
          <a:xfrm flipH="1" flipV="1">
            <a:off x="5348164" y="4863881"/>
            <a:ext cx="1314124" cy="3684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9544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1A26B340-5658-4052-9910-1D85A8C7FE62}"/>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cs typeface="Meiryo UI" panose="020B0604030504040204" pitchFamily="50" charset="-128"/>
              </a:rPr>
              <a:t>2.4</a:t>
            </a:r>
            <a:r>
              <a:rPr lang="ja-JP" altLang="en-US">
                <a:latin typeface="Meiryo UI" panose="020B0604030504040204" pitchFamily="50" charset="-128"/>
                <a:ea typeface="Meiryo UI" panose="020B0604030504040204" pitchFamily="50" charset="-128"/>
                <a:cs typeface="Meiryo UI" panose="020B0604030504040204" pitchFamily="50" charset="-128"/>
              </a:rPr>
              <a:t> 共通ルールの記載事項①</a:t>
            </a:r>
            <a:endParaRPr kumimoji="1" lang="ja-JP" altLang="en-US"/>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12</a:t>
            </a:fld>
            <a:endParaRPr lang="ja-JP" altLang="en-US"/>
          </a:p>
        </p:txBody>
      </p:sp>
      <p:sp>
        <p:nvSpPr>
          <p:cNvPr id="10" name="テキスト プレースホルダー 9">
            <a:extLst>
              <a:ext uri="{FF2B5EF4-FFF2-40B4-BE49-F238E27FC236}">
                <a16:creationId xmlns:a16="http://schemas.microsoft.com/office/drawing/2014/main" id="{EAD4E65F-68C8-4846-A844-9CE61CFC8C02}"/>
              </a:ext>
            </a:extLst>
          </p:cNvPr>
          <p:cNvSpPr>
            <a:spLocks noGrp="1"/>
          </p:cNvSpPr>
          <p:nvPr>
            <p:ph type="body" sz="quarter" idx="13"/>
          </p:nvPr>
        </p:nvSpPr>
        <p:spPr/>
        <p:txBody>
          <a:bodyPr/>
          <a:lstStyle/>
          <a:p>
            <a:r>
              <a:rPr kumimoji="1" lang="en-US" altLang="ja-JP"/>
              <a:t>2. </a:t>
            </a:r>
            <a:r>
              <a:rPr kumimoji="1" lang="ja-JP" altLang="en-US"/>
              <a:t>推奨データセットの項目と確認事項</a:t>
            </a:r>
          </a:p>
        </p:txBody>
      </p:sp>
      <p:sp>
        <p:nvSpPr>
          <p:cNvPr id="11" name="テキスト プレースホルダー 10">
            <a:extLst>
              <a:ext uri="{FF2B5EF4-FFF2-40B4-BE49-F238E27FC236}">
                <a16:creationId xmlns:a16="http://schemas.microsoft.com/office/drawing/2014/main" id="{B947162F-95D7-4D16-91E7-E1A7AD59C973}"/>
              </a:ext>
            </a:extLst>
          </p:cNvPr>
          <p:cNvSpPr>
            <a:spLocks noGrp="1"/>
          </p:cNvSpPr>
          <p:nvPr>
            <p:ph type="body" sz="quarter" idx="14"/>
          </p:nvPr>
        </p:nvSpPr>
        <p:spPr>
          <a:xfrm>
            <a:off x="207963" y="884239"/>
            <a:ext cx="8728075" cy="726758"/>
          </a:xfrm>
        </p:spPr>
        <p:txBody>
          <a:bodyPr>
            <a:normAutofit/>
          </a:bodyPr>
          <a:lstStyle/>
          <a:p>
            <a:r>
              <a:rPr lang="ja-JP" altLang="en-US"/>
              <a:t>推奨データセットの最後のシート「データ項目特記事項」に、</a:t>
            </a:r>
            <a:r>
              <a:rPr lang="en-US" altLang="ja-JP"/>
              <a:t>ID</a:t>
            </a:r>
            <a:r>
              <a:rPr lang="ja-JP" altLang="en-US"/>
              <a:t>・日付・緯度・経度等を入力する際の共通ルールが記載されているので、確認しましょう。</a:t>
            </a:r>
            <a:endParaRPr kumimoji="1" lang="ja-JP" altLang="en-US"/>
          </a:p>
        </p:txBody>
      </p:sp>
      <p:sp>
        <p:nvSpPr>
          <p:cNvPr id="19" name="テキスト プレースホルダー 7">
            <a:extLst>
              <a:ext uri="{FF2B5EF4-FFF2-40B4-BE49-F238E27FC236}">
                <a16:creationId xmlns:a16="http://schemas.microsoft.com/office/drawing/2014/main" id="{FA5EBE15-D5C2-4E8C-ABC6-90579FEFF4DE}"/>
              </a:ext>
            </a:extLst>
          </p:cNvPr>
          <p:cNvSpPr>
            <a:spLocks noGrp="1"/>
          </p:cNvSpPr>
          <p:nvPr>
            <p:ph type="body" sz="quarter" idx="15"/>
          </p:nvPr>
        </p:nvSpPr>
        <p:spPr>
          <a:xfrm>
            <a:off x="224622" y="1788806"/>
            <a:ext cx="4635410" cy="4787496"/>
          </a:xfrm>
        </p:spPr>
        <p:txBody>
          <a:bodyPr>
            <a:normAutofit fontScale="92500" lnSpcReduction="10000"/>
          </a:bodyPr>
          <a:lstStyle/>
          <a:p>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介護サービス事業所一覧に関連する項目のうち、以下のものについては、「共通ルール」を確認しましょう。</a:t>
            </a:r>
          </a:p>
          <a:p>
            <a:pPr marL="342900" indent="-342900">
              <a:buFont typeface="Arial" panose="020B0604020202020204" pitchFamily="34" charset="0"/>
              <a:buChar char="•"/>
            </a:pPr>
            <a:r>
              <a:rPr kumimoji="1" lang="en-US" altLang="ja-JP"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ID</a:t>
            </a: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項目（</a:t>
            </a:r>
            <a:r>
              <a:rPr kumimoji="1" lang="en-US" altLang="ja-JP"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No</a:t>
            </a: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・都道府県コード・市町村コード）</a:t>
            </a:r>
          </a:p>
          <a:p>
            <a:pPr marL="342900" indent="-342900">
              <a:buFont typeface="Arial" panose="020B0604020202020204" pitchFamily="34" charset="0"/>
              <a:buChar char="•"/>
            </a:pP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名称</a:t>
            </a:r>
            <a:r>
              <a:rPr kumimoji="1" lang="en-US" altLang="ja-JP"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_</a:t>
            </a: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カナ</a:t>
            </a:r>
          </a:p>
          <a:p>
            <a:pPr marL="342900" indent="-342900">
              <a:buFont typeface="Arial" panose="020B0604020202020204" pitchFamily="34" charset="0"/>
              <a:buChar char="•"/>
            </a:pP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住所</a:t>
            </a:r>
          </a:p>
          <a:p>
            <a:pPr marL="342900" indent="-342900">
              <a:buFont typeface="Arial" panose="020B0604020202020204" pitchFamily="34" charset="0"/>
              <a:buChar char="•"/>
            </a:pP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緯度・経度</a:t>
            </a:r>
          </a:p>
          <a:p>
            <a:pPr marL="342900" indent="-342900">
              <a:buFont typeface="Arial" panose="020B0604020202020204" pitchFamily="34" charset="0"/>
              <a:buChar char="•"/>
            </a:pP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電話番号</a:t>
            </a:r>
          </a:p>
          <a:p>
            <a:pPr marL="342900" indent="-342900">
              <a:buFont typeface="Arial" panose="020B0604020202020204" pitchFamily="34" charset="0"/>
              <a:buChar char="•"/>
            </a:pP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内線番号</a:t>
            </a:r>
            <a:endParaRPr kumimoji="1" lang="en-US" altLang="ja-JP"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buFont typeface="Arial" panose="020B0604020202020204" pitchFamily="34" charset="0"/>
              <a:buChar char="•"/>
            </a:pPr>
            <a:r>
              <a:rPr kumimoji="1" lang="en-US" altLang="ja-JP"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FAX</a:t>
            </a: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番号</a:t>
            </a:r>
          </a:p>
          <a:p>
            <a:pPr marL="342900" indent="-342900">
              <a:buFont typeface="Arial" panose="020B0604020202020204" pitchFamily="34" charset="0"/>
              <a:buChar char="•"/>
            </a:pP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利用可能曜日</a:t>
            </a:r>
            <a:endParaRPr kumimoji="1" lang="en-US" altLang="ja-JP"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一部の項目については、政府</a:t>
            </a:r>
            <a:r>
              <a:rPr kumimoji="1" lang="en-US" altLang="ja-JP"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CIO</a:t>
            </a: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ポータル「</a:t>
            </a:r>
            <a:r>
              <a:rPr lang="ja-JP" altLang="en-US" b="0" i="0" dirty="0">
                <a:solidFill>
                  <a:srgbClr val="000000"/>
                </a:solidFill>
                <a:effectLst/>
                <a:latin typeface="noto sans"/>
              </a:rPr>
              <a:t>標準ガイドライン群」の「データ連携モデル」に記載があります。</a:t>
            </a:r>
            <a:endPar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dirty="0">
                <a:hlinkClick r:id="rId3"/>
              </a:rPr>
              <a:t>https://cio.go.jp/guides#renkeimodel</a:t>
            </a:r>
            <a:endParaRPr lang="ja-JP" altLang="en-US" dirty="0"/>
          </a:p>
          <a:p>
            <a:r>
              <a:rPr kumimoji="1" lang="en-US" altLang="ja-JP"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「データ項目特記事項」内の「行政データ連携標準ガイドブック」は、</a:t>
            </a:r>
            <a:r>
              <a:rPr lang="ja-JP" altLang="en-US" b="0" i="0" dirty="0">
                <a:solidFill>
                  <a:srgbClr val="000000"/>
                </a:solidFill>
                <a:effectLst/>
                <a:latin typeface="noto sans"/>
              </a:rPr>
              <a:t> 「データ連携モデル」と読み替えてください。</a:t>
            </a:r>
            <a:endParaRPr kumimoji="1" lang="en-US" altLang="ja-JP"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a:extLst>
              <a:ext uri="{FF2B5EF4-FFF2-40B4-BE49-F238E27FC236}">
                <a16:creationId xmlns:a16="http://schemas.microsoft.com/office/drawing/2014/main" id="{6504B952-4369-4B0B-AD0E-E6BFD6F27F61}"/>
              </a:ext>
            </a:extLst>
          </p:cNvPr>
          <p:cNvPicPr>
            <a:picLocks noChangeAspect="1"/>
          </p:cNvPicPr>
          <p:nvPr/>
        </p:nvPicPr>
        <p:blipFill>
          <a:blip r:embed="rId4"/>
          <a:stretch>
            <a:fillRect/>
          </a:stretch>
        </p:blipFill>
        <p:spPr>
          <a:xfrm>
            <a:off x="4910288" y="2420888"/>
            <a:ext cx="4025750" cy="2653418"/>
          </a:xfrm>
          <a:prstGeom prst="rect">
            <a:avLst/>
          </a:prstGeom>
        </p:spPr>
      </p:pic>
    </p:spTree>
    <p:extLst>
      <p:ext uri="{BB962C8B-B14F-4D97-AF65-F5344CB8AC3E}">
        <p14:creationId xmlns:p14="http://schemas.microsoft.com/office/powerpoint/2010/main" val="2306857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1A26B340-5658-4052-9910-1D85A8C7FE62}"/>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cs typeface="Meiryo UI" panose="020B0604030504040204" pitchFamily="50" charset="-128"/>
              </a:rPr>
              <a:t>2.4</a:t>
            </a:r>
            <a:r>
              <a:rPr lang="ja-JP" altLang="en-US">
                <a:latin typeface="Meiryo UI" panose="020B0604030504040204" pitchFamily="50" charset="-128"/>
                <a:ea typeface="Meiryo UI" panose="020B0604030504040204" pitchFamily="50" charset="-128"/>
                <a:cs typeface="Meiryo UI" panose="020B0604030504040204" pitchFamily="50" charset="-128"/>
              </a:rPr>
              <a:t> 共通ルールの記載事項②</a:t>
            </a:r>
            <a:endParaRPr kumimoji="1" lang="ja-JP" altLang="en-US"/>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13</a:t>
            </a:fld>
            <a:endParaRPr lang="ja-JP" altLang="en-US"/>
          </a:p>
        </p:txBody>
      </p:sp>
      <p:sp>
        <p:nvSpPr>
          <p:cNvPr id="10" name="テキスト プレースホルダー 9">
            <a:extLst>
              <a:ext uri="{FF2B5EF4-FFF2-40B4-BE49-F238E27FC236}">
                <a16:creationId xmlns:a16="http://schemas.microsoft.com/office/drawing/2014/main" id="{EAD4E65F-68C8-4846-A844-9CE61CFC8C02}"/>
              </a:ext>
            </a:extLst>
          </p:cNvPr>
          <p:cNvSpPr>
            <a:spLocks noGrp="1"/>
          </p:cNvSpPr>
          <p:nvPr>
            <p:ph type="body" sz="quarter" idx="13"/>
          </p:nvPr>
        </p:nvSpPr>
        <p:spPr/>
        <p:txBody>
          <a:bodyPr/>
          <a:lstStyle/>
          <a:p>
            <a:r>
              <a:rPr kumimoji="1" lang="en-US" altLang="ja-JP"/>
              <a:t>2. </a:t>
            </a:r>
            <a:r>
              <a:rPr kumimoji="1" lang="ja-JP" altLang="en-US"/>
              <a:t>推奨データセットの項目と確認事項</a:t>
            </a:r>
          </a:p>
        </p:txBody>
      </p:sp>
      <p:sp>
        <p:nvSpPr>
          <p:cNvPr id="11" name="テキスト プレースホルダー 10">
            <a:extLst>
              <a:ext uri="{FF2B5EF4-FFF2-40B4-BE49-F238E27FC236}">
                <a16:creationId xmlns:a16="http://schemas.microsoft.com/office/drawing/2014/main" id="{B947162F-95D7-4D16-91E7-E1A7AD59C973}"/>
              </a:ext>
            </a:extLst>
          </p:cNvPr>
          <p:cNvSpPr>
            <a:spLocks noGrp="1"/>
          </p:cNvSpPr>
          <p:nvPr>
            <p:ph type="body" sz="quarter" idx="14"/>
          </p:nvPr>
        </p:nvSpPr>
        <p:spPr>
          <a:xfrm>
            <a:off x="207963" y="884239"/>
            <a:ext cx="8728075" cy="445787"/>
          </a:xfrm>
        </p:spPr>
        <p:txBody>
          <a:bodyPr>
            <a:normAutofit/>
          </a:bodyPr>
          <a:lstStyle/>
          <a:p>
            <a:r>
              <a:rPr lang="ja-JP" altLang="en-US"/>
              <a:t>定められている共通ルールの一部を紹介します。</a:t>
            </a:r>
            <a:endParaRPr kumimoji="1" lang="ja-JP" altLang="en-US"/>
          </a:p>
        </p:txBody>
      </p:sp>
      <p:sp>
        <p:nvSpPr>
          <p:cNvPr id="19" name="テキスト プレースホルダー 7">
            <a:extLst>
              <a:ext uri="{FF2B5EF4-FFF2-40B4-BE49-F238E27FC236}">
                <a16:creationId xmlns:a16="http://schemas.microsoft.com/office/drawing/2014/main" id="{FA5EBE15-D5C2-4E8C-ABC6-90579FEFF4DE}"/>
              </a:ext>
            </a:extLst>
          </p:cNvPr>
          <p:cNvSpPr>
            <a:spLocks noGrp="1"/>
          </p:cNvSpPr>
          <p:nvPr>
            <p:ph type="body" sz="quarter" idx="15"/>
          </p:nvPr>
        </p:nvSpPr>
        <p:spPr>
          <a:xfrm>
            <a:off x="224621" y="1507835"/>
            <a:ext cx="8728075" cy="5068467"/>
          </a:xfrm>
        </p:spPr>
        <p:txBody>
          <a:bodyPr>
            <a:normAutofit/>
          </a:bodyPr>
          <a:lstStyle/>
          <a:p>
            <a:pPr marL="285750" indent="-285750">
              <a:buFont typeface="Arial" panose="020B0604020202020204" pitchFamily="34" charset="0"/>
              <a:buChar char="•"/>
            </a:pPr>
            <a:r>
              <a:rPr kumimoji="1" lang="ja-JP" altLang="en-US" sz="16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全体的なルール</a:t>
            </a:r>
            <a:br>
              <a:rPr kumimoji="1" lang="en-US" altLang="ja-JP" sz="16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14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特別な記載ルールがない限り、英数字は半角文字とする。</a:t>
            </a:r>
            <a:br>
              <a:rPr kumimoji="1" lang="en-US" altLang="ja-JP" sz="14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14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特別な記載ルールがない限り、カタカナは全角文字とする。</a:t>
            </a:r>
            <a:br>
              <a:rPr kumimoji="1" lang="en-US" altLang="ja-JP" sz="14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14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システム環境に依存する文字は使用しない。</a:t>
            </a:r>
            <a:br>
              <a:rPr kumimoji="1" lang="en-US" altLang="ja-JP" sz="14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4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（ローマ数字・丸数字・</a:t>
            </a:r>
            <a:r>
              <a:rPr kumimoji="1" lang="en-US" altLang="ja-JP" sz="14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4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文字に複数の文字が含まれる文字など）</a:t>
            </a:r>
            <a:endParaRPr kumimoji="1" lang="en-US" altLang="ja-JP" sz="14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kumimoji="1" lang="ja-JP" altLang="en-US" sz="16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カナ項目</a:t>
            </a:r>
            <a:br>
              <a:rPr kumimoji="1" lang="ja-JP" altLang="en-US" sz="16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14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「－」は全角長音を利用する。</a:t>
            </a:r>
          </a:p>
          <a:p>
            <a:pPr marL="285750" indent="-285750">
              <a:buFont typeface="Arial" panose="020B0604020202020204" pitchFamily="34" charset="0"/>
              <a:buChar char="•"/>
            </a:pPr>
            <a:r>
              <a:rPr kumimoji="1" lang="ja-JP" altLang="en-US" sz="16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住所</a:t>
            </a:r>
            <a:br>
              <a:rPr kumimoji="1" lang="en-US" altLang="ja-JP" sz="16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14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都道府県から記述し、「町・字」までかな漢字</a:t>
            </a:r>
            <a:br>
              <a:rPr kumimoji="1" lang="en-US" altLang="ja-JP" sz="14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14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○○支庁、○○郡、大字名の前につく「大字」の文字、字の前につく「字」の文字は省略可能</a:t>
            </a:r>
            <a:br>
              <a:rPr kumimoji="1" lang="en-US" altLang="ja-JP" sz="14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14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「町・大字」に「丁目」が含まれるときには、「丁目」以下は半角数字と半角ハイフン区切り</a:t>
            </a:r>
            <a:endParaRPr kumimoji="1" lang="en-US" altLang="ja-JP" sz="14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日付・時刻</a:t>
            </a:r>
            <a:br>
              <a:rPr lang="en-US" altLang="ja-JP">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40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日付は、</a:t>
            </a:r>
            <a:r>
              <a:rPr lang="en-US" altLang="ja-JP" sz="140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YYYY-MM-DD </a:t>
            </a:r>
            <a:r>
              <a:rPr lang="ja-JP" altLang="en-US" sz="140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という形で表記する。（例</a:t>
            </a:r>
            <a:r>
              <a:rPr lang="en-US" altLang="ja-JP" sz="140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2020-07-01</a:t>
            </a:r>
            <a:r>
              <a:rPr lang="ja-JP" altLang="en-US" sz="140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br>
              <a:rPr lang="ja-JP" altLang="en-US" sz="140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40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時刻は、</a:t>
            </a:r>
            <a:r>
              <a:rPr lang="en-US" altLang="ja-JP" sz="140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HH:MM:SS</a:t>
            </a:r>
            <a:r>
              <a:rPr lang="ja-JP" altLang="en-US" sz="140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という形で表記する。（例</a:t>
            </a:r>
            <a:r>
              <a:rPr lang="en-US" altLang="ja-JP" sz="140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01:23:45</a:t>
            </a:r>
            <a:r>
              <a:rPr lang="ja-JP" altLang="en-US" sz="140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p>
          <a:p>
            <a:pPr marL="285750" indent="-285750">
              <a:buFont typeface="Arial" panose="020B0604020202020204" pitchFamily="34" charset="0"/>
              <a:buChar char="•"/>
            </a:pPr>
            <a:r>
              <a:rPr lang="ja-JP" altLang="en-US">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曜日</a:t>
            </a:r>
            <a:br>
              <a:rPr lang="ja-JP" altLang="en-US">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40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月曜日・火曜日・</a:t>
            </a:r>
            <a:r>
              <a:rPr lang="en-US" altLang="ja-JP" sz="140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・日曜日 または 月・火・</a:t>
            </a:r>
            <a:r>
              <a:rPr lang="en-US" altLang="ja-JP" sz="140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・日と表記する。</a:t>
            </a:r>
            <a:br>
              <a:rPr lang="en-US" altLang="ja-JP" sz="140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40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列挙する場合は、月曜日～日曜日の順に記入し、「曜日」を含めない。（例</a:t>
            </a:r>
            <a:r>
              <a:rPr lang="en-US" altLang="ja-JP" sz="140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月水金）</a:t>
            </a:r>
            <a:endParaRPr lang="en-US" altLang="ja-JP" sz="140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緯度・経度</a:t>
            </a:r>
            <a:br>
              <a:rPr lang="ja-JP" altLang="en-US">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40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- 10</a:t>
            </a:r>
            <a:r>
              <a:rPr lang="ja-JP" altLang="en-US" sz="140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進数表記で小数点以下</a:t>
            </a:r>
            <a:r>
              <a:rPr lang="en-US" altLang="ja-JP" sz="140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40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桁とする。</a:t>
            </a:r>
            <a:br>
              <a:rPr lang="en-US" altLang="ja-JP">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br>
            <a:endParaRPr lang="en-US" altLang="ja-JP">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endParaRPr kumimoji="1" lang="ja-JP" altLang="en-US" sz="16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endParaRPr kumimoji="1" lang="ja-JP" altLang="en-US" sz="13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5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568189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1A26B340-5658-4052-9910-1D85A8C7FE62}"/>
              </a:ext>
            </a:extLst>
          </p:cNvPr>
          <p:cNvSpPr>
            <a:spLocks noGrp="1"/>
          </p:cNvSpPr>
          <p:nvPr>
            <p:ph type="title"/>
          </p:nvPr>
        </p:nvSpPr>
        <p:spPr/>
        <p:txBody>
          <a:bodyPr>
            <a:norm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2.4</a:t>
            </a:r>
            <a:r>
              <a:rPr lang="ja-JP" altLang="en-US" dirty="0">
                <a:latin typeface="Meiryo UI" panose="020B0604030504040204" pitchFamily="50" charset="-128"/>
                <a:ea typeface="Meiryo UI" panose="020B0604030504040204" pitchFamily="50" charset="-128"/>
                <a:cs typeface="Meiryo UI" panose="020B0604030504040204" pitchFamily="50" charset="-128"/>
              </a:rPr>
              <a:t> 共通ルールの記載事項③</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14</a:t>
            </a:fld>
            <a:endParaRPr lang="ja-JP" altLang="en-US"/>
          </a:p>
        </p:txBody>
      </p:sp>
      <p:sp>
        <p:nvSpPr>
          <p:cNvPr id="10" name="テキスト プレースホルダー 9">
            <a:extLst>
              <a:ext uri="{FF2B5EF4-FFF2-40B4-BE49-F238E27FC236}">
                <a16:creationId xmlns:a16="http://schemas.microsoft.com/office/drawing/2014/main" id="{EAD4E65F-68C8-4846-A844-9CE61CFC8C02}"/>
              </a:ext>
            </a:extLst>
          </p:cNvPr>
          <p:cNvSpPr>
            <a:spLocks noGrp="1"/>
          </p:cNvSpPr>
          <p:nvPr>
            <p:ph type="body" sz="quarter" idx="13"/>
          </p:nvPr>
        </p:nvSpPr>
        <p:spPr/>
        <p:txBody>
          <a:bodyPr/>
          <a:lstStyle/>
          <a:p>
            <a:r>
              <a:rPr kumimoji="1" lang="en-US" altLang="ja-JP"/>
              <a:t>2. </a:t>
            </a:r>
            <a:r>
              <a:rPr kumimoji="1" lang="ja-JP" altLang="en-US"/>
              <a:t>推奨データセットの項目と確認事項</a:t>
            </a:r>
          </a:p>
        </p:txBody>
      </p:sp>
      <p:sp>
        <p:nvSpPr>
          <p:cNvPr id="11" name="テキスト プレースホルダー 10">
            <a:extLst>
              <a:ext uri="{FF2B5EF4-FFF2-40B4-BE49-F238E27FC236}">
                <a16:creationId xmlns:a16="http://schemas.microsoft.com/office/drawing/2014/main" id="{B947162F-95D7-4D16-91E7-E1A7AD59C973}"/>
              </a:ext>
            </a:extLst>
          </p:cNvPr>
          <p:cNvSpPr>
            <a:spLocks noGrp="1"/>
          </p:cNvSpPr>
          <p:nvPr>
            <p:ph type="body" sz="quarter" idx="14"/>
          </p:nvPr>
        </p:nvSpPr>
        <p:spPr>
          <a:xfrm>
            <a:off x="207963" y="884239"/>
            <a:ext cx="8728075" cy="445787"/>
          </a:xfrm>
        </p:spPr>
        <p:txBody>
          <a:bodyPr>
            <a:normAutofit/>
          </a:bodyPr>
          <a:lstStyle/>
          <a:p>
            <a:r>
              <a:rPr lang="ja-JP" altLang="en-US" dirty="0"/>
              <a:t>「介護サービス事業所一覧」には、以下の共通ルールが定められています。</a:t>
            </a:r>
            <a:endParaRPr kumimoji="1" lang="ja-JP" altLang="en-US" dirty="0"/>
          </a:p>
        </p:txBody>
      </p:sp>
      <p:sp>
        <p:nvSpPr>
          <p:cNvPr id="19" name="テキスト プレースホルダー 7">
            <a:extLst>
              <a:ext uri="{FF2B5EF4-FFF2-40B4-BE49-F238E27FC236}">
                <a16:creationId xmlns:a16="http://schemas.microsoft.com/office/drawing/2014/main" id="{FA5EBE15-D5C2-4E8C-ABC6-90579FEFF4DE}"/>
              </a:ext>
            </a:extLst>
          </p:cNvPr>
          <p:cNvSpPr>
            <a:spLocks noGrp="1"/>
          </p:cNvSpPr>
          <p:nvPr>
            <p:ph type="body" sz="quarter" idx="15"/>
          </p:nvPr>
        </p:nvSpPr>
        <p:spPr>
          <a:xfrm>
            <a:off x="224621" y="1507835"/>
            <a:ext cx="8728075" cy="5068467"/>
          </a:xfrm>
        </p:spPr>
        <p:txBody>
          <a:bodyPr>
            <a:normAutofit fontScale="40000" lnSpcReduction="20000"/>
          </a:bodyPr>
          <a:lstStyle/>
          <a:p>
            <a:pPr marL="285750" indent="-285750">
              <a:buFont typeface="Arial" panose="020B0604020202020204" pitchFamily="34" charset="0"/>
              <a:buChar char="•"/>
            </a:pPr>
            <a:r>
              <a:rPr kumimoji="1" lang="ja-JP" altLang="en-US" sz="3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実施サービス</a:t>
            </a:r>
            <a:br>
              <a:rPr kumimoji="1" lang="ja-JP" altLang="en-US" sz="3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30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以下のサービスの中から該当する項目を「</a:t>
            </a:r>
            <a:r>
              <a:rPr kumimoji="1" lang="en-US" altLang="ja-JP" sz="30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30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」（半角のセミコロン）区切りで記載します。</a:t>
            </a:r>
            <a:endParaRPr kumimoji="1" lang="en-US" altLang="ja-JP" sz="3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028700" lvl="1" indent="-342900">
              <a:buFont typeface="メイリオ" panose="020B0604030504040204" pitchFamily="50" charset="-128"/>
              <a:buChar char="⁃"/>
            </a:pPr>
            <a:r>
              <a:rPr kumimoji="1" lang="ja-JP" altLang="en-US" sz="25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居宅介護支援</a:t>
            </a:r>
            <a:endParaRPr kumimoji="1" lang="en-US" altLang="ja-JP" sz="25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028700" lvl="1" indent="-342900">
              <a:buFont typeface="メイリオ" panose="020B0604030504040204" pitchFamily="50" charset="-128"/>
              <a:buChar char="⁃"/>
            </a:pPr>
            <a:r>
              <a:rPr kumimoji="1" lang="ja-JP" altLang="en-US" sz="25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訪問介護（ホームヘルプ）</a:t>
            </a:r>
            <a:endParaRPr kumimoji="1" lang="en-US" altLang="ja-JP" sz="25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028700" lvl="1" indent="-342900">
              <a:buFont typeface="メイリオ" panose="020B0604030504040204" pitchFamily="50" charset="-128"/>
              <a:buChar char="⁃"/>
            </a:pPr>
            <a:r>
              <a:rPr kumimoji="1" lang="ja-JP" altLang="en-US" sz="25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訪問入浴</a:t>
            </a:r>
            <a:endParaRPr kumimoji="1" lang="en-US" altLang="ja-JP" sz="25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028700" lvl="1" indent="-342900">
              <a:buFont typeface="メイリオ" panose="020B0604030504040204" pitchFamily="50" charset="-128"/>
              <a:buChar char="⁃"/>
            </a:pPr>
            <a:r>
              <a:rPr kumimoji="1" lang="ja-JP" altLang="en-US" sz="25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訪問看護</a:t>
            </a:r>
            <a:endParaRPr kumimoji="1" lang="en-US" altLang="ja-JP" sz="25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028700" lvl="1" indent="-342900">
              <a:buFont typeface="メイリオ" panose="020B0604030504040204" pitchFamily="50" charset="-128"/>
              <a:buChar char="⁃"/>
            </a:pPr>
            <a:r>
              <a:rPr kumimoji="1" lang="ja-JP" altLang="en-US" sz="25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訪問リハビリ</a:t>
            </a:r>
            <a:endParaRPr kumimoji="1" lang="en-US" altLang="ja-JP" sz="25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028700" lvl="1" indent="-342900">
              <a:buFont typeface="メイリオ" panose="020B0604030504040204" pitchFamily="50" charset="-128"/>
              <a:buChar char="⁃"/>
            </a:pPr>
            <a:r>
              <a:rPr kumimoji="1" lang="ja-JP" altLang="en-US" sz="25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夜間対応型訪問介護</a:t>
            </a:r>
            <a:endParaRPr kumimoji="1" lang="en-US" altLang="ja-JP" sz="25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028700" lvl="1" indent="-342900">
              <a:buFont typeface="メイリオ" panose="020B0604030504040204" pitchFamily="50" charset="-128"/>
              <a:buChar char="⁃"/>
            </a:pPr>
            <a:r>
              <a:rPr kumimoji="1" lang="ja-JP" altLang="en-US" sz="25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定期巡回・随時対応型訪問介護看護</a:t>
            </a:r>
            <a:endParaRPr kumimoji="1" lang="en-US" altLang="ja-JP" sz="25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028700" lvl="1" indent="-342900">
              <a:buFont typeface="メイリオ" panose="020B0604030504040204" pitchFamily="50" charset="-128"/>
              <a:buChar char="⁃"/>
            </a:pPr>
            <a:r>
              <a:rPr kumimoji="1" lang="ja-JP" altLang="en-US" sz="25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通所介護（デイサービス）</a:t>
            </a:r>
            <a:endParaRPr kumimoji="1" lang="en-US" altLang="ja-JP" sz="25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028700" lvl="1" indent="-342900">
              <a:buFont typeface="メイリオ" panose="020B0604030504040204" pitchFamily="50" charset="-128"/>
              <a:buChar char="⁃"/>
            </a:pPr>
            <a:r>
              <a:rPr kumimoji="1" lang="ja-JP" altLang="en-US" sz="25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通所リハビリ</a:t>
            </a:r>
            <a:endParaRPr kumimoji="1" lang="en-US" altLang="ja-JP" sz="25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028700" lvl="1" indent="-342900">
              <a:buFont typeface="メイリオ" panose="020B0604030504040204" pitchFamily="50" charset="-128"/>
              <a:buChar char="⁃"/>
            </a:pPr>
            <a:r>
              <a:rPr kumimoji="1" lang="ja-JP" altLang="en-US" sz="25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地域密着型通所介護</a:t>
            </a:r>
            <a:endParaRPr kumimoji="1" lang="en-US" altLang="ja-JP" sz="25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028700" lvl="1" indent="-342900">
              <a:buFont typeface="メイリオ" panose="020B0604030504040204" pitchFamily="50" charset="-128"/>
              <a:buChar char="⁃"/>
            </a:pPr>
            <a:r>
              <a:rPr kumimoji="1" lang="ja-JP" altLang="en-US" sz="25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療養通所介護</a:t>
            </a:r>
            <a:endParaRPr kumimoji="1" lang="en-US" altLang="ja-JP" sz="25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028700" lvl="1" indent="-342900">
              <a:buFont typeface="メイリオ" panose="020B0604030504040204" pitchFamily="50" charset="-128"/>
              <a:buChar char="⁃"/>
            </a:pPr>
            <a:r>
              <a:rPr kumimoji="1" lang="ja-JP" altLang="en-US" sz="25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認知症対応型通所介護</a:t>
            </a:r>
            <a:endParaRPr kumimoji="1" lang="en-US" altLang="ja-JP" sz="25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028700" lvl="1" indent="-342900">
              <a:buFont typeface="メイリオ" panose="020B0604030504040204" pitchFamily="50" charset="-128"/>
              <a:buChar char="⁃"/>
            </a:pPr>
            <a:r>
              <a:rPr kumimoji="1" lang="ja-JP" altLang="en-US" sz="25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小規模多機能型居宅介護</a:t>
            </a:r>
          </a:p>
          <a:p>
            <a:pPr marL="1028700" lvl="1" indent="-342900">
              <a:buFont typeface="メイリオ" panose="020B0604030504040204" pitchFamily="50" charset="-128"/>
              <a:buChar char="⁃"/>
            </a:pPr>
            <a:r>
              <a:rPr kumimoji="1" lang="ja-JP" altLang="en-US" sz="25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複合型サービス（看護小規模多機能型居宅介護）</a:t>
            </a:r>
          </a:p>
          <a:p>
            <a:pPr marL="1028700" lvl="1" indent="-342900">
              <a:buFont typeface="メイリオ" panose="020B0604030504040204" pitchFamily="50" charset="-128"/>
              <a:buChar char="⁃"/>
            </a:pPr>
            <a:r>
              <a:rPr kumimoji="1" lang="ja-JP" altLang="en-US" sz="25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短期入所生活介護（ショートステイ）</a:t>
            </a:r>
          </a:p>
          <a:p>
            <a:pPr marL="1028700" lvl="1" indent="-342900">
              <a:buFont typeface="メイリオ" panose="020B0604030504040204" pitchFamily="50" charset="-128"/>
              <a:buChar char="⁃"/>
            </a:pPr>
            <a:r>
              <a:rPr kumimoji="1" lang="ja-JP" altLang="en-US" sz="25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短期入所療養介護</a:t>
            </a:r>
          </a:p>
          <a:p>
            <a:pPr marL="1028700" lvl="1" indent="-342900">
              <a:buFont typeface="メイリオ" panose="020B0604030504040204" pitchFamily="50" charset="-128"/>
              <a:buChar char="⁃"/>
            </a:pPr>
            <a:r>
              <a:rPr kumimoji="1" lang="ja-JP" altLang="en-US" sz="25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介護老人福祉施設（特別養護老人ホーム）</a:t>
            </a:r>
          </a:p>
          <a:p>
            <a:pPr marL="1028700" lvl="1" indent="-342900">
              <a:buFont typeface="メイリオ" panose="020B0604030504040204" pitchFamily="50" charset="-128"/>
              <a:buChar char="⁃"/>
            </a:pPr>
            <a:r>
              <a:rPr kumimoji="1" lang="ja-JP" altLang="en-US" sz="25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介護老人保健施設（老健）</a:t>
            </a:r>
          </a:p>
          <a:p>
            <a:pPr marL="1028700" lvl="1" indent="-342900">
              <a:buFont typeface="メイリオ" panose="020B0604030504040204" pitchFamily="50" charset="-128"/>
              <a:buChar char="⁃"/>
            </a:pPr>
            <a:r>
              <a:rPr kumimoji="1" lang="ja-JP" altLang="en-US" sz="25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介護療養型医療施設</a:t>
            </a:r>
          </a:p>
          <a:p>
            <a:pPr marL="1028700" lvl="1" indent="-342900">
              <a:buFont typeface="メイリオ" panose="020B0604030504040204" pitchFamily="50" charset="-128"/>
              <a:buChar char="⁃"/>
            </a:pPr>
            <a:r>
              <a:rPr kumimoji="1" lang="ja-JP" altLang="en-US" sz="25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特定施設入居者生活介護（有料老人ホーム・軽費老人ホーム等）</a:t>
            </a:r>
          </a:p>
          <a:p>
            <a:pPr marL="1028700" lvl="1" indent="-342900">
              <a:buFont typeface="メイリオ" panose="020B0604030504040204" pitchFamily="50" charset="-128"/>
              <a:buChar char="⁃"/>
            </a:pPr>
            <a:r>
              <a:rPr kumimoji="1" lang="ja-JP" altLang="en-US" sz="25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認知症対応型共同生活介護（グループホーム）</a:t>
            </a:r>
          </a:p>
          <a:p>
            <a:pPr marL="1028700" lvl="1" indent="-342900">
              <a:buFont typeface="メイリオ" panose="020B0604030504040204" pitchFamily="50" charset="-128"/>
              <a:buChar char="⁃"/>
            </a:pPr>
            <a:r>
              <a:rPr kumimoji="1" lang="ja-JP" altLang="en-US" sz="25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地域密着型介護老人福祉施設入所者生活介護</a:t>
            </a:r>
          </a:p>
          <a:p>
            <a:pPr marL="1028700" lvl="1" indent="-342900">
              <a:buFont typeface="メイリオ" panose="020B0604030504040204" pitchFamily="50" charset="-128"/>
              <a:buChar char="⁃"/>
            </a:pPr>
            <a:r>
              <a:rPr kumimoji="1" lang="ja-JP" altLang="en-US" sz="25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地域密着型特定施設入居者生活介護</a:t>
            </a:r>
          </a:p>
          <a:p>
            <a:pPr marL="1028700" lvl="1" indent="-342900">
              <a:buFont typeface="メイリオ" panose="020B0604030504040204" pitchFamily="50" charset="-128"/>
              <a:buChar char="⁃"/>
            </a:pPr>
            <a:r>
              <a:rPr kumimoji="1" lang="ja-JP" altLang="en-US" sz="25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福祉用具貸与</a:t>
            </a:r>
          </a:p>
          <a:p>
            <a:pPr marL="1028700" lvl="1" indent="-342900">
              <a:buFont typeface="メイリオ" panose="020B0604030504040204" pitchFamily="50" charset="-128"/>
              <a:buChar char="⁃"/>
            </a:pPr>
            <a:r>
              <a:rPr kumimoji="1" lang="ja-JP" altLang="en-US" sz="25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特定福祉用具販売</a:t>
            </a:r>
          </a:p>
          <a:p>
            <a:endParaRPr kumimoji="1" lang="ja-JP" altLang="en-US" sz="5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399147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5E989F6-8DE5-49F7-98B1-D6D1943C487B}"/>
              </a:ext>
            </a:extLst>
          </p:cNvPr>
          <p:cNvPicPr>
            <a:picLocks noChangeAspect="1"/>
          </p:cNvPicPr>
          <p:nvPr/>
        </p:nvPicPr>
        <p:blipFill>
          <a:blip r:embed="rId3"/>
          <a:stretch>
            <a:fillRect/>
          </a:stretch>
        </p:blipFill>
        <p:spPr>
          <a:xfrm>
            <a:off x="207963" y="1878212"/>
            <a:ext cx="8632246" cy="4031664"/>
          </a:xfrm>
          <a:prstGeom prst="rect">
            <a:avLst/>
          </a:prstGeom>
        </p:spPr>
      </p:pic>
      <p:sp>
        <p:nvSpPr>
          <p:cNvPr id="9" name="タイトル 8">
            <a:extLst>
              <a:ext uri="{FF2B5EF4-FFF2-40B4-BE49-F238E27FC236}">
                <a16:creationId xmlns:a16="http://schemas.microsoft.com/office/drawing/2014/main" id="{1A26B340-5658-4052-9910-1D85A8C7FE62}"/>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cs typeface="Meiryo UI" panose="020B0604030504040204" pitchFamily="50" charset="-128"/>
              </a:rPr>
              <a:t>2.5</a:t>
            </a:r>
            <a:r>
              <a:rPr lang="ja-JP" altLang="en-US">
                <a:latin typeface="Meiryo UI" panose="020B0604030504040204" pitchFamily="50" charset="-128"/>
                <a:ea typeface="Meiryo UI" panose="020B0604030504040204" pitchFamily="50" charset="-128"/>
                <a:cs typeface="Meiryo UI" panose="020B0604030504040204" pitchFamily="50" charset="-128"/>
              </a:rPr>
              <a:t> データ入力フォーマット</a:t>
            </a:r>
            <a:endParaRPr kumimoji="1" lang="ja-JP" altLang="en-US"/>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15</a:t>
            </a:fld>
            <a:endParaRPr lang="ja-JP" altLang="en-US"/>
          </a:p>
        </p:txBody>
      </p:sp>
      <p:sp>
        <p:nvSpPr>
          <p:cNvPr id="10" name="テキスト プレースホルダー 9">
            <a:extLst>
              <a:ext uri="{FF2B5EF4-FFF2-40B4-BE49-F238E27FC236}">
                <a16:creationId xmlns:a16="http://schemas.microsoft.com/office/drawing/2014/main" id="{EAD4E65F-68C8-4846-A844-9CE61CFC8C02}"/>
              </a:ext>
            </a:extLst>
          </p:cNvPr>
          <p:cNvSpPr>
            <a:spLocks noGrp="1"/>
          </p:cNvSpPr>
          <p:nvPr>
            <p:ph type="body" sz="quarter" idx="13"/>
          </p:nvPr>
        </p:nvSpPr>
        <p:spPr/>
        <p:txBody>
          <a:bodyPr/>
          <a:lstStyle/>
          <a:p>
            <a:r>
              <a:rPr kumimoji="1" lang="en-US" altLang="ja-JP"/>
              <a:t>2. </a:t>
            </a:r>
            <a:r>
              <a:rPr kumimoji="1" lang="ja-JP" altLang="en-US"/>
              <a:t>推奨データセットの項目と確認事項</a:t>
            </a:r>
          </a:p>
        </p:txBody>
      </p:sp>
      <p:sp>
        <p:nvSpPr>
          <p:cNvPr id="11" name="テキスト プレースホルダー 10">
            <a:extLst>
              <a:ext uri="{FF2B5EF4-FFF2-40B4-BE49-F238E27FC236}">
                <a16:creationId xmlns:a16="http://schemas.microsoft.com/office/drawing/2014/main" id="{B947162F-95D7-4D16-91E7-E1A7AD59C973}"/>
              </a:ext>
            </a:extLst>
          </p:cNvPr>
          <p:cNvSpPr>
            <a:spLocks noGrp="1"/>
          </p:cNvSpPr>
          <p:nvPr>
            <p:ph type="body" sz="quarter" idx="14"/>
          </p:nvPr>
        </p:nvSpPr>
        <p:spPr>
          <a:xfrm>
            <a:off x="207963" y="884239"/>
            <a:ext cx="8728075" cy="445787"/>
          </a:xfrm>
        </p:spPr>
        <p:txBody>
          <a:bodyPr>
            <a:normAutofit/>
          </a:bodyPr>
          <a:lstStyle/>
          <a:p>
            <a:r>
              <a:rPr lang="ja-JP" altLang="en-US" dirty="0"/>
              <a:t>介護サービス事業所一覧のデータ入力フォーマットを確認してみましょう。</a:t>
            </a:r>
          </a:p>
        </p:txBody>
      </p:sp>
      <p:sp>
        <p:nvSpPr>
          <p:cNvPr id="12" name="四角形: 角を丸くする 11">
            <a:extLst>
              <a:ext uri="{FF2B5EF4-FFF2-40B4-BE49-F238E27FC236}">
                <a16:creationId xmlns:a16="http://schemas.microsoft.com/office/drawing/2014/main" id="{4FBA26BC-EA0F-4ED7-AA7B-8FFA3CB17861}"/>
              </a:ext>
            </a:extLst>
          </p:cNvPr>
          <p:cNvSpPr/>
          <p:nvPr/>
        </p:nvSpPr>
        <p:spPr>
          <a:xfrm>
            <a:off x="3784476" y="2589977"/>
            <a:ext cx="3759324" cy="13417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ln>
              <a:noFill/>
            </a:endParaRPr>
          </a:p>
        </p:txBody>
      </p:sp>
      <p:sp>
        <p:nvSpPr>
          <p:cNvPr id="13" name="テキスト ボックス 12">
            <a:extLst>
              <a:ext uri="{FF2B5EF4-FFF2-40B4-BE49-F238E27FC236}">
                <a16:creationId xmlns:a16="http://schemas.microsoft.com/office/drawing/2014/main" id="{C8A19DC2-52FA-4C7E-93F8-A7E2B65BC898}"/>
              </a:ext>
            </a:extLst>
          </p:cNvPr>
          <p:cNvSpPr txBox="1"/>
          <p:nvPr/>
        </p:nvSpPr>
        <p:spPr>
          <a:xfrm>
            <a:off x="4211960" y="1524559"/>
            <a:ext cx="3071675" cy="307777"/>
          </a:xfrm>
          <a:prstGeom prst="rect">
            <a:avLst/>
          </a:prstGeom>
          <a:noFill/>
        </p:spPr>
        <p:txBody>
          <a:bodyPr wrap="none" rtlCol="0">
            <a:spAutoFit/>
          </a:bodyPr>
          <a:lstStyle/>
          <a:p>
            <a:r>
              <a:rPr kumimoji="1" lang="ja-JP" altLang="en-US" sz="1400">
                <a:solidFill>
                  <a:srgbClr val="FF0000"/>
                </a:solidFill>
              </a:rPr>
              <a:t>タイトルの背景が黄色である項目は必須</a:t>
            </a:r>
          </a:p>
        </p:txBody>
      </p:sp>
      <p:cxnSp>
        <p:nvCxnSpPr>
          <p:cNvPr id="14" name="直線矢印コネクタ 13">
            <a:extLst>
              <a:ext uri="{FF2B5EF4-FFF2-40B4-BE49-F238E27FC236}">
                <a16:creationId xmlns:a16="http://schemas.microsoft.com/office/drawing/2014/main" id="{D5B8AAA4-427B-4644-A67F-B3C43D11A8D5}"/>
              </a:ext>
            </a:extLst>
          </p:cNvPr>
          <p:cNvCxnSpPr>
            <a:cxnSpLocks/>
            <a:stCxn id="13" idx="2"/>
            <a:endCxn id="12" idx="0"/>
          </p:cNvCxnSpPr>
          <p:nvPr/>
        </p:nvCxnSpPr>
        <p:spPr>
          <a:xfrm flipH="1">
            <a:off x="5664138" y="1832336"/>
            <a:ext cx="83660" cy="75764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381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566738" y="3178636"/>
            <a:ext cx="1619354" cy="430887"/>
          </a:xfrm>
          <a:prstGeom prst="rect">
            <a:avLst/>
          </a:prstGeom>
          <a:noFill/>
          <a:ln w="9525">
            <a:noFill/>
            <a:miter lim="800000"/>
            <a:headEnd/>
            <a:tailEnd/>
          </a:ln>
          <a:effectLst/>
        </p:spPr>
        <p:txBody>
          <a:bodyPr wrap="none">
            <a:spAutoFit/>
          </a:bodyPr>
          <a:lstStyle/>
          <a:p>
            <a:pPr>
              <a:lnSpc>
                <a:spcPct val="100000"/>
              </a:lnSpc>
            </a:pPr>
            <a:r>
              <a:rPr lang="ja-JP" altLang="en-US" sz="2200">
                <a:solidFill>
                  <a:schemeClr val="bg1">
                    <a:lumMod val="85000"/>
                  </a:schemeClr>
                </a:solidFill>
                <a:latin typeface="+mj-ea"/>
                <a:ea typeface="+mj-ea"/>
              </a:rPr>
              <a:t>１</a:t>
            </a:r>
            <a:r>
              <a:rPr lang="en-US" altLang="ja-JP" sz="2200">
                <a:solidFill>
                  <a:schemeClr val="bg1">
                    <a:lumMod val="85000"/>
                  </a:schemeClr>
                </a:solidFill>
                <a:latin typeface="+mj-ea"/>
                <a:ea typeface="+mj-ea"/>
              </a:rPr>
              <a:t>.</a:t>
            </a:r>
            <a:r>
              <a:rPr lang="ja-JP" altLang="en-US" sz="2200">
                <a:solidFill>
                  <a:schemeClr val="bg1">
                    <a:lumMod val="85000"/>
                  </a:schemeClr>
                </a:solidFill>
                <a:latin typeface="+mj-ea"/>
                <a:ea typeface="+mj-ea"/>
              </a:rPr>
              <a:t> はじめに</a:t>
            </a:r>
          </a:p>
        </p:txBody>
      </p:sp>
      <p:sp>
        <p:nvSpPr>
          <p:cNvPr id="7" name="Text Box 31">
            <a:extLst>
              <a:ext uri="{FF2B5EF4-FFF2-40B4-BE49-F238E27FC236}">
                <a16:creationId xmlns:a16="http://schemas.microsoft.com/office/drawing/2014/main" id="{2AA45135-99A0-4D96-8159-29900E9825E7}"/>
              </a:ext>
            </a:extLst>
          </p:cNvPr>
          <p:cNvSpPr txBox="1">
            <a:spLocks noChangeArrowheads="1"/>
          </p:cNvSpPr>
          <p:nvPr/>
        </p:nvSpPr>
        <p:spPr bwMode="gray">
          <a:xfrm>
            <a:off x="566738" y="3677429"/>
            <a:ext cx="4576894" cy="430887"/>
          </a:xfrm>
          <a:prstGeom prst="rect">
            <a:avLst/>
          </a:prstGeom>
          <a:noFill/>
          <a:ln w="9525">
            <a:noFill/>
            <a:miter lim="800000"/>
            <a:headEnd/>
            <a:tailEnd/>
          </a:ln>
          <a:effectLst/>
        </p:spPr>
        <p:txBody>
          <a:bodyPr wrap="none">
            <a:spAutoFit/>
          </a:bodyPr>
          <a:lstStyle/>
          <a:p>
            <a:pPr>
              <a:lnSpc>
                <a:spcPct val="100000"/>
              </a:lnSpc>
            </a:pPr>
            <a:r>
              <a:rPr lang="ja-JP" altLang="en-US" sz="2200">
                <a:solidFill>
                  <a:schemeClr val="bg1">
                    <a:lumMod val="85000"/>
                  </a:schemeClr>
                </a:solidFill>
                <a:latin typeface="+mj-ea"/>
                <a:ea typeface="+mj-ea"/>
              </a:rPr>
              <a:t>２</a:t>
            </a:r>
            <a:r>
              <a:rPr lang="en-US" altLang="ja-JP" sz="2200">
                <a:solidFill>
                  <a:schemeClr val="bg1">
                    <a:lumMod val="85000"/>
                  </a:schemeClr>
                </a:solidFill>
                <a:latin typeface="+mj-ea"/>
                <a:ea typeface="+mj-ea"/>
              </a:rPr>
              <a:t>. </a:t>
            </a:r>
            <a:r>
              <a:rPr lang="ja-JP" altLang="en-US" sz="2200">
                <a:solidFill>
                  <a:schemeClr val="bg1">
                    <a:lumMod val="85000"/>
                  </a:schemeClr>
                </a:solidFill>
                <a:latin typeface="+mj-ea"/>
                <a:ea typeface="+mj-ea"/>
              </a:rPr>
              <a:t>推奨データセットの項目と確認事項</a:t>
            </a:r>
          </a:p>
        </p:txBody>
      </p:sp>
      <p:sp>
        <p:nvSpPr>
          <p:cNvPr id="3" name="Text Box 31">
            <a:extLst>
              <a:ext uri="{FF2B5EF4-FFF2-40B4-BE49-F238E27FC236}">
                <a16:creationId xmlns:a16="http://schemas.microsoft.com/office/drawing/2014/main" id="{287BCA38-FF87-4F17-B530-A6EF40C1EF8B}"/>
              </a:ext>
            </a:extLst>
          </p:cNvPr>
          <p:cNvSpPr txBox="1">
            <a:spLocks noChangeArrowheads="1"/>
          </p:cNvSpPr>
          <p:nvPr/>
        </p:nvSpPr>
        <p:spPr bwMode="gray">
          <a:xfrm>
            <a:off x="566738" y="4172729"/>
            <a:ext cx="4804520" cy="430887"/>
          </a:xfrm>
          <a:prstGeom prst="rect">
            <a:avLst/>
          </a:prstGeom>
          <a:noFill/>
          <a:ln w="9525">
            <a:noFill/>
            <a:miter lim="800000"/>
            <a:headEnd/>
            <a:tailEnd/>
          </a:ln>
          <a:effectLst/>
        </p:spPr>
        <p:txBody>
          <a:bodyPr wrap="none">
            <a:spAutoFit/>
          </a:bodyPr>
          <a:lstStyle/>
          <a:p>
            <a:pPr>
              <a:lnSpc>
                <a:spcPct val="100000"/>
              </a:lnSpc>
            </a:pPr>
            <a:r>
              <a:rPr lang="ja-JP" altLang="en-US" sz="2200">
                <a:latin typeface="+mj-ea"/>
                <a:ea typeface="+mj-ea"/>
              </a:rPr>
              <a:t>３</a:t>
            </a:r>
            <a:r>
              <a:rPr lang="en-US" altLang="ja-JP" sz="2200">
                <a:latin typeface="+mj-ea"/>
                <a:ea typeface="+mj-ea"/>
              </a:rPr>
              <a:t>.</a:t>
            </a:r>
            <a:r>
              <a:rPr lang="ja-JP" altLang="en-US" sz="2200">
                <a:latin typeface="+mj-ea"/>
                <a:ea typeface="+mj-ea"/>
              </a:rPr>
              <a:t> 推奨データセットに基づくデータの作成</a:t>
            </a:r>
          </a:p>
        </p:txBody>
      </p:sp>
      <p:sp>
        <p:nvSpPr>
          <p:cNvPr id="2" name="Text Box 31">
            <a:extLst>
              <a:ext uri="{FF2B5EF4-FFF2-40B4-BE49-F238E27FC236}">
                <a16:creationId xmlns:a16="http://schemas.microsoft.com/office/drawing/2014/main" id="{F0EA9C1F-F13D-4FE2-B830-6503DDB86110}"/>
              </a:ext>
            </a:extLst>
          </p:cNvPr>
          <p:cNvSpPr txBox="1">
            <a:spLocks noChangeArrowheads="1"/>
          </p:cNvSpPr>
          <p:nvPr/>
        </p:nvSpPr>
        <p:spPr bwMode="gray">
          <a:xfrm>
            <a:off x="566738" y="4668029"/>
            <a:ext cx="5514651" cy="430887"/>
          </a:xfrm>
          <a:prstGeom prst="rect">
            <a:avLst/>
          </a:prstGeom>
          <a:noFill/>
          <a:ln w="9525">
            <a:noFill/>
            <a:miter lim="800000"/>
            <a:headEnd/>
            <a:tailEnd/>
          </a:ln>
          <a:effectLst/>
        </p:spPr>
        <p:txBody>
          <a:bodyPr wrap="none">
            <a:spAutoFit/>
          </a:bodyPr>
          <a:lstStyle/>
          <a:p>
            <a:pPr>
              <a:lnSpc>
                <a:spcPct val="100000"/>
              </a:lnSpc>
            </a:pPr>
            <a:r>
              <a:rPr lang="ja-JP" altLang="en-US" sz="2200" dirty="0">
                <a:solidFill>
                  <a:schemeClr val="bg1">
                    <a:lumMod val="85000"/>
                  </a:schemeClr>
                </a:solidFill>
                <a:latin typeface="+mj-ea"/>
                <a:ea typeface="+mj-ea"/>
              </a:rPr>
              <a:t>４</a:t>
            </a:r>
            <a:r>
              <a:rPr lang="en-US" altLang="ja-JP" sz="2200" dirty="0">
                <a:solidFill>
                  <a:schemeClr val="bg1">
                    <a:lumMod val="85000"/>
                  </a:schemeClr>
                </a:solidFill>
                <a:latin typeface="+mj-ea"/>
                <a:ea typeface="+mj-ea"/>
              </a:rPr>
              <a:t>. </a:t>
            </a:r>
            <a:r>
              <a:rPr lang="ja-JP" altLang="en-US" sz="2200" dirty="0">
                <a:solidFill>
                  <a:schemeClr val="bg1">
                    <a:lumMod val="85000"/>
                  </a:schemeClr>
                </a:solidFill>
                <a:latin typeface="+mj-ea"/>
                <a:ea typeface="+mj-ea"/>
              </a:rPr>
              <a:t>推奨データセットに基づくデータのメンテナンス</a:t>
            </a:r>
          </a:p>
        </p:txBody>
      </p:sp>
    </p:spTree>
    <p:extLst>
      <p:ext uri="{BB962C8B-B14F-4D97-AF65-F5344CB8AC3E}">
        <p14:creationId xmlns:p14="http://schemas.microsoft.com/office/powerpoint/2010/main" val="119671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BBEA807-C117-49A1-B69B-2FD8DB9DCF2B}"/>
              </a:ext>
            </a:extLst>
          </p:cNvPr>
          <p:cNvSpPr>
            <a:spLocks noGrp="1"/>
          </p:cNvSpPr>
          <p:nvPr>
            <p:ph type="title"/>
          </p:nvPr>
        </p:nvSpPr>
        <p:spPr/>
        <p:txBody>
          <a:bodyPr>
            <a:normAutofit/>
          </a:bodyPr>
          <a:lstStyle/>
          <a:p>
            <a:r>
              <a:rPr lang="en-US" altLang="ja-JP" dirty="0"/>
              <a:t>3.1 </a:t>
            </a:r>
            <a:r>
              <a:rPr lang="ja-JP" altLang="en-US" sz="2400" dirty="0">
                <a:latin typeface="+mj-ea"/>
                <a:ea typeface="+mj-ea"/>
              </a:rPr>
              <a:t>推奨データセットに基づくデータの作成手順①</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17</a:t>
            </a:fld>
            <a:endParaRPr lang="ja-JP" altLang="en-US"/>
          </a:p>
        </p:txBody>
      </p:sp>
      <p:sp>
        <p:nvSpPr>
          <p:cNvPr id="6" name="テキスト プレースホルダー 5">
            <a:extLst>
              <a:ext uri="{FF2B5EF4-FFF2-40B4-BE49-F238E27FC236}">
                <a16:creationId xmlns:a16="http://schemas.microsoft.com/office/drawing/2014/main" id="{17F7F94B-B7CC-4695-BE17-C356109B701F}"/>
              </a:ext>
            </a:extLst>
          </p:cNvPr>
          <p:cNvSpPr>
            <a:spLocks noGrp="1"/>
          </p:cNvSpPr>
          <p:nvPr>
            <p:ph type="body" sz="quarter" idx="13"/>
          </p:nvPr>
        </p:nvSpPr>
        <p:spPr/>
        <p:txBody>
          <a:bodyPr/>
          <a:lstStyle/>
          <a:p>
            <a:r>
              <a:rPr kumimoji="1" lang="en-US" altLang="ja-JP"/>
              <a:t>3. </a:t>
            </a:r>
            <a:r>
              <a:rPr kumimoji="1" lang="ja-JP" altLang="en-US"/>
              <a:t>推奨データセットに基づくデータの作成</a:t>
            </a:r>
          </a:p>
        </p:txBody>
      </p:sp>
      <p:sp>
        <p:nvSpPr>
          <p:cNvPr id="7" name="テキスト プレースホルダー 6">
            <a:extLst>
              <a:ext uri="{FF2B5EF4-FFF2-40B4-BE49-F238E27FC236}">
                <a16:creationId xmlns:a16="http://schemas.microsoft.com/office/drawing/2014/main" id="{4ED5A407-1DCC-4A43-9C9A-93D8684320AA}"/>
              </a:ext>
            </a:extLst>
          </p:cNvPr>
          <p:cNvSpPr>
            <a:spLocks noGrp="1"/>
          </p:cNvSpPr>
          <p:nvPr>
            <p:ph type="body" sz="quarter" idx="14"/>
          </p:nvPr>
        </p:nvSpPr>
        <p:spPr>
          <a:xfrm>
            <a:off x="207963" y="884239"/>
            <a:ext cx="8728075" cy="424732"/>
          </a:xfrm>
        </p:spPr>
        <p:txBody>
          <a:bodyPr>
            <a:normAutofit/>
          </a:bodyPr>
          <a:lstStyle/>
          <a:p>
            <a:r>
              <a:rPr lang="ja-JP" altLang="en-US"/>
              <a:t>推奨データセットに基づいたデータを作成するための、大まかな手順は以下の通りです。</a:t>
            </a:r>
            <a:endParaRPr kumimoji="1" lang="ja-JP" altLang="en-US"/>
          </a:p>
        </p:txBody>
      </p:sp>
      <p:sp>
        <p:nvSpPr>
          <p:cNvPr id="9" name="テキスト プレースホルダー 7">
            <a:extLst>
              <a:ext uri="{FF2B5EF4-FFF2-40B4-BE49-F238E27FC236}">
                <a16:creationId xmlns:a16="http://schemas.microsoft.com/office/drawing/2014/main" id="{E79B6E54-83FB-4FB4-AA5F-742031B091A9}"/>
              </a:ext>
            </a:extLst>
          </p:cNvPr>
          <p:cNvSpPr>
            <a:spLocks noGrp="1"/>
          </p:cNvSpPr>
          <p:nvPr>
            <p:ph type="body" sz="quarter" idx="15"/>
          </p:nvPr>
        </p:nvSpPr>
        <p:spPr>
          <a:xfrm>
            <a:off x="224621" y="1507835"/>
            <a:ext cx="8728075" cy="5017509"/>
          </a:xfrm>
        </p:spPr>
        <p:txBody>
          <a:bodyPr>
            <a:normAutofit/>
          </a:bodyPr>
          <a:lstStyle/>
          <a:p>
            <a:pPr marL="342900" indent="-342900">
              <a:buFont typeface="+mj-lt"/>
              <a:buAutoNum type="arabicPeriod"/>
            </a:pP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介護サービス事業所データの取得・項目確認</a:t>
            </a:r>
            <a:br>
              <a:rPr kumimoji="1" lang="en-US" altLang="ja-JP"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所属する地方公共団体が管理する介護サービス事業所データ（素材データ）を取得してください。</a:t>
            </a:r>
            <a:b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そのデータに、</a:t>
            </a:r>
            <a:r>
              <a:rPr kumimoji="1" lang="en-US" altLang="ja-JP"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p.11</a:t>
            </a:r>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に掲載した必須項目が含まれているか確認してください。</a:t>
            </a:r>
            <a:b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介護サービス事業所名称</a:t>
            </a:r>
            <a:r>
              <a:rPr kumimoji="1" lang="en-US" altLang="ja-JP"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_</a:t>
            </a:r>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カナ（施設名の読み方）・実施サービス・住所・電話番号に</a:t>
            </a:r>
            <a:b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不明点があれば、調査しておきましょう。</a:t>
            </a:r>
            <a:b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実施サービスごとにデータが分かれている場合もあります。</a:t>
            </a:r>
            <a:br>
              <a:rPr kumimoji="1" lang="en-US" altLang="ja-JP" sz="1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buFont typeface="+mj-lt"/>
              <a:buAutoNum type="arabicPeriod"/>
            </a:pPr>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データの転記</a:t>
            </a:r>
            <a:b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素材データに記載されている項目を、推奨データセットのフォーマットシートに転記していきます。</a:t>
            </a:r>
            <a:br>
              <a:rPr kumimoji="1" lang="en-US" altLang="ja-JP"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まず名称を転記し、そのあと残りの項目を転記するのがよいでしょう。</a:t>
            </a:r>
            <a:b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以下、それぞれの項目について、転記方法を説明します。</a:t>
            </a:r>
            <a:b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実施サービスごとにデータが分かれている場合は、転記作業をファイル分繰り返します。</a:t>
            </a:r>
            <a:endParaRPr kumimoji="1" lang="en-US" altLang="ja-JP" sz="1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buFont typeface="+mj-lt"/>
              <a:buAutoNum type="arabicPeriod"/>
            </a:pPr>
            <a:endParaRPr kumimoji="1" lang="en-US" altLang="ja-JP"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buFont typeface="+mj-lt"/>
              <a:buAutoNum type="arabicPeriod"/>
            </a:pPr>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データの公開</a:t>
            </a:r>
            <a:b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作成したデータを、所属する地方公共団体が管理するカタログサイトや</a:t>
            </a:r>
            <a:r>
              <a:rPr kumimoji="1" lang="en-US" altLang="ja-JP"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ページに公開します。</a:t>
            </a:r>
          </a:p>
          <a:p>
            <a:pPr marL="342900" indent="-342900">
              <a:buFont typeface="+mj-lt"/>
              <a:buAutoNum type="arabicPeriod"/>
            </a:pPr>
            <a:endPar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buFont typeface="+mj-lt"/>
              <a:buAutoNum type="arabicPeriod"/>
            </a:pPr>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推奨データセットに基づくデータ公開の報告</a:t>
            </a:r>
            <a:b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推奨データセットを作成・公開している内閣官房</a:t>
            </a:r>
            <a:r>
              <a:rPr kumimoji="1" lang="en-US" altLang="ja-JP"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IT</a:t>
            </a:r>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総合戦略室が、推奨データセットの利用状況を</a:t>
            </a:r>
            <a:b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調査していますので、データを公開したことを</a:t>
            </a:r>
            <a:r>
              <a:rPr kumimoji="1" lang="en-US" altLang="ja-JP"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のフォームから報告してください。</a:t>
            </a:r>
            <a:b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5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829927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図 50">
            <a:extLst>
              <a:ext uri="{FF2B5EF4-FFF2-40B4-BE49-F238E27FC236}">
                <a16:creationId xmlns:a16="http://schemas.microsoft.com/office/drawing/2014/main" id="{8B89641E-5C12-43CE-9881-D7DC4FF4A353}"/>
              </a:ext>
            </a:extLst>
          </p:cNvPr>
          <p:cNvPicPr>
            <a:picLocks noChangeAspect="1"/>
          </p:cNvPicPr>
          <p:nvPr/>
        </p:nvPicPr>
        <p:blipFill>
          <a:blip r:embed="rId2"/>
          <a:stretch>
            <a:fillRect/>
          </a:stretch>
        </p:blipFill>
        <p:spPr>
          <a:xfrm>
            <a:off x="4870410" y="1983129"/>
            <a:ext cx="3609499" cy="2130362"/>
          </a:xfrm>
          <a:prstGeom prst="rect">
            <a:avLst/>
          </a:prstGeom>
        </p:spPr>
      </p:pic>
      <p:pic>
        <p:nvPicPr>
          <p:cNvPr id="49" name="図 48">
            <a:extLst>
              <a:ext uri="{FF2B5EF4-FFF2-40B4-BE49-F238E27FC236}">
                <a16:creationId xmlns:a16="http://schemas.microsoft.com/office/drawing/2014/main" id="{A4871EAA-AA99-4EA8-ACFD-150700B5E005}"/>
              </a:ext>
            </a:extLst>
          </p:cNvPr>
          <p:cNvPicPr>
            <a:picLocks noChangeAspect="1"/>
          </p:cNvPicPr>
          <p:nvPr/>
        </p:nvPicPr>
        <p:blipFill>
          <a:blip r:embed="rId3"/>
          <a:stretch>
            <a:fillRect/>
          </a:stretch>
        </p:blipFill>
        <p:spPr>
          <a:xfrm>
            <a:off x="437555" y="1985653"/>
            <a:ext cx="3609499" cy="2130362"/>
          </a:xfrm>
          <a:prstGeom prst="rect">
            <a:avLst/>
          </a:prstGeom>
        </p:spPr>
      </p:pic>
      <p:sp>
        <p:nvSpPr>
          <p:cNvPr id="2" name="タイトル 1">
            <a:extLst>
              <a:ext uri="{FF2B5EF4-FFF2-40B4-BE49-F238E27FC236}">
                <a16:creationId xmlns:a16="http://schemas.microsoft.com/office/drawing/2014/main" id="{50EA2AC4-F187-41DF-8378-42D3D162C5A2}"/>
              </a:ext>
            </a:extLst>
          </p:cNvPr>
          <p:cNvSpPr>
            <a:spLocks noGrp="1"/>
          </p:cNvSpPr>
          <p:nvPr>
            <p:ph type="title"/>
          </p:nvPr>
        </p:nvSpPr>
        <p:spPr/>
        <p:txBody>
          <a:bodyPr/>
          <a:lstStyle/>
          <a:p>
            <a:r>
              <a:rPr lang="en-US" altLang="ja-JP" dirty="0"/>
              <a:t>3.2 </a:t>
            </a:r>
            <a:r>
              <a:rPr lang="ja-JP" altLang="en-US" dirty="0"/>
              <a:t>事前準備（セル結合の解除）①</a:t>
            </a:r>
            <a:endParaRPr kumimoji="1" lang="ja-JP" altLang="en-US" dirty="0"/>
          </a:p>
        </p:txBody>
      </p:sp>
      <p:sp>
        <p:nvSpPr>
          <p:cNvPr id="3" name="スライド番号プレースホルダー 2">
            <a:extLst>
              <a:ext uri="{FF2B5EF4-FFF2-40B4-BE49-F238E27FC236}">
                <a16:creationId xmlns:a16="http://schemas.microsoft.com/office/drawing/2014/main" id="{BD65A14E-7D16-4DBE-8A1A-F10DF4FD8687}"/>
              </a:ext>
            </a:extLst>
          </p:cNvPr>
          <p:cNvSpPr>
            <a:spLocks noGrp="1"/>
          </p:cNvSpPr>
          <p:nvPr>
            <p:ph type="sldNum" sz="quarter" idx="12"/>
          </p:nvPr>
        </p:nvSpPr>
        <p:spPr/>
        <p:txBody>
          <a:bodyPr/>
          <a:lstStyle/>
          <a:p>
            <a:fld id="{EEDB8509-CC2C-4EC7-9C2E-996B98B58898}" type="slidenum">
              <a:rPr kumimoji="1" lang="ja-JP" altLang="en-US" smtClean="0"/>
              <a:pPr/>
              <a:t>18</a:t>
            </a:fld>
            <a:endParaRPr kumimoji="1" lang="ja-JP" altLang="en-US"/>
          </a:p>
        </p:txBody>
      </p:sp>
      <p:sp>
        <p:nvSpPr>
          <p:cNvPr id="4" name="テキスト プレースホルダー 3">
            <a:extLst>
              <a:ext uri="{FF2B5EF4-FFF2-40B4-BE49-F238E27FC236}">
                <a16:creationId xmlns:a16="http://schemas.microsoft.com/office/drawing/2014/main" id="{450AF8BB-15B0-4354-8761-79A36407B951}"/>
              </a:ext>
            </a:extLst>
          </p:cNvPr>
          <p:cNvSpPr>
            <a:spLocks noGrp="1"/>
          </p:cNvSpPr>
          <p:nvPr>
            <p:ph type="body" sz="quarter" idx="13"/>
          </p:nvPr>
        </p:nvSpPr>
        <p:spPr/>
        <p:txBody>
          <a:bodyPr/>
          <a:lstStyle/>
          <a:p>
            <a:r>
              <a:rPr kumimoji="1" lang="en-US" altLang="ja-JP" dirty="0"/>
              <a:t>3. </a:t>
            </a:r>
            <a:r>
              <a:rPr kumimoji="1" lang="ja-JP" altLang="en-US" dirty="0"/>
              <a:t>推奨データセットに基づくデータの作成</a:t>
            </a:r>
          </a:p>
        </p:txBody>
      </p:sp>
      <p:sp>
        <p:nvSpPr>
          <p:cNvPr id="5" name="テキスト プレースホルダー 4">
            <a:extLst>
              <a:ext uri="{FF2B5EF4-FFF2-40B4-BE49-F238E27FC236}">
                <a16:creationId xmlns:a16="http://schemas.microsoft.com/office/drawing/2014/main" id="{B17CB811-FC5A-4033-AD26-6E4BAF2DEB64}"/>
              </a:ext>
            </a:extLst>
          </p:cNvPr>
          <p:cNvSpPr>
            <a:spLocks noGrp="1"/>
          </p:cNvSpPr>
          <p:nvPr>
            <p:ph type="body" sz="quarter" idx="14"/>
          </p:nvPr>
        </p:nvSpPr>
        <p:spPr>
          <a:xfrm>
            <a:off x="207963" y="884239"/>
            <a:ext cx="8728075" cy="424732"/>
          </a:xfrm>
        </p:spPr>
        <p:txBody>
          <a:bodyPr/>
          <a:lstStyle/>
          <a:p>
            <a:r>
              <a:rPr kumimoji="1" lang="ja-JP" altLang="en-US" dirty="0"/>
              <a:t>データを転記する前に、素材データのセル結合を解除しておきましょう。</a:t>
            </a:r>
          </a:p>
        </p:txBody>
      </p:sp>
      <p:sp>
        <p:nvSpPr>
          <p:cNvPr id="11" name="テキスト ボックス 10">
            <a:extLst>
              <a:ext uri="{FF2B5EF4-FFF2-40B4-BE49-F238E27FC236}">
                <a16:creationId xmlns:a16="http://schemas.microsoft.com/office/drawing/2014/main" id="{F9DEC445-4F54-4812-8CA3-04A300C2977E}"/>
              </a:ext>
            </a:extLst>
          </p:cNvPr>
          <p:cNvSpPr txBox="1"/>
          <p:nvPr/>
        </p:nvSpPr>
        <p:spPr>
          <a:xfrm>
            <a:off x="762266" y="1624370"/>
            <a:ext cx="2866490" cy="307777"/>
          </a:xfrm>
          <a:prstGeom prst="rect">
            <a:avLst/>
          </a:prstGeom>
          <a:noFill/>
        </p:spPr>
        <p:txBody>
          <a:bodyPr wrap="none" rtlCol="0">
            <a:spAutoFit/>
          </a:bodyPr>
          <a:lstStyle/>
          <a:p>
            <a:pPr algn="ctr"/>
            <a:r>
              <a:rPr kumimoji="1" lang="ja-JP" altLang="en-US" sz="1400" dirty="0">
                <a:latin typeface="+mj-lt"/>
              </a:rPr>
              <a:t>元データ（これはサンプルデータです）</a:t>
            </a:r>
          </a:p>
        </p:txBody>
      </p:sp>
      <p:sp>
        <p:nvSpPr>
          <p:cNvPr id="29" name="矢印: 右 28">
            <a:extLst>
              <a:ext uri="{FF2B5EF4-FFF2-40B4-BE49-F238E27FC236}">
                <a16:creationId xmlns:a16="http://schemas.microsoft.com/office/drawing/2014/main" id="{DC610C5A-76E0-4B40-8331-4628EE7B9EA3}"/>
              </a:ext>
            </a:extLst>
          </p:cNvPr>
          <p:cNvSpPr/>
          <p:nvPr/>
        </p:nvSpPr>
        <p:spPr>
          <a:xfrm>
            <a:off x="4141234" y="2760278"/>
            <a:ext cx="50405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EDF8F353-AA57-4E39-A9C8-68B0874E5D5F}"/>
              </a:ext>
            </a:extLst>
          </p:cNvPr>
          <p:cNvSpPr txBox="1"/>
          <p:nvPr/>
        </p:nvSpPr>
        <p:spPr>
          <a:xfrm>
            <a:off x="5031922" y="1624370"/>
            <a:ext cx="3286477" cy="307777"/>
          </a:xfrm>
          <a:prstGeom prst="rect">
            <a:avLst/>
          </a:prstGeom>
          <a:noFill/>
        </p:spPr>
        <p:txBody>
          <a:bodyPr wrap="none" rtlCol="0">
            <a:spAutoFit/>
          </a:bodyPr>
          <a:lstStyle/>
          <a:p>
            <a:r>
              <a:rPr kumimoji="1" lang="en-US" altLang="ja-JP" sz="1400" dirty="0">
                <a:latin typeface="+mj-lt"/>
              </a:rPr>
              <a:t>(1) </a:t>
            </a:r>
            <a:r>
              <a:rPr kumimoji="1" lang="ja-JP" altLang="en-US" sz="1400" dirty="0">
                <a:latin typeface="+mj-lt"/>
              </a:rPr>
              <a:t>セルが結合されている列を選択します。</a:t>
            </a:r>
          </a:p>
        </p:txBody>
      </p:sp>
      <p:sp>
        <p:nvSpPr>
          <p:cNvPr id="33" name="四角形: 角を丸くする 32">
            <a:extLst>
              <a:ext uri="{FF2B5EF4-FFF2-40B4-BE49-F238E27FC236}">
                <a16:creationId xmlns:a16="http://schemas.microsoft.com/office/drawing/2014/main" id="{52CC1BA0-C074-45F0-8647-440590868222}"/>
              </a:ext>
            </a:extLst>
          </p:cNvPr>
          <p:cNvSpPr/>
          <p:nvPr/>
        </p:nvSpPr>
        <p:spPr>
          <a:xfrm>
            <a:off x="572870" y="2915208"/>
            <a:ext cx="703479" cy="199468"/>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 角を丸くする 34">
            <a:extLst>
              <a:ext uri="{FF2B5EF4-FFF2-40B4-BE49-F238E27FC236}">
                <a16:creationId xmlns:a16="http://schemas.microsoft.com/office/drawing/2014/main" id="{10B22BD0-557B-42E2-9CC6-EABFCE557D31}"/>
              </a:ext>
            </a:extLst>
          </p:cNvPr>
          <p:cNvSpPr/>
          <p:nvPr/>
        </p:nvSpPr>
        <p:spPr>
          <a:xfrm>
            <a:off x="1257299" y="3028881"/>
            <a:ext cx="495302" cy="199468"/>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四角形: 角を丸くする 36">
            <a:extLst>
              <a:ext uri="{FF2B5EF4-FFF2-40B4-BE49-F238E27FC236}">
                <a16:creationId xmlns:a16="http://schemas.microsoft.com/office/drawing/2014/main" id="{2E9AAE0E-0D6A-4E91-B528-0AD2462E0D7B}"/>
              </a:ext>
            </a:extLst>
          </p:cNvPr>
          <p:cNvSpPr/>
          <p:nvPr/>
        </p:nvSpPr>
        <p:spPr>
          <a:xfrm>
            <a:off x="1752601" y="2906241"/>
            <a:ext cx="1057274" cy="199468"/>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id="{3F048342-E99F-43DC-8F0F-193477E88B0E}"/>
              </a:ext>
            </a:extLst>
          </p:cNvPr>
          <p:cNvSpPr/>
          <p:nvPr/>
        </p:nvSpPr>
        <p:spPr>
          <a:xfrm>
            <a:off x="4967288" y="2556634"/>
            <a:ext cx="728662" cy="119891"/>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75278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図 40">
            <a:extLst>
              <a:ext uri="{FF2B5EF4-FFF2-40B4-BE49-F238E27FC236}">
                <a16:creationId xmlns:a16="http://schemas.microsoft.com/office/drawing/2014/main" id="{48403CB7-2836-40F1-AB01-99DDBA63861C}"/>
              </a:ext>
            </a:extLst>
          </p:cNvPr>
          <p:cNvPicPr>
            <a:picLocks noChangeAspect="1"/>
          </p:cNvPicPr>
          <p:nvPr/>
        </p:nvPicPr>
        <p:blipFill>
          <a:blip r:embed="rId2"/>
          <a:stretch>
            <a:fillRect/>
          </a:stretch>
        </p:blipFill>
        <p:spPr>
          <a:xfrm>
            <a:off x="87863" y="4601575"/>
            <a:ext cx="5386483" cy="2135410"/>
          </a:xfrm>
          <a:prstGeom prst="rect">
            <a:avLst/>
          </a:prstGeom>
        </p:spPr>
      </p:pic>
      <p:pic>
        <p:nvPicPr>
          <p:cNvPr id="39" name="図 38">
            <a:extLst>
              <a:ext uri="{FF2B5EF4-FFF2-40B4-BE49-F238E27FC236}">
                <a16:creationId xmlns:a16="http://schemas.microsoft.com/office/drawing/2014/main" id="{E37AD32B-9719-409B-B04F-5EC8E3837D8C}"/>
              </a:ext>
            </a:extLst>
          </p:cNvPr>
          <p:cNvPicPr>
            <a:picLocks noChangeAspect="1"/>
          </p:cNvPicPr>
          <p:nvPr/>
        </p:nvPicPr>
        <p:blipFill>
          <a:blip r:embed="rId3"/>
          <a:stretch>
            <a:fillRect/>
          </a:stretch>
        </p:blipFill>
        <p:spPr>
          <a:xfrm>
            <a:off x="489907" y="1967370"/>
            <a:ext cx="3604451" cy="2120265"/>
          </a:xfrm>
          <a:prstGeom prst="rect">
            <a:avLst/>
          </a:prstGeom>
        </p:spPr>
      </p:pic>
      <p:pic>
        <p:nvPicPr>
          <p:cNvPr id="26" name="図 25">
            <a:extLst>
              <a:ext uri="{FF2B5EF4-FFF2-40B4-BE49-F238E27FC236}">
                <a16:creationId xmlns:a16="http://schemas.microsoft.com/office/drawing/2014/main" id="{FC047956-E91A-468D-9039-5C5366890936}"/>
              </a:ext>
            </a:extLst>
          </p:cNvPr>
          <p:cNvPicPr>
            <a:picLocks noChangeAspect="1"/>
          </p:cNvPicPr>
          <p:nvPr/>
        </p:nvPicPr>
        <p:blipFill>
          <a:blip r:embed="rId4"/>
          <a:stretch>
            <a:fillRect/>
          </a:stretch>
        </p:blipFill>
        <p:spPr>
          <a:xfrm>
            <a:off x="4765717" y="1967361"/>
            <a:ext cx="3594354" cy="2130362"/>
          </a:xfrm>
          <a:prstGeom prst="rect">
            <a:avLst/>
          </a:prstGeom>
        </p:spPr>
      </p:pic>
      <p:sp>
        <p:nvSpPr>
          <p:cNvPr id="2" name="タイトル 1">
            <a:extLst>
              <a:ext uri="{FF2B5EF4-FFF2-40B4-BE49-F238E27FC236}">
                <a16:creationId xmlns:a16="http://schemas.microsoft.com/office/drawing/2014/main" id="{50EA2AC4-F187-41DF-8378-42D3D162C5A2}"/>
              </a:ext>
            </a:extLst>
          </p:cNvPr>
          <p:cNvSpPr>
            <a:spLocks noGrp="1"/>
          </p:cNvSpPr>
          <p:nvPr>
            <p:ph type="title"/>
          </p:nvPr>
        </p:nvSpPr>
        <p:spPr/>
        <p:txBody>
          <a:bodyPr/>
          <a:lstStyle/>
          <a:p>
            <a:r>
              <a:rPr lang="en-US" altLang="ja-JP" dirty="0"/>
              <a:t>3.2 </a:t>
            </a:r>
            <a:r>
              <a:rPr lang="ja-JP" altLang="en-US" dirty="0"/>
              <a:t>事前準備（セル結合の解除）②</a:t>
            </a:r>
            <a:endParaRPr kumimoji="1" lang="ja-JP" altLang="en-US" dirty="0"/>
          </a:p>
        </p:txBody>
      </p:sp>
      <p:sp>
        <p:nvSpPr>
          <p:cNvPr id="3" name="スライド番号プレースホルダー 2">
            <a:extLst>
              <a:ext uri="{FF2B5EF4-FFF2-40B4-BE49-F238E27FC236}">
                <a16:creationId xmlns:a16="http://schemas.microsoft.com/office/drawing/2014/main" id="{BD65A14E-7D16-4DBE-8A1A-F10DF4FD8687}"/>
              </a:ext>
            </a:extLst>
          </p:cNvPr>
          <p:cNvSpPr>
            <a:spLocks noGrp="1"/>
          </p:cNvSpPr>
          <p:nvPr>
            <p:ph type="sldNum" sz="quarter" idx="12"/>
          </p:nvPr>
        </p:nvSpPr>
        <p:spPr/>
        <p:txBody>
          <a:bodyPr/>
          <a:lstStyle/>
          <a:p>
            <a:fld id="{EEDB8509-CC2C-4EC7-9C2E-996B98B58898}" type="slidenum">
              <a:rPr kumimoji="1" lang="ja-JP" altLang="en-US" smtClean="0"/>
              <a:pPr/>
              <a:t>19</a:t>
            </a:fld>
            <a:endParaRPr kumimoji="1" lang="ja-JP" altLang="en-US"/>
          </a:p>
        </p:txBody>
      </p:sp>
      <p:sp>
        <p:nvSpPr>
          <p:cNvPr id="4" name="テキスト プレースホルダー 3">
            <a:extLst>
              <a:ext uri="{FF2B5EF4-FFF2-40B4-BE49-F238E27FC236}">
                <a16:creationId xmlns:a16="http://schemas.microsoft.com/office/drawing/2014/main" id="{450AF8BB-15B0-4354-8761-79A36407B951}"/>
              </a:ext>
            </a:extLst>
          </p:cNvPr>
          <p:cNvSpPr>
            <a:spLocks noGrp="1"/>
          </p:cNvSpPr>
          <p:nvPr>
            <p:ph type="body" sz="quarter" idx="13"/>
          </p:nvPr>
        </p:nvSpPr>
        <p:spPr/>
        <p:txBody>
          <a:bodyPr/>
          <a:lstStyle/>
          <a:p>
            <a:r>
              <a:rPr kumimoji="1" lang="en-US" altLang="ja-JP" dirty="0"/>
              <a:t>3. </a:t>
            </a:r>
            <a:r>
              <a:rPr kumimoji="1" lang="ja-JP" altLang="en-US" dirty="0"/>
              <a:t>推奨データセットに基づくデータの作成</a:t>
            </a:r>
          </a:p>
        </p:txBody>
      </p:sp>
      <p:sp>
        <p:nvSpPr>
          <p:cNvPr id="5" name="テキスト プレースホルダー 4">
            <a:extLst>
              <a:ext uri="{FF2B5EF4-FFF2-40B4-BE49-F238E27FC236}">
                <a16:creationId xmlns:a16="http://schemas.microsoft.com/office/drawing/2014/main" id="{B17CB811-FC5A-4033-AD26-6E4BAF2DEB64}"/>
              </a:ext>
            </a:extLst>
          </p:cNvPr>
          <p:cNvSpPr>
            <a:spLocks noGrp="1"/>
          </p:cNvSpPr>
          <p:nvPr>
            <p:ph type="body" sz="quarter" idx="14"/>
          </p:nvPr>
        </p:nvSpPr>
        <p:spPr>
          <a:xfrm>
            <a:off x="207963" y="884239"/>
            <a:ext cx="8728075" cy="424732"/>
          </a:xfrm>
        </p:spPr>
        <p:txBody>
          <a:bodyPr/>
          <a:lstStyle/>
          <a:p>
            <a:r>
              <a:rPr kumimoji="1" lang="ja-JP" altLang="en-US" dirty="0"/>
              <a:t>データを転記する前に、素材データのセル結合を解除しておきましょう。</a:t>
            </a:r>
          </a:p>
        </p:txBody>
      </p:sp>
      <p:sp>
        <p:nvSpPr>
          <p:cNvPr id="11" name="テキスト ボックス 10">
            <a:extLst>
              <a:ext uri="{FF2B5EF4-FFF2-40B4-BE49-F238E27FC236}">
                <a16:creationId xmlns:a16="http://schemas.microsoft.com/office/drawing/2014/main" id="{F9DEC445-4F54-4812-8CA3-04A300C2977E}"/>
              </a:ext>
            </a:extLst>
          </p:cNvPr>
          <p:cNvSpPr txBox="1"/>
          <p:nvPr/>
        </p:nvSpPr>
        <p:spPr>
          <a:xfrm>
            <a:off x="362193" y="1441608"/>
            <a:ext cx="4030270" cy="523220"/>
          </a:xfrm>
          <a:prstGeom prst="rect">
            <a:avLst/>
          </a:prstGeom>
          <a:noFill/>
        </p:spPr>
        <p:txBody>
          <a:bodyPr wrap="none" rtlCol="0">
            <a:spAutoFit/>
          </a:bodyPr>
          <a:lstStyle/>
          <a:p>
            <a:r>
              <a:rPr kumimoji="1" lang="en-US" altLang="ja-JP" sz="1400" dirty="0">
                <a:latin typeface="+mj-lt"/>
              </a:rPr>
              <a:t>(2) </a:t>
            </a:r>
            <a:r>
              <a:rPr kumimoji="1" lang="ja-JP" altLang="en-US" sz="1400" dirty="0">
                <a:latin typeface="+mj-lt"/>
              </a:rPr>
              <a:t>ホーム＞配置＞セルを結合して中央揃えを選択し</a:t>
            </a:r>
          </a:p>
          <a:p>
            <a:r>
              <a:rPr kumimoji="1" lang="ja-JP" altLang="en-US" sz="1400" dirty="0">
                <a:latin typeface="+mj-lt"/>
              </a:rPr>
              <a:t>選択肢を「セル結合の解除」にします。</a:t>
            </a:r>
          </a:p>
        </p:txBody>
      </p:sp>
      <p:sp>
        <p:nvSpPr>
          <p:cNvPr id="17" name="四角形: 角を丸くする 16">
            <a:extLst>
              <a:ext uri="{FF2B5EF4-FFF2-40B4-BE49-F238E27FC236}">
                <a16:creationId xmlns:a16="http://schemas.microsoft.com/office/drawing/2014/main" id="{E9F39AF9-F165-40B5-8452-5CA3FB168A03}"/>
              </a:ext>
            </a:extLst>
          </p:cNvPr>
          <p:cNvSpPr/>
          <p:nvPr/>
        </p:nvSpPr>
        <p:spPr>
          <a:xfrm>
            <a:off x="812969" y="2129037"/>
            <a:ext cx="312955" cy="161925"/>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861B5E0C-9923-42BD-B881-BEF4C7578DB6}"/>
              </a:ext>
            </a:extLst>
          </p:cNvPr>
          <p:cNvSpPr/>
          <p:nvPr/>
        </p:nvSpPr>
        <p:spPr>
          <a:xfrm>
            <a:off x="1251120" y="2300487"/>
            <a:ext cx="303430" cy="466725"/>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ADBAF617-CBB9-458C-8969-E671E293E69D}"/>
              </a:ext>
            </a:extLst>
          </p:cNvPr>
          <p:cNvSpPr/>
          <p:nvPr/>
        </p:nvSpPr>
        <p:spPr>
          <a:xfrm>
            <a:off x="1933537" y="2957713"/>
            <a:ext cx="868787" cy="190500"/>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86073EBB-9AB8-4C45-9FFB-BB27BEA97872}"/>
              </a:ext>
            </a:extLst>
          </p:cNvPr>
          <p:cNvSpPr/>
          <p:nvPr/>
        </p:nvSpPr>
        <p:spPr>
          <a:xfrm>
            <a:off x="1933537" y="3528975"/>
            <a:ext cx="1002137" cy="190500"/>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右 28">
            <a:extLst>
              <a:ext uri="{FF2B5EF4-FFF2-40B4-BE49-F238E27FC236}">
                <a16:creationId xmlns:a16="http://schemas.microsoft.com/office/drawing/2014/main" id="{DC610C5A-76E0-4B40-8331-4628EE7B9EA3}"/>
              </a:ext>
            </a:extLst>
          </p:cNvPr>
          <p:cNvSpPr/>
          <p:nvPr/>
        </p:nvSpPr>
        <p:spPr>
          <a:xfrm>
            <a:off x="4141234" y="2760278"/>
            <a:ext cx="50405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EDF8F353-AA57-4E39-A9C8-68B0874E5D5F}"/>
              </a:ext>
            </a:extLst>
          </p:cNvPr>
          <p:cNvSpPr txBox="1"/>
          <p:nvPr/>
        </p:nvSpPr>
        <p:spPr>
          <a:xfrm>
            <a:off x="4645290" y="1604931"/>
            <a:ext cx="4071949" cy="307777"/>
          </a:xfrm>
          <a:prstGeom prst="rect">
            <a:avLst/>
          </a:prstGeom>
          <a:noFill/>
        </p:spPr>
        <p:txBody>
          <a:bodyPr wrap="none" rtlCol="0">
            <a:spAutoFit/>
          </a:bodyPr>
          <a:lstStyle/>
          <a:p>
            <a:r>
              <a:rPr kumimoji="1" lang="en-US" altLang="ja-JP" sz="1400" dirty="0">
                <a:latin typeface="+mj-lt"/>
              </a:rPr>
              <a:t>(3) </a:t>
            </a:r>
            <a:r>
              <a:rPr kumimoji="1" lang="ja-JP" altLang="en-US" sz="1400" dirty="0">
                <a:latin typeface="+mj-lt"/>
              </a:rPr>
              <a:t>セルの結合を解除すると、空白のセルが現れます。</a:t>
            </a:r>
          </a:p>
        </p:txBody>
      </p:sp>
      <p:sp>
        <p:nvSpPr>
          <p:cNvPr id="43" name="テキスト ボックス 42">
            <a:extLst>
              <a:ext uri="{FF2B5EF4-FFF2-40B4-BE49-F238E27FC236}">
                <a16:creationId xmlns:a16="http://schemas.microsoft.com/office/drawing/2014/main" id="{3A6541EC-4C89-43FD-AAC5-0CBBB29EDBC4}"/>
              </a:ext>
            </a:extLst>
          </p:cNvPr>
          <p:cNvSpPr txBox="1"/>
          <p:nvPr/>
        </p:nvSpPr>
        <p:spPr>
          <a:xfrm>
            <a:off x="34934" y="4120818"/>
            <a:ext cx="5001690" cy="523220"/>
          </a:xfrm>
          <a:prstGeom prst="rect">
            <a:avLst/>
          </a:prstGeom>
          <a:noFill/>
        </p:spPr>
        <p:txBody>
          <a:bodyPr wrap="none" rtlCol="0">
            <a:spAutoFit/>
          </a:bodyPr>
          <a:lstStyle/>
          <a:p>
            <a:r>
              <a:rPr kumimoji="1" lang="en-US" altLang="ja-JP" sz="1400" dirty="0">
                <a:latin typeface="+mj-lt"/>
              </a:rPr>
              <a:t>※ </a:t>
            </a:r>
            <a:r>
              <a:rPr kumimoji="1" lang="ja-JP" altLang="en-US" sz="1400" dirty="0">
                <a:latin typeface="+mj-lt"/>
              </a:rPr>
              <a:t>ウィンドウ幅によっては、「配置」がホームのサブメニューとなり</a:t>
            </a:r>
          </a:p>
          <a:p>
            <a:r>
              <a:rPr kumimoji="1" lang="ja-JP" altLang="en-US" sz="1400" dirty="0">
                <a:latin typeface="+mj-lt"/>
              </a:rPr>
              <a:t>    「セルを結合して中央揃え」がアイコンになっている場合もあります。</a:t>
            </a:r>
          </a:p>
        </p:txBody>
      </p:sp>
      <p:sp>
        <p:nvSpPr>
          <p:cNvPr id="47" name="矢印: 右 46">
            <a:extLst>
              <a:ext uri="{FF2B5EF4-FFF2-40B4-BE49-F238E27FC236}">
                <a16:creationId xmlns:a16="http://schemas.microsoft.com/office/drawing/2014/main" id="{AA5B00EB-1484-4A0E-A70A-2607FE688962}"/>
              </a:ext>
            </a:extLst>
          </p:cNvPr>
          <p:cNvSpPr/>
          <p:nvPr/>
        </p:nvSpPr>
        <p:spPr>
          <a:xfrm>
            <a:off x="8453823" y="2731077"/>
            <a:ext cx="50405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6F91845B-A760-435D-AE4B-0FBF716D57DA}"/>
              </a:ext>
            </a:extLst>
          </p:cNvPr>
          <p:cNvSpPr/>
          <p:nvPr/>
        </p:nvSpPr>
        <p:spPr>
          <a:xfrm>
            <a:off x="422688" y="4770582"/>
            <a:ext cx="312955" cy="161925"/>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0C348F86-40EE-4B33-967E-37734BF30EB8}"/>
              </a:ext>
            </a:extLst>
          </p:cNvPr>
          <p:cNvSpPr/>
          <p:nvPr/>
        </p:nvSpPr>
        <p:spPr>
          <a:xfrm>
            <a:off x="2316853" y="5060642"/>
            <a:ext cx="261985" cy="156963"/>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8F3B02A8-E56B-42CB-99C9-33E23F1A58F1}"/>
              </a:ext>
            </a:extLst>
          </p:cNvPr>
          <p:cNvSpPr/>
          <p:nvPr/>
        </p:nvSpPr>
        <p:spPr>
          <a:xfrm>
            <a:off x="2367930" y="5617396"/>
            <a:ext cx="1002137" cy="156963"/>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FACF2F77-1CBA-4DB2-BAB0-01A678C193AA}"/>
              </a:ext>
            </a:extLst>
          </p:cNvPr>
          <p:cNvSpPr/>
          <p:nvPr/>
        </p:nvSpPr>
        <p:spPr>
          <a:xfrm>
            <a:off x="4890687" y="2993889"/>
            <a:ext cx="720875" cy="134321"/>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41B60696-D0FF-4125-884D-EC7C97B1A84E}"/>
              </a:ext>
            </a:extLst>
          </p:cNvPr>
          <p:cNvSpPr txBox="1"/>
          <p:nvPr/>
        </p:nvSpPr>
        <p:spPr>
          <a:xfrm>
            <a:off x="4346381" y="2265772"/>
            <a:ext cx="742511" cy="276999"/>
          </a:xfrm>
          <a:prstGeom prst="rect">
            <a:avLst/>
          </a:prstGeom>
          <a:noFill/>
        </p:spPr>
        <p:txBody>
          <a:bodyPr wrap="none" rtlCol="0">
            <a:spAutoFit/>
          </a:bodyPr>
          <a:lstStyle/>
          <a:p>
            <a:r>
              <a:rPr kumimoji="1" lang="ja-JP" altLang="en-US" sz="1200" dirty="0">
                <a:solidFill>
                  <a:srgbClr val="C00000"/>
                </a:solidFill>
              </a:rPr>
              <a:t>空白セル</a:t>
            </a:r>
          </a:p>
        </p:txBody>
      </p:sp>
      <p:sp>
        <p:nvSpPr>
          <p:cNvPr id="6" name="テキスト ボックス 5">
            <a:extLst>
              <a:ext uri="{FF2B5EF4-FFF2-40B4-BE49-F238E27FC236}">
                <a16:creationId xmlns:a16="http://schemas.microsoft.com/office/drawing/2014/main" id="{381FC1D8-7176-4A70-870B-16F003658D44}"/>
              </a:ext>
            </a:extLst>
          </p:cNvPr>
          <p:cNvSpPr txBox="1"/>
          <p:nvPr/>
        </p:nvSpPr>
        <p:spPr>
          <a:xfrm>
            <a:off x="4826565" y="4110558"/>
            <a:ext cx="4429418" cy="738664"/>
          </a:xfrm>
          <a:prstGeom prst="rect">
            <a:avLst/>
          </a:prstGeom>
          <a:noFill/>
        </p:spPr>
        <p:txBody>
          <a:bodyPr wrap="none" rtlCol="0">
            <a:spAutoFit/>
          </a:bodyPr>
          <a:lstStyle/>
          <a:p>
            <a:r>
              <a:rPr kumimoji="1" lang="en-US" altLang="ja-JP" sz="1400" dirty="0">
                <a:latin typeface="+mj-lt"/>
              </a:rPr>
              <a:t>※ </a:t>
            </a:r>
            <a:r>
              <a:rPr kumimoji="1" lang="ja-JP" altLang="en-US" sz="1400" dirty="0">
                <a:latin typeface="+mj-lt"/>
              </a:rPr>
              <a:t>この状態で、</a:t>
            </a:r>
            <a:r>
              <a:rPr kumimoji="1" lang="en-US" altLang="ja-JP" sz="1400" dirty="0">
                <a:latin typeface="+mj-lt"/>
              </a:rPr>
              <a:t>(1)</a:t>
            </a:r>
            <a:r>
              <a:rPr kumimoji="1" lang="ja-JP" altLang="en-US" sz="1400" dirty="0">
                <a:latin typeface="+mj-lt"/>
              </a:rPr>
              <a:t>で選択した列は選択状態のままの</a:t>
            </a:r>
          </a:p>
          <a:p>
            <a:r>
              <a:rPr kumimoji="1" lang="ja-JP" altLang="en-US" sz="1400" dirty="0">
                <a:latin typeface="+mj-lt"/>
              </a:rPr>
              <a:t>    はずです。選択が解除されている場合は</a:t>
            </a:r>
            <a:r>
              <a:rPr kumimoji="1" lang="en-US" altLang="ja-JP" sz="1400" dirty="0">
                <a:latin typeface="+mj-lt"/>
              </a:rPr>
              <a:t>(1)</a:t>
            </a:r>
            <a:r>
              <a:rPr kumimoji="1" lang="ja-JP" altLang="en-US" sz="1400" dirty="0">
                <a:latin typeface="+mj-lt"/>
              </a:rPr>
              <a:t>と同じ方法で</a:t>
            </a:r>
          </a:p>
          <a:p>
            <a:r>
              <a:rPr kumimoji="1" lang="ja-JP" altLang="en-US" sz="1400" dirty="0">
                <a:latin typeface="+mj-lt"/>
              </a:rPr>
              <a:t>                再度選択してください。</a:t>
            </a:r>
          </a:p>
        </p:txBody>
      </p:sp>
      <p:sp>
        <p:nvSpPr>
          <p:cNvPr id="27" name="四角形: 角を丸くする 26">
            <a:extLst>
              <a:ext uri="{FF2B5EF4-FFF2-40B4-BE49-F238E27FC236}">
                <a16:creationId xmlns:a16="http://schemas.microsoft.com/office/drawing/2014/main" id="{67DC3292-0AF6-4945-855C-9828E33916D4}"/>
              </a:ext>
            </a:extLst>
          </p:cNvPr>
          <p:cNvSpPr/>
          <p:nvPr/>
        </p:nvSpPr>
        <p:spPr>
          <a:xfrm>
            <a:off x="4890686" y="3423784"/>
            <a:ext cx="720875" cy="134321"/>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コネクタ 29">
            <a:extLst>
              <a:ext uri="{FF2B5EF4-FFF2-40B4-BE49-F238E27FC236}">
                <a16:creationId xmlns:a16="http://schemas.microsoft.com/office/drawing/2014/main" id="{7624B1B5-76CF-4D10-B82F-CBB23CD6777E}"/>
              </a:ext>
            </a:extLst>
          </p:cNvPr>
          <p:cNvCxnSpPr>
            <a:stCxn id="18" idx="2"/>
            <a:endCxn id="27" idx="1"/>
          </p:cNvCxnSpPr>
          <p:nvPr/>
        </p:nvCxnSpPr>
        <p:spPr>
          <a:xfrm>
            <a:off x="4717637" y="2542771"/>
            <a:ext cx="173049" cy="948174"/>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35" name="直線コネクタ 34">
            <a:extLst>
              <a:ext uri="{FF2B5EF4-FFF2-40B4-BE49-F238E27FC236}">
                <a16:creationId xmlns:a16="http://schemas.microsoft.com/office/drawing/2014/main" id="{A8FEDA0C-43D8-4163-8A02-C0B53E305374}"/>
              </a:ext>
            </a:extLst>
          </p:cNvPr>
          <p:cNvCxnSpPr>
            <a:cxnSpLocks/>
            <a:stCxn id="18" idx="2"/>
            <a:endCxn id="16" idx="0"/>
          </p:cNvCxnSpPr>
          <p:nvPr/>
        </p:nvCxnSpPr>
        <p:spPr>
          <a:xfrm>
            <a:off x="4717637" y="2542771"/>
            <a:ext cx="533488" cy="451118"/>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16254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DF8505B0-03E9-4995-87AC-EF65AF176582}"/>
              </a:ext>
            </a:extLst>
          </p:cNvPr>
          <p:cNvPicPr>
            <a:picLocks noChangeAspect="1"/>
          </p:cNvPicPr>
          <p:nvPr/>
        </p:nvPicPr>
        <p:blipFill>
          <a:blip r:embed="rId3"/>
          <a:stretch>
            <a:fillRect/>
          </a:stretch>
        </p:blipFill>
        <p:spPr>
          <a:xfrm>
            <a:off x="4945821" y="2777937"/>
            <a:ext cx="4018668" cy="3578662"/>
          </a:xfrm>
          <a:prstGeom prst="rect">
            <a:avLst/>
          </a:prstGeom>
          <a:ln w="9525">
            <a:noFill/>
            <a:prstDash val="sysDot"/>
          </a:ln>
        </p:spPr>
      </p:pic>
      <p:sp>
        <p:nvSpPr>
          <p:cNvPr id="8" name="テキスト プレースホルダー 7">
            <a:extLst>
              <a:ext uri="{FF2B5EF4-FFF2-40B4-BE49-F238E27FC236}">
                <a16:creationId xmlns:a16="http://schemas.microsoft.com/office/drawing/2014/main" id="{ABEFF89E-4154-4D85-A468-3DD65F141ADD}"/>
              </a:ext>
            </a:extLst>
          </p:cNvPr>
          <p:cNvSpPr>
            <a:spLocks noGrp="1"/>
          </p:cNvSpPr>
          <p:nvPr>
            <p:ph type="body" sz="quarter" idx="15"/>
          </p:nvPr>
        </p:nvSpPr>
        <p:spPr>
          <a:xfrm>
            <a:off x="193675" y="2780928"/>
            <a:ext cx="4648108" cy="3575671"/>
          </a:xfrm>
        </p:spPr>
        <p:txBody>
          <a:bodyPr/>
          <a:lstStyle/>
          <a:p>
            <a:pPr algn="ctr"/>
            <a:r>
              <a:rPr kumimoji="1" lang="ja-JP" altLang="en-US" sz="16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データ項目定義書</a:t>
            </a:r>
          </a:p>
        </p:txBody>
      </p:sp>
      <p:sp>
        <p:nvSpPr>
          <p:cNvPr id="5" name="タイトル 4">
            <a:extLst>
              <a:ext uri="{FF2B5EF4-FFF2-40B4-BE49-F238E27FC236}">
                <a16:creationId xmlns:a16="http://schemas.microsoft.com/office/drawing/2014/main" id="{674B1E12-0372-40B4-BA63-0CBF7550C582}"/>
              </a:ext>
            </a:extLst>
          </p:cNvPr>
          <p:cNvSpPr>
            <a:spLocks noGrp="1"/>
          </p:cNvSpPr>
          <p:nvPr>
            <p:ph type="title"/>
          </p:nvPr>
        </p:nvSpPr>
        <p:spPr/>
        <p:txBody>
          <a:bodyPr/>
          <a:lstStyle/>
          <a:p>
            <a:r>
              <a:rPr lang="ja-JP" altLang="en-US"/>
              <a:t>本書の狙い</a:t>
            </a:r>
            <a:endParaRPr kumimoji="1" lang="ja-JP" altLang="en-US"/>
          </a:p>
        </p:txBody>
      </p:sp>
      <p:sp>
        <p:nvSpPr>
          <p:cNvPr id="3" name="スライド番号プレースホルダー 2">
            <a:extLst>
              <a:ext uri="{FF2B5EF4-FFF2-40B4-BE49-F238E27FC236}">
                <a16:creationId xmlns:a16="http://schemas.microsoft.com/office/drawing/2014/main" id="{DA29EC49-F0C6-4D66-AE06-19926CDA43C0}"/>
              </a:ext>
            </a:extLst>
          </p:cNvPr>
          <p:cNvSpPr>
            <a:spLocks noGrp="1"/>
          </p:cNvSpPr>
          <p:nvPr>
            <p:ph type="sldNum" sz="quarter" idx="12"/>
          </p:nvPr>
        </p:nvSpPr>
        <p:spPr/>
        <p:txBody>
          <a:bodyPr/>
          <a:lstStyle/>
          <a:p>
            <a:fld id="{EEDB8509-CC2C-4EC7-9C2E-996B98B58898}" type="slidenum">
              <a:rPr kumimoji="1" lang="ja-JP" altLang="en-US" smtClean="0"/>
              <a:pPr/>
              <a:t>2</a:t>
            </a:fld>
            <a:endParaRPr kumimoji="1" lang="ja-JP" altLang="en-US"/>
          </a:p>
        </p:txBody>
      </p:sp>
      <p:sp>
        <p:nvSpPr>
          <p:cNvPr id="7" name="テキスト プレースホルダー 6">
            <a:extLst>
              <a:ext uri="{FF2B5EF4-FFF2-40B4-BE49-F238E27FC236}">
                <a16:creationId xmlns:a16="http://schemas.microsoft.com/office/drawing/2014/main" id="{F1F174DB-F96E-4389-9082-B21E8BDCE11D}"/>
              </a:ext>
            </a:extLst>
          </p:cNvPr>
          <p:cNvSpPr>
            <a:spLocks noGrp="1"/>
          </p:cNvSpPr>
          <p:nvPr>
            <p:ph type="body" sz="quarter" idx="14"/>
          </p:nvPr>
        </p:nvSpPr>
        <p:spPr>
          <a:xfrm>
            <a:off x="207963" y="884238"/>
            <a:ext cx="8728075" cy="1736026"/>
          </a:xfrm>
        </p:spPr>
        <p:txBody>
          <a:bodyPr>
            <a:normAutofit/>
          </a:bodyPr>
          <a:lstStyle/>
          <a:p>
            <a:r>
              <a:rPr kumimoji="1" lang="ja-JP" altLang="en-US" dirty="0"/>
              <a:t>オープンデータリーダ研修（応用編）は、推奨データセットに基づいたデータを公開することにより、公開したデータがサービス事業者に取り込まれやすくなることと、その手法を理解することを目的としています。</a:t>
            </a:r>
            <a:br>
              <a:rPr kumimoji="1" lang="ja-JP" altLang="en-US" dirty="0"/>
            </a:br>
            <a:r>
              <a:rPr kumimoji="1" lang="ja-JP" altLang="en-US" dirty="0"/>
              <a:t>本書では、推奨データセットの項目と、既存のデータを推奨データセットに変換する手順を理解します。</a:t>
            </a:r>
          </a:p>
        </p:txBody>
      </p:sp>
      <p:sp>
        <p:nvSpPr>
          <p:cNvPr id="6" name="正方形/長方形 5">
            <a:extLst>
              <a:ext uri="{FF2B5EF4-FFF2-40B4-BE49-F238E27FC236}">
                <a16:creationId xmlns:a16="http://schemas.microsoft.com/office/drawing/2014/main" id="{203C7ED4-85FD-4A84-8B46-44D344F10A45}"/>
              </a:ext>
            </a:extLst>
          </p:cNvPr>
          <p:cNvSpPr/>
          <p:nvPr/>
        </p:nvSpPr>
        <p:spPr>
          <a:xfrm>
            <a:off x="179512" y="6356599"/>
            <a:ext cx="8640960" cy="276999"/>
          </a:xfrm>
          <a:prstGeom prst="rect">
            <a:avLst/>
          </a:prstGeom>
        </p:spPr>
        <p:txBody>
          <a:bodyPr wrap="square">
            <a:spAutoFit/>
          </a:bodyPr>
          <a:lstStyle/>
          <a:p>
            <a:pPr algn="r"/>
            <a:r>
              <a:rPr lang="ja-JP" altLang="en-US" sz="1200">
                <a:latin typeface="Meiryo UI" panose="020B0604030504040204" pitchFamily="50" charset="-128"/>
                <a:ea typeface="Meiryo UI" panose="020B0604030504040204" pitchFamily="50" charset="-128"/>
                <a:cs typeface="メイリオ" pitchFamily="50" charset="-128"/>
              </a:rPr>
              <a:t>出典：「オープンデータをはじめよう</a:t>
            </a:r>
            <a:r>
              <a:rPr lang="en-US" altLang="ja-JP" sz="1200">
                <a:latin typeface="Meiryo UI" panose="020B0604030504040204" pitchFamily="50" charset="-128"/>
                <a:ea typeface="Meiryo UI" panose="020B0604030504040204" pitchFamily="50" charset="-128"/>
                <a:cs typeface="メイリオ" pitchFamily="50" charset="-128"/>
              </a:rPr>
              <a:t> </a:t>
            </a:r>
            <a:r>
              <a:rPr lang="ja-JP" altLang="en-US" sz="1200">
                <a:latin typeface="Meiryo UI" panose="020B0604030504040204" pitchFamily="50" charset="-128"/>
                <a:ea typeface="Meiryo UI" panose="020B0604030504040204" pitchFamily="50" charset="-128"/>
                <a:cs typeface="メイリオ" pitchFamily="50" charset="-128"/>
              </a:rPr>
              <a:t>～ 地方公共団体のための最初の手引書～」</a:t>
            </a:r>
            <a:r>
              <a:rPr lang="ja-JP" altLang="en-US" sz="1200">
                <a:latin typeface="Meiryo UI" panose="020B0604030504040204" pitchFamily="50" charset="-128"/>
                <a:ea typeface="Meiryo UI" panose="020B0604030504040204" pitchFamily="50" charset="-128"/>
              </a:rPr>
              <a:t>内閣官房 情報通信技術（</a:t>
            </a:r>
            <a:r>
              <a:rPr lang="en-US" altLang="ja-JP" sz="1200">
                <a:latin typeface="Meiryo UI" panose="020B0604030504040204" pitchFamily="50" charset="-128"/>
                <a:ea typeface="Meiryo UI" panose="020B0604030504040204" pitchFamily="50" charset="-128"/>
              </a:rPr>
              <a:t>IT</a:t>
            </a:r>
            <a:r>
              <a:rPr lang="ja-JP" altLang="en-US" sz="1200">
                <a:latin typeface="Meiryo UI" panose="020B0604030504040204" pitchFamily="50" charset="-128"/>
                <a:ea typeface="Meiryo UI" panose="020B0604030504040204" pitchFamily="50" charset="-128"/>
              </a:rPr>
              <a:t>）総合戦略室</a:t>
            </a:r>
            <a:endParaRPr lang="ja-JP" altLang="en-US" sz="1200"/>
          </a:p>
        </p:txBody>
      </p:sp>
      <p:sp>
        <p:nvSpPr>
          <p:cNvPr id="35" name="テキスト ボックス 9">
            <a:extLst>
              <a:ext uri="{FF2B5EF4-FFF2-40B4-BE49-F238E27FC236}">
                <a16:creationId xmlns:a16="http://schemas.microsoft.com/office/drawing/2014/main" id="{D978599F-8234-4FE0-91D9-A61628C5EB69}"/>
              </a:ext>
            </a:extLst>
          </p:cNvPr>
          <p:cNvSpPr txBox="1"/>
          <p:nvPr/>
        </p:nvSpPr>
        <p:spPr>
          <a:xfrm>
            <a:off x="5959744" y="2777937"/>
            <a:ext cx="1800493" cy="307777"/>
          </a:xfrm>
          <a:prstGeom prst="rect">
            <a:avLst/>
          </a:prstGeom>
          <a:noFill/>
        </p:spPr>
        <p:txBody>
          <a:bodyPr wrap="none" rtlCol="0">
            <a:spAutoFit/>
          </a:bodyPr>
          <a:lstStyle>
            <a:defPPr>
              <a:defRPr lang="ko-KR"/>
            </a:defPPr>
            <a:lvl1pPr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1pPr>
            <a:lvl2pPr marL="334963" indent="12223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2pPr>
            <a:lvl3pPr marL="671513" indent="24288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3pPr>
            <a:lvl4pPr marL="1008063" indent="36353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4pPr>
            <a:lvl5pPr marL="1344613" indent="48418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5pPr>
            <a:lvl6pPr marL="22860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6pPr>
            <a:lvl7pPr marL="27432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7pPr>
            <a:lvl8pPr marL="32004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8pPr>
            <a:lvl9pPr marL="36576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フォーマット標準例</a:t>
            </a:r>
          </a:p>
        </p:txBody>
      </p:sp>
      <p:pic>
        <p:nvPicPr>
          <p:cNvPr id="2" name="図 1">
            <a:extLst>
              <a:ext uri="{FF2B5EF4-FFF2-40B4-BE49-F238E27FC236}">
                <a16:creationId xmlns:a16="http://schemas.microsoft.com/office/drawing/2014/main" id="{A8B81527-3146-42F0-A28A-1EF7127949EB}"/>
              </a:ext>
            </a:extLst>
          </p:cNvPr>
          <p:cNvPicPr>
            <a:picLocks noChangeAspect="1"/>
          </p:cNvPicPr>
          <p:nvPr/>
        </p:nvPicPr>
        <p:blipFill>
          <a:blip r:embed="rId4"/>
          <a:stretch>
            <a:fillRect/>
          </a:stretch>
        </p:blipFill>
        <p:spPr>
          <a:xfrm>
            <a:off x="594937" y="3420676"/>
            <a:ext cx="3338497" cy="1082669"/>
          </a:xfrm>
          <a:prstGeom prst="rect">
            <a:avLst/>
          </a:prstGeom>
          <a:ln w="12700">
            <a:solidFill>
              <a:schemeClr val="tx1">
                <a:lumMod val="75000"/>
              </a:schemeClr>
            </a:solidFill>
          </a:ln>
        </p:spPr>
      </p:pic>
      <p:pic>
        <p:nvPicPr>
          <p:cNvPr id="4" name="図 3">
            <a:extLst>
              <a:ext uri="{FF2B5EF4-FFF2-40B4-BE49-F238E27FC236}">
                <a16:creationId xmlns:a16="http://schemas.microsoft.com/office/drawing/2014/main" id="{A5FBFD6B-DD34-4A54-B5E0-512E91FD8A51}"/>
              </a:ext>
            </a:extLst>
          </p:cNvPr>
          <p:cNvPicPr>
            <a:picLocks noChangeAspect="1"/>
          </p:cNvPicPr>
          <p:nvPr/>
        </p:nvPicPr>
        <p:blipFill>
          <a:blip r:embed="rId5"/>
          <a:stretch>
            <a:fillRect/>
          </a:stretch>
        </p:blipFill>
        <p:spPr>
          <a:xfrm>
            <a:off x="1328230" y="4307036"/>
            <a:ext cx="3257550" cy="1438275"/>
          </a:xfrm>
          <a:prstGeom prst="rect">
            <a:avLst/>
          </a:prstGeom>
        </p:spPr>
      </p:pic>
      <p:pic>
        <p:nvPicPr>
          <p:cNvPr id="10" name="図 9">
            <a:extLst>
              <a:ext uri="{FF2B5EF4-FFF2-40B4-BE49-F238E27FC236}">
                <a16:creationId xmlns:a16="http://schemas.microsoft.com/office/drawing/2014/main" id="{7465D23C-F685-4EF3-9ED3-081E9D223714}"/>
              </a:ext>
            </a:extLst>
          </p:cNvPr>
          <p:cNvPicPr>
            <a:picLocks noChangeAspect="1"/>
          </p:cNvPicPr>
          <p:nvPr/>
        </p:nvPicPr>
        <p:blipFill>
          <a:blip r:embed="rId6"/>
          <a:stretch>
            <a:fillRect/>
          </a:stretch>
        </p:blipFill>
        <p:spPr>
          <a:xfrm>
            <a:off x="5137348" y="3183930"/>
            <a:ext cx="3467100" cy="2867025"/>
          </a:xfrm>
          <a:prstGeom prst="rect">
            <a:avLst/>
          </a:prstGeom>
        </p:spPr>
      </p:pic>
    </p:spTree>
    <p:extLst>
      <p:ext uri="{BB962C8B-B14F-4D97-AF65-F5344CB8AC3E}">
        <p14:creationId xmlns:p14="http://schemas.microsoft.com/office/powerpoint/2010/main" val="334675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図 89">
            <a:extLst>
              <a:ext uri="{FF2B5EF4-FFF2-40B4-BE49-F238E27FC236}">
                <a16:creationId xmlns:a16="http://schemas.microsoft.com/office/drawing/2014/main" id="{68C7A40A-666B-48BF-93FB-555D79E2F5AF}"/>
              </a:ext>
            </a:extLst>
          </p:cNvPr>
          <p:cNvPicPr>
            <a:picLocks noChangeAspect="1"/>
          </p:cNvPicPr>
          <p:nvPr/>
        </p:nvPicPr>
        <p:blipFill>
          <a:blip r:embed="rId2"/>
          <a:stretch>
            <a:fillRect/>
          </a:stretch>
        </p:blipFill>
        <p:spPr>
          <a:xfrm>
            <a:off x="228545" y="1961289"/>
            <a:ext cx="4376833" cy="2170748"/>
          </a:xfrm>
          <a:prstGeom prst="rect">
            <a:avLst/>
          </a:prstGeom>
        </p:spPr>
      </p:pic>
      <p:pic>
        <p:nvPicPr>
          <p:cNvPr id="88" name="図 87">
            <a:extLst>
              <a:ext uri="{FF2B5EF4-FFF2-40B4-BE49-F238E27FC236}">
                <a16:creationId xmlns:a16="http://schemas.microsoft.com/office/drawing/2014/main" id="{24E6520D-4E17-4A9A-8FA8-20F8EC9E33D6}"/>
              </a:ext>
            </a:extLst>
          </p:cNvPr>
          <p:cNvPicPr>
            <a:picLocks noChangeAspect="1"/>
          </p:cNvPicPr>
          <p:nvPr/>
        </p:nvPicPr>
        <p:blipFill>
          <a:blip r:embed="rId3"/>
          <a:stretch>
            <a:fillRect/>
          </a:stretch>
        </p:blipFill>
        <p:spPr>
          <a:xfrm>
            <a:off x="53732" y="4642931"/>
            <a:ext cx="5563172" cy="2155603"/>
          </a:xfrm>
          <a:prstGeom prst="rect">
            <a:avLst/>
          </a:prstGeom>
        </p:spPr>
      </p:pic>
      <p:sp>
        <p:nvSpPr>
          <p:cNvPr id="2" name="タイトル 1">
            <a:extLst>
              <a:ext uri="{FF2B5EF4-FFF2-40B4-BE49-F238E27FC236}">
                <a16:creationId xmlns:a16="http://schemas.microsoft.com/office/drawing/2014/main" id="{50EA2AC4-F187-41DF-8378-42D3D162C5A2}"/>
              </a:ext>
            </a:extLst>
          </p:cNvPr>
          <p:cNvSpPr>
            <a:spLocks noGrp="1"/>
          </p:cNvSpPr>
          <p:nvPr>
            <p:ph type="title"/>
          </p:nvPr>
        </p:nvSpPr>
        <p:spPr/>
        <p:txBody>
          <a:bodyPr/>
          <a:lstStyle/>
          <a:p>
            <a:r>
              <a:rPr lang="en-US" altLang="ja-JP" dirty="0"/>
              <a:t>3.2 </a:t>
            </a:r>
            <a:r>
              <a:rPr lang="ja-JP" altLang="en-US" dirty="0"/>
              <a:t>事前準備（セル結合の解除）③</a:t>
            </a:r>
            <a:endParaRPr kumimoji="1" lang="ja-JP" altLang="en-US" dirty="0"/>
          </a:p>
        </p:txBody>
      </p:sp>
      <p:sp>
        <p:nvSpPr>
          <p:cNvPr id="3" name="スライド番号プレースホルダー 2">
            <a:extLst>
              <a:ext uri="{FF2B5EF4-FFF2-40B4-BE49-F238E27FC236}">
                <a16:creationId xmlns:a16="http://schemas.microsoft.com/office/drawing/2014/main" id="{BD65A14E-7D16-4DBE-8A1A-F10DF4FD8687}"/>
              </a:ext>
            </a:extLst>
          </p:cNvPr>
          <p:cNvSpPr>
            <a:spLocks noGrp="1"/>
          </p:cNvSpPr>
          <p:nvPr>
            <p:ph type="sldNum" sz="quarter" idx="12"/>
          </p:nvPr>
        </p:nvSpPr>
        <p:spPr/>
        <p:txBody>
          <a:bodyPr/>
          <a:lstStyle/>
          <a:p>
            <a:fld id="{EEDB8509-CC2C-4EC7-9C2E-996B98B58898}" type="slidenum">
              <a:rPr kumimoji="1" lang="ja-JP" altLang="en-US" smtClean="0"/>
              <a:pPr/>
              <a:t>20</a:t>
            </a:fld>
            <a:endParaRPr kumimoji="1" lang="ja-JP" altLang="en-US"/>
          </a:p>
        </p:txBody>
      </p:sp>
      <p:sp>
        <p:nvSpPr>
          <p:cNvPr id="4" name="テキスト プレースホルダー 3">
            <a:extLst>
              <a:ext uri="{FF2B5EF4-FFF2-40B4-BE49-F238E27FC236}">
                <a16:creationId xmlns:a16="http://schemas.microsoft.com/office/drawing/2014/main" id="{450AF8BB-15B0-4354-8761-79A36407B951}"/>
              </a:ext>
            </a:extLst>
          </p:cNvPr>
          <p:cNvSpPr>
            <a:spLocks noGrp="1"/>
          </p:cNvSpPr>
          <p:nvPr>
            <p:ph type="body" sz="quarter" idx="13"/>
          </p:nvPr>
        </p:nvSpPr>
        <p:spPr/>
        <p:txBody>
          <a:bodyPr/>
          <a:lstStyle/>
          <a:p>
            <a:r>
              <a:rPr kumimoji="1" lang="en-US" altLang="ja-JP" dirty="0"/>
              <a:t>3. </a:t>
            </a:r>
            <a:r>
              <a:rPr kumimoji="1" lang="ja-JP" altLang="en-US" dirty="0"/>
              <a:t>推奨データセットに基づくデータの作成</a:t>
            </a:r>
          </a:p>
        </p:txBody>
      </p:sp>
      <p:sp>
        <p:nvSpPr>
          <p:cNvPr id="5" name="テキスト プレースホルダー 4">
            <a:extLst>
              <a:ext uri="{FF2B5EF4-FFF2-40B4-BE49-F238E27FC236}">
                <a16:creationId xmlns:a16="http://schemas.microsoft.com/office/drawing/2014/main" id="{B17CB811-FC5A-4033-AD26-6E4BAF2DEB64}"/>
              </a:ext>
            </a:extLst>
          </p:cNvPr>
          <p:cNvSpPr>
            <a:spLocks noGrp="1"/>
          </p:cNvSpPr>
          <p:nvPr>
            <p:ph type="body" sz="quarter" idx="14"/>
          </p:nvPr>
        </p:nvSpPr>
        <p:spPr>
          <a:xfrm>
            <a:off x="207963" y="884239"/>
            <a:ext cx="8728075" cy="424732"/>
          </a:xfrm>
        </p:spPr>
        <p:txBody>
          <a:bodyPr/>
          <a:lstStyle/>
          <a:p>
            <a:r>
              <a:rPr kumimoji="1" lang="ja-JP" altLang="en-US" dirty="0"/>
              <a:t>データを転記する前に、素材データのセル結合を解除しておきましょう。</a:t>
            </a:r>
          </a:p>
        </p:txBody>
      </p:sp>
      <p:sp>
        <p:nvSpPr>
          <p:cNvPr id="11" name="テキスト ボックス 10">
            <a:extLst>
              <a:ext uri="{FF2B5EF4-FFF2-40B4-BE49-F238E27FC236}">
                <a16:creationId xmlns:a16="http://schemas.microsoft.com/office/drawing/2014/main" id="{F9DEC445-4F54-4812-8CA3-04A300C2977E}"/>
              </a:ext>
            </a:extLst>
          </p:cNvPr>
          <p:cNvSpPr txBox="1"/>
          <p:nvPr/>
        </p:nvSpPr>
        <p:spPr>
          <a:xfrm>
            <a:off x="-75957" y="1621325"/>
            <a:ext cx="6167073" cy="307777"/>
          </a:xfrm>
          <a:prstGeom prst="rect">
            <a:avLst/>
          </a:prstGeom>
          <a:noFill/>
        </p:spPr>
        <p:txBody>
          <a:bodyPr wrap="none" rtlCol="0">
            <a:spAutoFit/>
          </a:bodyPr>
          <a:lstStyle/>
          <a:p>
            <a:r>
              <a:rPr kumimoji="1" lang="en-US" altLang="ja-JP" sz="1400" dirty="0">
                <a:latin typeface="+mj-lt"/>
              </a:rPr>
              <a:t>(4) </a:t>
            </a:r>
            <a:r>
              <a:rPr kumimoji="1" lang="ja-JP" altLang="en-US" sz="1400" dirty="0">
                <a:latin typeface="+mj-lt"/>
              </a:rPr>
              <a:t>ホーム＞編集＞編集と選択＞ジャンプを選択するか、「</a:t>
            </a:r>
            <a:r>
              <a:rPr kumimoji="1" lang="en-US" altLang="ja-JP" sz="1400" dirty="0" err="1">
                <a:latin typeface="+mj-lt"/>
              </a:rPr>
              <a:t>Ctrl+G</a:t>
            </a:r>
            <a:r>
              <a:rPr kumimoji="1" lang="ja-JP" altLang="en-US" sz="1400" dirty="0">
                <a:latin typeface="+mj-lt"/>
              </a:rPr>
              <a:t>」キーを押します。</a:t>
            </a:r>
          </a:p>
        </p:txBody>
      </p:sp>
      <p:sp>
        <p:nvSpPr>
          <p:cNvPr id="29" name="矢印: 右 28">
            <a:extLst>
              <a:ext uri="{FF2B5EF4-FFF2-40B4-BE49-F238E27FC236}">
                <a16:creationId xmlns:a16="http://schemas.microsoft.com/office/drawing/2014/main" id="{DC610C5A-76E0-4B40-8331-4628EE7B9EA3}"/>
              </a:ext>
            </a:extLst>
          </p:cNvPr>
          <p:cNvSpPr/>
          <p:nvPr/>
        </p:nvSpPr>
        <p:spPr>
          <a:xfrm>
            <a:off x="4913501" y="2730847"/>
            <a:ext cx="50405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EDF8F353-AA57-4E39-A9C8-68B0874E5D5F}"/>
              </a:ext>
            </a:extLst>
          </p:cNvPr>
          <p:cNvSpPr txBox="1"/>
          <p:nvPr/>
        </p:nvSpPr>
        <p:spPr>
          <a:xfrm>
            <a:off x="5972092" y="1612507"/>
            <a:ext cx="2194832" cy="307777"/>
          </a:xfrm>
          <a:prstGeom prst="rect">
            <a:avLst/>
          </a:prstGeom>
          <a:noFill/>
        </p:spPr>
        <p:txBody>
          <a:bodyPr wrap="none" rtlCol="0">
            <a:spAutoFit/>
          </a:bodyPr>
          <a:lstStyle/>
          <a:p>
            <a:r>
              <a:rPr kumimoji="1" lang="en-US" altLang="ja-JP" sz="1400" dirty="0">
                <a:latin typeface="+mj-lt"/>
              </a:rPr>
              <a:t>(5) </a:t>
            </a:r>
            <a:r>
              <a:rPr kumimoji="1" lang="ja-JP" altLang="en-US" sz="1400" dirty="0">
                <a:latin typeface="+mj-lt"/>
              </a:rPr>
              <a:t>「セル選択」を押します。</a:t>
            </a:r>
          </a:p>
        </p:txBody>
      </p:sp>
      <p:sp>
        <p:nvSpPr>
          <p:cNvPr id="47" name="矢印: 右 46">
            <a:extLst>
              <a:ext uri="{FF2B5EF4-FFF2-40B4-BE49-F238E27FC236}">
                <a16:creationId xmlns:a16="http://schemas.microsoft.com/office/drawing/2014/main" id="{AA5B00EB-1484-4A0E-A70A-2607FE688962}"/>
              </a:ext>
            </a:extLst>
          </p:cNvPr>
          <p:cNvSpPr/>
          <p:nvPr/>
        </p:nvSpPr>
        <p:spPr>
          <a:xfrm>
            <a:off x="8067678" y="5315361"/>
            <a:ext cx="50405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075A989F-C59B-4557-9827-CE3B2282D586}"/>
              </a:ext>
            </a:extLst>
          </p:cNvPr>
          <p:cNvSpPr txBox="1"/>
          <p:nvPr/>
        </p:nvSpPr>
        <p:spPr>
          <a:xfrm>
            <a:off x="34934" y="4120818"/>
            <a:ext cx="5423280" cy="523220"/>
          </a:xfrm>
          <a:prstGeom prst="rect">
            <a:avLst/>
          </a:prstGeom>
          <a:noFill/>
        </p:spPr>
        <p:txBody>
          <a:bodyPr wrap="none" rtlCol="0">
            <a:spAutoFit/>
          </a:bodyPr>
          <a:lstStyle/>
          <a:p>
            <a:r>
              <a:rPr kumimoji="1" lang="en-US" altLang="ja-JP" sz="1400" dirty="0">
                <a:latin typeface="+mj-lt"/>
              </a:rPr>
              <a:t>※ (2)</a:t>
            </a:r>
            <a:r>
              <a:rPr kumimoji="1" lang="ja-JP" altLang="en-US" sz="1400" dirty="0">
                <a:latin typeface="+mj-lt"/>
              </a:rPr>
              <a:t>と同様、ウィンドウ幅によっては、「編集」がホームの</a:t>
            </a:r>
            <a:br>
              <a:rPr kumimoji="1" lang="ja-JP" altLang="en-US" sz="1400" dirty="0">
                <a:latin typeface="+mj-lt"/>
              </a:rPr>
            </a:br>
            <a:r>
              <a:rPr kumimoji="1" lang="ja-JP" altLang="en-US" sz="1400" dirty="0">
                <a:latin typeface="+mj-lt"/>
              </a:rPr>
              <a:t>    サブメニューとなり「編集と選択」がアイコンになっている場合もあります。</a:t>
            </a:r>
          </a:p>
        </p:txBody>
      </p:sp>
      <p:sp>
        <p:nvSpPr>
          <p:cNvPr id="36" name="四角形: 角を丸くする 35">
            <a:extLst>
              <a:ext uri="{FF2B5EF4-FFF2-40B4-BE49-F238E27FC236}">
                <a16:creationId xmlns:a16="http://schemas.microsoft.com/office/drawing/2014/main" id="{7897B668-4A23-4130-BE65-41C070A57563}"/>
              </a:ext>
            </a:extLst>
          </p:cNvPr>
          <p:cNvSpPr/>
          <p:nvPr/>
        </p:nvSpPr>
        <p:spPr>
          <a:xfrm>
            <a:off x="559740" y="2119350"/>
            <a:ext cx="312955" cy="161925"/>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四角形: 角を丸くする 37">
            <a:extLst>
              <a:ext uri="{FF2B5EF4-FFF2-40B4-BE49-F238E27FC236}">
                <a16:creationId xmlns:a16="http://schemas.microsoft.com/office/drawing/2014/main" id="{A33653BC-1357-4C69-8040-D9ED1B71E46A}"/>
              </a:ext>
            </a:extLst>
          </p:cNvPr>
          <p:cNvSpPr/>
          <p:nvPr/>
        </p:nvSpPr>
        <p:spPr>
          <a:xfrm>
            <a:off x="2690784" y="2300486"/>
            <a:ext cx="303430" cy="466725"/>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四角形: 角を丸くする 44">
            <a:extLst>
              <a:ext uri="{FF2B5EF4-FFF2-40B4-BE49-F238E27FC236}">
                <a16:creationId xmlns:a16="http://schemas.microsoft.com/office/drawing/2014/main" id="{46C55984-C6E6-4D0D-90D6-B6E3F3A55207}"/>
              </a:ext>
            </a:extLst>
          </p:cNvPr>
          <p:cNvSpPr/>
          <p:nvPr/>
        </p:nvSpPr>
        <p:spPr>
          <a:xfrm>
            <a:off x="3532523" y="2767169"/>
            <a:ext cx="230952" cy="381043"/>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角を丸くする 48">
            <a:extLst>
              <a:ext uri="{FF2B5EF4-FFF2-40B4-BE49-F238E27FC236}">
                <a16:creationId xmlns:a16="http://schemas.microsoft.com/office/drawing/2014/main" id="{D8CC7766-CA3A-4B55-B0CF-6B5B43CFB40A}"/>
              </a:ext>
            </a:extLst>
          </p:cNvPr>
          <p:cNvSpPr/>
          <p:nvPr/>
        </p:nvSpPr>
        <p:spPr>
          <a:xfrm>
            <a:off x="3579598" y="3412992"/>
            <a:ext cx="1039059" cy="189613"/>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四角形: 角を丸くする 50">
            <a:extLst>
              <a:ext uri="{FF2B5EF4-FFF2-40B4-BE49-F238E27FC236}">
                <a16:creationId xmlns:a16="http://schemas.microsoft.com/office/drawing/2014/main" id="{3989D13C-375F-4142-BC5B-452EE5A69940}"/>
              </a:ext>
            </a:extLst>
          </p:cNvPr>
          <p:cNvSpPr/>
          <p:nvPr/>
        </p:nvSpPr>
        <p:spPr>
          <a:xfrm>
            <a:off x="4551955" y="5495266"/>
            <a:ext cx="1064949" cy="145608"/>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四角形: 角を丸くする 62">
            <a:extLst>
              <a:ext uri="{FF2B5EF4-FFF2-40B4-BE49-F238E27FC236}">
                <a16:creationId xmlns:a16="http://schemas.microsoft.com/office/drawing/2014/main" id="{A8A78A30-BAC3-4E88-ABDD-2658931B105A}"/>
              </a:ext>
            </a:extLst>
          </p:cNvPr>
          <p:cNvSpPr/>
          <p:nvPr/>
        </p:nvSpPr>
        <p:spPr>
          <a:xfrm>
            <a:off x="390452" y="4783261"/>
            <a:ext cx="312955" cy="161925"/>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四角形: 角を丸くする 64">
            <a:extLst>
              <a:ext uri="{FF2B5EF4-FFF2-40B4-BE49-F238E27FC236}">
                <a16:creationId xmlns:a16="http://schemas.microsoft.com/office/drawing/2014/main" id="{DC070A2C-ABF9-45CB-BDF8-1AA01DF7DA34}"/>
              </a:ext>
            </a:extLst>
          </p:cNvPr>
          <p:cNvSpPr/>
          <p:nvPr/>
        </p:nvSpPr>
        <p:spPr>
          <a:xfrm>
            <a:off x="4551955" y="5058701"/>
            <a:ext cx="164426" cy="145608"/>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9" name="図 68">
            <a:extLst>
              <a:ext uri="{FF2B5EF4-FFF2-40B4-BE49-F238E27FC236}">
                <a16:creationId xmlns:a16="http://schemas.microsoft.com/office/drawing/2014/main" id="{B5663895-5B63-4AC0-B9E4-8A5B9B09375B}"/>
              </a:ext>
            </a:extLst>
          </p:cNvPr>
          <p:cNvPicPr>
            <a:picLocks noChangeAspect="1"/>
          </p:cNvPicPr>
          <p:nvPr/>
        </p:nvPicPr>
        <p:blipFill>
          <a:blip r:embed="rId4"/>
          <a:stretch>
            <a:fillRect/>
          </a:stretch>
        </p:blipFill>
        <p:spPr>
          <a:xfrm>
            <a:off x="5829533" y="1934529"/>
            <a:ext cx="2075424" cy="2197508"/>
          </a:xfrm>
          <a:prstGeom prst="rect">
            <a:avLst/>
          </a:prstGeom>
        </p:spPr>
      </p:pic>
      <p:sp>
        <p:nvSpPr>
          <p:cNvPr id="16" name="四角形: 角を丸くする 15">
            <a:extLst>
              <a:ext uri="{FF2B5EF4-FFF2-40B4-BE49-F238E27FC236}">
                <a16:creationId xmlns:a16="http://schemas.microsoft.com/office/drawing/2014/main" id="{FACF2F77-1CBA-4DB2-BAB0-01A678C193AA}"/>
              </a:ext>
            </a:extLst>
          </p:cNvPr>
          <p:cNvSpPr/>
          <p:nvPr/>
        </p:nvSpPr>
        <p:spPr>
          <a:xfrm>
            <a:off x="6584723" y="3850097"/>
            <a:ext cx="718192" cy="223978"/>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 name="図 70">
            <a:extLst>
              <a:ext uri="{FF2B5EF4-FFF2-40B4-BE49-F238E27FC236}">
                <a16:creationId xmlns:a16="http://schemas.microsoft.com/office/drawing/2014/main" id="{35CE632C-9157-4493-A23A-A934CF9D7BC4}"/>
              </a:ext>
            </a:extLst>
          </p:cNvPr>
          <p:cNvPicPr>
            <a:picLocks noChangeAspect="1"/>
          </p:cNvPicPr>
          <p:nvPr/>
        </p:nvPicPr>
        <p:blipFill>
          <a:blip r:embed="rId5"/>
          <a:stretch>
            <a:fillRect/>
          </a:stretch>
        </p:blipFill>
        <p:spPr>
          <a:xfrm>
            <a:off x="5910712" y="4547656"/>
            <a:ext cx="2021412" cy="2279965"/>
          </a:xfrm>
          <a:prstGeom prst="rect">
            <a:avLst/>
          </a:prstGeom>
        </p:spPr>
      </p:pic>
      <p:sp>
        <p:nvSpPr>
          <p:cNvPr id="73" name="矢印: 下 72">
            <a:extLst>
              <a:ext uri="{FF2B5EF4-FFF2-40B4-BE49-F238E27FC236}">
                <a16:creationId xmlns:a16="http://schemas.microsoft.com/office/drawing/2014/main" id="{B4E54839-EE6A-4B1E-A2CA-DAC334AB0143}"/>
              </a:ext>
            </a:extLst>
          </p:cNvPr>
          <p:cNvSpPr/>
          <p:nvPr/>
        </p:nvSpPr>
        <p:spPr>
          <a:xfrm>
            <a:off x="6593258" y="4175282"/>
            <a:ext cx="476250" cy="3670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ボックス 74">
            <a:extLst>
              <a:ext uri="{FF2B5EF4-FFF2-40B4-BE49-F238E27FC236}">
                <a16:creationId xmlns:a16="http://schemas.microsoft.com/office/drawing/2014/main" id="{768F4E4B-FD37-4964-A01D-F040C1FEB5FB}"/>
              </a:ext>
            </a:extLst>
          </p:cNvPr>
          <p:cNvSpPr txBox="1"/>
          <p:nvPr/>
        </p:nvSpPr>
        <p:spPr>
          <a:xfrm>
            <a:off x="7283881" y="4074075"/>
            <a:ext cx="1968809" cy="523220"/>
          </a:xfrm>
          <a:prstGeom prst="rect">
            <a:avLst/>
          </a:prstGeom>
          <a:noFill/>
        </p:spPr>
        <p:txBody>
          <a:bodyPr wrap="none" rtlCol="0">
            <a:spAutoFit/>
          </a:bodyPr>
          <a:lstStyle/>
          <a:p>
            <a:r>
              <a:rPr kumimoji="1" lang="en-US" altLang="ja-JP" sz="1400" dirty="0">
                <a:latin typeface="+mj-lt"/>
              </a:rPr>
              <a:t>(6) </a:t>
            </a:r>
            <a:r>
              <a:rPr kumimoji="1" lang="ja-JP" altLang="en-US" sz="1400" dirty="0">
                <a:latin typeface="+mj-lt"/>
              </a:rPr>
              <a:t>「空白セル」を選択し</a:t>
            </a:r>
          </a:p>
          <a:p>
            <a:r>
              <a:rPr kumimoji="1" lang="ja-JP" altLang="en-US" sz="1400" dirty="0">
                <a:latin typeface="+mj-lt"/>
              </a:rPr>
              <a:t>     「</a:t>
            </a:r>
            <a:r>
              <a:rPr kumimoji="1" lang="en-US" altLang="ja-JP" sz="1400" dirty="0">
                <a:latin typeface="+mj-lt"/>
              </a:rPr>
              <a:t>OK</a:t>
            </a:r>
            <a:r>
              <a:rPr kumimoji="1" lang="ja-JP" altLang="en-US" sz="1400" dirty="0">
                <a:latin typeface="+mj-lt"/>
              </a:rPr>
              <a:t>」を押します。</a:t>
            </a:r>
          </a:p>
        </p:txBody>
      </p:sp>
      <p:sp>
        <p:nvSpPr>
          <p:cNvPr id="77" name="四角形: 角を丸くする 76">
            <a:extLst>
              <a:ext uri="{FF2B5EF4-FFF2-40B4-BE49-F238E27FC236}">
                <a16:creationId xmlns:a16="http://schemas.microsoft.com/office/drawing/2014/main" id="{BD713423-DA89-4DE4-AEA8-56E0D9673A3B}"/>
              </a:ext>
            </a:extLst>
          </p:cNvPr>
          <p:cNvSpPr/>
          <p:nvPr/>
        </p:nvSpPr>
        <p:spPr>
          <a:xfrm>
            <a:off x="6911790" y="6587192"/>
            <a:ext cx="476251" cy="226184"/>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四角形: 角を丸くする 78">
            <a:extLst>
              <a:ext uri="{FF2B5EF4-FFF2-40B4-BE49-F238E27FC236}">
                <a16:creationId xmlns:a16="http://schemas.microsoft.com/office/drawing/2014/main" id="{1A9C7534-D70C-4EF5-BFCD-049681F70150}"/>
              </a:ext>
            </a:extLst>
          </p:cNvPr>
          <p:cNvSpPr/>
          <p:nvPr/>
        </p:nvSpPr>
        <p:spPr>
          <a:xfrm>
            <a:off x="5935338" y="5814924"/>
            <a:ext cx="600387" cy="184563"/>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プレースホルダー 20">
            <a:extLst>
              <a:ext uri="{FF2B5EF4-FFF2-40B4-BE49-F238E27FC236}">
                <a16:creationId xmlns:a16="http://schemas.microsoft.com/office/drawing/2014/main" id="{4E2F169C-0ABF-4C4F-93E3-E5D8205137D1}"/>
              </a:ext>
            </a:extLst>
          </p:cNvPr>
          <p:cNvSpPr>
            <a:spLocks noGrp="1"/>
          </p:cNvSpPr>
          <p:nvPr>
            <p:ph type="body" sz="quarter" idx="15"/>
          </p:nvPr>
        </p:nvSpPr>
        <p:spPr>
          <a:xfrm>
            <a:off x="207963" y="1295400"/>
            <a:ext cx="8728074" cy="282858"/>
          </a:xfrm>
        </p:spPr>
        <p:txBody>
          <a:bodyPr>
            <a:normAutofit fontScale="92500" lnSpcReduction="10000"/>
          </a:bodyPr>
          <a:lstStyle/>
          <a:p>
            <a:r>
              <a:rPr lang="ja-JP" altLang="en-US" dirty="0"/>
              <a:t>セル結合を解除すると、解除されたセルは空白になります。このセルに、上側のセルをコピーしましょう。</a:t>
            </a:r>
          </a:p>
        </p:txBody>
      </p:sp>
    </p:spTree>
    <p:extLst>
      <p:ext uri="{BB962C8B-B14F-4D97-AF65-F5344CB8AC3E}">
        <p14:creationId xmlns:p14="http://schemas.microsoft.com/office/powerpoint/2010/main" val="2493285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EA2AC4-F187-41DF-8378-42D3D162C5A2}"/>
              </a:ext>
            </a:extLst>
          </p:cNvPr>
          <p:cNvSpPr>
            <a:spLocks noGrp="1"/>
          </p:cNvSpPr>
          <p:nvPr>
            <p:ph type="title"/>
          </p:nvPr>
        </p:nvSpPr>
        <p:spPr/>
        <p:txBody>
          <a:bodyPr/>
          <a:lstStyle/>
          <a:p>
            <a:r>
              <a:rPr lang="en-US" altLang="ja-JP" dirty="0"/>
              <a:t>3.2 </a:t>
            </a:r>
            <a:r>
              <a:rPr lang="ja-JP" altLang="en-US" dirty="0"/>
              <a:t>事前準備（セル結合の解除）④</a:t>
            </a:r>
            <a:endParaRPr kumimoji="1" lang="ja-JP" altLang="en-US" dirty="0"/>
          </a:p>
        </p:txBody>
      </p:sp>
      <p:sp>
        <p:nvSpPr>
          <p:cNvPr id="3" name="スライド番号プレースホルダー 2">
            <a:extLst>
              <a:ext uri="{FF2B5EF4-FFF2-40B4-BE49-F238E27FC236}">
                <a16:creationId xmlns:a16="http://schemas.microsoft.com/office/drawing/2014/main" id="{BD65A14E-7D16-4DBE-8A1A-F10DF4FD8687}"/>
              </a:ext>
            </a:extLst>
          </p:cNvPr>
          <p:cNvSpPr>
            <a:spLocks noGrp="1"/>
          </p:cNvSpPr>
          <p:nvPr>
            <p:ph type="sldNum" sz="quarter" idx="12"/>
          </p:nvPr>
        </p:nvSpPr>
        <p:spPr/>
        <p:txBody>
          <a:bodyPr/>
          <a:lstStyle/>
          <a:p>
            <a:fld id="{EEDB8509-CC2C-4EC7-9C2E-996B98B58898}" type="slidenum">
              <a:rPr kumimoji="1" lang="ja-JP" altLang="en-US" smtClean="0"/>
              <a:pPr/>
              <a:t>21</a:t>
            </a:fld>
            <a:endParaRPr kumimoji="1" lang="ja-JP" altLang="en-US"/>
          </a:p>
        </p:txBody>
      </p:sp>
      <p:sp>
        <p:nvSpPr>
          <p:cNvPr id="4" name="テキスト プレースホルダー 3">
            <a:extLst>
              <a:ext uri="{FF2B5EF4-FFF2-40B4-BE49-F238E27FC236}">
                <a16:creationId xmlns:a16="http://schemas.microsoft.com/office/drawing/2014/main" id="{450AF8BB-15B0-4354-8761-79A36407B951}"/>
              </a:ext>
            </a:extLst>
          </p:cNvPr>
          <p:cNvSpPr>
            <a:spLocks noGrp="1"/>
          </p:cNvSpPr>
          <p:nvPr>
            <p:ph type="body" sz="quarter" idx="13"/>
          </p:nvPr>
        </p:nvSpPr>
        <p:spPr/>
        <p:txBody>
          <a:bodyPr/>
          <a:lstStyle/>
          <a:p>
            <a:r>
              <a:rPr kumimoji="1" lang="en-US" altLang="ja-JP" dirty="0"/>
              <a:t>3. </a:t>
            </a:r>
            <a:r>
              <a:rPr kumimoji="1" lang="ja-JP" altLang="en-US" dirty="0"/>
              <a:t>推奨データセットに基づくデータの作成</a:t>
            </a:r>
          </a:p>
        </p:txBody>
      </p:sp>
      <p:sp>
        <p:nvSpPr>
          <p:cNvPr id="5" name="テキスト プレースホルダー 4">
            <a:extLst>
              <a:ext uri="{FF2B5EF4-FFF2-40B4-BE49-F238E27FC236}">
                <a16:creationId xmlns:a16="http://schemas.microsoft.com/office/drawing/2014/main" id="{B17CB811-FC5A-4033-AD26-6E4BAF2DEB64}"/>
              </a:ext>
            </a:extLst>
          </p:cNvPr>
          <p:cNvSpPr>
            <a:spLocks noGrp="1"/>
          </p:cNvSpPr>
          <p:nvPr>
            <p:ph type="body" sz="quarter" idx="14"/>
          </p:nvPr>
        </p:nvSpPr>
        <p:spPr>
          <a:xfrm>
            <a:off x="207963" y="884239"/>
            <a:ext cx="8728075" cy="424732"/>
          </a:xfrm>
        </p:spPr>
        <p:txBody>
          <a:bodyPr/>
          <a:lstStyle/>
          <a:p>
            <a:r>
              <a:rPr kumimoji="1" lang="ja-JP" altLang="en-US" dirty="0"/>
              <a:t>データを転記する前に、素材データのセル結合を解除しておきましょう。</a:t>
            </a:r>
          </a:p>
        </p:txBody>
      </p:sp>
      <p:sp>
        <p:nvSpPr>
          <p:cNvPr id="11" name="テキスト ボックス 10">
            <a:extLst>
              <a:ext uri="{FF2B5EF4-FFF2-40B4-BE49-F238E27FC236}">
                <a16:creationId xmlns:a16="http://schemas.microsoft.com/office/drawing/2014/main" id="{F9DEC445-4F54-4812-8CA3-04A300C2977E}"/>
              </a:ext>
            </a:extLst>
          </p:cNvPr>
          <p:cNvSpPr txBox="1"/>
          <p:nvPr/>
        </p:nvSpPr>
        <p:spPr>
          <a:xfrm>
            <a:off x="307366" y="1648229"/>
            <a:ext cx="4224233" cy="1169551"/>
          </a:xfrm>
          <a:prstGeom prst="rect">
            <a:avLst/>
          </a:prstGeom>
          <a:noFill/>
        </p:spPr>
        <p:txBody>
          <a:bodyPr wrap="none" rtlCol="0">
            <a:spAutoFit/>
          </a:bodyPr>
          <a:lstStyle/>
          <a:p>
            <a:r>
              <a:rPr kumimoji="1" lang="en-US" altLang="ja-JP" sz="1400" dirty="0">
                <a:latin typeface="+mj-lt"/>
              </a:rPr>
              <a:t>(7) </a:t>
            </a:r>
            <a:r>
              <a:rPr kumimoji="1" lang="ja-JP" altLang="en-US" sz="1400" dirty="0">
                <a:latin typeface="+mj-lt"/>
              </a:rPr>
              <a:t>この時点で、選択した列の空白セルのみが選択され、</a:t>
            </a:r>
          </a:p>
          <a:p>
            <a:r>
              <a:rPr kumimoji="1" lang="ja-JP" altLang="en-US" sz="1400" dirty="0">
                <a:latin typeface="+mj-lt"/>
              </a:rPr>
              <a:t>     一番上の空白セルが選択状態になります。</a:t>
            </a:r>
            <a:endParaRPr kumimoji="1" lang="en-US" altLang="ja-JP" sz="1400" dirty="0">
              <a:latin typeface="+mj-lt"/>
            </a:endParaRPr>
          </a:p>
          <a:p>
            <a:r>
              <a:rPr kumimoji="1" lang="en-US" altLang="ja-JP" sz="1400" dirty="0">
                <a:latin typeface="+mj-lt"/>
              </a:rPr>
              <a:t>     </a:t>
            </a:r>
            <a:r>
              <a:rPr kumimoji="1" lang="ja-JP" altLang="en-US" sz="1400" dirty="0">
                <a:latin typeface="+mj-lt"/>
              </a:rPr>
              <a:t>このまま「</a:t>
            </a:r>
            <a:r>
              <a:rPr kumimoji="1" lang="en-US" altLang="ja-JP" sz="1400" dirty="0">
                <a:latin typeface="+mj-lt"/>
              </a:rPr>
              <a:t>=</a:t>
            </a:r>
            <a:r>
              <a:rPr kumimoji="1" lang="ja-JP" altLang="en-US" sz="1400" dirty="0">
                <a:latin typeface="+mj-lt"/>
              </a:rPr>
              <a:t>」を入力し、そのあと「↑」キーを押し、</a:t>
            </a:r>
          </a:p>
          <a:p>
            <a:r>
              <a:rPr kumimoji="1" lang="ja-JP" altLang="en-US" sz="1400" dirty="0">
                <a:latin typeface="+mj-lt"/>
              </a:rPr>
              <a:t>     （これで</a:t>
            </a:r>
            <a:r>
              <a:rPr kumimoji="1" lang="en-US" altLang="ja-JP" sz="1400" dirty="0">
                <a:latin typeface="+mj-lt"/>
              </a:rPr>
              <a:t>1</a:t>
            </a:r>
            <a:r>
              <a:rPr kumimoji="1" lang="ja-JP" altLang="en-US" sz="1400" dirty="0">
                <a:latin typeface="+mj-lt"/>
              </a:rPr>
              <a:t>つ上のセルを選択したことになります）</a:t>
            </a:r>
            <a:endParaRPr kumimoji="1" lang="en-US" altLang="ja-JP" sz="1400" dirty="0">
              <a:latin typeface="+mj-lt"/>
            </a:endParaRPr>
          </a:p>
          <a:p>
            <a:r>
              <a:rPr kumimoji="1" lang="en-US" altLang="ja-JP" sz="1400" dirty="0">
                <a:latin typeface="+mj-lt"/>
              </a:rPr>
              <a:t>     </a:t>
            </a:r>
            <a:r>
              <a:rPr kumimoji="1" lang="ja-JP" altLang="en-US" sz="1400" dirty="0">
                <a:latin typeface="+mj-lt"/>
              </a:rPr>
              <a:t>「</a:t>
            </a:r>
            <a:r>
              <a:rPr kumimoji="1" lang="en-US" altLang="ja-JP" sz="1400" dirty="0" err="1">
                <a:latin typeface="+mj-lt"/>
              </a:rPr>
              <a:t>Ctrl+Enter</a:t>
            </a:r>
            <a:r>
              <a:rPr kumimoji="1" lang="ja-JP" altLang="en-US" sz="1400" dirty="0">
                <a:latin typeface="+mj-lt"/>
              </a:rPr>
              <a:t>」を押します。</a:t>
            </a:r>
          </a:p>
        </p:txBody>
      </p:sp>
      <p:sp>
        <p:nvSpPr>
          <p:cNvPr id="31" name="テキスト ボックス 30">
            <a:extLst>
              <a:ext uri="{FF2B5EF4-FFF2-40B4-BE49-F238E27FC236}">
                <a16:creationId xmlns:a16="http://schemas.microsoft.com/office/drawing/2014/main" id="{EDF8F353-AA57-4E39-A9C8-68B0874E5D5F}"/>
              </a:ext>
            </a:extLst>
          </p:cNvPr>
          <p:cNvSpPr txBox="1"/>
          <p:nvPr/>
        </p:nvSpPr>
        <p:spPr>
          <a:xfrm>
            <a:off x="4861133" y="1648168"/>
            <a:ext cx="4115229" cy="307777"/>
          </a:xfrm>
          <a:prstGeom prst="rect">
            <a:avLst/>
          </a:prstGeom>
          <a:noFill/>
        </p:spPr>
        <p:txBody>
          <a:bodyPr wrap="none" rtlCol="0">
            <a:spAutoFit/>
          </a:bodyPr>
          <a:lstStyle/>
          <a:p>
            <a:pPr algn="ctr"/>
            <a:r>
              <a:rPr kumimoji="1" lang="en-US" altLang="ja-JP" sz="1400" dirty="0">
                <a:latin typeface="+mj-lt"/>
              </a:rPr>
              <a:t>(8) </a:t>
            </a:r>
            <a:r>
              <a:rPr kumimoji="1" lang="ja-JP" altLang="en-US" sz="1400" dirty="0">
                <a:latin typeface="+mj-lt"/>
              </a:rPr>
              <a:t>空白セルに上側のセルの内容がコピーされました。</a:t>
            </a:r>
          </a:p>
        </p:txBody>
      </p:sp>
      <p:sp>
        <p:nvSpPr>
          <p:cNvPr id="86" name="テキスト プレースホルダー 20">
            <a:extLst>
              <a:ext uri="{FF2B5EF4-FFF2-40B4-BE49-F238E27FC236}">
                <a16:creationId xmlns:a16="http://schemas.microsoft.com/office/drawing/2014/main" id="{4E2F169C-0ABF-4C4F-93E3-E5D8205137D1}"/>
              </a:ext>
            </a:extLst>
          </p:cNvPr>
          <p:cNvSpPr>
            <a:spLocks noGrp="1"/>
          </p:cNvSpPr>
          <p:nvPr>
            <p:ph type="body" sz="quarter" idx="15"/>
          </p:nvPr>
        </p:nvSpPr>
        <p:spPr>
          <a:xfrm>
            <a:off x="207963" y="1295400"/>
            <a:ext cx="8728074" cy="282858"/>
          </a:xfrm>
        </p:spPr>
        <p:txBody>
          <a:bodyPr>
            <a:normAutofit fontScale="92500" lnSpcReduction="10000"/>
          </a:bodyPr>
          <a:lstStyle/>
          <a:p>
            <a:r>
              <a:rPr lang="ja-JP" altLang="en-US" dirty="0"/>
              <a:t>セル結合を解除すると、解除されたセルは空白になります。このセルに、上側のセルをコピーしましょう。</a:t>
            </a:r>
          </a:p>
        </p:txBody>
      </p:sp>
      <p:pic>
        <p:nvPicPr>
          <p:cNvPr id="7" name="図 6">
            <a:extLst>
              <a:ext uri="{FF2B5EF4-FFF2-40B4-BE49-F238E27FC236}">
                <a16:creationId xmlns:a16="http://schemas.microsoft.com/office/drawing/2014/main" id="{9CC3CA1F-21DC-4E56-8020-EC6A94DA2B30}"/>
              </a:ext>
            </a:extLst>
          </p:cNvPr>
          <p:cNvPicPr>
            <a:picLocks noChangeAspect="1"/>
          </p:cNvPicPr>
          <p:nvPr/>
        </p:nvPicPr>
        <p:blipFill>
          <a:blip r:embed="rId2"/>
          <a:stretch>
            <a:fillRect/>
          </a:stretch>
        </p:blipFill>
        <p:spPr>
          <a:xfrm>
            <a:off x="614734" y="2817780"/>
            <a:ext cx="3609499" cy="2130362"/>
          </a:xfrm>
          <a:prstGeom prst="rect">
            <a:avLst/>
          </a:prstGeom>
        </p:spPr>
      </p:pic>
      <p:sp>
        <p:nvSpPr>
          <p:cNvPr id="8" name="四角形: 角を丸くする 7">
            <a:extLst>
              <a:ext uri="{FF2B5EF4-FFF2-40B4-BE49-F238E27FC236}">
                <a16:creationId xmlns:a16="http://schemas.microsoft.com/office/drawing/2014/main" id="{65659202-186F-41A0-822A-FAD3C364CDC3}"/>
              </a:ext>
            </a:extLst>
          </p:cNvPr>
          <p:cNvSpPr/>
          <p:nvPr/>
        </p:nvSpPr>
        <p:spPr>
          <a:xfrm>
            <a:off x="1040109" y="3879579"/>
            <a:ext cx="713410" cy="113097"/>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7D4BBA3C-A9D8-4D1E-BE06-6E8CEA4F7824}"/>
              </a:ext>
            </a:extLst>
          </p:cNvPr>
          <p:cNvPicPr>
            <a:picLocks noChangeAspect="1"/>
          </p:cNvPicPr>
          <p:nvPr/>
        </p:nvPicPr>
        <p:blipFill>
          <a:blip r:embed="rId3"/>
          <a:stretch>
            <a:fillRect/>
          </a:stretch>
        </p:blipFill>
        <p:spPr>
          <a:xfrm>
            <a:off x="5113993" y="1989419"/>
            <a:ext cx="3609499" cy="2130362"/>
          </a:xfrm>
          <a:prstGeom prst="rect">
            <a:avLst/>
          </a:prstGeom>
        </p:spPr>
      </p:pic>
      <p:sp>
        <p:nvSpPr>
          <p:cNvPr id="12" name="四角形: 角を丸くする 11">
            <a:extLst>
              <a:ext uri="{FF2B5EF4-FFF2-40B4-BE49-F238E27FC236}">
                <a16:creationId xmlns:a16="http://schemas.microsoft.com/office/drawing/2014/main" id="{C4D72727-CF25-41E1-986F-B5FEBA6FA6C6}"/>
              </a:ext>
            </a:extLst>
          </p:cNvPr>
          <p:cNvSpPr/>
          <p:nvPr/>
        </p:nvSpPr>
        <p:spPr>
          <a:xfrm>
            <a:off x="5233399" y="3000854"/>
            <a:ext cx="713410" cy="113097"/>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5EC74B75-0E33-4B21-8731-F52ABA7CF4F9}"/>
              </a:ext>
            </a:extLst>
          </p:cNvPr>
          <p:cNvSpPr/>
          <p:nvPr/>
        </p:nvSpPr>
        <p:spPr>
          <a:xfrm>
            <a:off x="5260672" y="3447220"/>
            <a:ext cx="713410" cy="113097"/>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右 13">
            <a:extLst>
              <a:ext uri="{FF2B5EF4-FFF2-40B4-BE49-F238E27FC236}">
                <a16:creationId xmlns:a16="http://schemas.microsoft.com/office/drawing/2014/main" id="{1C457072-D25F-4C3B-9815-DEF0F7619191}"/>
              </a:ext>
            </a:extLst>
          </p:cNvPr>
          <p:cNvSpPr/>
          <p:nvPr/>
        </p:nvSpPr>
        <p:spPr>
          <a:xfrm>
            <a:off x="4536598" y="3054600"/>
            <a:ext cx="50405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0DB43095-DBCB-4E29-AD91-D35CA69043D4}"/>
              </a:ext>
            </a:extLst>
          </p:cNvPr>
          <p:cNvPicPr>
            <a:picLocks noChangeAspect="1"/>
          </p:cNvPicPr>
          <p:nvPr/>
        </p:nvPicPr>
        <p:blipFill>
          <a:blip r:embed="rId4"/>
          <a:stretch>
            <a:fillRect/>
          </a:stretch>
        </p:blipFill>
        <p:spPr>
          <a:xfrm>
            <a:off x="5113993" y="4571752"/>
            <a:ext cx="3609499" cy="2130362"/>
          </a:xfrm>
          <a:prstGeom prst="rect">
            <a:avLst/>
          </a:prstGeom>
        </p:spPr>
      </p:pic>
      <p:sp>
        <p:nvSpPr>
          <p:cNvPr id="18" name="矢印: 下 17">
            <a:extLst>
              <a:ext uri="{FF2B5EF4-FFF2-40B4-BE49-F238E27FC236}">
                <a16:creationId xmlns:a16="http://schemas.microsoft.com/office/drawing/2014/main" id="{5A197DAC-7717-4009-8C00-1E57B0CAE98C}"/>
              </a:ext>
            </a:extLst>
          </p:cNvPr>
          <p:cNvSpPr/>
          <p:nvPr/>
        </p:nvSpPr>
        <p:spPr>
          <a:xfrm>
            <a:off x="6593258" y="4175282"/>
            <a:ext cx="476250" cy="3670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B8B6B82D-C0E2-4132-B347-2F2A72C07649}"/>
              </a:ext>
            </a:extLst>
          </p:cNvPr>
          <p:cNvSpPr txBox="1"/>
          <p:nvPr/>
        </p:nvSpPr>
        <p:spPr>
          <a:xfrm>
            <a:off x="1166262" y="5297168"/>
            <a:ext cx="3956531" cy="738664"/>
          </a:xfrm>
          <a:prstGeom prst="rect">
            <a:avLst/>
          </a:prstGeom>
          <a:noFill/>
        </p:spPr>
        <p:txBody>
          <a:bodyPr wrap="none" rtlCol="0">
            <a:spAutoFit/>
          </a:bodyPr>
          <a:lstStyle/>
          <a:p>
            <a:pPr algn="r"/>
            <a:r>
              <a:rPr kumimoji="1" lang="en-US" altLang="ja-JP" sz="1400" dirty="0">
                <a:latin typeface="+mj-lt"/>
              </a:rPr>
              <a:t>(9) </a:t>
            </a:r>
            <a:r>
              <a:rPr kumimoji="1" lang="ja-JP" altLang="en-US" sz="1400" dirty="0">
                <a:latin typeface="+mj-lt"/>
              </a:rPr>
              <a:t>残りの列についても、</a:t>
            </a:r>
            <a:r>
              <a:rPr kumimoji="1" lang="en-US" altLang="ja-JP" sz="1400" dirty="0">
                <a:latin typeface="+mj-lt"/>
              </a:rPr>
              <a:t>(1)</a:t>
            </a:r>
            <a:r>
              <a:rPr kumimoji="1" lang="ja-JP" altLang="en-US" sz="1400" dirty="0">
                <a:latin typeface="+mj-lt"/>
              </a:rPr>
              <a:t>～</a:t>
            </a:r>
            <a:r>
              <a:rPr kumimoji="1" lang="en-US" altLang="ja-JP" sz="1400" dirty="0">
                <a:latin typeface="+mj-lt"/>
              </a:rPr>
              <a:t>(8)</a:t>
            </a:r>
            <a:r>
              <a:rPr kumimoji="1" lang="ja-JP" altLang="en-US" sz="1400" dirty="0">
                <a:latin typeface="+mj-lt"/>
              </a:rPr>
              <a:t>と同様に操作し</a:t>
            </a:r>
          </a:p>
          <a:p>
            <a:pPr algn="r"/>
            <a:r>
              <a:rPr kumimoji="1" lang="ja-JP" altLang="en-US" sz="1400" dirty="0">
                <a:latin typeface="+mj-lt"/>
              </a:rPr>
              <a:t>セルの結合を解除します。</a:t>
            </a:r>
          </a:p>
          <a:p>
            <a:pPr algn="r"/>
            <a:r>
              <a:rPr kumimoji="1" lang="en-US" altLang="ja-JP" sz="1400" dirty="0">
                <a:latin typeface="+mj-lt"/>
              </a:rPr>
              <a:t>※(1)</a:t>
            </a:r>
            <a:r>
              <a:rPr kumimoji="1" lang="ja-JP" altLang="en-US" sz="1400">
                <a:latin typeface="+mj-lt"/>
              </a:rPr>
              <a:t>で、複数の列をまとめて選択することもできます。</a:t>
            </a:r>
            <a:endParaRPr kumimoji="1" lang="ja-JP" altLang="en-US" sz="1400" dirty="0">
              <a:latin typeface="+mj-lt"/>
            </a:endParaRPr>
          </a:p>
        </p:txBody>
      </p:sp>
    </p:spTree>
    <p:extLst>
      <p:ext uri="{BB962C8B-B14F-4D97-AF65-F5344CB8AC3E}">
        <p14:creationId xmlns:p14="http://schemas.microsoft.com/office/powerpoint/2010/main" val="4174667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BBEA807-C117-49A1-B69B-2FD8DB9DCF2B}"/>
              </a:ext>
            </a:extLst>
          </p:cNvPr>
          <p:cNvSpPr>
            <a:spLocks noGrp="1"/>
          </p:cNvSpPr>
          <p:nvPr>
            <p:ph type="title"/>
          </p:nvPr>
        </p:nvSpPr>
        <p:spPr/>
        <p:txBody>
          <a:bodyPr>
            <a:normAutofit/>
          </a:bodyPr>
          <a:lstStyle/>
          <a:p>
            <a:r>
              <a:rPr lang="en-US" altLang="ja-JP" dirty="0"/>
              <a:t>3.3 </a:t>
            </a:r>
            <a:r>
              <a:rPr lang="ja-JP" altLang="en-US" dirty="0"/>
              <a:t>データの転記 </a:t>
            </a:r>
            <a:r>
              <a:rPr lang="en-US" altLang="ja-JP" dirty="0"/>
              <a:t>(1) </a:t>
            </a:r>
            <a:r>
              <a:rPr lang="ja-JP" altLang="en-US" dirty="0"/>
              <a:t>名称①</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22</a:t>
            </a:fld>
            <a:endParaRPr lang="ja-JP" altLang="en-US"/>
          </a:p>
        </p:txBody>
      </p:sp>
      <p:sp>
        <p:nvSpPr>
          <p:cNvPr id="6" name="テキスト プレースホルダー 5">
            <a:extLst>
              <a:ext uri="{FF2B5EF4-FFF2-40B4-BE49-F238E27FC236}">
                <a16:creationId xmlns:a16="http://schemas.microsoft.com/office/drawing/2014/main" id="{17F7F94B-B7CC-4695-BE17-C356109B701F}"/>
              </a:ext>
            </a:extLst>
          </p:cNvPr>
          <p:cNvSpPr>
            <a:spLocks noGrp="1"/>
          </p:cNvSpPr>
          <p:nvPr>
            <p:ph type="body" sz="quarter" idx="13"/>
          </p:nvPr>
        </p:nvSpPr>
        <p:spPr/>
        <p:txBody>
          <a:bodyPr/>
          <a:lstStyle/>
          <a:p>
            <a:r>
              <a:rPr kumimoji="1" lang="en-US" altLang="ja-JP"/>
              <a:t>3. </a:t>
            </a:r>
            <a:r>
              <a:rPr kumimoji="1" lang="ja-JP" altLang="en-US"/>
              <a:t>推奨データセットに基づくデータの作成</a:t>
            </a:r>
          </a:p>
        </p:txBody>
      </p:sp>
      <p:sp>
        <p:nvSpPr>
          <p:cNvPr id="7" name="テキスト プレースホルダー 6">
            <a:extLst>
              <a:ext uri="{FF2B5EF4-FFF2-40B4-BE49-F238E27FC236}">
                <a16:creationId xmlns:a16="http://schemas.microsoft.com/office/drawing/2014/main" id="{4ED5A407-1DCC-4A43-9C9A-93D8684320AA}"/>
              </a:ext>
            </a:extLst>
          </p:cNvPr>
          <p:cNvSpPr>
            <a:spLocks noGrp="1"/>
          </p:cNvSpPr>
          <p:nvPr>
            <p:ph type="body" sz="quarter" idx="14"/>
          </p:nvPr>
        </p:nvSpPr>
        <p:spPr>
          <a:xfrm>
            <a:off x="207963" y="884239"/>
            <a:ext cx="8728075" cy="424732"/>
          </a:xfrm>
        </p:spPr>
        <p:txBody>
          <a:bodyPr>
            <a:normAutofit/>
          </a:bodyPr>
          <a:lstStyle/>
          <a:p>
            <a:r>
              <a:rPr lang="ja-JP" altLang="en-US"/>
              <a:t>推奨データセットのフォーマットシートに、名称を転記します。</a:t>
            </a:r>
            <a:endParaRPr kumimoji="1" lang="ja-JP" altLang="en-US"/>
          </a:p>
        </p:txBody>
      </p:sp>
      <p:sp>
        <p:nvSpPr>
          <p:cNvPr id="12" name="テキスト ボックス 11">
            <a:extLst>
              <a:ext uri="{FF2B5EF4-FFF2-40B4-BE49-F238E27FC236}">
                <a16:creationId xmlns:a16="http://schemas.microsoft.com/office/drawing/2014/main" id="{E361E8EC-CF35-4EDF-9726-32107C091F84}"/>
              </a:ext>
            </a:extLst>
          </p:cNvPr>
          <p:cNvSpPr txBox="1"/>
          <p:nvPr/>
        </p:nvSpPr>
        <p:spPr>
          <a:xfrm>
            <a:off x="624468" y="1438582"/>
            <a:ext cx="3092513" cy="307777"/>
          </a:xfrm>
          <a:prstGeom prst="rect">
            <a:avLst/>
          </a:prstGeom>
          <a:noFill/>
        </p:spPr>
        <p:txBody>
          <a:bodyPr wrap="none" rtlCol="0">
            <a:spAutoFit/>
          </a:bodyPr>
          <a:lstStyle/>
          <a:p>
            <a:r>
              <a:rPr kumimoji="1" lang="en-US" altLang="ja-JP" sz="1400"/>
              <a:t>(1) </a:t>
            </a:r>
            <a:r>
              <a:rPr kumimoji="1" lang="ja-JP" altLang="en-US" sz="1400"/>
              <a:t>名称の一番上の項目を選択します。</a:t>
            </a:r>
          </a:p>
        </p:txBody>
      </p:sp>
      <p:sp>
        <p:nvSpPr>
          <p:cNvPr id="17" name="矢印: 右 16">
            <a:extLst>
              <a:ext uri="{FF2B5EF4-FFF2-40B4-BE49-F238E27FC236}">
                <a16:creationId xmlns:a16="http://schemas.microsoft.com/office/drawing/2014/main" id="{7BC60092-8B7E-4956-BEA1-5106C3EC66A9}"/>
              </a:ext>
            </a:extLst>
          </p:cNvPr>
          <p:cNvSpPr/>
          <p:nvPr/>
        </p:nvSpPr>
        <p:spPr>
          <a:xfrm>
            <a:off x="4063478" y="2776914"/>
            <a:ext cx="50405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右 25">
            <a:extLst>
              <a:ext uri="{FF2B5EF4-FFF2-40B4-BE49-F238E27FC236}">
                <a16:creationId xmlns:a16="http://schemas.microsoft.com/office/drawing/2014/main" id="{543EE948-82D3-4554-8A90-F50952A0E2D0}"/>
              </a:ext>
            </a:extLst>
          </p:cNvPr>
          <p:cNvSpPr/>
          <p:nvPr/>
        </p:nvSpPr>
        <p:spPr>
          <a:xfrm>
            <a:off x="8388577" y="4989953"/>
            <a:ext cx="50405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0D529A04-B7EB-4915-8AD9-8E334570A234}"/>
              </a:ext>
            </a:extLst>
          </p:cNvPr>
          <p:cNvSpPr txBox="1"/>
          <p:nvPr/>
        </p:nvSpPr>
        <p:spPr>
          <a:xfrm>
            <a:off x="226582" y="6304617"/>
            <a:ext cx="8594019" cy="523220"/>
          </a:xfrm>
          <a:prstGeom prst="rect">
            <a:avLst/>
          </a:prstGeom>
          <a:noFill/>
        </p:spPr>
        <p:txBody>
          <a:bodyPr wrap="none" rtlCol="0">
            <a:spAutoFit/>
          </a:bodyPr>
          <a:lstStyle/>
          <a:p>
            <a:pPr algn="ctr"/>
            <a:r>
              <a:rPr kumimoji="1" lang="en-US" altLang="ja-JP" sz="1400" dirty="0"/>
              <a:t>※ </a:t>
            </a:r>
            <a:r>
              <a:rPr kumimoji="1" lang="ja-JP" altLang="en-US" sz="1400" dirty="0"/>
              <a:t>上記</a:t>
            </a:r>
            <a:r>
              <a:rPr kumimoji="1" lang="en-US" altLang="ja-JP" sz="1400" dirty="0"/>
              <a:t>Excel</a:t>
            </a:r>
            <a:r>
              <a:rPr kumimoji="1" lang="ja-JP" altLang="en-US" sz="1400" dirty="0"/>
              <a:t>データは「さくら市オープンデータ高齢者福祉・介護保険事業所等一覧」内データを加工</a:t>
            </a:r>
            <a:r>
              <a:rPr lang="ja-JP" altLang="en-US" sz="1400" b="0" i="0" dirty="0">
                <a:solidFill>
                  <a:srgbClr val="333333"/>
                </a:solidFill>
                <a:effectLst/>
                <a:latin typeface="メイリオ" panose="020B0604030504040204" pitchFamily="50" charset="-128"/>
                <a:ea typeface="メイリオ" panose="020B0604030504040204" pitchFamily="50" charset="-128"/>
              </a:rPr>
              <a:t>したものです。</a:t>
            </a:r>
            <a:br>
              <a:rPr lang="ja-JP" altLang="en-US" sz="1400" b="0" i="0" dirty="0">
                <a:solidFill>
                  <a:srgbClr val="333333"/>
                </a:solidFill>
                <a:effectLst/>
                <a:latin typeface="メイリオ" panose="020B0604030504040204" pitchFamily="50" charset="-128"/>
                <a:ea typeface="メイリオ" panose="020B0604030504040204" pitchFamily="50" charset="-128"/>
              </a:rPr>
            </a:br>
            <a:r>
              <a:rPr lang="en-US" altLang="ja-JP" sz="1400" b="0" i="0" dirty="0">
                <a:solidFill>
                  <a:srgbClr val="333333"/>
                </a:solidFill>
                <a:effectLst/>
                <a:latin typeface="メイリオ" panose="020B0604030504040204" pitchFamily="50" charset="-128"/>
                <a:ea typeface="メイリオ" panose="020B0604030504040204" pitchFamily="50" charset="-128"/>
              </a:rPr>
              <a:t>https://www.city.tochigi-sakura.lg.jp/site/opendata/op-kaigohoken.html</a:t>
            </a:r>
            <a:r>
              <a:rPr lang="ja-JP" altLang="en-US" sz="1400" dirty="0">
                <a:solidFill>
                  <a:srgbClr val="333333"/>
                </a:solidFill>
                <a:latin typeface="メイリオ" panose="020B0604030504040204" pitchFamily="50" charset="-128"/>
                <a:ea typeface="メイリオ" panose="020B0604030504040204" pitchFamily="50" charset="-128"/>
              </a:rPr>
              <a:t>（以下同様）</a:t>
            </a:r>
            <a:endParaRPr lang="ja-JP" altLang="en-US" sz="1400" b="0" i="0" dirty="0">
              <a:solidFill>
                <a:srgbClr val="333333"/>
              </a:solidFill>
              <a:effectLst/>
              <a:latin typeface="メイリオ" panose="020B0604030504040204" pitchFamily="50" charset="-128"/>
              <a:ea typeface="メイリオ" panose="020B0604030504040204" pitchFamily="50" charset="-128"/>
            </a:endParaRPr>
          </a:p>
        </p:txBody>
      </p:sp>
      <p:pic>
        <p:nvPicPr>
          <p:cNvPr id="15" name="図 14">
            <a:extLst>
              <a:ext uri="{FF2B5EF4-FFF2-40B4-BE49-F238E27FC236}">
                <a16:creationId xmlns:a16="http://schemas.microsoft.com/office/drawing/2014/main" id="{01825D0A-5D74-4982-A64E-697F45E1123B}"/>
              </a:ext>
            </a:extLst>
          </p:cNvPr>
          <p:cNvPicPr>
            <a:picLocks noChangeAspect="1"/>
          </p:cNvPicPr>
          <p:nvPr/>
        </p:nvPicPr>
        <p:blipFill>
          <a:blip r:embed="rId3"/>
          <a:stretch>
            <a:fillRect/>
          </a:stretch>
        </p:blipFill>
        <p:spPr>
          <a:xfrm>
            <a:off x="344734" y="1980757"/>
            <a:ext cx="3553012" cy="2087818"/>
          </a:xfrm>
          <a:prstGeom prst="rect">
            <a:avLst/>
          </a:prstGeom>
        </p:spPr>
      </p:pic>
      <p:sp>
        <p:nvSpPr>
          <p:cNvPr id="11" name="四角形: 角を丸くする 10">
            <a:extLst>
              <a:ext uri="{FF2B5EF4-FFF2-40B4-BE49-F238E27FC236}">
                <a16:creationId xmlns:a16="http://schemas.microsoft.com/office/drawing/2014/main" id="{ECB823B3-30C0-42DE-B3B9-51135D6942B2}"/>
              </a:ext>
            </a:extLst>
          </p:cNvPr>
          <p:cNvSpPr/>
          <p:nvPr/>
        </p:nvSpPr>
        <p:spPr>
          <a:xfrm>
            <a:off x="424443" y="2519453"/>
            <a:ext cx="1121309" cy="138683"/>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a:extLst>
              <a:ext uri="{FF2B5EF4-FFF2-40B4-BE49-F238E27FC236}">
                <a16:creationId xmlns:a16="http://schemas.microsoft.com/office/drawing/2014/main" id="{24DE80DE-A178-4651-BA63-A5F28219A57A}"/>
              </a:ext>
            </a:extLst>
          </p:cNvPr>
          <p:cNvPicPr>
            <a:picLocks noChangeAspect="1"/>
          </p:cNvPicPr>
          <p:nvPr/>
        </p:nvPicPr>
        <p:blipFill>
          <a:blip r:embed="rId4"/>
          <a:stretch>
            <a:fillRect/>
          </a:stretch>
        </p:blipFill>
        <p:spPr>
          <a:xfrm>
            <a:off x="4701549" y="1980757"/>
            <a:ext cx="3553013" cy="2087818"/>
          </a:xfrm>
          <a:prstGeom prst="rect">
            <a:avLst/>
          </a:prstGeom>
        </p:spPr>
      </p:pic>
      <p:sp>
        <p:nvSpPr>
          <p:cNvPr id="30" name="テキスト ボックス 29">
            <a:extLst>
              <a:ext uri="{FF2B5EF4-FFF2-40B4-BE49-F238E27FC236}">
                <a16:creationId xmlns:a16="http://schemas.microsoft.com/office/drawing/2014/main" id="{156814E8-6E2E-493B-99CC-21585B4FA195}"/>
              </a:ext>
            </a:extLst>
          </p:cNvPr>
          <p:cNvSpPr txBox="1"/>
          <p:nvPr/>
        </p:nvSpPr>
        <p:spPr>
          <a:xfrm>
            <a:off x="1845098" y="4336289"/>
            <a:ext cx="3010761" cy="307777"/>
          </a:xfrm>
          <a:prstGeom prst="rect">
            <a:avLst/>
          </a:prstGeom>
          <a:noFill/>
        </p:spPr>
        <p:txBody>
          <a:bodyPr wrap="none" rtlCol="0">
            <a:spAutoFit/>
          </a:bodyPr>
          <a:lstStyle/>
          <a:p>
            <a:r>
              <a:rPr kumimoji="1" lang="en-US" altLang="ja-JP" sz="1400" dirty="0"/>
              <a:t>(3) </a:t>
            </a:r>
            <a:r>
              <a:rPr kumimoji="1" lang="ja-JP" altLang="en-US" sz="1400" dirty="0"/>
              <a:t>右クリックし、「コピー」を選択します。</a:t>
            </a:r>
          </a:p>
        </p:txBody>
      </p:sp>
      <p:pic>
        <p:nvPicPr>
          <p:cNvPr id="32" name="図 31">
            <a:extLst>
              <a:ext uri="{FF2B5EF4-FFF2-40B4-BE49-F238E27FC236}">
                <a16:creationId xmlns:a16="http://schemas.microsoft.com/office/drawing/2014/main" id="{582DE297-CAEF-4886-9D8C-7CF3402D6D6F}"/>
              </a:ext>
            </a:extLst>
          </p:cNvPr>
          <p:cNvPicPr>
            <a:picLocks noChangeAspect="1"/>
          </p:cNvPicPr>
          <p:nvPr/>
        </p:nvPicPr>
        <p:blipFill>
          <a:blip r:embed="rId5"/>
          <a:stretch>
            <a:fillRect/>
          </a:stretch>
        </p:blipFill>
        <p:spPr>
          <a:xfrm>
            <a:off x="4711074" y="4283365"/>
            <a:ext cx="3547263" cy="2087818"/>
          </a:xfrm>
          <a:prstGeom prst="rect">
            <a:avLst/>
          </a:prstGeom>
        </p:spPr>
      </p:pic>
      <p:sp>
        <p:nvSpPr>
          <p:cNvPr id="28" name="矢印: 下 27">
            <a:extLst>
              <a:ext uri="{FF2B5EF4-FFF2-40B4-BE49-F238E27FC236}">
                <a16:creationId xmlns:a16="http://schemas.microsoft.com/office/drawing/2014/main" id="{23BDDF89-1828-42F4-87F6-D7D5BC1675E7}"/>
              </a:ext>
            </a:extLst>
          </p:cNvPr>
          <p:cNvSpPr/>
          <p:nvPr/>
        </p:nvSpPr>
        <p:spPr>
          <a:xfrm>
            <a:off x="6296025" y="3933825"/>
            <a:ext cx="476250" cy="3670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四角形: 角を丸くする 33">
            <a:extLst>
              <a:ext uri="{FF2B5EF4-FFF2-40B4-BE49-F238E27FC236}">
                <a16:creationId xmlns:a16="http://schemas.microsoft.com/office/drawing/2014/main" id="{C3311532-2411-458A-9CFC-B6E01AC98B71}"/>
              </a:ext>
            </a:extLst>
          </p:cNvPr>
          <p:cNvSpPr/>
          <p:nvPr/>
        </p:nvSpPr>
        <p:spPr>
          <a:xfrm>
            <a:off x="5735371" y="5051000"/>
            <a:ext cx="913080" cy="121075"/>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90C62787-51B5-4A60-892B-8FEE353AE22C}"/>
              </a:ext>
            </a:extLst>
          </p:cNvPr>
          <p:cNvSpPr txBox="1"/>
          <p:nvPr/>
        </p:nvSpPr>
        <p:spPr>
          <a:xfrm>
            <a:off x="4163910" y="1314771"/>
            <a:ext cx="5206618" cy="677108"/>
          </a:xfrm>
          <a:prstGeom prst="rect">
            <a:avLst/>
          </a:prstGeom>
          <a:noFill/>
        </p:spPr>
        <p:txBody>
          <a:bodyPr wrap="none" rtlCol="0">
            <a:spAutoFit/>
          </a:bodyPr>
          <a:lstStyle/>
          <a:p>
            <a:r>
              <a:rPr kumimoji="1" lang="en-US" altLang="ja-JP" sz="1400" dirty="0"/>
              <a:t>(2) Ctrl</a:t>
            </a:r>
            <a:r>
              <a:rPr kumimoji="1" lang="ja-JP" altLang="en-US" sz="1400" dirty="0"/>
              <a:t>＋</a:t>
            </a:r>
            <a:r>
              <a:rPr kumimoji="1" lang="en-US" altLang="ja-JP" sz="1400" dirty="0"/>
              <a:t>Shift+</a:t>
            </a:r>
            <a:r>
              <a:rPr kumimoji="1" lang="ja-JP" altLang="en-US" sz="1400" dirty="0"/>
              <a:t>↓キーで、全項目を選択します。</a:t>
            </a:r>
          </a:p>
          <a:p>
            <a:r>
              <a:rPr kumimoji="1" lang="en-US" altLang="ja-JP" sz="1200" dirty="0"/>
              <a:t>※ </a:t>
            </a:r>
            <a:r>
              <a:rPr kumimoji="1" lang="ja-JP" altLang="en-US" sz="1200" dirty="0"/>
              <a:t>途中に空白がある場合は何回か押して最後まで選択してください。</a:t>
            </a:r>
          </a:p>
          <a:p>
            <a:r>
              <a:rPr kumimoji="1" lang="en-US" altLang="ja-JP" sz="1200" dirty="0"/>
              <a:t>※ </a:t>
            </a:r>
            <a:r>
              <a:rPr kumimoji="1" lang="ja-JP" altLang="en-US" sz="1200" dirty="0"/>
              <a:t>最下段まで選択してしまった場合は、</a:t>
            </a:r>
            <a:r>
              <a:rPr kumimoji="1" lang="en-US" altLang="ja-JP" sz="1200" dirty="0" err="1"/>
              <a:t>Ctrl+Shift</a:t>
            </a:r>
            <a:r>
              <a:rPr kumimoji="1" lang="en-US" altLang="ja-JP" sz="1200" dirty="0"/>
              <a:t>+</a:t>
            </a:r>
            <a:r>
              <a:rPr kumimoji="1" lang="ja-JP" altLang="en-US" sz="1200" dirty="0"/>
              <a:t>↑キーを</a:t>
            </a:r>
            <a:r>
              <a:rPr kumimoji="1" lang="en-US" altLang="ja-JP" sz="1200" dirty="0"/>
              <a:t>1</a:t>
            </a:r>
            <a:r>
              <a:rPr kumimoji="1" lang="ja-JP" altLang="en-US" sz="1200" dirty="0"/>
              <a:t>回押してください。</a:t>
            </a:r>
          </a:p>
        </p:txBody>
      </p:sp>
    </p:spTree>
    <p:extLst>
      <p:ext uri="{BB962C8B-B14F-4D97-AF65-F5344CB8AC3E}">
        <p14:creationId xmlns:p14="http://schemas.microsoft.com/office/powerpoint/2010/main" val="3527243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BBEA807-C117-49A1-B69B-2FD8DB9DCF2B}"/>
              </a:ext>
            </a:extLst>
          </p:cNvPr>
          <p:cNvSpPr>
            <a:spLocks noGrp="1"/>
          </p:cNvSpPr>
          <p:nvPr>
            <p:ph type="title"/>
          </p:nvPr>
        </p:nvSpPr>
        <p:spPr/>
        <p:txBody>
          <a:bodyPr>
            <a:normAutofit/>
          </a:bodyPr>
          <a:lstStyle/>
          <a:p>
            <a:r>
              <a:rPr lang="en-US" altLang="ja-JP" dirty="0"/>
              <a:t>3.3 </a:t>
            </a:r>
            <a:r>
              <a:rPr lang="ja-JP" altLang="en-US" dirty="0"/>
              <a:t>データの転記 </a:t>
            </a:r>
            <a:r>
              <a:rPr lang="en-US" altLang="ja-JP" dirty="0"/>
              <a:t>(1) </a:t>
            </a:r>
            <a:r>
              <a:rPr lang="ja-JP" altLang="en-US" dirty="0"/>
              <a:t>名称②</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23</a:t>
            </a:fld>
            <a:endParaRPr lang="ja-JP" altLang="en-US"/>
          </a:p>
        </p:txBody>
      </p:sp>
      <p:sp>
        <p:nvSpPr>
          <p:cNvPr id="6" name="テキスト プレースホルダー 5">
            <a:extLst>
              <a:ext uri="{FF2B5EF4-FFF2-40B4-BE49-F238E27FC236}">
                <a16:creationId xmlns:a16="http://schemas.microsoft.com/office/drawing/2014/main" id="{17F7F94B-B7CC-4695-BE17-C356109B701F}"/>
              </a:ext>
            </a:extLst>
          </p:cNvPr>
          <p:cNvSpPr>
            <a:spLocks noGrp="1"/>
          </p:cNvSpPr>
          <p:nvPr>
            <p:ph type="body" sz="quarter" idx="13"/>
          </p:nvPr>
        </p:nvSpPr>
        <p:spPr/>
        <p:txBody>
          <a:bodyPr/>
          <a:lstStyle/>
          <a:p>
            <a:r>
              <a:rPr kumimoji="1" lang="en-US" altLang="ja-JP"/>
              <a:t>3. </a:t>
            </a:r>
            <a:r>
              <a:rPr kumimoji="1" lang="ja-JP" altLang="en-US"/>
              <a:t>推奨データセットに基づくデータの作成</a:t>
            </a:r>
          </a:p>
        </p:txBody>
      </p:sp>
      <p:sp>
        <p:nvSpPr>
          <p:cNvPr id="7" name="テキスト プレースホルダー 6">
            <a:extLst>
              <a:ext uri="{FF2B5EF4-FFF2-40B4-BE49-F238E27FC236}">
                <a16:creationId xmlns:a16="http://schemas.microsoft.com/office/drawing/2014/main" id="{4ED5A407-1DCC-4A43-9C9A-93D8684320AA}"/>
              </a:ext>
            </a:extLst>
          </p:cNvPr>
          <p:cNvSpPr>
            <a:spLocks noGrp="1"/>
          </p:cNvSpPr>
          <p:nvPr>
            <p:ph type="body" sz="quarter" idx="14"/>
          </p:nvPr>
        </p:nvSpPr>
        <p:spPr>
          <a:xfrm>
            <a:off x="207963" y="884239"/>
            <a:ext cx="8728075" cy="424732"/>
          </a:xfrm>
        </p:spPr>
        <p:txBody>
          <a:bodyPr>
            <a:normAutofit/>
          </a:bodyPr>
          <a:lstStyle/>
          <a:p>
            <a:r>
              <a:rPr lang="ja-JP" altLang="en-US"/>
              <a:t>推奨データセットのフォーマットシートに、名称を転記します。</a:t>
            </a:r>
            <a:endParaRPr kumimoji="1" lang="ja-JP" altLang="en-US"/>
          </a:p>
        </p:txBody>
      </p:sp>
      <p:sp>
        <p:nvSpPr>
          <p:cNvPr id="13" name="テキスト ボックス 12">
            <a:extLst>
              <a:ext uri="{FF2B5EF4-FFF2-40B4-BE49-F238E27FC236}">
                <a16:creationId xmlns:a16="http://schemas.microsoft.com/office/drawing/2014/main" id="{5E6F870A-ECBA-4947-BBEA-6ED8ABD4A142}"/>
              </a:ext>
            </a:extLst>
          </p:cNvPr>
          <p:cNvSpPr txBox="1"/>
          <p:nvPr/>
        </p:nvSpPr>
        <p:spPr>
          <a:xfrm>
            <a:off x="4574357" y="2288485"/>
            <a:ext cx="3921266" cy="492443"/>
          </a:xfrm>
          <a:prstGeom prst="rect">
            <a:avLst/>
          </a:prstGeom>
          <a:noFill/>
        </p:spPr>
        <p:txBody>
          <a:bodyPr wrap="none" rtlCol="0">
            <a:spAutoFit/>
          </a:bodyPr>
          <a:lstStyle/>
          <a:p>
            <a:r>
              <a:rPr kumimoji="1" lang="en-US" altLang="ja-JP" sz="1400" dirty="0"/>
              <a:t>(5) </a:t>
            </a:r>
            <a:r>
              <a:rPr kumimoji="1" lang="ja-JP" altLang="en-US" sz="1400" dirty="0"/>
              <a:t>転記完了です。</a:t>
            </a:r>
          </a:p>
          <a:p>
            <a:r>
              <a:rPr kumimoji="1" lang="en-US" altLang="ja-JP" sz="1200" dirty="0"/>
              <a:t>※ </a:t>
            </a:r>
            <a:r>
              <a:rPr kumimoji="1" lang="ja-JP" altLang="en-US" sz="1200" dirty="0"/>
              <a:t>全角英字が含まれる場合は、半角に修正しておきましょう。</a:t>
            </a:r>
          </a:p>
        </p:txBody>
      </p:sp>
      <p:sp>
        <p:nvSpPr>
          <p:cNvPr id="26" name="矢印: 右 25">
            <a:extLst>
              <a:ext uri="{FF2B5EF4-FFF2-40B4-BE49-F238E27FC236}">
                <a16:creationId xmlns:a16="http://schemas.microsoft.com/office/drawing/2014/main" id="{33CDFB6C-5D41-4500-B35B-E2C0206020BD}"/>
              </a:ext>
            </a:extLst>
          </p:cNvPr>
          <p:cNvSpPr/>
          <p:nvPr/>
        </p:nvSpPr>
        <p:spPr>
          <a:xfrm>
            <a:off x="4070301" y="3643028"/>
            <a:ext cx="50405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26B9C138-972A-4D2D-B5BE-D9CEB51DF5D0}"/>
              </a:ext>
            </a:extLst>
          </p:cNvPr>
          <p:cNvSpPr txBox="1"/>
          <p:nvPr/>
        </p:nvSpPr>
        <p:spPr>
          <a:xfrm>
            <a:off x="0" y="2225652"/>
            <a:ext cx="4620176" cy="523220"/>
          </a:xfrm>
          <a:prstGeom prst="rect">
            <a:avLst/>
          </a:prstGeom>
          <a:noFill/>
        </p:spPr>
        <p:txBody>
          <a:bodyPr wrap="none" rtlCol="0">
            <a:spAutoFit/>
          </a:bodyPr>
          <a:lstStyle/>
          <a:p>
            <a:r>
              <a:rPr kumimoji="1" lang="en-US" altLang="ja-JP" sz="1400" dirty="0"/>
              <a:t>(4) </a:t>
            </a:r>
            <a:r>
              <a:rPr kumimoji="1" lang="ja-JP" altLang="en-US" sz="1400" dirty="0"/>
              <a:t>推奨データセットシートの「名称」列の一番上を選択し</a:t>
            </a:r>
          </a:p>
          <a:p>
            <a:r>
              <a:rPr kumimoji="1" lang="ja-JP" altLang="en-US" sz="1400" dirty="0"/>
              <a:t>      ホーム＞貼り付け＞「値の貼り付け」の「値」を選択します。</a:t>
            </a:r>
          </a:p>
        </p:txBody>
      </p:sp>
      <p:pic>
        <p:nvPicPr>
          <p:cNvPr id="10" name="図 9">
            <a:extLst>
              <a:ext uri="{FF2B5EF4-FFF2-40B4-BE49-F238E27FC236}">
                <a16:creationId xmlns:a16="http://schemas.microsoft.com/office/drawing/2014/main" id="{7F2E48AC-CD69-4C75-9883-8331C7F056F4}"/>
              </a:ext>
            </a:extLst>
          </p:cNvPr>
          <p:cNvPicPr>
            <a:picLocks noChangeAspect="1"/>
          </p:cNvPicPr>
          <p:nvPr/>
        </p:nvPicPr>
        <p:blipFill>
          <a:blip r:embed="rId3"/>
          <a:stretch>
            <a:fillRect/>
          </a:stretch>
        </p:blipFill>
        <p:spPr>
          <a:xfrm>
            <a:off x="207963" y="2950659"/>
            <a:ext cx="3741215" cy="1913332"/>
          </a:xfrm>
          <a:prstGeom prst="rect">
            <a:avLst/>
          </a:prstGeom>
        </p:spPr>
      </p:pic>
      <p:pic>
        <p:nvPicPr>
          <p:cNvPr id="15" name="図 14">
            <a:extLst>
              <a:ext uri="{FF2B5EF4-FFF2-40B4-BE49-F238E27FC236}">
                <a16:creationId xmlns:a16="http://schemas.microsoft.com/office/drawing/2014/main" id="{AB029615-DA9D-48E5-9FF5-134EA60BED0B}"/>
              </a:ext>
            </a:extLst>
          </p:cNvPr>
          <p:cNvPicPr>
            <a:picLocks noChangeAspect="1"/>
          </p:cNvPicPr>
          <p:nvPr/>
        </p:nvPicPr>
        <p:blipFill>
          <a:blip r:embed="rId4"/>
          <a:stretch>
            <a:fillRect/>
          </a:stretch>
        </p:blipFill>
        <p:spPr>
          <a:xfrm>
            <a:off x="4852379" y="2974394"/>
            <a:ext cx="3752069" cy="1913332"/>
          </a:xfrm>
          <a:prstGeom prst="rect">
            <a:avLst/>
          </a:prstGeom>
        </p:spPr>
      </p:pic>
      <p:sp>
        <p:nvSpPr>
          <p:cNvPr id="2" name="四角形: 角を丸くする 1">
            <a:extLst>
              <a:ext uri="{FF2B5EF4-FFF2-40B4-BE49-F238E27FC236}">
                <a16:creationId xmlns:a16="http://schemas.microsoft.com/office/drawing/2014/main" id="{5862E7B5-E1AE-4EAB-BB23-4D29562DD45A}"/>
              </a:ext>
            </a:extLst>
          </p:cNvPr>
          <p:cNvSpPr/>
          <p:nvPr/>
        </p:nvSpPr>
        <p:spPr>
          <a:xfrm>
            <a:off x="239036" y="3915485"/>
            <a:ext cx="159428" cy="14216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ln>
              <a:noFill/>
            </a:endParaRPr>
          </a:p>
        </p:txBody>
      </p:sp>
      <p:sp>
        <p:nvSpPr>
          <p:cNvPr id="8" name="四角形: 角を丸くする 7">
            <a:extLst>
              <a:ext uri="{FF2B5EF4-FFF2-40B4-BE49-F238E27FC236}">
                <a16:creationId xmlns:a16="http://schemas.microsoft.com/office/drawing/2014/main" id="{BA2F1167-0B02-4F46-915D-2DF684C831BA}"/>
              </a:ext>
            </a:extLst>
          </p:cNvPr>
          <p:cNvSpPr/>
          <p:nvPr/>
        </p:nvSpPr>
        <p:spPr>
          <a:xfrm>
            <a:off x="417394" y="3057525"/>
            <a:ext cx="230306" cy="1328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ln>
              <a:noFill/>
            </a:endParaRPr>
          </a:p>
        </p:txBody>
      </p:sp>
      <p:sp>
        <p:nvSpPr>
          <p:cNvPr id="9" name="四角形: 角を丸くする 8">
            <a:extLst>
              <a:ext uri="{FF2B5EF4-FFF2-40B4-BE49-F238E27FC236}">
                <a16:creationId xmlns:a16="http://schemas.microsoft.com/office/drawing/2014/main" id="{79F6250F-7D37-4240-8919-1548FFBB6AFE}"/>
              </a:ext>
            </a:extLst>
          </p:cNvPr>
          <p:cNvSpPr/>
          <p:nvPr/>
        </p:nvSpPr>
        <p:spPr>
          <a:xfrm>
            <a:off x="236419" y="3190368"/>
            <a:ext cx="159428" cy="2386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ln>
              <a:noFill/>
            </a:endParaRPr>
          </a:p>
        </p:txBody>
      </p:sp>
    </p:spTree>
    <p:extLst>
      <p:ext uri="{BB962C8B-B14F-4D97-AF65-F5344CB8AC3E}">
        <p14:creationId xmlns:p14="http://schemas.microsoft.com/office/powerpoint/2010/main" val="3529676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BBEA807-C117-49A1-B69B-2FD8DB9DCF2B}"/>
              </a:ext>
            </a:extLst>
          </p:cNvPr>
          <p:cNvSpPr>
            <a:spLocks noGrp="1"/>
          </p:cNvSpPr>
          <p:nvPr>
            <p:ph type="title"/>
          </p:nvPr>
        </p:nvSpPr>
        <p:spPr/>
        <p:txBody>
          <a:bodyPr>
            <a:normAutofit/>
          </a:bodyPr>
          <a:lstStyle/>
          <a:p>
            <a:r>
              <a:rPr lang="en-US" altLang="ja-JP" dirty="0"/>
              <a:t>3.3 </a:t>
            </a:r>
            <a:r>
              <a:rPr lang="ja-JP" altLang="en-US" dirty="0"/>
              <a:t>データの転記 </a:t>
            </a:r>
            <a:r>
              <a:rPr lang="en-US" altLang="ja-JP" dirty="0"/>
              <a:t>(2) </a:t>
            </a:r>
            <a:r>
              <a:rPr lang="ja-JP" altLang="en-US" dirty="0"/>
              <a:t>名称</a:t>
            </a:r>
            <a:r>
              <a:rPr lang="en-US" altLang="ja-JP" dirty="0"/>
              <a:t>_</a:t>
            </a:r>
            <a:r>
              <a:rPr lang="ja-JP" altLang="en-US" dirty="0"/>
              <a:t>カナ①</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24</a:t>
            </a:fld>
            <a:endParaRPr lang="ja-JP" altLang="en-US"/>
          </a:p>
        </p:txBody>
      </p:sp>
      <p:sp>
        <p:nvSpPr>
          <p:cNvPr id="6" name="テキスト プレースホルダー 5">
            <a:extLst>
              <a:ext uri="{FF2B5EF4-FFF2-40B4-BE49-F238E27FC236}">
                <a16:creationId xmlns:a16="http://schemas.microsoft.com/office/drawing/2014/main" id="{17F7F94B-B7CC-4695-BE17-C356109B701F}"/>
              </a:ext>
            </a:extLst>
          </p:cNvPr>
          <p:cNvSpPr>
            <a:spLocks noGrp="1"/>
          </p:cNvSpPr>
          <p:nvPr>
            <p:ph type="body" sz="quarter" idx="13"/>
          </p:nvPr>
        </p:nvSpPr>
        <p:spPr/>
        <p:txBody>
          <a:bodyPr/>
          <a:lstStyle/>
          <a:p>
            <a:r>
              <a:rPr kumimoji="1" lang="en-US" altLang="ja-JP"/>
              <a:t>3. </a:t>
            </a:r>
            <a:r>
              <a:rPr kumimoji="1" lang="ja-JP" altLang="en-US"/>
              <a:t>推奨データセットに基づくデータの作成</a:t>
            </a:r>
          </a:p>
        </p:txBody>
      </p:sp>
      <p:sp>
        <p:nvSpPr>
          <p:cNvPr id="7" name="テキスト プレースホルダー 6">
            <a:extLst>
              <a:ext uri="{FF2B5EF4-FFF2-40B4-BE49-F238E27FC236}">
                <a16:creationId xmlns:a16="http://schemas.microsoft.com/office/drawing/2014/main" id="{4ED5A407-1DCC-4A43-9C9A-93D8684320AA}"/>
              </a:ext>
            </a:extLst>
          </p:cNvPr>
          <p:cNvSpPr>
            <a:spLocks noGrp="1"/>
          </p:cNvSpPr>
          <p:nvPr>
            <p:ph type="body" sz="quarter" idx="14"/>
          </p:nvPr>
        </p:nvSpPr>
        <p:spPr>
          <a:xfrm>
            <a:off x="207963" y="884238"/>
            <a:ext cx="8728075" cy="830303"/>
          </a:xfrm>
        </p:spPr>
        <p:txBody>
          <a:bodyPr>
            <a:normAutofit/>
          </a:bodyPr>
          <a:lstStyle/>
          <a:p>
            <a:r>
              <a:rPr lang="ja-JP" altLang="en-US"/>
              <a:t>推奨データセットのフォーマットシートに、名称</a:t>
            </a:r>
            <a:r>
              <a:rPr lang="en-US" altLang="ja-JP"/>
              <a:t>_</a:t>
            </a:r>
            <a:r>
              <a:rPr lang="ja-JP" altLang="en-US"/>
              <a:t>カナを転記します。</a:t>
            </a:r>
          </a:p>
          <a:p>
            <a:r>
              <a:rPr kumimoji="1" lang="ja-JP" altLang="en-US"/>
              <a:t>カナが半角で記載されている場合は、以下の手順で全角に直してから転記しましょう。</a:t>
            </a:r>
          </a:p>
        </p:txBody>
      </p:sp>
      <p:sp>
        <p:nvSpPr>
          <p:cNvPr id="12" name="テキスト ボックス 11">
            <a:extLst>
              <a:ext uri="{FF2B5EF4-FFF2-40B4-BE49-F238E27FC236}">
                <a16:creationId xmlns:a16="http://schemas.microsoft.com/office/drawing/2014/main" id="{E361E8EC-CF35-4EDF-9726-32107C091F84}"/>
              </a:ext>
            </a:extLst>
          </p:cNvPr>
          <p:cNvSpPr txBox="1"/>
          <p:nvPr/>
        </p:nvSpPr>
        <p:spPr>
          <a:xfrm>
            <a:off x="631291" y="2304696"/>
            <a:ext cx="3374642" cy="523220"/>
          </a:xfrm>
          <a:prstGeom prst="rect">
            <a:avLst/>
          </a:prstGeom>
          <a:noFill/>
        </p:spPr>
        <p:txBody>
          <a:bodyPr wrap="none" rtlCol="0">
            <a:spAutoFit/>
          </a:bodyPr>
          <a:lstStyle/>
          <a:p>
            <a:r>
              <a:rPr kumimoji="1" lang="en-US" altLang="ja-JP" sz="1400" dirty="0"/>
              <a:t>(1)</a:t>
            </a:r>
            <a:r>
              <a:rPr kumimoji="1" lang="ja-JP" altLang="en-US" sz="1400" dirty="0"/>
              <a:t> フリガナの隣の列を右クリックし、「挿入」を</a:t>
            </a:r>
            <a:br>
              <a:rPr kumimoji="1" lang="ja-JP" altLang="en-US" sz="1400" dirty="0"/>
            </a:br>
            <a:r>
              <a:rPr kumimoji="1" lang="ja-JP" altLang="en-US" sz="1400" dirty="0"/>
              <a:t>      選択します。 </a:t>
            </a:r>
            <a:r>
              <a:rPr kumimoji="1" lang="en-US" altLang="ja-JP" sz="1400" dirty="0">
                <a:sym typeface="Wingdings" panose="05000000000000000000" pitchFamily="2" charset="2"/>
              </a:rPr>
              <a:t> </a:t>
            </a:r>
            <a:r>
              <a:rPr kumimoji="1" lang="ja-JP" altLang="en-US" sz="1400" dirty="0">
                <a:sym typeface="Wingdings" panose="05000000000000000000" pitchFamily="2" charset="2"/>
              </a:rPr>
              <a:t>列が</a:t>
            </a:r>
            <a:r>
              <a:rPr kumimoji="1" lang="en-US" altLang="ja-JP" sz="1400" dirty="0">
                <a:sym typeface="Wingdings" panose="05000000000000000000" pitchFamily="2" charset="2"/>
              </a:rPr>
              <a:t>1</a:t>
            </a:r>
            <a:r>
              <a:rPr kumimoji="1" lang="ja-JP" altLang="en-US" sz="1400" dirty="0">
                <a:sym typeface="Wingdings" panose="05000000000000000000" pitchFamily="2" charset="2"/>
              </a:rPr>
              <a:t>つ追加されます</a:t>
            </a:r>
            <a:endParaRPr kumimoji="1" lang="ja-JP" altLang="en-US" sz="1400" dirty="0"/>
          </a:p>
        </p:txBody>
      </p:sp>
      <p:sp>
        <p:nvSpPr>
          <p:cNvPr id="16" name="テキスト ボックス 15">
            <a:extLst>
              <a:ext uri="{FF2B5EF4-FFF2-40B4-BE49-F238E27FC236}">
                <a16:creationId xmlns:a16="http://schemas.microsoft.com/office/drawing/2014/main" id="{E799CF5D-DF16-4A0A-9C6C-BF6EFF4BC66E}"/>
              </a:ext>
            </a:extLst>
          </p:cNvPr>
          <p:cNvSpPr txBox="1"/>
          <p:nvPr/>
        </p:nvSpPr>
        <p:spPr>
          <a:xfrm>
            <a:off x="4574357" y="2288485"/>
            <a:ext cx="4164923" cy="523220"/>
          </a:xfrm>
          <a:prstGeom prst="rect">
            <a:avLst/>
          </a:prstGeom>
          <a:noFill/>
        </p:spPr>
        <p:txBody>
          <a:bodyPr wrap="none" rtlCol="0">
            <a:spAutoFit/>
          </a:bodyPr>
          <a:lstStyle/>
          <a:p>
            <a:r>
              <a:rPr kumimoji="1" lang="en-US" altLang="ja-JP" sz="1400" dirty="0"/>
              <a:t>(2) </a:t>
            </a:r>
            <a:r>
              <a:rPr kumimoji="1" lang="ja-JP" altLang="en-US" sz="1400" dirty="0"/>
              <a:t>追加した列の先頭行に、「</a:t>
            </a:r>
            <a:r>
              <a:rPr kumimoji="1" lang="en-US" altLang="ja-JP" sz="1400" dirty="0"/>
              <a:t>=</a:t>
            </a:r>
            <a:r>
              <a:rPr kumimoji="1" lang="en-US" altLang="ja-JP" sz="1400" dirty="0" err="1"/>
              <a:t>jis</a:t>
            </a:r>
            <a:r>
              <a:rPr kumimoji="1" lang="en-US" altLang="ja-JP" sz="1400" dirty="0"/>
              <a:t>(</a:t>
            </a:r>
            <a:r>
              <a:rPr kumimoji="1" lang="ja-JP" altLang="en-US" sz="1400" dirty="0"/>
              <a:t>左隣のセル名</a:t>
            </a:r>
            <a:r>
              <a:rPr kumimoji="1" lang="en-US" altLang="ja-JP" sz="1400" dirty="0"/>
              <a:t>)</a:t>
            </a:r>
            <a:r>
              <a:rPr kumimoji="1" lang="ja-JP" altLang="en-US" sz="1400" dirty="0"/>
              <a:t>」と</a:t>
            </a:r>
            <a:br>
              <a:rPr kumimoji="1" lang="ja-JP" altLang="en-US" sz="1400" dirty="0"/>
            </a:br>
            <a:r>
              <a:rPr kumimoji="1" lang="ja-JP" altLang="en-US" sz="1400" dirty="0"/>
              <a:t>      入力します。 </a:t>
            </a:r>
            <a:r>
              <a:rPr kumimoji="1" lang="en-US" altLang="ja-JP" sz="1400" dirty="0">
                <a:sym typeface="Wingdings" panose="05000000000000000000" pitchFamily="2" charset="2"/>
              </a:rPr>
              <a:t> </a:t>
            </a:r>
            <a:r>
              <a:rPr kumimoji="1" lang="ja-JP" altLang="en-US" sz="1400" dirty="0">
                <a:sym typeface="Wingdings" panose="05000000000000000000" pitchFamily="2" charset="2"/>
              </a:rPr>
              <a:t>文字が全角に変換されます</a:t>
            </a:r>
            <a:endParaRPr kumimoji="1" lang="ja-JP" altLang="en-US" sz="1200" dirty="0"/>
          </a:p>
        </p:txBody>
      </p:sp>
      <p:sp>
        <p:nvSpPr>
          <p:cNvPr id="17" name="矢印: 右 16">
            <a:extLst>
              <a:ext uri="{FF2B5EF4-FFF2-40B4-BE49-F238E27FC236}">
                <a16:creationId xmlns:a16="http://schemas.microsoft.com/office/drawing/2014/main" id="{7BC60092-8B7E-4956-BEA1-5106C3EC66A9}"/>
              </a:ext>
            </a:extLst>
          </p:cNvPr>
          <p:cNvSpPr/>
          <p:nvPr/>
        </p:nvSpPr>
        <p:spPr>
          <a:xfrm>
            <a:off x="4070301" y="3643028"/>
            <a:ext cx="50405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右 25">
            <a:extLst>
              <a:ext uri="{FF2B5EF4-FFF2-40B4-BE49-F238E27FC236}">
                <a16:creationId xmlns:a16="http://schemas.microsoft.com/office/drawing/2014/main" id="{543EE948-82D3-4554-8A90-F50952A0E2D0}"/>
              </a:ext>
            </a:extLst>
          </p:cNvPr>
          <p:cNvSpPr/>
          <p:nvPr/>
        </p:nvSpPr>
        <p:spPr>
          <a:xfrm>
            <a:off x="8395400" y="3602748"/>
            <a:ext cx="50405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矢印コネクタ 22">
            <a:extLst>
              <a:ext uri="{FF2B5EF4-FFF2-40B4-BE49-F238E27FC236}">
                <a16:creationId xmlns:a16="http://schemas.microsoft.com/office/drawing/2014/main" id="{75B805BB-36B5-47BB-A2B6-C8287C32ED86}"/>
              </a:ext>
            </a:extLst>
          </p:cNvPr>
          <p:cNvCxnSpPr>
            <a:cxnSpLocks/>
            <a:stCxn id="11" idx="2"/>
            <a:endCxn id="14" idx="0"/>
          </p:cNvCxnSpPr>
          <p:nvPr/>
        </p:nvCxnSpPr>
        <p:spPr>
          <a:xfrm flipH="1">
            <a:off x="6519657" y="4583221"/>
            <a:ext cx="1" cy="32635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id="{CCB1F269-7B6C-4BEB-81E8-D239008A6B3C}"/>
              </a:ext>
            </a:extLst>
          </p:cNvPr>
          <p:cNvPicPr>
            <a:picLocks noChangeAspect="1"/>
          </p:cNvPicPr>
          <p:nvPr/>
        </p:nvPicPr>
        <p:blipFill>
          <a:blip r:embed="rId3"/>
          <a:stretch>
            <a:fillRect/>
          </a:stretch>
        </p:blipFill>
        <p:spPr>
          <a:xfrm>
            <a:off x="880308" y="2775901"/>
            <a:ext cx="3108075" cy="1835781"/>
          </a:xfrm>
          <a:prstGeom prst="rect">
            <a:avLst/>
          </a:prstGeom>
        </p:spPr>
      </p:pic>
      <p:pic>
        <p:nvPicPr>
          <p:cNvPr id="11" name="図 10">
            <a:extLst>
              <a:ext uri="{FF2B5EF4-FFF2-40B4-BE49-F238E27FC236}">
                <a16:creationId xmlns:a16="http://schemas.microsoft.com/office/drawing/2014/main" id="{4796B512-EADB-41D8-94DA-AC8E71B5D128}"/>
              </a:ext>
            </a:extLst>
          </p:cNvPr>
          <p:cNvPicPr>
            <a:picLocks noChangeAspect="1"/>
          </p:cNvPicPr>
          <p:nvPr/>
        </p:nvPicPr>
        <p:blipFill>
          <a:blip r:embed="rId4"/>
          <a:stretch>
            <a:fillRect/>
          </a:stretch>
        </p:blipFill>
        <p:spPr>
          <a:xfrm>
            <a:off x="5010931" y="2804360"/>
            <a:ext cx="3017453" cy="1778861"/>
          </a:xfrm>
          <a:prstGeom prst="rect">
            <a:avLst/>
          </a:prstGeom>
        </p:spPr>
      </p:pic>
      <p:sp>
        <p:nvSpPr>
          <p:cNvPr id="18" name="四角形: 角を丸くする 17">
            <a:extLst>
              <a:ext uri="{FF2B5EF4-FFF2-40B4-BE49-F238E27FC236}">
                <a16:creationId xmlns:a16="http://schemas.microsoft.com/office/drawing/2014/main" id="{CE2C9C87-224C-429A-A998-57B123D5236C}"/>
              </a:ext>
            </a:extLst>
          </p:cNvPr>
          <p:cNvSpPr/>
          <p:nvPr/>
        </p:nvSpPr>
        <p:spPr>
          <a:xfrm>
            <a:off x="6891114" y="3258702"/>
            <a:ext cx="976536" cy="126947"/>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454AAB4E-2F08-4A0F-B72B-1B20B5A00C6F}"/>
              </a:ext>
            </a:extLst>
          </p:cNvPr>
          <p:cNvPicPr>
            <a:picLocks noChangeAspect="1"/>
          </p:cNvPicPr>
          <p:nvPr/>
        </p:nvPicPr>
        <p:blipFill>
          <a:blip r:embed="rId5"/>
          <a:stretch>
            <a:fillRect/>
          </a:stretch>
        </p:blipFill>
        <p:spPr>
          <a:xfrm>
            <a:off x="5010930" y="4909572"/>
            <a:ext cx="3017453" cy="1778861"/>
          </a:xfrm>
          <a:prstGeom prst="rect">
            <a:avLst/>
          </a:prstGeom>
        </p:spPr>
      </p:pic>
      <p:sp>
        <p:nvSpPr>
          <p:cNvPr id="20" name="四角形: 角を丸くする 19">
            <a:extLst>
              <a:ext uri="{FF2B5EF4-FFF2-40B4-BE49-F238E27FC236}">
                <a16:creationId xmlns:a16="http://schemas.microsoft.com/office/drawing/2014/main" id="{D07CF1C7-DC0B-4140-B0B7-1F1CE94F1F6F}"/>
              </a:ext>
            </a:extLst>
          </p:cNvPr>
          <p:cNvSpPr/>
          <p:nvPr/>
        </p:nvSpPr>
        <p:spPr>
          <a:xfrm>
            <a:off x="6891114" y="5345761"/>
            <a:ext cx="976536" cy="137755"/>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46157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BBEA807-C117-49A1-B69B-2FD8DB9DCF2B}"/>
              </a:ext>
            </a:extLst>
          </p:cNvPr>
          <p:cNvSpPr>
            <a:spLocks noGrp="1"/>
          </p:cNvSpPr>
          <p:nvPr>
            <p:ph type="title"/>
          </p:nvPr>
        </p:nvSpPr>
        <p:spPr/>
        <p:txBody>
          <a:bodyPr>
            <a:normAutofit/>
          </a:bodyPr>
          <a:lstStyle/>
          <a:p>
            <a:r>
              <a:rPr lang="en-US" altLang="ja-JP" dirty="0"/>
              <a:t>3.3 </a:t>
            </a:r>
            <a:r>
              <a:rPr lang="ja-JP" altLang="en-US" dirty="0"/>
              <a:t>データの転記 </a:t>
            </a:r>
            <a:r>
              <a:rPr lang="en-US" altLang="ja-JP" dirty="0"/>
              <a:t>(2) </a:t>
            </a:r>
            <a:r>
              <a:rPr lang="ja-JP" altLang="en-US" dirty="0"/>
              <a:t>名称</a:t>
            </a:r>
            <a:r>
              <a:rPr lang="en-US" altLang="ja-JP" dirty="0"/>
              <a:t>_</a:t>
            </a:r>
            <a:r>
              <a:rPr lang="ja-JP" altLang="en-US" dirty="0"/>
              <a:t>カナ②</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25</a:t>
            </a:fld>
            <a:endParaRPr lang="ja-JP" altLang="en-US"/>
          </a:p>
        </p:txBody>
      </p:sp>
      <p:sp>
        <p:nvSpPr>
          <p:cNvPr id="6" name="テキスト プレースホルダー 5">
            <a:extLst>
              <a:ext uri="{FF2B5EF4-FFF2-40B4-BE49-F238E27FC236}">
                <a16:creationId xmlns:a16="http://schemas.microsoft.com/office/drawing/2014/main" id="{17F7F94B-B7CC-4695-BE17-C356109B701F}"/>
              </a:ext>
            </a:extLst>
          </p:cNvPr>
          <p:cNvSpPr>
            <a:spLocks noGrp="1"/>
          </p:cNvSpPr>
          <p:nvPr>
            <p:ph type="body" sz="quarter" idx="13"/>
          </p:nvPr>
        </p:nvSpPr>
        <p:spPr/>
        <p:txBody>
          <a:bodyPr/>
          <a:lstStyle/>
          <a:p>
            <a:r>
              <a:rPr kumimoji="1" lang="en-US" altLang="ja-JP"/>
              <a:t>3. </a:t>
            </a:r>
            <a:r>
              <a:rPr kumimoji="1" lang="ja-JP" altLang="en-US"/>
              <a:t>推奨データセットに基づくデータの作成</a:t>
            </a:r>
          </a:p>
        </p:txBody>
      </p:sp>
      <p:sp>
        <p:nvSpPr>
          <p:cNvPr id="7" name="テキスト プレースホルダー 6">
            <a:extLst>
              <a:ext uri="{FF2B5EF4-FFF2-40B4-BE49-F238E27FC236}">
                <a16:creationId xmlns:a16="http://schemas.microsoft.com/office/drawing/2014/main" id="{4ED5A407-1DCC-4A43-9C9A-93D8684320AA}"/>
              </a:ext>
            </a:extLst>
          </p:cNvPr>
          <p:cNvSpPr>
            <a:spLocks noGrp="1"/>
          </p:cNvSpPr>
          <p:nvPr>
            <p:ph type="body" sz="quarter" idx="14"/>
          </p:nvPr>
        </p:nvSpPr>
        <p:spPr/>
        <p:txBody>
          <a:bodyPr>
            <a:normAutofit/>
          </a:bodyPr>
          <a:lstStyle/>
          <a:p>
            <a:r>
              <a:rPr lang="ja-JP" altLang="en-US"/>
              <a:t>推奨データセットのフォーマットシートに、名称</a:t>
            </a:r>
            <a:r>
              <a:rPr lang="en-US" altLang="ja-JP"/>
              <a:t>_</a:t>
            </a:r>
            <a:r>
              <a:rPr lang="ja-JP" altLang="en-US"/>
              <a:t>カナを転記します。</a:t>
            </a:r>
          </a:p>
          <a:p>
            <a:r>
              <a:rPr kumimoji="1" lang="ja-JP" altLang="en-US"/>
              <a:t>カナが半角で記載されている場合は、以下の手順で全角に直してから転記しましょう。</a:t>
            </a:r>
          </a:p>
        </p:txBody>
      </p:sp>
      <p:sp>
        <p:nvSpPr>
          <p:cNvPr id="21" name="テキスト プレースホルダー 20">
            <a:extLst>
              <a:ext uri="{FF2B5EF4-FFF2-40B4-BE49-F238E27FC236}">
                <a16:creationId xmlns:a16="http://schemas.microsoft.com/office/drawing/2014/main" id="{6ACDD3C9-CADA-4B7D-84CE-D3178C3BACB8}"/>
              </a:ext>
            </a:extLst>
          </p:cNvPr>
          <p:cNvSpPr>
            <a:spLocks noGrp="1"/>
          </p:cNvSpPr>
          <p:nvPr>
            <p:ph type="body" sz="quarter" idx="15"/>
          </p:nvPr>
        </p:nvSpPr>
        <p:spPr>
          <a:xfrm>
            <a:off x="207963" y="1844675"/>
            <a:ext cx="8756650" cy="467347"/>
          </a:xfrm>
        </p:spPr>
        <p:txBody>
          <a:bodyPr/>
          <a:lstStyle/>
          <a:p>
            <a:r>
              <a:rPr lang="ja-JP" altLang="en-US"/>
              <a:t>転記の方法は、</a:t>
            </a:r>
            <a:r>
              <a:rPr lang="en-US" altLang="ja-JP"/>
              <a:t>(1)</a:t>
            </a:r>
            <a:r>
              <a:rPr lang="ja-JP" altLang="en-US"/>
              <a:t>名前①②と同じです。</a:t>
            </a:r>
          </a:p>
        </p:txBody>
      </p:sp>
      <p:sp>
        <p:nvSpPr>
          <p:cNvPr id="12" name="テキスト ボックス 11">
            <a:extLst>
              <a:ext uri="{FF2B5EF4-FFF2-40B4-BE49-F238E27FC236}">
                <a16:creationId xmlns:a16="http://schemas.microsoft.com/office/drawing/2014/main" id="{E361E8EC-CF35-4EDF-9726-32107C091F84}"/>
              </a:ext>
            </a:extLst>
          </p:cNvPr>
          <p:cNvSpPr txBox="1"/>
          <p:nvPr/>
        </p:nvSpPr>
        <p:spPr>
          <a:xfrm>
            <a:off x="342476" y="2312022"/>
            <a:ext cx="5097870" cy="523220"/>
          </a:xfrm>
          <a:prstGeom prst="rect">
            <a:avLst/>
          </a:prstGeom>
          <a:noFill/>
        </p:spPr>
        <p:txBody>
          <a:bodyPr wrap="none" rtlCol="0">
            <a:spAutoFit/>
          </a:bodyPr>
          <a:lstStyle/>
          <a:p>
            <a:r>
              <a:rPr kumimoji="1" lang="en-US" altLang="ja-JP" sz="1400" dirty="0"/>
              <a:t>(3)</a:t>
            </a:r>
            <a:r>
              <a:rPr kumimoji="1" lang="ja-JP" altLang="en-US" sz="1400" dirty="0"/>
              <a:t> </a:t>
            </a:r>
            <a:r>
              <a:rPr kumimoji="1" lang="en-US" altLang="ja-JP" sz="1400" dirty="0"/>
              <a:t>(2)</a:t>
            </a:r>
            <a:r>
              <a:rPr kumimoji="1" lang="ja-JP" altLang="en-US" sz="1400" dirty="0"/>
              <a:t>のセルを選択し、枠の右下をつかんで</a:t>
            </a:r>
          </a:p>
          <a:p>
            <a:r>
              <a:rPr kumimoji="1" lang="ja-JP" altLang="en-US" sz="1400" dirty="0"/>
              <a:t>     一番下まで引っ張ります</a:t>
            </a:r>
            <a:r>
              <a:rPr kumimoji="1" lang="en-US" altLang="ja-JP" sz="1400" dirty="0"/>
              <a:t> </a:t>
            </a:r>
            <a:r>
              <a:rPr kumimoji="1" lang="en-US" altLang="ja-JP" sz="1400" dirty="0">
                <a:sym typeface="Wingdings" panose="05000000000000000000" pitchFamily="2" charset="2"/>
              </a:rPr>
              <a:t> </a:t>
            </a:r>
            <a:r>
              <a:rPr kumimoji="1" lang="ja-JP" altLang="en-US" sz="1400" dirty="0">
                <a:sym typeface="Wingdings" panose="05000000000000000000" pitchFamily="2" charset="2"/>
              </a:rPr>
              <a:t>すべての行の文字が全角になります</a:t>
            </a:r>
            <a:endParaRPr kumimoji="1" lang="ja-JP" altLang="en-US" sz="1400" dirty="0"/>
          </a:p>
        </p:txBody>
      </p:sp>
      <p:pic>
        <p:nvPicPr>
          <p:cNvPr id="5" name="図 4">
            <a:extLst>
              <a:ext uri="{FF2B5EF4-FFF2-40B4-BE49-F238E27FC236}">
                <a16:creationId xmlns:a16="http://schemas.microsoft.com/office/drawing/2014/main" id="{9138B415-D1E1-455E-AB91-E16ECF88B27B}"/>
              </a:ext>
            </a:extLst>
          </p:cNvPr>
          <p:cNvPicPr>
            <a:picLocks noChangeAspect="1"/>
          </p:cNvPicPr>
          <p:nvPr/>
        </p:nvPicPr>
        <p:blipFill>
          <a:blip r:embed="rId3"/>
          <a:stretch>
            <a:fillRect/>
          </a:stretch>
        </p:blipFill>
        <p:spPr>
          <a:xfrm>
            <a:off x="1313639" y="2803028"/>
            <a:ext cx="3155544" cy="1860268"/>
          </a:xfrm>
          <a:prstGeom prst="rect">
            <a:avLst/>
          </a:prstGeom>
        </p:spPr>
      </p:pic>
      <p:sp>
        <p:nvSpPr>
          <p:cNvPr id="27" name="楕円 26">
            <a:extLst>
              <a:ext uri="{FF2B5EF4-FFF2-40B4-BE49-F238E27FC236}">
                <a16:creationId xmlns:a16="http://schemas.microsoft.com/office/drawing/2014/main" id="{D0B87183-2E7E-4F75-B1B3-BBBE7FA96D88}"/>
              </a:ext>
            </a:extLst>
          </p:cNvPr>
          <p:cNvSpPr/>
          <p:nvPr/>
        </p:nvSpPr>
        <p:spPr>
          <a:xfrm>
            <a:off x="4215137" y="3352800"/>
            <a:ext cx="113033" cy="11897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矢印コネクタ 28">
            <a:extLst>
              <a:ext uri="{FF2B5EF4-FFF2-40B4-BE49-F238E27FC236}">
                <a16:creationId xmlns:a16="http://schemas.microsoft.com/office/drawing/2014/main" id="{B8E53804-92AA-4EA5-9841-D73212F291B0}"/>
              </a:ext>
            </a:extLst>
          </p:cNvPr>
          <p:cNvCxnSpPr>
            <a:cxnSpLocks/>
            <a:stCxn id="27" idx="4"/>
          </p:cNvCxnSpPr>
          <p:nvPr/>
        </p:nvCxnSpPr>
        <p:spPr>
          <a:xfrm>
            <a:off x="4271654" y="3471773"/>
            <a:ext cx="0" cy="688514"/>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10" name="図 9">
            <a:extLst>
              <a:ext uri="{FF2B5EF4-FFF2-40B4-BE49-F238E27FC236}">
                <a16:creationId xmlns:a16="http://schemas.microsoft.com/office/drawing/2014/main" id="{72AF2C20-225F-4B8D-87BC-7093E16B94FB}"/>
              </a:ext>
            </a:extLst>
          </p:cNvPr>
          <p:cNvPicPr>
            <a:picLocks noChangeAspect="1"/>
          </p:cNvPicPr>
          <p:nvPr/>
        </p:nvPicPr>
        <p:blipFill>
          <a:blip r:embed="rId4"/>
          <a:stretch>
            <a:fillRect/>
          </a:stretch>
        </p:blipFill>
        <p:spPr>
          <a:xfrm>
            <a:off x="1313639" y="4970538"/>
            <a:ext cx="3156348" cy="1860742"/>
          </a:xfrm>
          <a:prstGeom prst="rect">
            <a:avLst/>
          </a:prstGeom>
        </p:spPr>
      </p:pic>
      <p:cxnSp>
        <p:nvCxnSpPr>
          <p:cNvPr id="17" name="直線矢印コネクタ 16">
            <a:extLst>
              <a:ext uri="{FF2B5EF4-FFF2-40B4-BE49-F238E27FC236}">
                <a16:creationId xmlns:a16="http://schemas.microsoft.com/office/drawing/2014/main" id="{820D972A-0B05-4E32-AA4A-3E3E64838296}"/>
              </a:ext>
            </a:extLst>
          </p:cNvPr>
          <p:cNvCxnSpPr>
            <a:cxnSpLocks/>
            <a:stCxn id="5" idx="2"/>
            <a:endCxn id="10" idx="0"/>
          </p:cNvCxnSpPr>
          <p:nvPr/>
        </p:nvCxnSpPr>
        <p:spPr>
          <a:xfrm>
            <a:off x="2891411" y="4663296"/>
            <a:ext cx="402" cy="3072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7115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プレースホルダー 6">
            <a:extLst>
              <a:ext uri="{FF2B5EF4-FFF2-40B4-BE49-F238E27FC236}">
                <a16:creationId xmlns:a16="http://schemas.microsoft.com/office/drawing/2014/main" id="{45EF3317-81EF-4FEB-97E2-6524A732167A}"/>
              </a:ext>
            </a:extLst>
          </p:cNvPr>
          <p:cNvSpPr txBox="1">
            <a:spLocks/>
          </p:cNvSpPr>
          <p:nvPr/>
        </p:nvSpPr>
        <p:spPr>
          <a:xfrm>
            <a:off x="207963" y="884238"/>
            <a:ext cx="8728075" cy="960437"/>
          </a:xfrm>
          <a:prstGeom prst="rect">
            <a:avLst/>
          </a:prstGeom>
          <a:solidFill>
            <a:srgbClr val="CCC1DA">
              <a:alpha val="45882"/>
            </a:srgbClr>
          </a:solidFill>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kumimoji="1"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t>推奨データセットのフォーマットシートに、住所を転記します。</a:t>
            </a:r>
          </a:p>
          <a:p>
            <a:r>
              <a:rPr lang="ja-JP" altLang="en-US"/>
              <a:t>住所が共通ルールに準拠していない（県名や市町村名がない）場合は、以下の手順で補ってから転記しましょう。</a:t>
            </a:r>
          </a:p>
        </p:txBody>
      </p:sp>
      <p:sp>
        <p:nvSpPr>
          <p:cNvPr id="4" name="タイトル 3">
            <a:extLst>
              <a:ext uri="{FF2B5EF4-FFF2-40B4-BE49-F238E27FC236}">
                <a16:creationId xmlns:a16="http://schemas.microsoft.com/office/drawing/2014/main" id="{BBBEA807-C117-49A1-B69B-2FD8DB9DCF2B}"/>
              </a:ext>
            </a:extLst>
          </p:cNvPr>
          <p:cNvSpPr>
            <a:spLocks noGrp="1"/>
          </p:cNvSpPr>
          <p:nvPr>
            <p:ph type="title"/>
          </p:nvPr>
        </p:nvSpPr>
        <p:spPr/>
        <p:txBody>
          <a:bodyPr>
            <a:normAutofit/>
          </a:bodyPr>
          <a:lstStyle/>
          <a:p>
            <a:r>
              <a:rPr lang="en-US" altLang="ja-JP" dirty="0"/>
              <a:t>3.3 </a:t>
            </a:r>
            <a:r>
              <a:rPr lang="ja-JP" altLang="en-US" dirty="0"/>
              <a:t>データの転記 </a:t>
            </a:r>
            <a:r>
              <a:rPr lang="en-US" altLang="ja-JP" dirty="0"/>
              <a:t>(3) </a:t>
            </a:r>
            <a:r>
              <a:rPr lang="ja-JP" altLang="en-US" dirty="0"/>
              <a:t>住所①</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26</a:t>
            </a:fld>
            <a:endParaRPr lang="ja-JP" altLang="en-US"/>
          </a:p>
        </p:txBody>
      </p:sp>
      <p:sp>
        <p:nvSpPr>
          <p:cNvPr id="6" name="テキスト プレースホルダー 5">
            <a:extLst>
              <a:ext uri="{FF2B5EF4-FFF2-40B4-BE49-F238E27FC236}">
                <a16:creationId xmlns:a16="http://schemas.microsoft.com/office/drawing/2014/main" id="{17F7F94B-B7CC-4695-BE17-C356109B701F}"/>
              </a:ext>
            </a:extLst>
          </p:cNvPr>
          <p:cNvSpPr>
            <a:spLocks noGrp="1"/>
          </p:cNvSpPr>
          <p:nvPr>
            <p:ph type="body" sz="quarter" idx="13"/>
          </p:nvPr>
        </p:nvSpPr>
        <p:spPr/>
        <p:txBody>
          <a:bodyPr/>
          <a:lstStyle/>
          <a:p>
            <a:r>
              <a:rPr kumimoji="1" lang="en-US" altLang="ja-JP"/>
              <a:t>3. </a:t>
            </a:r>
            <a:r>
              <a:rPr kumimoji="1" lang="ja-JP" altLang="en-US"/>
              <a:t>推奨データセットに基づくデータの作成</a:t>
            </a:r>
          </a:p>
        </p:txBody>
      </p:sp>
      <p:sp>
        <p:nvSpPr>
          <p:cNvPr id="12" name="テキスト ボックス 11">
            <a:extLst>
              <a:ext uri="{FF2B5EF4-FFF2-40B4-BE49-F238E27FC236}">
                <a16:creationId xmlns:a16="http://schemas.microsoft.com/office/drawing/2014/main" id="{E361E8EC-CF35-4EDF-9726-32107C091F84}"/>
              </a:ext>
            </a:extLst>
          </p:cNvPr>
          <p:cNvSpPr txBox="1"/>
          <p:nvPr/>
        </p:nvSpPr>
        <p:spPr>
          <a:xfrm>
            <a:off x="631291" y="2228496"/>
            <a:ext cx="3361818" cy="523220"/>
          </a:xfrm>
          <a:prstGeom prst="rect">
            <a:avLst/>
          </a:prstGeom>
          <a:noFill/>
        </p:spPr>
        <p:txBody>
          <a:bodyPr wrap="none" rtlCol="0">
            <a:spAutoFit/>
          </a:bodyPr>
          <a:lstStyle/>
          <a:p>
            <a:r>
              <a:rPr kumimoji="1" lang="en-US" altLang="ja-JP" sz="1400" dirty="0"/>
              <a:t>(1)</a:t>
            </a:r>
            <a:r>
              <a:rPr kumimoji="1" lang="ja-JP" altLang="en-US" sz="1400" dirty="0"/>
              <a:t> 住所の隣の列を右クリックし、「挿入」を</a:t>
            </a:r>
            <a:br>
              <a:rPr kumimoji="1" lang="ja-JP" altLang="en-US" sz="1400" dirty="0"/>
            </a:br>
            <a:r>
              <a:rPr kumimoji="1" lang="ja-JP" altLang="en-US" sz="1400" dirty="0"/>
              <a:t>      選択します。 </a:t>
            </a:r>
            <a:r>
              <a:rPr kumimoji="1" lang="en-US" altLang="ja-JP" sz="1400" dirty="0">
                <a:sym typeface="Wingdings" panose="05000000000000000000" pitchFamily="2" charset="2"/>
              </a:rPr>
              <a:t> </a:t>
            </a:r>
            <a:r>
              <a:rPr kumimoji="1" lang="ja-JP" altLang="en-US" sz="1400" dirty="0">
                <a:sym typeface="Wingdings" panose="05000000000000000000" pitchFamily="2" charset="2"/>
              </a:rPr>
              <a:t>列が</a:t>
            </a:r>
            <a:r>
              <a:rPr kumimoji="1" lang="en-US" altLang="ja-JP" sz="1400" dirty="0">
                <a:sym typeface="Wingdings" panose="05000000000000000000" pitchFamily="2" charset="2"/>
              </a:rPr>
              <a:t>1</a:t>
            </a:r>
            <a:r>
              <a:rPr kumimoji="1" lang="ja-JP" altLang="en-US" sz="1400" dirty="0">
                <a:sym typeface="Wingdings" panose="05000000000000000000" pitchFamily="2" charset="2"/>
              </a:rPr>
              <a:t>つ追加されます</a:t>
            </a:r>
            <a:endParaRPr kumimoji="1" lang="ja-JP" altLang="en-US" sz="1400" dirty="0"/>
          </a:p>
        </p:txBody>
      </p:sp>
      <p:sp>
        <p:nvSpPr>
          <p:cNvPr id="16" name="テキスト ボックス 15">
            <a:extLst>
              <a:ext uri="{FF2B5EF4-FFF2-40B4-BE49-F238E27FC236}">
                <a16:creationId xmlns:a16="http://schemas.microsoft.com/office/drawing/2014/main" id="{E799CF5D-DF16-4A0A-9C6C-BF6EFF4BC66E}"/>
              </a:ext>
            </a:extLst>
          </p:cNvPr>
          <p:cNvSpPr txBox="1"/>
          <p:nvPr/>
        </p:nvSpPr>
        <p:spPr>
          <a:xfrm>
            <a:off x="4570082" y="2013052"/>
            <a:ext cx="4652236" cy="738664"/>
          </a:xfrm>
          <a:prstGeom prst="rect">
            <a:avLst/>
          </a:prstGeom>
          <a:noFill/>
        </p:spPr>
        <p:txBody>
          <a:bodyPr wrap="none" rtlCol="0">
            <a:spAutoFit/>
          </a:bodyPr>
          <a:lstStyle/>
          <a:p>
            <a:r>
              <a:rPr kumimoji="1" lang="en-US" altLang="ja-JP" sz="1400"/>
              <a:t>(2) </a:t>
            </a:r>
            <a:r>
              <a:rPr kumimoji="1" lang="ja-JP" altLang="en-US" sz="1400"/>
              <a:t>追加した列の先頭行に、</a:t>
            </a:r>
            <a:endParaRPr kumimoji="1" lang="en-US" altLang="ja-JP" sz="1400"/>
          </a:p>
          <a:p>
            <a:r>
              <a:rPr kumimoji="1" lang="ja-JP" altLang="en-US" sz="1400"/>
              <a:t>　　　「</a:t>
            </a:r>
            <a:r>
              <a:rPr kumimoji="1" lang="en-US" altLang="ja-JP" sz="1400"/>
              <a:t>=“(</a:t>
            </a:r>
            <a:r>
              <a:rPr kumimoji="1" lang="ja-JP" altLang="en-US" sz="1400"/>
              <a:t>県名・市町村名</a:t>
            </a:r>
            <a:r>
              <a:rPr kumimoji="1" lang="en-US" altLang="ja-JP" sz="1400"/>
              <a:t>)”&amp;(</a:t>
            </a:r>
            <a:r>
              <a:rPr kumimoji="1" lang="ja-JP" altLang="en-US" sz="1400"/>
              <a:t>左隣のセル名</a:t>
            </a:r>
            <a:r>
              <a:rPr kumimoji="1" lang="en-US" altLang="ja-JP" sz="1400"/>
              <a:t>)</a:t>
            </a:r>
            <a:r>
              <a:rPr kumimoji="1" lang="ja-JP" altLang="en-US" sz="1400"/>
              <a:t>」と入力します。</a:t>
            </a:r>
          </a:p>
          <a:p>
            <a:r>
              <a:rPr kumimoji="1" lang="ja-JP" altLang="en-US" sz="1400"/>
              <a:t>      </a:t>
            </a:r>
            <a:r>
              <a:rPr kumimoji="1" lang="en-US" altLang="ja-JP" sz="1400">
                <a:sym typeface="Wingdings" panose="05000000000000000000" pitchFamily="2" charset="2"/>
              </a:rPr>
              <a:t></a:t>
            </a:r>
            <a:r>
              <a:rPr kumimoji="1" lang="ja-JP" altLang="en-US" sz="1400"/>
              <a:t>県名・市町村名が先頭に追加</a:t>
            </a:r>
            <a:r>
              <a:rPr kumimoji="1" lang="ja-JP" altLang="en-US" sz="1400">
                <a:sym typeface="Wingdings" panose="05000000000000000000" pitchFamily="2" charset="2"/>
              </a:rPr>
              <a:t>されます</a:t>
            </a:r>
            <a:endParaRPr kumimoji="1" lang="ja-JP" altLang="en-US" sz="1200"/>
          </a:p>
        </p:txBody>
      </p:sp>
      <p:sp>
        <p:nvSpPr>
          <p:cNvPr id="17" name="矢印: 右 16">
            <a:extLst>
              <a:ext uri="{FF2B5EF4-FFF2-40B4-BE49-F238E27FC236}">
                <a16:creationId xmlns:a16="http://schemas.microsoft.com/office/drawing/2014/main" id="{7BC60092-8B7E-4956-BEA1-5106C3EC66A9}"/>
              </a:ext>
            </a:extLst>
          </p:cNvPr>
          <p:cNvSpPr/>
          <p:nvPr/>
        </p:nvSpPr>
        <p:spPr>
          <a:xfrm>
            <a:off x="4070301" y="3643028"/>
            <a:ext cx="50405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右 25">
            <a:extLst>
              <a:ext uri="{FF2B5EF4-FFF2-40B4-BE49-F238E27FC236}">
                <a16:creationId xmlns:a16="http://schemas.microsoft.com/office/drawing/2014/main" id="{543EE948-82D3-4554-8A90-F50952A0E2D0}"/>
              </a:ext>
            </a:extLst>
          </p:cNvPr>
          <p:cNvSpPr/>
          <p:nvPr/>
        </p:nvSpPr>
        <p:spPr>
          <a:xfrm>
            <a:off x="8233475" y="3602748"/>
            <a:ext cx="50405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矢印コネクタ 22">
            <a:extLst>
              <a:ext uri="{FF2B5EF4-FFF2-40B4-BE49-F238E27FC236}">
                <a16:creationId xmlns:a16="http://schemas.microsoft.com/office/drawing/2014/main" id="{75B805BB-36B5-47BB-A2B6-C8287C32ED86}"/>
              </a:ext>
            </a:extLst>
          </p:cNvPr>
          <p:cNvCxnSpPr>
            <a:cxnSpLocks/>
            <a:stCxn id="11" idx="2"/>
            <a:endCxn id="15" idx="0"/>
          </p:cNvCxnSpPr>
          <p:nvPr/>
        </p:nvCxnSpPr>
        <p:spPr>
          <a:xfrm>
            <a:off x="6352636" y="4547928"/>
            <a:ext cx="0" cy="33636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72802B46-0AFC-4E25-9ABA-2872093BDD49}"/>
              </a:ext>
            </a:extLst>
          </p:cNvPr>
          <p:cNvPicPr>
            <a:picLocks noChangeAspect="1"/>
          </p:cNvPicPr>
          <p:nvPr/>
        </p:nvPicPr>
        <p:blipFill>
          <a:blip r:embed="rId3"/>
          <a:stretch>
            <a:fillRect/>
          </a:stretch>
        </p:blipFill>
        <p:spPr>
          <a:xfrm>
            <a:off x="763482" y="2746676"/>
            <a:ext cx="3097435" cy="1821847"/>
          </a:xfrm>
          <a:prstGeom prst="rect">
            <a:avLst/>
          </a:prstGeom>
        </p:spPr>
      </p:pic>
      <p:pic>
        <p:nvPicPr>
          <p:cNvPr id="11" name="図 10">
            <a:extLst>
              <a:ext uri="{FF2B5EF4-FFF2-40B4-BE49-F238E27FC236}">
                <a16:creationId xmlns:a16="http://schemas.microsoft.com/office/drawing/2014/main" id="{C15115EF-2A8F-4667-9F32-B0A4B9DF921C}"/>
              </a:ext>
            </a:extLst>
          </p:cNvPr>
          <p:cNvPicPr>
            <a:picLocks noChangeAspect="1"/>
          </p:cNvPicPr>
          <p:nvPr/>
        </p:nvPicPr>
        <p:blipFill>
          <a:blip r:embed="rId4"/>
          <a:stretch>
            <a:fillRect/>
          </a:stretch>
        </p:blipFill>
        <p:spPr>
          <a:xfrm>
            <a:off x="4802442" y="2726081"/>
            <a:ext cx="3100388" cy="1821847"/>
          </a:xfrm>
          <a:prstGeom prst="rect">
            <a:avLst/>
          </a:prstGeom>
        </p:spPr>
      </p:pic>
      <p:sp>
        <p:nvSpPr>
          <p:cNvPr id="18" name="四角形: 角を丸くする 17">
            <a:extLst>
              <a:ext uri="{FF2B5EF4-FFF2-40B4-BE49-F238E27FC236}">
                <a16:creationId xmlns:a16="http://schemas.microsoft.com/office/drawing/2014/main" id="{CE2C9C87-224C-429A-A998-57B123D5236C}"/>
              </a:ext>
            </a:extLst>
          </p:cNvPr>
          <p:cNvSpPr/>
          <p:nvPr/>
        </p:nvSpPr>
        <p:spPr>
          <a:xfrm>
            <a:off x="5956494" y="3195860"/>
            <a:ext cx="1082481" cy="90265"/>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E5029E89-AA2E-4A49-92C1-FD073F7E4FE9}"/>
              </a:ext>
            </a:extLst>
          </p:cNvPr>
          <p:cNvPicPr>
            <a:picLocks noChangeAspect="1"/>
          </p:cNvPicPr>
          <p:nvPr/>
        </p:nvPicPr>
        <p:blipFill>
          <a:blip r:embed="rId5"/>
          <a:stretch>
            <a:fillRect/>
          </a:stretch>
        </p:blipFill>
        <p:spPr>
          <a:xfrm>
            <a:off x="4802442" y="4884297"/>
            <a:ext cx="3100388" cy="1821847"/>
          </a:xfrm>
          <a:prstGeom prst="rect">
            <a:avLst/>
          </a:prstGeom>
        </p:spPr>
      </p:pic>
      <p:sp>
        <p:nvSpPr>
          <p:cNvPr id="20" name="四角形: 角を丸くする 19">
            <a:extLst>
              <a:ext uri="{FF2B5EF4-FFF2-40B4-BE49-F238E27FC236}">
                <a16:creationId xmlns:a16="http://schemas.microsoft.com/office/drawing/2014/main" id="{D07CF1C7-DC0B-4140-B0B7-1F1CE94F1F6F}"/>
              </a:ext>
            </a:extLst>
          </p:cNvPr>
          <p:cNvSpPr/>
          <p:nvPr/>
        </p:nvSpPr>
        <p:spPr>
          <a:xfrm>
            <a:off x="5956494" y="5355534"/>
            <a:ext cx="1082481" cy="111816"/>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25496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BBEA807-C117-49A1-B69B-2FD8DB9DCF2B}"/>
              </a:ext>
            </a:extLst>
          </p:cNvPr>
          <p:cNvSpPr>
            <a:spLocks noGrp="1"/>
          </p:cNvSpPr>
          <p:nvPr>
            <p:ph type="title"/>
          </p:nvPr>
        </p:nvSpPr>
        <p:spPr/>
        <p:txBody>
          <a:bodyPr>
            <a:normAutofit/>
          </a:bodyPr>
          <a:lstStyle/>
          <a:p>
            <a:r>
              <a:rPr lang="en-US" altLang="ja-JP" dirty="0"/>
              <a:t>3.3 </a:t>
            </a:r>
            <a:r>
              <a:rPr lang="ja-JP" altLang="en-US" dirty="0"/>
              <a:t>データの転記 </a:t>
            </a:r>
            <a:r>
              <a:rPr lang="en-US" altLang="ja-JP" dirty="0"/>
              <a:t>(3) </a:t>
            </a:r>
            <a:r>
              <a:rPr lang="ja-JP" altLang="en-US" dirty="0"/>
              <a:t>住所②</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27</a:t>
            </a:fld>
            <a:endParaRPr lang="ja-JP" altLang="en-US"/>
          </a:p>
        </p:txBody>
      </p:sp>
      <p:sp>
        <p:nvSpPr>
          <p:cNvPr id="6" name="テキスト プレースホルダー 5">
            <a:extLst>
              <a:ext uri="{FF2B5EF4-FFF2-40B4-BE49-F238E27FC236}">
                <a16:creationId xmlns:a16="http://schemas.microsoft.com/office/drawing/2014/main" id="{17F7F94B-B7CC-4695-BE17-C356109B701F}"/>
              </a:ext>
            </a:extLst>
          </p:cNvPr>
          <p:cNvSpPr>
            <a:spLocks noGrp="1"/>
          </p:cNvSpPr>
          <p:nvPr>
            <p:ph type="body" sz="quarter" idx="13"/>
          </p:nvPr>
        </p:nvSpPr>
        <p:spPr/>
        <p:txBody>
          <a:bodyPr/>
          <a:lstStyle/>
          <a:p>
            <a:r>
              <a:rPr kumimoji="1" lang="en-US" altLang="ja-JP"/>
              <a:t>3. </a:t>
            </a:r>
            <a:r>
              <a:rPr kumimoji="1" lang="ja-JP" altLang="en-US"/>
              <a:t>推奨データセットに基づくデータの作成</a:t>
            </a:r>
          </a:p>
        </p:txBody>
      </p:sp>
      <p:sp>
        <p:nvSpPr>
          <p:cNvPr id="7" name="テキスト プレースホルダー 6">
            <a:extLst>
              <a:ext uri="{FF2B5EF4-FFF2-40B4-BE49-F238E27FC236}">
                <a16:creationId xmlns:a16="http://schemas.microsoft.com/office/drawing/2014/main" id="{4ED5A407-1DCC-4A43-9C9A-93D8684320AA}"/>
              </a:ext>
            </a:extLst>
          </p:cNvPr>
          <p:cNvSpPr>
            <a:spLocks noGrp="1"/>
          </p:cNvSpPr>
          <p:nvPr>
            <p:ph type="body" sz="quarter" idx="14"/>
          </p:nvPr>
        </p:nvSpPr>
        <p:spPr>
          <a:xfrm>
            <a:off x="207963" y="884238"/>
            <a:ext cx="8728075" cy="960437"/>
          </a:xfrm>
        </p:spPr>
        <p:txBody>
          <a:bodyPr>
            <a:normAutofit fontScale="92500" lnSpcReduction="10000"/>
          </a:bodyPr>
          <a:lstStyle/>
          <a:p>
            <a:r>
              <a:rPr lang="ja-JP" altLang="en-US"/>
              <a:t>推奨データセットのフォーマットシートに、住所を転記します。</a:t>
            </a:r>
          </a:p>
          <a:p>
            <a:r>
              <a:rPr kumimoji="1" lang="ja-JP" altLang="en-US"/>
              <a:t>住所が共通ルールに準拠していない（県名や市町村名がない）場合は、以下の手順で補ってから転記しましょう。</a:t>
            </a:r>
          </a:p>
        </p:txBody>
      </p:sp>
      <p:sp>
        <p:nvSpPr>
          <p:cNvPr id="21" name="テキスト プレースホルダー 20">
            <a:extLst>
              <a:ext uri="{FF2B5EF4-FFF2-40B4-BE49-F238E27FC236}">
                <a16:creationId xmlns:a16="http://schemas.microsoft.com/office/drawing/2014/main" id="{6ACDD3C9-CADA-4B7D-84CE-D3178C3BACB8}"/>
              </a:ext>
            </a:extLst>
          </p:cNvPr>
          <p:cNvSpPr>
            <a:spLocks noGrp="1"/>
          </p:cNvSpPr>
          <p:nvPr>
            <p:ph type="body" sz="quarter" idx="15"/>
          </p:nvPr>
        </p:nvSpPr>
        <p:spPr>
          <a:xfrm>
            <a:off x="207963" y="1844675"/>
            <a:ext cx="8756650" cy="467347"/>
          </a:xfrm>
        </p:spPr>
        <p:txBody>
          <a:bodyPr/>
          <a:lstStyle/>
          <a:p>
            <a:r>
              <a:rPr lang="ja-JP" altLang="en-US"/>
              <a:t>転記の方法は、</a:t>
            </a:r>
            <a:r>
              <a:rPr lang="en-US" altLang="ja-JP"/>
              <a:t>(1)</a:t>
            </a:r>
            <a:r>
              <a:rPr lang="ja-JP" altLang="en-US"/>
              <a:t>名前①②と同じです。</a:t>
            </a:r>
          </a:p>
        </p:txBody>
      </p:sp>
      <p:sp>
        <p:nvSpPr>
          <p:cNvPr id="12" name="テキスト ボックス 11">
            <a:extLst>
              <a:ext uri="{FF2B5EF4-FFF2-40B4-BE49-F238E27FC236}">
                <a16:creationId xmlns:a16="http://schemas.microsoft.com/office/drawing/2014/main" id="{E361E8EC-CF35-4EDF-9726-32107C091F84}"/>
              </a:ext>
            </a:extLst>
          </p:cNvPr>
          <p:cNvSpPr txBox="1"/>
          <p:nvPr/>
        </p:nvSpPr>
        <p:spPr>
          <a:xfrm>
            <a:off x="342476" y="2312022"/>
            <a:ext cx="5623655" cy="523220"/>
          </a:xfrm>
          <a:prstGeom prst="rect">
            <a:avLst/>
          </a:prstGeom>
          <a:noFill/>
        </p:spPr>
        <p:txBody>
          <a:bodyPr wrap="none" rtlCol="0">
            <a:spAutoFit/>
          </a:bodyPr>
          <a:lstStyle/>
          <a:p>
            <a:r>
              <a:rPr kumimoji="1" lang="en-US" altLang="ja-JP" sz="1400"/>
              <a:t>(3)</a:t>
            </a:r>
            <a:r>
              <a:rPr kumimoji="1" lang="ja-JP" altLang="en-US" sz="1400"/>
              <a:t> </a:t>
            </a:r>
            <a:r>
              <a:rPr kumimoji="1" lang="en-US" altLang="ja-JP" sz="1400"/>
              <a:t>(2)</a:t>
            </a:r>
            <a:r>
              <a:rPr kumimoji="1" lang="ja-JP" altLang="en-US" sz="1400"/>
              <a:t>のセルを選択し、枠の右下をつかんで</a:t>
            </a:r>
          </a:p>
          <a:p>
            <a:r>
              <a:rPr kumimoji="1" lang="ja-JP" altLang="en-US" sz="1400"/>
              <a:t>     一番下まで引っ張ります</a:t>
            </a:r>
            <a:r>
              <a:rPr kumimoji="1" lang="en-US" altLang="ja-JP" sz="1400"/>
              <a:t> </a:t>
            </a:r>
            <a:r>
              <a:rPr kumimoji="1" lang="en-US" altLang="ja-JP" sz="1400">
                <a:sym typeface="Wingdings" panose="05000000000000000000" pitchFamily="2" charset="2"/>
              </a:rPr>
              <a:t> </a:t>
            </a:r>
            <a:r>
              <a:rPr kumimoji="1" lang="ja-JP" altLang="en-US" sz="1400">
                <a:sym typeface="Wingdings" panose="05000000000000000000" pitchFamily="2" charset="2"/>
              </a:rPr>
              <a:t>すべての行に県名・市町村名が補完されます</a:t>
            </a:r>
            <a:endParaRPr kumimoji="1" lang="ja-JP" altLang="en-US" sz="1400"/>
          </a:p>
        </p:txBody>
      </p:sp>
      <p:cxnSp>
        <p:nvCxnSpPr>
          <p:cNvPr id="23" name="直線矢印コネクタ 22">
            <a:extLst>
              <a:ext uri="{FF2B5EF4-FFF2-40B4-BE49-F238E27FC236}">
                <a16:creationId xmlns:a16="http://schemas.microsoft.com/office/drawing/2014/main" id="{75B805BB-36B5-47BB-A2B6-C8287C32ED86}"/>
              </a:ext>
            </a:extLst>
          </p:cNvPr>
          <p:cNvCxnSpPr>
            <a:cxnSpLocks/>
            <a:stCxn id="5" idx="2"/>
            <a:endCxn id="9" idx="0"/>
          </p:cNvCxnSpPr>
          <p:nvPr/>
        </p:nvCxnSpPr>
        <p:spPr>
          <a:xfrm>
            <a:off x="3154303" y="4654058"/>
            <a:ext cx="0" cy="38209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 name="図 4">
            <a:extLst>
              <a:ext uri="{FF2B5EF4-FFF2-40B4-BE49-F238E27FC236}">
                <a16:creationId xmlns:a16="http://schemas.microsoft.com/office/drawing/2014/main" id="{B6E84B59-506F-4B47-A95D-67AA212891E7}"/>
              </a:ext>
            </a:extLst>
          </p:cNvPr>
          <p:cNvPicPr>
            <a:picLocks noChangeAspect="1"/>
          </p:cNvPicPr>
          <p:nvPr/>
        </p:nvPicPr>
        <p:blipFill>
          <a:blip r:embed="rId3"/>
          <a:stretch>
            <a:fillRect/>
          </a:stretch>
        </p:blipFill>
        <p:spPr>
          <a:xfrm>
            <a:off x="1604109" y="2832211"/>
            <a:ext cx="3100388" cy="1821847"/>
          </a:xfrm>
          <a:prstGeom prst="rect">
            <a:avLst/>
          </a:prstGeom>
        </p:spPr>
      </p:pic>
      <p:sp>
        <p:nvSpPr>
          <p:cNvPr id="19" name="楕円 18">
            <a:extLst>
              <a:ext uri="{FF2B5EF4-FFF2-40B4-BE49-F238E27FC236}">
                <a16:creationId xmlns:a16="http://schemas.microsoft.com/office/drawing/2014/main" id="{87934408-4884-4DB7-97EF-33A0D3A6808E}"/>
              </a:ext>
            </a:extLst>
          </p:cNvPr>
          <p:cNvSpPr/>
          <p:nvPr/>
        </p:nvSpPr>
        <p:spPr>
          <a:xfrm>
            <a:off x="3780681" y="3382770"/>
            <a:ext cx="113033" cy="11897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矢印コネクタ 19">
            <a:extLst>
              <a:ext uri="{FF2B5EF4-FFF2-40B4-BE49-F238E27FC236}">
                <a16:creationId xmlns:a16="http://schemas.microsoft.com/office/drawing/2014/main" id="{36BF67BB-ECC6-481C-BD71-A420AE562797}"/>
              </a:ext>
            </a:extLst>
          </p:cNvPr>
          <p:cNvCxnSpPr>
            <a:cxnSpLocks/>
            <a:stCxn id="19" idx="4"/>
          </p:cNvCxnSpPr>
          <p:nvPr/>
        </p:nvCxnSpPr>
        <p:spPr>
          <a:xfrm>
            <a:off x="3837198" y="3501743"/>
            <a:ext cx="0" cy="688514"/>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4EA3519B-3E09-4109-AD41-806853D85CE8}"/>
              </a:ext>
            </a:extLst>
          </p:cNvPr>
          <p:cNvPicPr>
            <a:picLocks noChangeAspect="1"/>
          </p:cNvPicPr>
          <p:nvPr/>
        </p:nvPicPr>
        <p:blipFill>
          <a:blip r:embed="rId4"/>
          <a:stretch>
            <a:fillRect/>
          </a:stretch>
        </p:blipFill>
        <p:spPr>
          <a:xfrm>
            <a:off x="1604109" y="5036153"/>
            <a:ext cx="3100388" cy="1821847"/>
          </a:xfrm>
          <a:prstGeom prst="rect">
            <a:avLst/>
          </a:prstGeom>
        </p:spPr>
      </p:pic>
    </p:spTree>
    <p:extLst>
      <p:ext uri="{BB962C8B-B14F-4D97-AF65-F5344CB8AC3E}">
        <p14:creationId xmlns:p14="http://schemas.microsoft.com/office/powerpoint/2010/main" val="2594762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BBEA807-C117-49A1-B69B-2FD8DB9DCF2B}"/>
              </a:ext>
            </a:extLst>
          </p:cNvPr>
          <p:cNvSpPr>
            <a:spLocks noGrp="1"/>
          </p:cNvSpPr>
          <p:nvPr>
            <p:ph type="title"/>
          </p:nvPr>
        </p:nvSpPr>
        <p:spPr/>
        <p:txBody>
          <a:bodyPr>
            <a:normAutofit/>
          </a:bodyPr>
          <a:lstStyle/>
          <a:p>
            <a:r>
              <a:rPr lang="en-US" altLang="ja-JP" dirty="0"/>
              <a:t>3.3 </a:t>
            </a:r>
            <a:r>
              <a:rPr lang="ja-JP" altLang="en-US" dirty="0"/>
              <a:t>データの転記 </a:t>
            </a:r>
            <a:r>
              <a:rPr lang="en-US" altLang="ja-JP" dirty="0"/>
              <a:t>(4) </a:t>
            </a:r>
            <a:r>
              <a:rPr lang="ja-JP" altLang="en-US" dirty="0"/>
              <a:t>緯度・経度①</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28</a:t>
            </a:fld>
            <a:endParaRPr lang="ja-JP" altLang="en-US"/>
          </a:p>
        </p:txBody>
      </p:sp>
      <p:sp>
        <p:nvSpPr>
          <p:cNvPr id="6" name="テキスト プレースホルダー 5">
            <a:extLst>
              <a:ext uri="{FF2B5EF4-FFF2-40B4-BE49-F238E27FC236}">
                <a16:creationId xmlns:a16="http://schemas.microsoft.com/office/drawing/2014/main" id="{17F7F94B-B7CC-4695-BE17-C356109B701F}"/>
              </a:ext>
            </a:extLst>
          </p:cNvPr>
          <p:cNvSpPr>
            <a:spLocks noGrp="1"/>
          </p:cNvSpPr>
          <p:nvPr>
            <p:ph type="body" sz="quarter" idx="13"/>
          </p:nvPr>
        </p:nvSpPr>
        <p:spPr/>
        <p:txBody>
          <a:bodyPr/>
          <a:lstStyle/>
          <a:p>
            <a:r>
              <a:rPr kumimoji="1" lang="en-US" altLang="ja-JP"/>
              <a:t>3. </a:t>
            </a:r>
            <a:r>
              <a:rPr kumimoji="1" lang="ja-JP" altLang="en-US"/>
              <a:t>推奨データセットに基づくデータの作成</a:t>
            </a:r>
          </a:p>
        </p:txBody>
      </p:sp>
      <p:sp>
        <p:nvSpPr>
          <p:cNvPr id="7" name="テキスト プレースホルダー 6">
            <a:extLst>
              <a:ext uri="{FF2B5EF4-FFF2-40B4-BE49-F238E27FC236}">
                <a16:creationId xmlns:a16="http://schemas.microsoft.com/office/drawing/2014/main" id="{4ED5A407-1DCC-4A43-9C9A-93D8684320AA}"/>
              </a:ext>
            </a:extLst>
          </p:cNvPr>
          <p:cNvSpPr>
            <a:spLocks noGrp="1"/>
          </p:cNvSpPr>
          <p:nvPr>
            <p:ph type="body" sz="quarter" idx="14"/>
          </p:nvPr>
        </p:nvSpPr>
        <p:spPr>
          <a:xfrm>
            <a:off x="207963" y="884238"/>
            <a:ext cx="8728075" cy="830303"/>
          </a:xfrm>
        </p:spPr>
        <p:txBody>
          <a:bodyPr>
            <a:normAutofit/>
          </a:bodyPr>
          <a:lstStyle/>
          <a:p>
            <a:r>
              <a:rPr lang="ja-JP" altLang="en-US"/>
              <a:t>推奨データセットのフォーマットシートに、緯度・経度を転記します。</a:t>
            </a:r>
          </a:p>
          <a:p>
            <a:r>
              <a:rPr kumimoji="1" lang="ja-JP" altLang="en-US"/>
              <a:t>緯度・経度がデータにない場合は、以下の手順で算出してから転記しましょう。</a:t>
            </a:r>
          </a:p>
        </p:txBody>
      </p:sp>
      <p:pic>
        <p:nvPicPr>
          <p:cNvPr id="5" name="図 4">
            <a:extLst>
              <a:ext uri="{FF2B5EF4-FFF2-40B4-BE49-F238E27FC236}">
                <a16:creationId xmlns:a16="http://schemas.microsoft.com/office/drawing/2014/main" id="{E3283995-6649-43B6-B433-553BD5B7E88A}"/>
              </a:ext>
            </a:extLst>
          </p:cNvPr>
          <p:cNvPicPr>
            <a:picLocks noChangeAspect="1"/>
          </p:cNvPicPr>
          <p:nvPr/>
        </p:nvPicPr>
        <p:blipFill>
          <a:blip r:embed="rId3"/>
          <a:stretch>
            <a:fillRect/>
          </a:stretch>
        </p:blipFill>
        <p:spPr>
          <a:xfrm>
            <a:off x="4114038" y="2157267"/>
            <a:ext cx="4994466" cy="4440085"/>
          </a:xfrm>
          <a:prstGeom prst="rect">
            <a:avLst/>
          </a:prstGeom>
        </p:spPr>
      </p:pic>
      <p:sp>
        <p:nvSpPr>
          <p:cNvPr id="9" name="テキスト ボックス 8">
            <a:extLst>
              <a:ext uri="{FF2B5EF4-FFF2-40B4-BE49-F238E27FC236}">
                <a16:creationId xmlns:a16="http://schemas.microsoft.com/office/drawing/2014/main" id="{675C0E71-5596-45CF-A37B-264CCE5E5BC4}"/>
              </a:ext>
            </a:extLst>
          </p:cNvPr>
          <p:cNvSpPr txBox="1"/>
          <p:nvPr/>
        </p:nvSpPr>
        <p:spPr>
          <a:xfrm>
            <a:off x="231627" y="1858105"/>
            <a:ext cx="8495659" cy="2031325"/>
          </a:xfrm>
          <a:prstGeom prst="rect">
            <a:avLst/>
          </a:prstGeom>
          <a:noFill/>
        </p:spPr>
        <p:txBody>
          <a:bodyPr wrap="none" rtlCol="0">
            <a:spAutoFit/>
          </a:bodyPr>
          <a:lstStyle/>
          <a:p>
            <a:pPr marL="342900" indent="-342900">
              <a:buAutoNum type="arabicParenBoth"/>
            </a:pPr>
            <a:r>
              <a:rPr kumimoji="1" lang="en-US" altLang="ja-JP" sz="1400">
                <a:hlinkClick r:id="rId4"/>
              </a:rPr>
              <a:t>http://renkei2.gsi.go.jp/renkei/130326mapsh_gijutu/</a:t>
            </a:r>
            <a:r>
              <a:rPr kumimoji="1" lang="en-US" altLang="ja-JP" sz="1400"/>
              <a:t> </a:t>
            </a:r>
            <a:r>
              <a:rPr kumimoji="1" lang="ja-JP" altLang="en-US" sz="1400"/>
              <a:t>に接続し「地理院マップシート」を取得します。</a:t>
            </a:r>
            <a:br>
              <a:rPr kumimoji="1" lang="ja-JP" altLang="en-US" sz="1400"/>
            </a:br>
            <a:endParaRPr kumimoji="1" lang="ja-JP" altLang="en-US" sz="1400"/>
          </a:p>
          <a:p>
            <a:pPr marL="342900" indent="-342900">
              <a:buAutoNum type="arabicParenBoth"/>
            </a:pPr>
            <a:endParaRPr kumimoji="1" lang="ja-JP" altLang="en-US" sz="1400"/>
          </a:p>
          <a:p>
            <a:pPr marL="342900" indent="-342900">
              <a:buAutoNum type="arabicParenBoth"/>
            </a:pPr>
            <a:endParaRPr kumimoji="1" lang="ja-JP" altLang="en-US" sz="1400"/>
          </a:p>
          <a:p>
            <a:pPr marL="342900" indent="-342900">
              <a:buAutoNum type="arabicParenBoth"/>
            </a:pPr>
            <a:r>
              <a:rPr kumimoji="1" lang="ja-JP" altLang="en-US" sz="1400"/>
              <a:t>入手したファイルを解凍します。</a:t>
            </a:r>
          </a:p>
          <a:p>
            <a:pPr marL="800100" lvl="1" indent="-342900">
              <a:buFont typeface="Wingdings" panose="05000000000000000000" pitchFamily="2" charset="2"/>
              <a:buChar char="Ø"/>
            </a:pPr>
            <a:r>
              <a:rPr kumimoji="1" lang="ja-JP" altLang="en-US" sz="1400"/>
              <a:t>ダウンロードしたファイルを右クリックで選択し</a:t>
            </a:r>
            <a:br>
              <a:rPr kumimoji="1" lang="ja-JP" altLang="en-US" sz="1400"/>
            </a:br>
            <a:r>
              <a:rPr kumimoji="1" lang="ja-JP" altLang="en-US" sz="1400"/>
              <a:t>「すべて展開」を選択します。</a:t>
            </a:r>
          </a:p>
          <a:p>
            <a:pPr marL="800100" lvl="1" indent="-342900">
              <a:buFont typeface="Wingdings" panose="05000000000000000000" pitchFamily="2" charset="2"/>
              <a:buChar char="Ø"/>
            </a:pPr>
            <a:r>
              <a:rPr kumimoji="1" lang="ja-JP" altLang="en-US" sz="1400"/>
              <a:t>生成されたフォルダを開きます。</a:t>
            </a:r>
            <a:br>
              <a:rPr kumimoji="1" lang="ja-JP" altLang="en-US" sz="1400"/>
            </a:br>
            <a:endParaRPr kumimoji="1" lang="ja-JP" altLang="en-US" sz="1400"/>
          </a:p>
        </p:txBody>
      </p:sp>
      <p:sp>
        <p:nvSpPr>
          <p:cNvPr id="10" name="四角形: 角を丸くする 9">
            <a:extLst>
              <a:ext uri="{FF2B5EF4-FFF2-40B4-BE49-F238E27FC236}">
                <a16:creationId xmlns:a16="http://schemas.microsoft.com/office/drawing/2014/main" id="{9FBAA865-3D27-4CE9-A69E-CDB2B7CD0947}"/>
              </a:ext>
            </a:extLst>
          </p:cNvPr>
          <p:cNvSpPr/>
          <p:nvPr/>
        </p:nvSpPr>
        <p:spPr>
          <a:xfrm>
            <a:off x="4293352" y="5301209"/>
            <a:ext cx="2484982" cy="144016"/>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641AFCC1-69D7-48EF-87C2-52839EDB3166}"/>
              </a:ext>
            </a:extLst>
          </p:cNvPr>
          <p:cNvSpPr/>
          <p:nvPr/>
        </p:nvSpPr>
        <p:spPr>
          <a:xfrm rot="5400000">
            <a:off x="1727684" y="2135628"/>
            <a:ext cx="50405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右 12">
            <a:extLst>
              <a:ext uri="{FF2B5EF4-FFF2-40B4-BE49-F238E27FC236}">
                <a16:creationId xmlns:a16="http://schemas.microsoft.com/office/drawing/2014/main" id="{D626D83C-E95D-46F2-A4E9-028CAA4AAE66}"/>
              </a:ext>
            </a:extLst>
          </p:cNvPr>
          <p:cNvSpPr/>
          <p:nvPr/>
        </p:nvSpPr>
        <p:spPr>
          <a:xfrm rot="5400000">
            <a:off x="1727684" y="3642253"/>
            <a:ext cx="50405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DA8AC266-3211-4B29-A07B-85B13082E97B}"/>
              </a:ext>
            </a:extLst>
          </p:cNvPr>
          <p:cNvSpPr/>
          <p:nvPr/>
        </p:nvSpPr>
        <p:spPr>
          <a:xfrm>
            <a:off x="207963" y="4714876"/>
            <a:ext cx="3906075" cy="1524000"/>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accent2"/>
                </a:solidFill>
              </a:rPr>
              <a:t>ここで紹介する手法は、ジオコーディング（</a:t>
            </a:r>
            <a:r>
              <a:rPr kumimoji="1" lang="en-US" altLang="ja-JP" sz="1400" dirty="0">
                <a:solidFill>
                  <a:schemeClr val="accent2"/>
                </a:solidFill>
              </a:rPr>
              <a:t>Geocoding</a:t>
            </a:r>
            <a:r>
              <a:rPr kumimoji="1" lang="ja-JP" altLang="en-US" sz="1400" dirty="0">
                <a:solidFill>
                  <a:schemeClr val="accent2"/>
                </a:solidFill>
              </a:rPr>
              <a:t>）と呼ばれる、住所から</a:t>
            </a:r>
            <a:br>
              <a:rPr kumimoji="1" lang="ja-JP" altLang="en-US" sz="1400" dirty="0">
                <a:solidFill>
                  <a:schemeClr val="accent2"/>
                </a:solidFill>
              </a:rPr>
            </a:br>
            <a:r>
              <a:rPr kumimoji="1" lang="ja-JP" altLang="en-US" sz="1400" dirty="0">
                <a:solidFill>
                  <a:schemeClr val="accent2"/>
                </a:solidFill>
              </a:rPr>
              <a:t>緯度・経度を自動的に算出する手法です。</a:t>
            </a:r>
          </a:p>
          <a:p>
            <a:r>
              <a:rPr kumimoji="1" lang="ja-JP" altLang="en-US" sz="1400" dirty="0">
                <a:solidFill>
                  <a:schemeClr val="accent2"/>
                </a:solidFill>
              </a:rPr>
              <a:t>ここでは、無償で利用できるツールを紹介しましたが、精度が必要である場合は、有償のツールを利用することをお勧めします。</a:t>
            </a:r>
          </a:p>
        </p:txBody>
      </p:sp>
    </p:spTree>
    <p:extLst>
      <p:ext uri="{BB962C8B-B14F-4D97-AF65-F5344CB8AC3E}">
        <p14:creationId xmlns:p14="http://schemas.microsoft.com/office/powerpoint/2010/main" val="1554264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BBEA807-C117-49A1-B69B-2FD8DB9DCF2B}"/>
              </a:ext>
            </a:extLst>
          </p:cNvPr>
          <p:cNvSpPr>
            <a:spLocks noGrp="1"/>
          </p:cNvSpPr>
          <p:nvPr>
            <p:ph type="title"/>
          </p:nvPr>
        </p:nvSpPr>
        <p:spPr/>
        <p:txBody>
          <a:bodyPr>
            <a:normAutofit/>
          </a:bodyPr>
          <a:lstStyle/>
          <a:p>
            <a:r>
              <a:rPr lang="en-US" altLang="ja-JP" dirty="0"/>
              <a:t>3.3 </a:t>
            </a:r>
            <a:r>
              <a:rPr lang="ja-JP" altLang="en-US" dirty="0"/>
              <a:t>データの転記 </a:t>
            </a:r>
            <a:r>
              <a:rPr lang="en-US" altLang="ja-JP" dirty="0"/>
              <a:t>(4) </a:t>
            </a:r>
            <a:r>
              <a:rPr lang="ja-JP" altLang="en-US" dirty="0"/>
              <a:t>緯度・経度②</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29</a:t>
            </a:fld>
            <a:endParaRPr lang="ja-JP" altLang="en-US"/>
          </a:p>
        </p:txBody>
      </p:sp>
      <p:sp>
        <p:nvSpPr>
          <p:cNvPr id="6" name="テキスト プレースホルダー 5">
            <a:extLst>
              <a:ext uri="{FF2B5EF4-FFF2-40B4-BE49-F238E27FC236}">
                <a16:creationId xmlns:a16="http://schemas.microsoft.com/office/drawing/2014/main" id="{17F7F94B-B7CC-4695-BE17-C356109B701F}"/>
              </a:ext>
            </a:extLst>
          </p:cNvPr>
          <p:cNvSpPr>
            <a:spLocks noGrp="1"/>
          </p:cNvSpPr>
          <p:nvPr>
            <p:ph type="body" sz="quarter" idx="13"/>
          </p:nvPr>
        </p:nvSpPr>
        <p:spPr/>
        <p:txBody>
          <a:bodyPr/>
          <a:lstStyle/>
          <a:p>
            <a:r>
              <a:rPr kumimoji="1" lang="en-US" altLang="ja-JP"/>
              <a:t>3. </a:t>
            </a:r>
            <a:r>
              <a:rPr kumimoji="1" lang="ja-JP" altLang="en-US"/>
              <a:t>推奨データセットに基づくデータの作成</a:t>
            </a:r>
          </a:p>
        </p:txBody>
      </p:sp>
      <p:sp>
        <p:nvSpPr>
          <p:cNvPr id="7" name="テキスト プレースホルダー 6">
            <a:extLst>
              <a:ext uri="{FF2B5EF4-FFF2-40B4-BE49-F238E27FC236}">
                <a16:creationId xmlns:a16="http://schemas.microsoft.com/office/drawing/2014/main" id="{4ED5A407-1DCC-4A43-9C9A-93D8684320AA}"/>
              </a:ext>
            </a:extLst>
          </p:cNvPr>
          <p:cNvSpPr>
            <a:spLocks noGrp="1"/>
          </p:cNvSpPr>
          <p:nvPr>
            <p:ph type="body" sz="quarter" idx="14"/>
          </p:nvPr>
        </p:nvSpPr>
        <p:spPr>
          <a:xfrm>
            <a:off x="207963" y="884238"/>
            <a:ext cx="8728075" cy="830303"/>
          </a:xfrm>
        </p:spPr>
        <p:txBody>
          <a:bodyPr>
            <a:normAutofit/>
          </a:bodyPr>
          <a:lstStyle/>
          <a:p>
            <a:r>
              <a:rPr lang="ja-JP" altLang="en-US"/>
              <a:t>推奨データセットのフォーマットシートに、緯度・経度を転記します。</a:t>
            </a:r>
          </a:p>
          <a:p>
            <a:r>
              <a:rPr kumimoji="1" lang="ja-JP" altLang="en-US"/>
              <a:t>緯度・経度がデータにない場合は、以下の手順で算出してから転記しましょう。</a:t>
            </a:r>
          </a:p>
        </p:txBody>
      </p:sp>
      <p:sp>
        <p:nvSpPr>
          <p:cNvPr id="9" name="テキスト ボックス 8">
            <a:extLst>
              <a:ext uri="{FF2B5EF4-FFF2-40B4-BE49-F238E27FC236}">
                <a16:creationId xmlns:a16="http://schemas.microsoft.com/office/drawing/2014/main" id="{675C0E71-5596-45CF-A37B-264CCE5E5BC4}"/>
              </a:ext>
            </a:extLst>
          </p:cNvPr>
          <p:cNvSpPr txBox="1"/>
          <p:nvPr/>
        </p:nvSpPr>
        <p:spPr>
          <a:xfrm>
            <a:off x="231627" y="1858105"/>
            <a:ext cx="3998210" cy="523220"/>
          </a:xfrm>
          <a:prstGeom prst="rect">
            <a:avLst/>
          </a:prstGeom>
          <a:noFill/>
        </p:spPr>
        <p:txBody>
          <a:bodyPr wrap="none" rtlCol="0">
            <a:spAutoFit/>
          </a:bodyPr>
          <a:lstStyle/>
          <a:p>
            <a:r>
              <a:rPr kumimoji="1" lang="en-US" altLang="ja-JP" sz="1400"/>
              <a:t>(3) </a:t>
            </a:r>
            <a:r>
              <a:rPr kumimoji="1" lang="ja-JP" altLang="en-US" sz="1400"/>
              <a:t>得られたフォルダにある「地理院マップシート</a:t>
            </a:r>
            <a:r>
              <a:rPr kumimoji="1" lang="en-US" altLang="ja-JP" sz="1400"/>
              <a:t>.</a:t>
            </a:r>
            <a:r>
              <a:rPr kumimoji="1" lang="en-US" altLang="ja-JP" sz="1400" err="1"/>
              <a:t>xls</a:t>
            </a:r>
            <a:r>
              <a:rPr kumimoji="1" lang="ja-JP" altLang="en-US" sz="1400"/>
              <a:t>」を</a:t>
            </a:r>
            <a:br>
              <a:rPr kumimoji="1" lang="en-US" altLang="ja-JP" sz="1400"/>
            </a:br>
            <a:r>
              <a:rPr kumimoji="1" lang="en-US" altLang="ja-JP" sz="1400"/>
              <a:t>     </a:t>
            </a:r>
            <a:r>
              <a:rPr kumimoji="1" lang="ja-JP" altLang="en-US" sz="1400"/>
              <a:t>起動します。</a:t>
            </a:r>
          </a:p>
        </p:txBody>
      </p:sp>
      <p:pic>
        <p:nvPicPr>
          <p:cNvPr id="14" name="図 13">
            <a:extLst>
              <a:ext uri="{FF2B5EF4-FFF2-40B4-BE49-F238E27FC236}">
                <a16:creationId xmlns:a16="http://schemas.microsoft.com/office/drawing/2014/main" id="{6A97BBC2-6A0E-4C8F-BE90-D9137194EE43}"/>
              </a:ext>
            </a:extLst>
          </p:cNvPr>
          <p:cNvPicPr>
            <a:picLocks noChangeAspect="1"/>
          </p:cNvPicPr>
          <p:nvPr/>
        </p:nvPicPr>
        <p:blipFill>
          <a:blip r:embed="rId3"/>
          <a:stretch>
            <a:fillRect/>
          </a:stretch>
        </p:blipFill>
        <p:spPr>
          <a:xfrm>
            <a:off x="252215" y="2421061"/>
            <a:ext cx="4242332" cy="1367979"/>
          </a:xfrm>
          <a:prstGeom prst="rect">
            <a:avLst/>
          </a:prstGeom>
        </p:spPr>
      </p:pic>
      <p:sp>
        <p:nvSpPr>
          <p:cNvPr id="16" name="テキスト ボックス 15">
            <a:extLst>
              <a:ext uri="{FF2B5EF4-FFF2-40B4-BE49-F238E27FC236}">
                <a16:creationId xmlns:a16="http://schemas.microsoft.com/office/drawing/2014/main" id="{4E3B6B7F-7A03-4D26-92D3-604C8383896C}"/>
              </a:ext>
            </a:extLst>
          </p:cNvPr>
          <p:cNvSpPr txBox="1"/>
          <p:nvPr/>
        </p:nvSpPr>
        <p:spPr>
          <a:xfrm>
            <a:off x="1412862" y="3185466"/>
            <a:ext cx="1409360" cy="276999"/>
          </a:xfrm>
          <a:prstGeom prst="rect">
            <a:avLst/>
          </a:prstGeom>
          <a:solidFill>
            <a:schemeClr val="bg1"/>
          </a:solidFill>
        </p:spPr>
        <p:txBody>
          <a:bodyPr wrap="none" rtlCol="0">
            <a:spAutoFit/>
          </a:bodyPr>
          <a:lstStyle/>
          <a:p>
            <a:pPr algn="l"/>
            <a:r>
              <a:rPr kumimoji="1" lang="en-US" altLang="ja-JP" sz="1200">
                <a:solidFill>
                  <a:schemeClr val="accent2"/>
                </a:solidFill>
                <a:latin typeface="Meiryo UI" panose="020B0604030504040204" pitchFamily="50" charset="-128"/>
                <a:ea typeface="Meiryo UI" panose="020B0604030504040204" pitchFamily="50" charset="-128"/>
                <a:cs typeface="ヒラギノ角ゴ ProN W6"/>
                <a:sym typeface="Wingdings" panose="05000000000000000000" pitchFamily="2" charset="2"/>
              </a:rPr>
              <a:t> </a:t>
            </a:r>
            <a:r>
              <a:rPr kumimoji="1" lang="ja-JP" altLang="en-US" sz="1200">
                <a:solidFill>
                  <a:schemeClr val="accent2"/>
                </a:solidFill>
                <a:latin typeface="Meiryo UI" panose="020B0604030504040204" pitchFamily="50" charset="-128"/>
                <a:ea typeface="Meiryo UI" panose="020B0604030504040204" pitchFamily="50" charset="-128"/>
                <a:cs typeface="ヒラギノ角ゴ ProN W6"/>
                <a:sym typeface="Wingdings" panose="05000000000000000000" pitchFamily="2" charset="2"/>
              </a:rPr>
              <a:t>これを実行します</a:t>
            </a:r>
            <a:endParaRPr kumimoji="1" lang="ja-JP" altLang="en-US" sz="1200">
              <a:solidFill>
                <a:schemeClr val="accent2"/>
              </a:solidFill>
              <a:latin typeface="Meiryo UI" panose="020B0604030504040204" pitchFamily="50" charset="-128"/>
              <a:ea typeface="Meiryo UI" panose="020B0604030504040204" pitchFamily="50" charset="-128"/>
              <a:cs typeface="ヒラギノ角ゴ ProN W6"/>
            </a:endParaRPr>
          </a:p>
        </p:txBody>
      </p:sp>
      <p:sp>
        <p:nvSpPr>
          <p:cNvPr id="18" name="テキスト ボックス 17">
            <a:extLst>
              <a:ext uri="{FF2B5EF4-FFF2-40B4-BE49-F238E27FC236}">
                <a16:creationId xmlns:a16="http://schemas.microsoft.com/office/drawing/2014/main" id="{FDDDD2F8-7258-4C1C-9523-50D7B3EECAC9}"/>
              </a:ext>
            </a:extLst>
          </p:cNvPr>
          <p:cNvSpPr txBox="1"/>
          <p:nvPr/>
        </p:nvSpPr>
        <p:spPr>
          <a:xfrm>
            <a:off x="1412862" y="3019301"/>
            <a:ext cx="960519" cy="276999"/>
          </a:xfrm>
          <a:prstGeom prst="rect">
            <a:avLst/>
          </a:prstGeom>
          <a:noFill/>
        </p:spPr>
        <p:txBody>
          <a:bodyPr wrap="none" rtlCol="0">
            <a:spAutoFit/>
          </a:bodyPr>
          <a:lstStyle/>
          <a:p>
            <a:pPr algn="l"/>
            <a:r>
              <a:rPr kumimoji="1" lang="en-US" altLang="ja-JP" sz="1200">
                <a:solidFill>
                  <a:schemeClr val="accent2"/>
                </a:solidFill>
                <a:latin typeface="Meiryo UI" panose="020B0604030504040204" pitchFamily="50" charset="-128"/>
                <a:ea typeface="Meiryo UI" panose="020B0604030504040204" pitchFamily="50" charset="-128"/>
                <a:cs typeface="ヒラギノ角ゴ ProN W6"/>
                <a:sym typeface="Wingdings" panose="05000000000000000000" pitchFamily="2" charset="2"/>
              </a:rPr>
              <a:t> </a:t>
            </a:r>
            <a:r>
              <a:rPr kumimoji="1" lang="ja-JP" altLang="en-US" sz="1200">
                <a:solidFill>
                  <a:schemeClr val="accent2"/>
                </a:solidFill>
                <a:latin typeface="Meiryo UI" panose="020B0604030504040204" pitchFamily="50" charset="-128"/>
                <a:ea typeface="Meiryo UI" panose="020B0604030504040204" pitchFamily="50" charset="-128"/>
                <a:cs typeface="ヒラギノ角ゴ ProN W6"/>
                <a:sym typeface="Wingdings" panose="05000000000000000000" pitchFamily="2" charset="2"/>
              </a:rPr>
              <a:t>マニュアル</a:t>
            </a:r>
            <a:endParaRPr kumimoji="1" lang="ja-JP" altLang="en-US" sz="1200">
              <a:solidFill>
                <a:schemeClr val="accent2"/>
              </a:solidFill>
              <a:latin typeface="Meiryo UI" panose="020B0604030504040204" pitchFamily="50" charset="-128"/>
              <a:ea typeface="Meiryo UI" panose="020B0604030504040204" pitchFamily="50" charset="-128"/>
              <a:cs typeface="ヒラギノ角ゴ ProN W6"/>
            </a:endParaRPr>
          </a:p>
        </p:txBody>
      </p:sp>
      <p:sp>
        <p:nvSpPr>
          <p:cNvPr id="24" name="テキスト ボックス 23">
            <a:extLst>
              <a:ext uri="{FF2B5EF4-FFF2-40B4-BE49-F238E27FC236}">
                <a16:creationId xmlns:a16="http://schemas.microsoft.com/office/drawing/2014/main" id="{28CFB72E-2239-43DF-8D49-25DF594B1DE9}"/>
              </a:ext>
            </a:extLst>
          </p:cNvPr>
          <p:cNvSpPr txBox="1"/>
          <p:nvPr/>
        </p:nvSpPr>
        <p:spPr>
          <a:xfrm>
            <a:off x="4845727" y="1868221"/>
            <a:ext cx="4160113" cy="738664"/>
          </a:xfrm>
          <a:prstGeom prst="rect">
            <a:avLst/>
          </a:prstGeom>
          <a:noFill/>
        </p:spPr>
        <p:txBody>
          <a:bodyPr wrap="none" rtlCol="0">
            <a:spAutoFit/>
          </a:bodyPr>
          <a:lstStyle/>
          <a:p>
            <a:r>
              <a:rPr kumimoji="1" lang="en-US" altLang="ja-JP" sz="1400"/>
              <a:t>(4) </a:t>
            </a:r>
            <a:r>
              <a:rPr kumimoji="1" lang="ja-JP" altLang="en-US" sz="1400"/>
              <a:t>地理院マップシートの</a:t>
            </a:r>
            <a:r>
              <a:rPr kumimoji="1" lang="en-US" altLang="ja-JP" sz="1400"/>
              <a:t>S</a:t>
            </a:r>
            <a:r>
              <a:rPr kumimoji="1" lang="ja-JP" altLang="en-US" sz="1400"/>
              <a:t>列に「住所」と入力し</a:t>
            </a:r>
            <a:br>
              <a:rPr kumimoji="1" lang="ja-JP" altLang="en-US" sz="1400"/>
            </a:br>
            <a:r>
              <a:rPr kumimoji="1" lang="ja-JP" altLang="en-US" sz="1400"/>
              <a:t>     マップシートの</a:t>
            </a:r>
            <a:r>
              <a:rPr kumimoji="1" lang="en-US" altLang="ja-JP" sz="1400"/>
              <a:t>R</a:t>
            </a:r>
            <a:r>
              <a:rPr kumimoji="1" lang="ja-JP" altLang="en-US" sz="1400"/>
              <a:t>列「タイトル」に名称を、</a:t>
            </a:r>
            <a:r>
              <a:rPr kumimoji="1" lang="en-US" altLang="ja-JP" sz="1400"/>
              <a:t>S</a:t>
            </a:r>
            <a:r>
              <a:rPr kumimoji="1" lang="ja-JP" altLang="en-US" sz="1400"/>
              <a:t>列「住所」に</a:t>
            </a:r>
            <a:br>
              <a:rPr kumimoji="1" lang="en-US" altLang="ja-JP" sz="1400"/>
            </a:br>
            <a:r>
              <a:rPr kumimoji="1" lang="en-US" altLang="ja-JP" sz="1400"/>
              <a:t>     </a:t>
            </a:r>
            <a:r>
              <a:rPr kumimoji="1" lang="ja-JP" altLang="en-US" sz="1400"/>
              <a:t>住所を転記します。</a:t>
            </a:r>
          </a:p>
        </p:txBody>
      </p:sp>
      <p:sp>
        <p:nvSpPr>
          <p:cNvPr id="26" name="テキスト ボックス 25">
            <a:extLst>
              <a:ext uri="{FF2B5EF4-FFF2-40B4-BE49-F238E27FC236}">
                <a16:creationId xmlns:a16="http://schemas.microsoft.com/office/drawing/2014/main" id="{481FB0C6-0941-4A01-9144-029BE2962F5D}"/>
              </a:ext>
            </a:extLst>
          </p:cNvPr>
          <p:cNvSpPr txBox="1"/>
          <p:nvPr/>
        </p:nvSpPr>
        <p:spPr>
          <a:xfrm>
            <a:off x="5076660" y="5272233"/>
            <a:ext cx="3448380" cy="307777"/>
          </a:xfrm>
          <a:prstGeom prst="rect">
            <a:avLst/>
          </a:prstGeom>
          <a:noFill/>
        </p:spPr>
        <p:txBody>
          <a:bodyPr wrap="none" rtlCol="0">
            <a:spAutoFit/>
          </a:bodyPr>
          <a:lstStyle/>
          <a:p>
            <a:r>
              <a:rPr kumimoji="1" lang="en-US" altLang="ja-JP" sz="1400" dirty="0"/>
              <a:t>※ </a:t>
            </a:r>
            <a:r>
              <a:rPr kumimoji="1" lang="ja-JP" altLang="en-US" sz="1400" dirty="0"/>
              <a:t>転記の仕方は、</a:t>
            </a:r>
            <a:r>
              <a:rPr kumimoji="1" lang="en-US" altLang="ja-JP" sz="1400" dirty="0"/>
              <a:t>(1)</a:t>
            </a:r>
            <a:r>
              <a:rPr kumimoji="1" lang="ja-JP" altLang="en-US" sz="1400" dirty="0"/>
              <a:t>名称①②と同じです。</a:t>
            </a:r>
          </a:p>
        </p:txBody>
      </p:sp>
      <p:sp>
        <p:nvSpPr>
          <p:cNvPr id="46" name="矢印: 右 45">
            <a:extLst>
              <a:ext uri="{FF2B5EF4-FFF2-40B4-BE49-F238E27FC236}">
                <a16:creationId xmlns:a16="http://schemas.microsoft.com/office/drawing/2014/main" id="{AABABF98-BD7D-4259-9D39-FF4CC140886F}"/>
              </a:ext>
            </a:extLst>
          </p:cNvPr>
          <p:cNvSpPr/>
          <p:nvPr/>
        </p:nvSpPr>
        <p:spPr>
          <a:xfrm>
            <a:off x="4563007" y="2958409"/>
            <a:ext cx="273727"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8B394DFA-7743-45AE-819B-83178BEC0D16}"/>
              </a:ext>
            </a:extLst>
          </p:cNvPr>
          <p:cNvPicPr>
            <a:picLocks noChangeAspect="1"/>
          </p:cNvPicPr>
          <p:nvPr/>
        </p:nvPicPr>
        <p:blipFill>
          <a:blip r:embed="rId4"/>
          <a:stretch>
            <a:fillRect/>
          </a:stretch>
        </p:blipFill>
        <p:spPr>
          <a:xfrm>
            <a:off x="4995667" y="2616756"/>
            <a:ext cx="3811757" cy="2263575"/>
          </a:xfrm>
          <a:prstGeom prst="rect">
            <a:avLst/>
          </a:prstGeom>
        </p:spPr>
      </p:pic>
      <p:sp>
        <p:nvSpPr>
          <p:cNvPr id="28" name="四角形: 角を丸くする 27">
            <a:extLst>
              <a:ext uri="{FF2B5EF4-FFF2-40B4-BE49-F238E27FC236}">
                <a16:creationId xmlns:a16="http://schemas.microsoft.com/office/drawing/2014/main" id="{7B8A7193-797D-4F51-BA38-B84FCA2B4A1F}"/>
              </a:ext>
            </a:extLst>
          </p:cNvPr>
          <p:cNvSpPr/>
          <p:nvPr/>
        </p:nvSpPr>
        <p:spPr>
          <a:xfrm>
            <a:off x="7481799" y="3529838"/>
            <a:ext cx="720080" cy="144016"/>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BD24B567-6B7E-4130-B624-F075E3AFF3C4}"/>
              </a:ext>
            </a:extLst>
          </p:cNvPr>
          <p:cNvSpPr/>
          <p:nvPr/>
        </p:nvSpPr>
        <p:spPr>
          <a:xfrm>
            <a:off x="6800850" y="3683725"/>
            <a:ext cx="1914525" cy="903212"/>
          </a:xfrm>
          <a:prstGeom prst="roundRect">
            <a:avLst>
              <a:gd name="adj" fmla="val 9376"/>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D18C98FB-28EF-46CC-A4CB-A7335690B036}"/>
              </a:ext>
            </a:extLst>
          </p:cNvPr>
          <p:cNvSpPr txBox="1"/>
          <p:nvPr/>
        </p:nvSpPr>
        <p:spPr>
          <a:xfrm>
            <a:off x="7595617" y="3085194"/>
            <a:ext cx="492443" cy="276999"/>
          </a:xfrm>
          <a:prstGeom prst="rect">
            <a:avLst/>
          </a:prstGeom>
          <a:noFill/>
        </p:spPr>
        <p:txBody>
          <a:bodyPr wrap="none" rtlCol="0">
            <a:spAutoFit/>
          </a:bodyPr>
          <a:lstStyle/>
          <a:p>
            <a:r>
              <a:rPr kumimoji="1" lang="ja-JP" altLang="en-US" sz="1200" dirty="0">
                <a:solidFill>
                  <a:schemeClr val="accent2"/>
                </a:solidFill>
              </a:rPr>
              <a:t>入力</a:t>
            </a:r>
          </a:p>
        </p:txBody>
      </p:sp>
      <p:sp>
        <p:nvSpPr>
          <p:cNvPr id="34" name="テキスト ボックス 33">
            <a:extLst>
              <a:ext uri="{FF2B5EF4-FFF2-40B4-BE49-F238E27FC236}">
                <a16:creationId xmlns:a16="http://schemas.microsoft.com/office/drawing/2014/main" id="{A74B0005-14DF-4B10-ABB7-41893D1A4F49}"/>
              </a:ext>
            </a:extLst>
          </p:cNvPr>
          <p:cNvSpPr txBox="1"/>
          <p:nvPr/>
        </p:nvSpPr>
        <p:spPr>
          <a:xfrm>
            <a:off x="7414157" y="5014727"/>
            <a:ext cx="1233030" cy="276999"/>
          </a:xfrm>
          <a:prstGeom prst="rect">
            <a:avLst/>
          </a:prstGeom>
          <a:noFill/>
        </p:spPr>
        <p:txBody>
          <a:bodyPr wrap="none" rtlCol="0">
            <a:spAutoFit/>
          </a:bodyPr>
          <a:lstStyle/>
          <a:p>
            <a:r>
              <a:rPr kumimoji="1" lang="ja-JP" altLang="en-US" sz="1200" dirty="0">
                <a:solidFill>
                  <a:schemeClr val="accent2"/>
                </a:solidFill>
              </a:rPr>
              <a:t>元データから転記</a:t>
            </a:r>
          </a:p>
        </p:txBody>
      </p:sp>
      <p:cxnSp>
        <p:nvCxnSpPr>
          <p:cNvPr id="36" name="直線矢印コネクタ 35">
            <a:extLst>
              <a:ext uri="{FF2B5EF4-FFF2-40B4-BE49-F238E27FC236}">
                <a16:creationId xmlns:a16="http://schemas.microsoft.com/office/drawing/2014/main" id="{CD3DFA65-8080-46E4-80E9-4A526470B946}"/>
              </a:ext>
            </a:extLst>
          </p:cNvPr>
          <p:cNvCxnSpPr>
            <a:stCxn id="31" idx="2"/>
            <a:endCxn id="28" idx="0"/>
          </p:cNvCxnSpPr>
          <p:nvPr/>
        </p:nvCxnSpPr>
        <p:spPr>
          <a:xfrm>
            <a:off x="7841839" y="3362193"/>
            <a:ext cx="0" cy="16764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44" name="コネクタ: カギ線 43">
            <a:extLst>
              <a:ext uri="{FF2B5EF4-FFF2-40B4-BE49-F238E27FC236}">
                <a16:creationId xmlns:a16="http://schemas.microsoft.com/office/drawing/2014/main" id="{FC399BFE-BBB4-4F64-9F30-8835DEE2E02F}"/>
              </a:ext>
            </a:extLst>
          </p:cNvPr>
          <p:cNvCxnSpPr>
            <a:cxnSpLocks/>
            <a:stCxn id="34" idx="0"/>
            <a:endCxn id="30" idx="2"/>
          </p:cNvCxnSpPr>
          <p:nvPr/>
        </p:nvCxnSpPr>
        <p:spPr>
          <a:xfrm rot="16200000" flipV="1">
            <a:off x="7680498" y="4664552"/>
            <a:ext cx="427790" cy="272559"/>
          </a:xfrm>
          <a:prstGeom prst="bentConnector3">
            <a:avLst>
              <a:gd name="adj1" fmla="val 50000"/>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50" name="矢印: 右 49">
            <a:extLst>
              <a:ext uri="{FF2B5EF4-FFF2-40B4-BE49-F238E27FC236}">
                <a16:creationId xmlns:a16="http://schemas.microsoft.com/office/drawing/2014/main" id="{93C92093-2D11-46C2-8C2C-D67FF7B753A0}"/>
              </a:ext>
            </a:extLst>
          </p:cNvPr>
          <p:cNvSpPr/>
          <p:nvPr/>
        </p:nvSpPr>
        <p:spPr>
          <a:xfrm>
            <a:off x="8904387" y="3876544"/>
            <a:ext cx="25835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37645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566738" y="3178636"/>
            <a:ext cx="1619354" cy="430887"/>
          </a:xfrm>
          <a:prstGeom prst="rect">
            <a:avLst/>
          </a:prstGeom>
          <a:noFill/>
          <a:ln w="9525">
            <a:noFill/>
            <a:miter lim="800000"/>
            <a:headEnd/>
            <a:tailEnd/>
          </a:ln>
          <a:effectLst/>
        </p:spPr>
        <p:txBody>
          <a:bodyPr wrap="none">
            <a:spAutoFit/>
          </a:bodyPr>
          <a:lstStyle/>
          <a:p>
            <a:pPr>
              <a:lnSpc>
                <a:spcPct val="100000"/>
              </a:lnSpc>
            </a:pPr>
            <a:r>
              <a:rPr lang="ja-JP" altLang="en-US" sz="2200">
                <a:solidFill>
                  <a:schemeClr val="tx1"/>
                </a:solidFill>
                <a:latin typeface="+mj-ea"/>
                <a:ea typeface="+mj-ea"/>
              </a:rPr>
              <a:t>１</a:t>
            </a:r>
            <a:r>
              <a:rPr lang="en-US" altLang="ja-JP" sz="2200">
                <a:solidFill>
                  <a:schemeClr val="tx1"/>
                </a:solidFill>
                <a:latin typeface="+mj-ea"/>
                <a:ea typeface="+mj-ea"/>
              </a:rPr>
              <a:t>.</a:t>
            </a:r>
            <a:r>
              <a:rPr lang="ja-JP" altLang="en-US" sz="2200">
                <a:solidFill>
                  <a:schemeClr val="tx1"/>
                </a:solidFill>
                <a:latin typeface="+mj-ea"/>
                <a:ea typeface="+mj-ea"/>
              </a:rPr>
              <a:t> はじめに</a:t>
            </a:r>
          </a:p>
        </p:txBody>
      </p:sp>
      <p:sp>
        <p:nvSpPr>
          <p:cNvPr id="7" name="Text Box 31">
            <a:extLst>
              <a:ext uri="{FF2B5EF4-FFF2-40B4-BE49-F238E27FC236}">
                <a16:creationId xmlns:a16="http://schemas.microsoft.com/office/drawing/2014/main" id="{2AA45135-99A0-4D96-8159-29900E9825E7}"/>
              </a:ext>
            </a:extLst>
          </p:cNvPr>
          <p:cNvSpPr txBox="1">
            <a:spLocks noChangeArrowheads="1"/>
          </p:cNvSpPr>
          <p:nvPr/>
        </p:nvSpPr>
        <p:spPr bwMode="gray">
          <a:xfrm>
            <a:off x="566738" y="3677429"/>
            <a:ext cx="4576894" cy="430887"/>
          </a:xfrm>
          <a:prstGeom prst="rect">
            <a:avLst/>
          </a:prstGeom>
          <a:noFill/>
          <a:ln w="9525">
            <a:noFill/>
            <a:miter lim="800000"/>
            <a:headEnd/>
            <a:tailEnd/>
          </a:ln>
          <a:effectLst/>
        </p:spPr>
        <p:txBody>
          <a:bodyPr wrap="none">
            <a:spAutoFit/>
          </a:bodyPr>
          <a:lstStyle/>
          <a:p>
            <a:pPr>
              <a:lnSpc>
                <a:spcPct val="100000"/>
              </a:lnSpc>
            </a:pPr>
            <a:r>
              <a:rPr lang="ja-JP" altLang="en-US" sz="2200">
                <a:latin typeface="+mj-ea"/>
                <a:ea typeface="+mj-ea"/>
              </a:rPr>
              <a:t>２</a:t>
            </a:r>
            <a:r>
              <a:rPr lang="en-US" altLang="ja-JP" sz="2200">
                <a:latin typeface="+mj-ea"/>
                <a:ea typeface="+mj-ea"/>
              </a:rPr>
              <a:t>.</a:t>
            </a:r>
            <a:r>
              <a:rPr lang="ja-JP" altLang="en-US" sz="2200">
                <a:latin typeface="+mj-ea"/>
                <a:ea typeface="+mj-ea"/>
              </a:rPr>
              <a:t> 推奨データセットの項目と確認事項</a:t>
            </a:r>
          </a:p>
        </p:txBody>
      </p:sp>
      <p:sp>
        <p:nvSpPr>
          <p:cNvPr id="8"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566738" y="4172729"/>
            <a:ext cx="4804520" cy="430887"/>
          </a:xfrm>
          <a:prstGeom prst="rect">
            <a:avLst/>
          </a:prstGeom>
          <a:noFill/>
          <a:ln w="9525">
            <a:noFill/>
            <a:miter lim="800000"/>
            <a:headEnd/>
            <a:tailEnd/>
          </a:ln>
          <a:effectLst/>
        </p:spPr>
        <p:txBody>
          <a:bodyPr wrap="none">
            <a:spAutoFit/>
          </a:bodyPr>
          <a:lstStyle/>
          <a:p>
            <a:pPr>
              <a:lnSpc>
                <a:spcPct val="100000"/>
              </a:lnSpc>
            </a:pPr>
            <a:r>
              <a:rPr lang="ja-JP" altLang="en-US" sz="2200">
                <a:latin typeface="+mj-ea"/>
                <a:ea typeface="+mj-ea"/>
              </a:rPr>
              <a:t>３</a:t>
            </a:r>
            <a:r>
              <a:rPr lang="en-US" altLang="ja-JP" sz="2200">
                <a:latin typeface="+mj-ea"/>
                <a:ea typeface="+mj-ea"/>
              </a:rPr>
              <a:t>.</a:t>
            </a:r>
            <a:r>
              <a:rPr lang="ja-JP" altLang="en-US" sz="2200">
                <a:latin typeface="+mj-ea"/>
                <a:ea typeface="+mj-ea"/>
              </a:rPr>
              <a:t> 推奨データセットに基づくデータの作成</a:t>
            </a:r>
          </a:p>
        </p:txBody>
      </p:sp>
      <p:sp>
        <p:nvSpPr>
          <p:cNvPr id="2" name="Text Box 31">
            <a:extLst>
              <a:ext uri="{FF2B5EF4-FFF2-40B4-BE49-F238E27FC236}">
                <a16:creationId xmlns:a16="http://schemas.microsoft.com/office/drawing/2014/main" id="{0C40E600-8627-43B4-95D9-B326645426C2}"/>
              </a:ext>
            </a:extLst>
          </p:cNvPr>
          <p:cNvSpPr txBox="1">
            <a:spLocks noChangeArrowheads="1"/>
          </p:cNvSpPr>
          <p:nvPr/>
        </p:nvSpPr>
        <p:spPr bwMode="gray">
          <a:xfrm>
            <a:off x="566738" y="4668029"/>
            <a:ext cx="5514651" cy="430887"/>
          </a:xfrm>
          <a:prstGeom prst="rect">
            <a:avLst/>
          </a:prstGeom>
          <a:noFill/>
          <a:ln w="9525">
            <a:noFill/>
            <a:miter lim="800000"/>
            <a:headEnd/>
            <a:tailEnd/>
          </a:ln>
          <a:effectLst/>
        </p:spPr>
        <p:txBody>
          <a:bodyPr wrap="none">
            <a:spAutoFit/>
          </a:bodyPr>
          <a:lstStyle/>
          <a:p>
            <a:pPr>
              <a:lnSpc>
                <a:spcPct val="100000"/>
              </a:lnSpc>
            </a:pPr>
            <a:r>
              <a:rPr lang="ja-JP" altLang="en-US" sz="2200" dirty="0">
                <a:latin typeface="+mj-ea"/>
                <a:ea typeface="+mj-ea"/>
              </a:rPr>
              <a:t>４</a:t>
            </a:r>
            <a:r>
              <a:rPr lang="en-US" altLang="ja-JP" sz="2200" dirty="0">
                <a:latin typeface="+mj-ea"/>
                <a:ea typeface="+mj-ea"/>
              </a:rPr>
              <a:t>.</a:t>
            </a:r>
            <a:r>
              <a:rPr lang="ja-JP" altLang="en-US" sz="2200" dirty="0">
                <a:latin typeface="+mj-ea"/>
                <a:ea typeface="+mj-ea"/>
              </a:rPr>
              <a:t> 推奨データセットに基づくデータのメンテナンス</a:t>
            </a:r>
          </a:p>
        </p:txBody>
      </p:sp>
    </p:spTree>
    <p:extLst>
      <p:ext uri="{BB962C8B-B14F-4D97-AF65-F5344CB8AC3E}">
        <p14:creationId xmlns:p14="http://schemas.microsoft.com/office/powerpoint/2010/main" val="3498330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BBEA807-C117-49A1-B69B-2FD8DB9DCF2B}"/>
              </a:ext>
            </a:extLst>
          </p:cNvPr>
          <p:cNvSpPr>
            <a:spLocks noGrp="1"/>
          </p:cNvSpPr>
          <p:nvPr>
            <p:ph type="title"/>
          </p:nvPr>
        </p:nvSpPr>
        <p:spPr/>
        <p:txBody>
          <a:bodyPr>
            <a:normAutofit/>
          </a:bodyPr>
          <a:lstStyle/>
          <a:p>
            <a:r>
              <a:rPr lang="en-US" altLang="ja-JP" dirty="0"/>
              <a:t>3.3 </a:t>
            </a:r>
            <a:r>
              <a:rPr lang="ja-JP" altLang="en-US" dirty="0"/>
              <a:t>データの転記 </a:t>
            </a:r>
            <a:r>
              <a:rPr lang="en-US" altLang="ja-JP" dirty="0"/>
              <a:t>(4) </a:t>
            </a:r>
            <a:r>
              <a:rPr lang="ja-JP" altLang="en-US" dirty="0"/>
              <a:t>緯度・経度③</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30</a:t>
            </a:fld>
            <a:endParaRPr lang="ja-JP" altLang="en-US"/>
          </a:p>
        </p:txBody>
      </p:sp>
      <p:sp>
        <p:nvSpPr>
          <p:cNvPr id="6" name="テキスト プレースホルダー 5">
            <a:extLst>
              <a:ext uri="{FF2B5EF4-FFF2-40B4-BE49-F238E27FC236}">
                <a16:creationId xmlns:a16="http://schemas.microsoft.com/office/drawing/2014/main" id="{17F7F94B-B7CC-4695-BE17-C356109B701F}"/>
              </a:ext>
            </a:extLst>
          </p:cNvPr>
          <p:cNvSpPr>
            <a:spLocks noGrp="1"/>
          </p:cNvSpPr>
          <p:nvPr>
            <p:ph type="body" sz="quarter" idx="13"/>
          </p:nvPr>
        </p:nvSpPr>
        <p:spPr/>
        <p:txBody>
          <a:bodyPr/>
          <a:lstStyle/>
          <a:p>
            <a:r>
              <a:rPr kumimoji="1" lang="en-US" altLang="ja-JP"/>
              <a:t>3. </a:t>
            </a:r>
            <a:r>
              <a:rPr kumimoji="1" lang="ja-JP" altLang="en-US"/>
              <a:t>推奨データセットに基づくデータの作成</a:t>
            </a:r>
          </a:p>
        </p:txBody>
      </p:sp>
      <p:sp>
        <p:nvSpPr>
          <p:cNvPr id="7" name="テキスト プレースホルダー 6">
            <a:extLst>
              <a:ext uri="{FF2B5EF4-FFF2-40B4-BE49-F238E27FC236}">
                <a16:creationId xmlns:a16="http://schemas.microsoft.com/office/drawing/2014/main" id="{4ED5A407-1DCC-4A43-9C9A-93D8684320AA}"/>
              </a:ext>
            </a:extLst>
          </p:cNvPr>
          <p:cNvSpPr>
            <a:spLocks noGrp="1"/>
          </p:cNvSpPr>
          <p:nvPr>
            <p:ph type="body" sz="quarter" idx="14"/>
          </p:nvPr>
        </p:nvSpPr>
        <p:spPr/>
        <p:txBody>
          <a:bodyPr>
            <a:normAutofit/>
          </a:bodyPr>
          <a:lstStyle/>
          <a:p>
            <a:r>
              <a:rPr lang="ja-JP" altLang="en-US"/>
              <a:t>推奨データセットのフォーマットシートに、緯度・経度を転記します。</a:t>
            </a:r>
          </a:p>
          <a:p>
            <a:r>
              <a:rPr kumimoji="1" lang="ja-JP" altLang="en-US"/>
              <a:t>緯度・経度がデータにない場合は、以下の手順で算出してから転記しましょう。</a:t>
            </a:r>
          </a:p>
        </p:txBody>
      </p:sp>
      <p:sp>
        <p:nvSpPr>
          <p:cNvPr id="21" name="テキスト プレースホルダー 20">
            <a:extLst>
              <a:ext uri="{FF2B5EF4-FFF2-40B4-BE49-F238E27FC236}">
                <a16:creationId xmlns:a16="http://schemas.microsoft.com/office/drawing/2014/main" id="{6ACDD3C9-CADA-4B7D-84CE-D3178C3BACB8}"/>
              </a:ext>
            </a:extLst>
          </p:cNvPr>
          <p:cNvSpPr>
            <a:spLocks noGrp="1"/>
          </p:cNvSpPr>
          <p:nvPr>
            <p:ph type="body" sz="quarter" idx="15"/>
          </p:nvPr>
        </p:nvSpPr>
        <p:spPr>
          <a:xfrm>
            <a:off x="207963" y="1844675"/>
            <a:ext cx="8756650" cy="467347"/>
          </a:xfrm>
        </p:spPr>
        <p:txBody>
          <a:bodyPr/>
          <a:lstStyle/>
          <a:p>
            <a:r>
              <a:rPr lang="ja-JP" altLang="en-US"/>
              <a:t>転記の方法は、</a:t>
            </a:r>
            <a:r>
              <a:rPr lang="en-US" altLang="ja-JP"/>
              <a:t>(1)</a:t>
            </a:r>
            <a:r>
              <a:rPr lang="ja-JP" altLang="en-US"/>
              <a:t>名前①②と同じです。</a:t>
            </a:r>
          </a:p>
        </p:txBody>
      </p:sp>
      <p:sp>
        <p:nvSpPr>
          <p:cNvPr id="12" name="テキスト ボックス 11">
            <a:extLst>
              <a:ext uri="{FF2B5EF4-FFF2-40B4-BE49-F238E27FC236}">
                <a16:creationId xmlns:a16="http://schemas.microsoft.com/office/drawing/2014/main" id="{E361E8EC-CF35-4EDF-9726-32107C091F84}"/>
              </a:ext>
            </a:extLst>
          </p:cNvPr>
          <p:cNvSpPr txBox="1"/>
          <p:nvPr/>
        </p:nvSpPr>
        <p:spPr>
          <a:xfrm>
            <a:off x="755576" y="2834495"/>
            <a:ext cx="3373039" cy="307777"/>
          </a:xfrm>
          <a:prstGeom prst="rect">
            <a:avLst/>
          </a:prstGeom>
          <a:noFill/>
        </p:spPr>
        <p:txBody>
          <a:bodyPr wrap="none" rtlCol="0">
            <a:spAutoFit/>
          </a:bodyPr>
          <a:lstStyle/>
          <a:p>
            <a:r>
              <a:rPr kumimoji="1" lang="en-US" altLang="ja-JP" sz="1400"/>
              <a:t>(5)</a:t>
            </a:r>
            <a:r>
              <a:rPr kumimoji="1" lang="ja-JP" altLang="en-US" sz="1400"/>
              <a:t> 「</a:t>
            </a:r>
            <a:r>
              <a:rPr kumimoji="1" lang="en-US" altLang="ja-JP" sz="1400"/>
              <a:t>S</a:t>
            </a:r>
            <a:r>
              <a:rPr kumimoji="1" lang="ja-JP" altLang="en-US" sz="1400"/>
              <a:t>列」を押して、</a:t>
            </a:r>
            <a:r>
              <a:rPr kumimoji="1" lang="en-US" altLang="ja-JP" sz="1400"/>
              <a:t>S</a:t>
            </a:r>
            <a:r>
              <a:rPr kumimoji="1" lang="ja-JP" altLang="en-US" sz="1400"/>
              <a:t>列全体を選択します。</a:t>
            </a:r>
          </a:p>
        </p:txBody>
      </p:sp>
      <p:sp>
        <p:nvSpPr>
          <p:cNvPr id="10" name="矢印: 右 9">
            <a:extLst>
              <a:ext uri="{FF2B5EF4-FFF2-40B4-BE49-F238E27FC236}">
                <a16:creationId xmlns:a16="http://schemas.microsoft.com/office/drawing/2014/main" id="{E9F7E0A9-EBE9-4532-92EB-51B995970CCF}"/>
              </a:ext>
            </a:extLst>
          </p:cNvPr>
          <p:cNvSpPr/>
          <p:nvPr/>
        </p:nvSpPr>
        <p:spPr>
          <a:xfrm>
            <a:off x="4475419" y="4077072"/>
            <a:ext cx="53090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DA98F38E-921A-4EEE-AEC3-EA23F595C98C}"/>
              </a:ext>
            </a:extLst>
          </p:cNvPr>
          <p:cNvSpPr txBox="1"/>
          <p:nvPr/>
        </p:nvSpPr>
        <p:spPr>
          <a:xfrm>
            <a:off x="5188624" y="2416797"/>
            <a:ext cx="4006225" cy="738664"/>
          </a:xfrm>
          <a:prstGeom prst="rect">
            <a:avLst/>
          </a:prstGeom>
          <a:noFill/>
        </p:spPr>
        <p:txBody>
          <a:bodyPr wrap="none" rtlCol="0">
            <a:spAutoFit/>
          </a:bodyPr>
          <a:lstStyle/>
          <a:p>
            <a:r>
              <a:rPr kumimoji="1" lang="en-US" altLang="ja-JP" sz="1400"/>
              <a:t>(6)</a:t>
            </a:r>
            <a:r>
              <a:rPr kumimoji="1" lang="ja-JP" altLang="en-US" sz="1400"/>
              <a:t> 「住所→座標値」ボタンを押すと、緯度・経度値が</a:t>
            </a:r>
          </a:p>
          <a:p>
            <a:r>
              <a:rPr kumimoji="1" lang="ja-JP" altLang="en-US" sz="1400"/>
              <a:t>     補完されます。</a:t>
            </a:r>
          </a:p>
          <a:p>
            <a:r>
              <a:rPr kumimoji="1" lang="en-US" altLang="ja-JP" sz="1400"/>
              <a:t>※ </a:t>
            </a:r>
            <a:r>
              <a:rPr kumimoji="1" lang="ja-JP" altLang="en-US" sz="1400"/>
              <a:t>このときネットワーク接続が必要です</a:t>
            </a:r>
          </a:p>
        </p:txBody>
      </p:sp>
      <p:pic>
        <p:nvPicPr>
          <p:cNvPr id="5" name="図 4">
            <a:extLst>
              <a:ext uri="{FF2B5EF4-FFF2-40B4-BE49-F238E27FC236}">
                <a16:creationId xmlns:a16="http://schemas.microsoft.com/office/drawing/2014/main" id="{C183F867-092F-401E-89AC-CC8F1B674B2B}"/>
              </a:ext>
            </a:extLst>
          </p:cNvPr>
          <p:cNvPicPr>
            <a:picLocks noChangeAspect="1"/>
          </p:cNvPicPr>
          <p:nvPr/>
        </p:nvPicPr>
        <p:blipFill>
          <a:blip r:embed="rId3"/>
          <a:stretch>
            <a:fillRect/>
          </a:stretch>
        </p:blipFill>
        <p:spPr>
          <a:xfrm>
            <a:off x="466488" y="3219103"/>
            <a:ext cx="3859625" cy="2292001"/>
          </a:xfrm>
          <a:prstGeom prst="rect">
            <a:avLst/>
          </a:prstGeom>
        </p:spPr>
      </p:pic>
      <p:sp>
        <p:nvSpPr>
          <p:cNvPr id="22" name="四角形: 角を丸くする 21">
            <a:extLst>
              <a:ext uri="{FF2B5EF4-FFF2-40B4-BE49-F238E27FC236}">
                <a16:creationId xmlns:a16="http://schemas.microsoft.com/office/drawing/2014/main" id="{8356EC68-B864-4F3B-88A4-9F9572CCD0D4}"/>
              </a:ext>
            </a:extLst>
          </p:cNvPr>
          <p:cNvSpPr/>
          <p:nvPr/>
        </p:nvSpPr>
        <p:spPr>
          <a:xfrm>
            <a:off x="3071267" y="3607595"/>
            <a:ext cx="720080" cy="144016"/>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89649D71-FC13-4B02-87BB-1B48BFEA434A}"/>
              </a:ext>
            </a:extLst>
          </p:cNvPr>
          <p:cNvPicPr>
            <a:picLocks noChangeAspect="1"/>
          </p:cNvPicPr>
          <p:nvPr/>
        </p:nvPicPr>
        <p:blipFill>
          <a:blip r:embed="rId4"/>
          <a:stretch>
            <a:fillRect/>
          </a:stretch>
        </p:blipFill>
        <p:spPr>
          <a:xfrm>
            <a:off x="5116198" y="3219102"/>
            <a:ext cx="3859625" cy="2292001"/>
          </a:xfrm>
          <a:prstGeom prst="rect">
            <a:avLst/>
          </a:prstGeom>
        </p:spPr>
      </p:pic>
      <p:sp>
        <p:nvSpPr>
          <p:cNvPr id="28" name="四角形: 角を丸くする 27">
            <a:extLst>
              <a:ext uri="{FF2B5EF4-FFF2-40B4-BE49-F238E27FC236}">
                <a16:creationId xmlns:a16="http://schemas.microsoft.com/office/drawing/2014/main" id="{611F561A-BF5E-49B6-994E-329F43D5CBB6}"/>
              </a:ext>
            </a:extLst>
          </p:cNvPr>
          <p:cNvSpPr/>
          <p:nvPr/>
        </p:nvSpPr>
        <p:spPr>
          <a:xfrm>
            <a:off x="5725820" y="4305301"/>
            <a:ext cx="1008356" cy="1028076"/>
          </a:xfrm>
          <a:prstGeom prst="roundRect">
            <a:avLst>
              <a:gd name="adj" fmla="val 1125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コネクタ: カギ線 28">
            <a:extLst>
              <a:ext uri="{FF2B5EF4-FFF2-40B4-BE49-F238E27FC236}">
                <a16:creationId xmlns:a16="http://schemas.microsoft.com/office/drawing/2014/main" id="{DE4DC020-10C0-4140-92E6-975D3AF455B9}"/>
              </a:ext>
            </a:extLst>
          </p:cNvPr>
          <p:cNvCxnSpPr>
            <a:cxnSpLocks/>
            <a:stCxn id="26" idx="2"/>
            <a:endCxn id="28" idx="1"/>
          </p:cNvCxnSpPr>
          <p:nvPr/>
        </p:nvCxnSpPr>
        <p:spPr>
          <a:xfrm rot="16200000" flipH="1">
            <a:off x="5268571" y="4362090"/>
            <a:ext cx="609686" cy="304811"/>
          </a:xfrm>
          <a:prstGeom prst="bentConnector2">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33" name="テキスト ボックス 32">
            <a:extLst>
              <a:ext uri="{FF2B5EF4-FFF2-40B4-BE49-F238E27FC236}">
                <a16:creationId xmlns:a16="http://schemas.microsoft.com/office/drawing/2014/main" id="{D315A2D7-6D79-4B45-A316-3274DACDAB7D}"/>
              </a:ext>
            </a:extLst>
          </p:cNvPr>
          <p:cNvSpPr txBox="1"/>
          <p:nvPr/>
        </p:nvSpPr>
        <p:spPr>
          <a:xfrm>
            <a:off x="4386604" y="4834187"/>
            <a:ext cx="1377300" cy="461665"/>
          </a:xfrm>
          <a:prstGeom prst="rect">
            <a:avLst/>
          </a:prstGeom>
          <a:noFill/>
        </p:spPr>
        <p:txBody>
          <a:bodyPr wrap="none" rtlCol="0">
            <a:spAutoFit/>
          </a:bodyPr>
          <a:lstStyle/>
          <a:p>
            <a:pPr algn="r"/>
            <a:r>
              <a:rPr kumimoji="1" lang="ja-JP" altLang="en-US" sz="1200" dirty="0">
                <a:solidFill>
                  <a:schemeClr val="accent2"/>
                </a:solidFill>
              </a:rPr>
              <a:t>ボタンを押すと</a:t>
            </a:r>
          </a:p>
          <a:p>
            <a:pPr algn="r"/>
            <a:r>
              <a:rPr kumimoji="1" lang="ja-JP" altLang="en-US" sz="1200" dirty="0">
                <a:solidFill>
                  <a:schemeClr val="accent2"/>
                </a:solidFill>
              </a:rPr>
              <a:t>自動的に埋まります</a:t>
            </a:r>
          </a:p>
        </p:txBody>
      </p:sp>
      <p:sp>
        <p:nvSpPr>
          <p:cNvPr id="26" name="四角形: 角を丸くする 25">
            <a:extLst>
              <a:ext uri="{FF2B5EF4-FFF2-40B4-BE49-F238E27FC236}">
                <a16:creationId xmlns:a16="http://schemas.microsoft.com/office/drawing/2014/main" id="{7C1FF18A-C774-47BF-8ACC-BAD0BD3F3E61}"/>
              </a:ext>
            </a:extLst>
          </p:cNvPr>
          <p:cNvSpPr/>
          <p:nvPr/>
        </p:nvSpPr>
        <p:spPr>
          <a:xfrm>
            <a:off x="5254578" y="4065947"/>
            <a:ext cx="332861" cy="143706"/>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85293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BBEA807-C117-49A1-B69B-2FD8DB9DCF2B}"/>
              </a:ext>
            </a:extLst>
          </p:cNvPr>
          <p:cNvSpPr>
            <a:spLocks noGrp="1"/>
          </p:cNvSpPr>
          <p:nvPr>
            <p:ph type="title"/>
          </p:nvPr>
        </p:nvSpPr>
        <p:spPr/>
        <p:txBody>
          <a:bodyPr>
            <a:normAutofit/>
          </a:bodyPr>
          <a:lstStyle/>
          <a:p>
            <a:r>
              <a:rPr lang="en-US" altLang="ja-JP" dirty="0"/>
              <a:t>3.3 </a:t>
            </a:r>
            <a:r>
              <a:rPr lang="ja-JP" altLang="en-US" dirty="0"/>
              <a:t>データの転記 </a:t>
            </a:r>
            <a:r>
              <a:rPr lang="en-US" altLang="ja-JP" dirty="0"/>
              <a:t>(5)</a:t>
            </a:r>
            <a:r>
              <a:rPr lang="ja-JP" altLang="en-US" dirty="0"/>
              <a:t>実施サービス</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31</a:t>
            </a:fld>
            <a:endParaRPr lang="ja-JP" altLang="en-US"/>
          </a:p>
        </p:txBody>
      </p:sp>
      <p:sp>
        <p:nvSpPr>
          <p:cNvPr id="6" name="テキスト プレースホルダー 5">
            <a:extLst>
              <a:ext uri="{FF2B5EF4-FFF2-40B4-BE49-F238E27FC236}">
                <a16:creationId xmlns:a16="http://schemas.microsoft.com/office/drawing/2014/main" id="{17F7F94B-B7CC-4695-BE17-C356109B701F}"/>
              </a:ext>
            </a:extLst>
          </p:cNvPr>
          <p:cNvSpPr>
            <a:spLocks noGrp="1"/>
          </p:cNvSpPr>
          <p:nvPr>
            <p:ph type="body" sz="quarter" idx="13"/>
          </p:nvPr>
        </p:nvSpPr>
        <p:spPr/>
        <p:txBody>
          <a:bodyPr/>
          <a:lstStyle/>
          <a:p>
            <a:r>
              <a:rPr kumimoji="1" lang="en-US" altLang="ja-JP"/>
              <a:t>3. </a:t>
            </a:r>
            <a:r>
              <a:rPr kumimoji="1" lang="ja-JP" altLang="en-US"/>
              <a:t>推奨データセットに基づくデータの作成</a:t>
            </a:r>
          </a:p>
        </p:txBody>
      </p:sp>
      <p:sp>
        <p:nvSpPr>
          <p:cNvPr id="7" name="テキスト プレースホルダー 6">
            <a:extLst>
              <a:ext uri="{FF2B5EF4-FFF2-40B4-BE49-F238E27FC236}">
                <a16:creationId xmlns:a16="http://schemas.microsoft.com/office/drawing/2014/main" id="{4ED5A407-1DCC-4A43-9C9A-93D8684320AA}"/>
              </a:ext>
            </a:extLst>
          </p:cNvPr>
          <p:cNvSpPr>
            <a:spLocks noGrp="1"/>
          </p:cNvSpPr>
          <p:nvPr>
            <p:ph type="body" sz="quarter" idx="14"/>
          </p:nvPr>
        </p:nvSpPr>
        <p:spPr>
          <a:xfrm>
            <a:off x="207963" y="884238"/>
            <a:ext cx="8728075" cy="424733"/>
          </a:xfrm>
        </p:spPr>
        <p:txBody>
          <a:bodyPr>
            <a:normAutofit/>
          </a:bodyPr>
          <a:lstStyle/>
          <a:p>
            <a:r>
              <a:rPr lang="ja-JP" altLang="en-US" dirty="0"/>
              <a:t>推奨データセットのフォーマットシートに、実施サービスを転記します。</a:t>
            </a:r>
          </a:p>
        </p:txBody>
      </p:sp>
      <p:sp>
        <p:nvSpPr>
          <p:cNvPr id="21" name="テキスト プレースホルダー 20">
            <a:extLst>
              <a:ext uri="{FF2B5EF4-FFF2-40B4-BE49-F238E27FC236}">
                <a16:creationId xmlns:a16="http://schemas.microsoft.com/office/drawing/2014/main" id="{6ACDD3C9-CADA-4B7D-84CE-D3178C3BACB8}"/>
              </a:ext>
            </a:extLst>
          </p:cNvPr>
          <p:cNvSpPr>
            <a:spLocks noGrp="1"/>
          </p:cNvSpPr>
          <p:nvPr>
            <p:ph type="body" sz="quarter" idx="15"/>
          </p:nvPr>
        </p:nvSpPr>
        <p:spPr>
          <a:xfrm>
            <a:off x="207963" y="1380588"/>
            <a:ext cx="8756650" cy="620956"/>
          </a:xfrm>
        </p:spPr>
        <p:txBody>
          <a:bodyPr>
            <a:normAutofit/>
          </a:bodyPr>
          <a:lstStyle/>
          <a:p>
            <a:r>
              <a:rPr lang="ja-JP" altLang="en-US" dirty="0"/>
              <a:t>実施サービスごとファイルが分かれている場合は、推奨データセットのフォーマットシートに実施サービスを記入し、これをコピーしましょう。</a:t>
            </a:r>
          </a:p>
        </p:txBody>
      </p:sp>
      <p:sp>
        <p:nvSpPr>
          <p:cNvPr id="12" name="テキスト ボックス 11">
            <a:extLst>
              <a:ext uri="{FF2B5EF4-FFF2-40B4-BE49-F238E27FC236}">
                <a16:creationId xmlns:a16="http://schemas.microsoft.com/office/drawing/2014/main" id="{E361E8EC-CF35-4EDF-9726-32107C091F84}"/>
              </a:ext>
            </a:extLst>
          </p:cNvPr>
          <p:cNvSpPr txBox="1"/>
          <p:nvPr/>
        </p:nvSpPr>
        <p:spPr>
          <a:xfrm>
            <a:off x="361727" y="2420344"/>
            <a:ext cx="2699778" cy="307777"/>
          </a:xfrm>
          <a:prstGeom prst="rect">
            <a:avLst/>
          </a:prstGeom>
          <a:noFill/>
        </p:spPr>
        <p:txBody>
          <a:bodyPr wrap="none" rtlCol="0">
            <a:spAutoFit/>
          </a:bodyPr>
          <a:lstStyle/>
          <a:p>
            <a:r>
              <a:rPr kumimoji="1" lang="en-US" altLang="ja-JP" sz="1400" dirty="0"/>
              <a:t>(1) </a:t>
            </a:r>
            <a:r>
              <a:rPr kumimoji="1" lang="ja-JP" altLang="en-US" sz="1400" dirty="0"/>
              <a:t>実施サービス名を記入します。</a:t>
            </a:r>
          </a:p>
        </p:txBody>
      </p:sp>
      <p:pic>
        <p:nvPicPr>
          <p:cNvPr id="14" name="図 13">
            <a:extLst>
              <a:ext uri="{FF2B5EF4-FFF2-40B4-BE49-F238E27FC236}">
                <a16:creationId xmlns:a16="http://schemas.microsoft.com/office/drawing/2014/main" id="{AE07AFB6-6972-43D5-9AEC-DB99CCDFD01B}"/>
              </a:ext>
            </a:extLst>
          </p:cNvPr>
          <p:cNvPicPr>
            <a:picLocks noChangeAspect="1"/>
          </p:cNvPicPr>
          <p:nvPr/>
        </p:nvPicPr>
        <p:blipFill>
          <a:blip r:embed="rId3"/>
          <a:stretch>
            <a:fillRect/>
          </a:stretch>
        </p:blipFill>
        <p:spPr>
          <a:xfrm>
            <a:off x="608365" y="2789676"/>
            <a:ext cx="3641217" cy="1856804"/>
          </a:xfrm>
          <a:prstGeom prst="rect">
            <a:avLst/>
          </a:prstGeom>
        </p:spPr>
      </p:pic>
      <p:sp>
        <p:nvSpPr>
          <p:cNvPr id="15" name="四角形: 角を丸くする 14">
            <a:extLst>
              <a:ext uri="{FF2B5EF4-FFF2-40B4-BE49-F238E27FC236}">
                <a16:creationId xmlns:a16="http://schemas.microsoft.com/office/drawing/2014/main" id="{48D84450-16FE-4FAD-835F-D7653FA89477}"/>
              </a:ext>
            </a:extLst>
          </p:cNvPr>
          <p:cNvSpPr/>
          <p:nvPr/>
        </p:nvSpPr>
        <p:spPr>
          <a:xfrm>
            <a:off x="3428058" y="3165555"/>
            <a:ext cx="720080" cy="144016"/>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4538C4E2-FD5F-4C9F-A949-55E0E5A964EB}"/>
              </a:ext>
            </a:extLst>
          </p:cNvPr>
          <p:cNvSpPr txBox="1"/>
          <p:nvPr/>
        </p:nvSpPr>
        <p:spPr>
          <a:xfrm>
            <a:off x="4922273" y="2051012"/>
            <a:ext cx="3361818" cy="738664"/>
          </a:xfrm>
          <a:prstGeom prst="rect">
            <a:avLst/>
          </a:prstGeom>
          <a:noFill/>
        </p:spPr>
        <p:txBody>
          <a:bodyPr wrap="none" rtlCol="0">
            <a:spAutoFit/>
          </a:bodyPr>
          <a:lstStyle/>
          <a:p>
            <a:r>
              <a:rPr kumimoji="1" lang="en-US" altLang="ja-JP" sz="1400" dirty="0"/>
              <a:t>(2)</a:t>
            </a:r>
            <a:r>
              <a:rPr kumimoji="1" lang="ja-JP" altLang="en-US" sz="1400" dirty="0"/>
              <a:t> </a:t>
            </a:r>
            <a:r>
              <a:rPr kumimoji="1" lang="en-US" altLang="ja-JP" sz="1400" dirty="0"/>
              <a:t>(1)</a:t>
            </a:r>
            <a:r>
              <a:rPr kumimoji="1" lang="ja-JP" altLang="en-US" sz="1400" dirty="0"/>
              <a:t>のセルを選択し、枠の右下をつかんで</a:t>
            </a:r>
            <a:endParaRPr kumimoji="1" lang="en-US" altLang="ja-JP" sz="1400" dirty="0"/>
          </a:p>
          <a:p>
            <a:r>
              <a:rPr kumimoji="1" lang="en-US" altLang="ja-JP" sz="1400" dirty="0"/>
              <a:t>     </a:t>
            </a:r>
            <a:r>
              <a:rPr kumimoji="1" lang="ja-JP" altLang="en-US" sz="1400" dirty="0"/>
              <a:t>同じサービス名の項目分引っ張ります</a:t>
            </a:r>
            <a:endParaRPr kumimoji="1" lang="en-US" altLang="ja-JP" sz="1400" dirty="0"/>
          </a:p>
          <a:p>
            <a:r>
              <a:rPr kumimoji="1" lang="en-US" altLang="ja-JP" sz="1400" dirty="0"/>
              <a:t>     </a:t>
            </a:r>
            <a:r>
              <a:rPr kumimoji="1" lang="en-US" altLang="ja-JP" sz="1400" dirty="0">
                <a:sym typeface="Wingdings" panose="05000000000000000000" pitchFamily="2" charset="2"/>
              </a:rPr>
              <a:t> </a:t>
            </a:r>
            <a:r>
              <a:rPr kumimoji="1" lang="ja-JP" altLang="en-US" sz="1400" dirty="0">
                <a:sym typeface="Wingdings" panose="05000000000000000000" pitchFamily="2" charset="2"/>
              </a:rPr>
              <a:t>選択した行にコピーされます</a:t>
            </a:r>
            <a:endParaRPr kumimoji="1" lang="ja-JP" altLang="en-US" sz="1400" dirty="0"/>
          </a:p>
        </p:txBody>
      </p:sp>
      <p:pic>
        <p:nvPicPr>
          <p:cNvPr id="18" name="図 17">
            <a:extLst>
              <a:ext uri="{FF2B5EF4-FFF2-40B4-BE49-F238E27FC236}">
                <a16:creationId xmlns:a16="http://schemas.microsoft.com/office/drawing/2014/main" id="{82C1571B-86CD-4DC4-8B7A-94703473980C}"/>
              </a:ext>
            </a:extLst>
          </p:cNvPr>
          <p:cNvPicPr>
            <a:picLocks noChangeAspect="1"/>
          </p:cNvPicPr>
          <p:nvPr/>
        </p:nvPicPr>
        <p:blipFill>
          <a:blip r:embed="rId3"/>
          <a:stretch>
            <a:fillRect/>
          </a:stretch>
        </p:blipFill>
        <p:spPr>
          <a:xfrm>
            <a:off x="5042003" y="2789676"/>
            <a:ext cx="3641217" cy="1856804"/>
          </a:xfrm>
          <a:prstGeom prst="rect">
            <a:avLst/>
          </a:prstGeom>
        </p:spPr>
      </p:pic>
      <p:cxnSp>
        <p:nvCxnSpPr>
          <p:cNvPr id="23" name="直線矢印コネクタ 22">
            <a:extLst>
              <a:ext uri="{FF2B5EF4-FFF2-40B4-BE49-F238E27FC236}">
                <a16:creationId xmlns:a16="http://schemas.microsoft.com/office/drawing/2014/main" id="{75B805BB-36B5-47BB-A2B6-C8287C32ED86}"/>
              </a:ext>
            </a:extLst>
          </p:cNvPr>
          <p:cNvCxnSpPr>
            <a:cxnSpLocks/>
            <a:stCxn id="18" idx="2"/>
            <a:endCxn id="28" idx="0"/>
          </p:cNvCxnSpPr>
          <p:nvPr/>
        </p:nvCxnSpPr>
        <p:spPr>
          <a:xfrm>
            <a:off x="6862612" y="4646480"/>
            <a:ext cx="0" cy="25788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楕円 18">
            <a:extLst>
              <a:ext uri="{FF2B5EF4-FFF2-40B4-BE49-F238E27FC236}">
                <a16:creationId xmlns:a16="http://schemas.microsoft.com/office/drawing/2014/main" id="{87934408-4884-4DB7-97EF-33A0D3A6808E}"/>
              </a:ext>
            </a:extLst>
          </p:cNvPr>
          <p:cNvSpPr/>
          <p:nvPr/>
        </p:nvSpPr>
        <p:spPr>
          <a:xfrm>
            <a:off x="8496057" y="3386573"/>
            <a:ext cx="113033" cy="11897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矢印コネクタ 19">
            <a:extLst>
              <a:ext uri="{FF2B5EF4-FFF2-40B4-BE49-F238E27FC236}">
                <a16:creationId xmlns:a16="http://schemas.microsoft.com/office/drawing/2014/main" id="{36BF67BB-ECC6-481C-BD71-A420AE562797}"/>
              </a:ext>
            </a:extLst>
          </p:cNvPr>
          <p:cNvCxnSpPr>
            <a:cxnSpLocks/>
            <a:stCxn id="19" idx="4"/>
          </p:cNvCxnSpPr>
          <p:nvPr/>
        </p:nvCxnSpPr>
        <p:spPr>
          <a:xfrm>
            <a:off x="8552574" y="3505546"/>
            <a:ext cx="0" cy="688514"/>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28" name="図 27">
            <a:extLst>
              <a:ext uri="{FF2B5EF4-FFF2-40B4-BE49-F238E27FC236}">
                <a16:creationId xmlns:a16="http://schemas.microsoft.com/office/drawing/2014/main" id="{EB99844D-8B94-4522-A15B-6AEE0DC15964}"/>
              </a:ext>
            </a:extLst>
          </p:cNvPr>
          <p:cNvPicPr>
            <a:picLocks noChangeAspect="1"/>
          </p:cNvPicPr>
          <p:nvPr/>
        </p:nvPicPr>
        <p:blipFill>
          <a:blip r:embed="rId4"/>
          <a:stretch>
            <a:fillRect/>
          </a:stretch>
        </p:blipFill>
        <p:spPr>
          <a:xfrm>
            <a:off x="5042003" y="4904369"/>
            <a:ext cx="3641217" cy="1856804"/>
          </a:xfrm>
          <a:prstGeom prst="rect">
            <a:avLst/>
          </a:prstGeom>
        </p:spPr>
      </p:pic>
      <p:sp>
        <p:nvSpPr>
          <p:cNvPr id="33" name="矢印: 右 32">
            <a:extLst>
              <a:ext uri="{FF2B5EF4-FFF2-40B4-BE49-F238E27FC236}">
                <a16:creationId xmlns:a16="http://schemas.microsoft.com/office/drawing/2014/main" id="{17432AB5-3D1A-4BEB-9E8D-6D01A39B0AFE}"/>
              </a:ext>
            </a:extLst>
          </p:cNvPr>
          <p:cNvSpPr/>
          <p:nvPr/>
        </p:nvSpPr>
        <p:spPr>
          <a:xfrm>
            <a:off x="4442699" y="3346553"/>
            <a:ext cx="46742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64981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BBEA807-C117-49A1-B69B-2FD8DB9DCF2B}"/>
              </a:ext>
            </a:extLst>
          </p:cNvPr>
          <p:cNvSpPr>
            <a:spLocks noGrp="1"/>
          </p:cNvSpPr>
          <p:nvPr>
            <p:ph type="title"/>
          </p:nvPr>
        </p:nvSpPr>
        <p:spPr/>
        <p:txBody>
          <a:bodyPr>
            <a:normAutofit/>
          </a:bodyPr>
          <a:lstStyle/>
          <a:p>
            <a:r>
              <a:rPr lang="en-US" altLang="ja-JP" dirty="0"/>
              <a:t>3.3 </a:t>
            </a:r>
            <a:r>
              <a:rPr lang="ja-JP" altLang="en-US" dirty="0"/>
              <a:t>データの転記 </a:t>
            </a:r>
            <a:r>
              <a:rPr lang="en-US" altLang="ja-JP" dirty="0"/>
              <a:t>(6) </a:t>
            </a:r>
            <a:r>
              <a:rPr lang="ja-JP" altLang="en-US" dirty="0"/>
              <a:t>その他の項目</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32</a:t>
            </a:fld>
            <a:endParaRPr lang="ja-JP" altLang="en-US"/>
          </a:p>
        </p:txBody>
      </p:sp>
      <p:sp>
        <p:nvSpPr>
          <p:cNvPr id="6" name="テキスト プレースホルダー 5">
            <a:extLst>
              <a:ext uri="{FF2B5EF4-FFF2-40B4-BE49-F238E27FC236}">
                <a16:creationId xmlns:a16="http://schemas.microsoft.com/office/drawing/2014/main" id="{17F7F94B-B7CC-4695-BE17-C356109B701F}"/>
              </a:ext>
            </a:extLst>
          </p:cNvPr>
          <p:cNvSpPr>
            <a:spLocks noGrp="1"/>
          </p:cNvSpPr>
          <p:nvPr>
            <p:ph type="body" sz="quarter" idx="13"/>
          </p:nvPr>
        </p:nvSpPr>
        <p:spPr/>
        <p:txBody>
          <a:bodyPr/>
          <a:lstStyle/>
          <a:p>
            <a:r>
              <a:rPr kumimoji="1" lang="en-US" altLang="ja-JP"/>
              <a:t>3. </a:t>
            </a:r>
            <a:r>
              <a:rPr kumimoji="1" lang="ja-JP" altLang="en-US"/>
              <a:t>推奨データセットに基づくデータの作成</a:t>
            </a:r>
          </a:p>
        </p:txBody>
      </p:sp>
      <p:sp>
        <p:nvSpPr>
          <p:cNvPr id="7" name="テキスト プレースホルダー 6">
            <a:extLst>
              <a:ext uri="{FF2B5EF4-FFF2-40B4-BE49-F238E27FC236}">
                <a16:creationId xmlns:a16="http://schemas.microsoft.com/office/drawing/2014/main" id="{4ED5A407-1DCC-4A43-9C9A-93D8684320AA}"/>
              </a:ext>
            </a:extLst>
          </p:cNvPr>
          <p:cNvSpPr>
            <a:spLocks noGrp="1"/>
          </p:cNvSpPr>
          <p:nvPr>
            <p:ph type="body" sz="quarter" idx="14"/>
          </p:nvPr>
        </p:nvSpPr>
        <p:spPr>
          <a:xfrm>
            <a:off x="207963" y="884238"/>
            <a:ext cx="8728075" cy="501657"/>
          </a:xfrm>
        </p:spPr>
        <p:txBody>
          <a:bodyPr>
            <a:normAutofit/>
          </a:bodyPr>
          <a:lstStyle/>
          <a:p>
            <a:r>
              <a:rPr lang="ja-JP" altLang="en-US"/>
              <a:t>推奨データセットのフォーマットシートに、項目を転記します。</a:t>
            </a:r>
          </a:p>
        </p:txBody>
      </p:sp>
      <p:sp>
        <p:nvSpPr>
          <p:cNvPr id="21" name="テキスト プレースホルダー 20">
            <a:extLst>
              <a:ext uri="{FF2B5EF4-FFF2-40B4-BE49-F238E27FC236}">
                <a16:creationId xmlns:a16="http://schemas.microsoft.com/office/drawing/2014/main" id="{6ACDD3C9-CADA-4B7D-84CE-D3178C3BACB8}"/>
              </a:ext>
            </a:extLst>
          </p:cNvPr>
          <p:cNvSpPr>
            <a:spLocks noGrp="1"/>
          </p:cNvSpPr>
          <p:nvPr>
            <p:ph type="body" sz="quarter" idx="15"/>
          </p:nvPr>
        </p:nvSpPr>
        <p:spPr>
          <a:xfrm>
            <a:off x="207963" y="1563703"/>
            <a:ext cx="8756650" cy="4875197"/>
          </a:xfrm>
        </p:spPr>
        <p:txBody>
          <a:bodyPr/>
          <a:lstStyle/>
          <a:p>
            <a:pPr marL="285750" indent="-285750">
              <a:buFont typeface="Arial" panose="020B0604020202020204" pitchFamily="34" charset="0"/>
              <a:buChar char="•"/>
            </a:pPr>
            <a:r>
              <a:rPr lang="ja-JP" altLang="en-US" dirty="0"/>
              <a:t>転記の方法は、</a:t>
            </a:r>
            <a:r>
              <a:rPr lang="en-US" altLang="ja-JP" dirty="0"/>
              <a:t>(1)</a:t>
            </a:r>
            <a:r>
              <a:rPr lang="ja-JP" altLang="en-US" dirty="0"/>
              <a:t>名前①②と同じです。</a:t>
            </a:r>
          </a:p>
          <a:p>
            <a:pPr marL="285750" indent="-285750">
              <a:buFont typeface="Arial" panose="020B0604020202020204" pitchFamily="34" charset="0"/>
              <a:buChar char="•"/>
            </a:pPr>
            <a:r>
              <a:rPr lang="ja-JP" altLang="en-US" dirty="0"/>
              <a:t>以下の項目については、入力するデータフォーマットが決まっています。</a:t>
            </a:r>
            <a:br>
              <a:rPr lang="ja-JP" altLang="en-US" dirty="0"/>
            </a:br>
            <a:r>
              <a:rPr lang="en-US" altLang="ja-JP" dirty="0"/>
              <a:t>- </a:t>
            </a:r>
            <a:r>
              <a:rPr lang="ja-JP" altLang="en-US" dirty="0"/>
              <a:t>電話番号</a:t>
            </a:r>
            <a:br>
              <a:rPr lang="ja-JP" altLang="en-US" dirty="0"/>
            </a:br>
            <a:r>
              <a:rPr lang="en-US" altLang="ja-JP" dirty="0"/>
              <a:t>- FAX</a:t>
            </a:r>
            <a:r>
              <a:rPr lang="ja-JP" altLang="en-US" dirty="0"/>
              <a:t>番号</a:t>
            </a:r>
            <a:br>
              <a:rPr lang="en-US" altLang="ja-JP" dirty="0"/>
            </a:br>
            <a:r>
              <a:rPr lang="en-US" altLang="ja-JP" dirty="0"/>
              <a:t>- </a:t>
            </a:r>
            <a:r>
              <a:rPr lang="ja-JP" altLang="en-US" dirty="0"/>
              <a:t>内線番号</a:t>
            </a:r>
            <a:br>
              <a:rPr lang="en-US" altLang="ja-JP" dirty="0"/>
            </a:br>
            <a:r>
              <a:rPr lang="en-US" altLang="ja-JP" dirty="0"/>
              <a:t>- </a:t>
            </a:r>
            <a:r>
              <a:rPr lang="ja-JP" altLang="en-US" dirty="0"/>
              <a:t>利用可能曜日</a:t>
            </a:r>
            <a:br>
              <a:rPr lang="en-US" altLang="ja-JP" dirty="0"/>
            </a:br>
            <a:endParaRPr lang="ja-JP" altLang="en-US" dirty="0"/>
          </a:p>
          <a:p>
            <a:pPr marL="285750" indent="-285750">
              <a:buFont typeface="Arial" panose="020B0604020202020204" pitchFamily="34" charset="0"/>
              <a:buChar char="•"/>
            </a:pPr>
            <a:endParaRPr lang="zh-TW" altLang="en-US" dirty="0"/>
          </a:p>
          <a:p>
            <a:pPr marL="285750" indent="-285750">
              <a:buFont typeface="Arial" panose="020B0604020202020204" pitchFamily="34" charset="0"/>
              <a:buChar char="•"/>
            </a:pPr>
            <a:endParaRPr lang="ja-JP" altLang="en-US" dirty="0"/>
          </a:p>
        </p:txBody>
      </p:sp>
    </p:spTree>
    <p:extLst>
      <p:ext uri="{BB962C8B-B14F-4D97-AF65-F5344CB8AC3E}">
        <p14:creationId xmlns:p14="http://schemas.microsoft.com/office/powerpoint/2010/main" val="2665880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BBEA807-C117-49A1-B69B-2FD8DB9DCF2B}"/>
              </a:ext>
            </a:extLst>
          </p:cNvPr>
          <p:cNvSpPr>
            <a:spLocks noGrp="1"/>
          </p:cNvSpPr>
          <p:nvPr>
            <p:ph type="title"/>
          </p:nvPr>
        </p:nvSpPr>
        <p:spPr/>
        <p:txBody>
          <a:bodyPr>
            <a:normAutofit/>
          </a:bodyPr>
          <a:lstStyle/>
          <a:p>
            <a:r>
              <a:rPr lang="en-US" altLang="ja-JP" dirty="0"/>
              <a:t>3.4 </a:t>
            </a:r>
            <a:r>
              <a:rPr lang="ja-JP" altLang="en-US" dirty="0"/>
              <a:t>推奨データセットに基づいたデータ作成後の作業</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33</a:t>
            </a:fld>
            <a:endParaRPr lang="ja-JP" altLang="en-US"/>
          </a:p>
        </p:txBody>
      </p:sp>
      <p:sp>
        <p:nvSpPr>
          <p:cNvPr id="6" name="テキスト プレースホルダー 5">
            <a:extLst>
              <a:ext uri="{FF2B5EF4-FFF2-40B4-BE49-F238E27FC236}">
                <a16:creationId xmlns:a16="http://schemas.microsoft.com/office/drawing/2014/main" id="{17F7F94B-B7CC-4695-BE17-C356109B701F}"/>
              </a:ext>
            </a:extLst>
          </p:cNvPr>
          <p:cNvSpPr>
            <a:spLocks noGrp="1"/>
          </p:cNvSpPr>
          <p:nvPr>
            <p:ph type="body" sz="quarter" idx="13"/>
          </p:nvPr>
        </p:nvSpPr>
        <p:spPr/>
        <p:txBody>
          <a:bodyPr/>
          <a:lstStyle/>
          <a:p>
            <a:r>
              <a:rPr kumimoji="1" lang="en-US" altLang="ja-JP"/>
              <a:t>3. </a:t>
            </a:r>
            <a:r>
              <a:rPr kumimoji="1" lang="ja-JP" altLang="en-US"/>
              <a:t>推奨データセットに基づくデータの作成</a:t>
            </a:r>
          </a:p>
        </p:txBody>
      </p:sp>
      <p:sp>
        <p:nvSpPr>
          <p:cNvPr id="7" name="テキスト プレースホルダー 6">
            <a:extLst>
              <a:ext uri="{FF2B5EF4-FFF2-40B4-BE49-F238E27FC236}">
                <a16:creationId xmlns:a16="http://schemas.microsoft.com/office/drawing/2014/main" id="{4ED5A407-1DCC-4A43-9C9A-93D8684320AA}"/>
              </a:ext>
            </a:extLst>
          </p:cNvPr>
          <p:cNvSpPr>
            <a:spLocks noGrp="1"/>
          </p:cNvSpPr>
          <p:nvPr>
            <p:ph type="body" sz="quarter" idx="14"/>
          </p:nvPr>
        </p:nvSpPr>
        <p:spPr>
          <a:xfrm>
            <a:off x="207963" y="884238"/>
            <a:ext cx="8728075" cy="501657"/>
          </a:xfrm>
        </p:spPr>
        <p:txBody>
          <a:bodyPr>
            <a:normAutofit/>
          </a:bodyPr>
          <a:lstStyle/>
          <a:p>
            <a:r>
              <a:rPr lang="ja-JP" altLang="en-US"/>
              <a:t>推奨データセットの作成が完了したら、そのデータを公開しましょう。</a:t>
            </a:r>
          </a:p>
        </p:txBody>
      </p:sp>
      <p:sp>
        <p:nvSpPr>
          <p:cNvPr id="21" name="テキスト プレースホルダー 20">
            <a:extLst>
              <a:ext uri="{FF2B5EF4-FFF2-40B4-BE49-F238E27FC236}">
                <a16:creationId xmlns:a16="http://schemas.microsoft.com/office/drawing/2014/main" id="{6ACDD3C9-CADA-4B7D-84CE-D3178C3BACB8}"/>
              </a:ext>
            </a:extLst>
          </p:cNvPr>
          <p:cNvSpPr>
            <a:spLocks noGrp="1"/>
          </p:cNvSpPr>
          <p:nvPr>
            <p:ph type="body" sz="quarter" idx="15"/>
          </p:nvPr>
        </p:nvSpPr>
        <p:spPr>
          <a:xfrm>
            <a:off x="207963" y="1563703"/>
            <a:ext cx="8756650" cy="5012599"/>
          </a:xfrm>
        </p:spPr>
        <p:txBody>
          <a:bodyPr/>
          <a:lstStyle/>
          <a:p>
            <a:pPr marL="285750" indent="-285750">
              <a:buFont typeface="Arial" panose="020B0604020202020204" pitchFamily="34" charset="0"/>
              <a:buChar char="•"/>
            </a:pPr>
            <a:r>
              <a:rPr lang="ja-JP" altLang="en-US"/>
              <a:t>推奨データセットの作成が完了したら、そのデータをオープンデータとして</a:t>
            </a:r>
            <a:br>
              <a:rPr lang="ja-JP" altLang="en-US"/>
            </a:br>
            <a:r>
              <a:rPr lang="ja-JP" altLang="en-US"/>
              <a:t>所属の地方公共団体が管理する</a:t>
            </a:r>
            <a:r>
              <a:rPr lang="en-US" altLang="ja-JP"/>
              <a:t>web</a:t>
            </a:r>
            <a:r>
              <a:rPr lang="ja-JP" altLang="en-US"/>
              <a:t>ページまたはカタログサイトに公開しましょう。</a:t>
            </a:r>
            <a:br>
              <a:rPr lang="ja-JP" altLang="en-US"/>
            </a:br>
            <a:r>
              <a:rPr lang="en-US" altLang="ja-JP"/>
              <a:t>※ </a:t>
            </a:r>
            <a:r>
              <a:rPr lang="ja-JP" altLang="en-US"/>
              <a:t>公開の方法は基礎編にて説明しています。</a:t>
            </a:r>
          </a:p>
          <a:p>
            <a:pPr marL="285750" indent="-285750">
              <a:buFont typeface="Arial" panose="020B0604020202020204" pitchFamily="34" charset="0"/>
              <a:buChar char="•"/>
            </a:pPr>
            <a:r>
              <a:rPr lang="ja-JP" altLang="en-US"/>
              <a:t>公開が完了したら、以下の</a:t>
            </a:r>
            <a:r>
              <a:rPr lang="en-US" altLang="ja-JP"/>
              <a:t>URL</a:t>
            </a:r>
            <a:r>
              <a:rPr lang="ja-JP" altLang="en-US"/>
              <a:t>にあるフォームから、登録したことを報告しましょう。</a:t>
            </a:r>
            <a:br>
              <a:rPr lang="ja-JP" altLang="en-US"/>
            </a:br>
            <a:r>
              <a:rPr lang="ja-JP" altLang="en-US"/>
              <a:t>政府</a:t>
            </a:r>
            <a:r>
              <a:rPr lang="en-US" altLang="ja-JP"/>
              <a:t>CIO</a:t>
            </a:r>
            <a:r>
              <a:rPr lang="ja-JP" altLang="en-US"/>
              <a:t>ポータル内ページ	</a:t>
            </a:r>
            <a:r>
              <a:rPr lang="en-US" altLang="ja-JP">
                <a:hlinkClick r:id="rId3"/>
              </a:rPr>
              <a:t>https://cio.go.jp/policy-opendata#dataset</a:t>
            </a:r>
            <a:br>
              <a:rPr lang="en-US" altLang="ja-JP"/>
            </a:br>
            <a:r>
              <a:rPr lang="ja-JP" altLang="en-US"/>
              <a:t>直リンク</a:t>
            </a:r>
            <a:r>
              <a:rPr lang="en-US" altLang="ja-JP"/>
              <a:t>	 </a:t>
            </a:r>
            <a:r>
              <a:rPr lang="en-US" altLang="ja-JP">
                <a:hlinkClick r:id="rId4"/>
              </a:rPr>
              <a:t>https://www.kantei.go.jp/jp/forms/input_dataset_riyo_renraku.html</a:t>
            </a:r>
            <a:endParaRPr lang="en-US" altLang="ja-JP"/>
          </a:p>
          <a:p>
            <a:pPr marL="285750" indent="-285750">
              <a:buFont typeface="Arial" panose="020B0604020202020204" pitchFamily="34" charset="0"/>
              <a:buChar char="•"/>
            </a:pPr>
            <a:endParaRPr lang="ja-JP" altLang="en-US"/>
          </a:p>
          <a:p>
            <a:pPr marL="285750" indent="-285750">
              <a:buFont typeface="Arial" panose="020B0604020202020204" pitchFamily="34" charset="0"/>
              <a:buChar char="•"/>
            </a:pPr>
            <a:endParaRPr lang="ja-JP" altLang="en-US"/>
          </a:p>
          <a:p>
            <a:pPr marL="285750" indent="-285750">
              <a:buFont typeface="Arial" panose="020B0604020202020204" pitchFamily="34" charset="0"/>
              <a:buChar char="•"/>
            </a:pPr>
            <a:endParaRPr lang="zh-TW" altLang="en-US"/>
          </a:p>
          <a:p>
            <a:pPr marL="285750" indent="-285750">
              <a:buFont typeface="Arial" panose="020B0604020202020204" pitchFamily="34" charset="0"/>
              <a:buChar char="•"/>
            </a:pPr>
            <a:endParaRPr lang="ja-JP" altLang="en-US"/>
          </a:p>
        </p:txBody>
      </p:sp>
      <p:pic>
        <p:nvPicPr>
          <p:cNvPr id="9" name="図 8">
            <a:extLst>
              <a:ext uri="{FF2B5EF4-FFF2-40B4-BE49-F238E27FC236}">
                <a16:creationId xmlns:a16="http://schemas.microsoft.com/office/drawing/2014/main" id="{9EBC1C1E-E923-452F-96D5-54A0E20F4B69}"/>
              </a:ext>
            </a:extLst>
          </p:cNvPr>
          <p:cNvPicPr>
            <a:picLocks noChangeAspect="1"/>
          </p:cNvPicPr>
          <p:nvPr/>
        </p:nvPicPr>
        <p:blipFill>
          <a:blip r:embed="rId5"/>
          <a:stretch>
            <a:fillRect/>
          </a:stretch>
        </p:blipFill>
        <p:spPr>
          <a:xfrm>
            <a:off x="2232552" y="3140968"/>
            <a:ext cx="3511662" cy="3110128"/>
          </a:xfrm>
          <a:prstGeom prst="rect">
            <a:avLst/>
          </a:prstGeom>
        </p:spPr>
      </p:pic>
      <p:sp>
        <p:nvSpPr>
          <p:cNvPr id="10" name="テキスト ボックス 9">
            <a:extLst>
              <a:ext uri="{FF2B5EF4-FFF2-40B4-BE49-F238E27FC236}">
                <a16:creationId xmlns:a16="http://schemas.microsoft.com/office/drawing/2014/main" id="{C195B49E-6688-4BFE-A5DA-9229748B5F5E}"/>
              </a:ext>
            </a:extLst>
          </p:cNvPr>
          <p:cNvSpPr txBox="1"/>
          <p:nvPr/>
        </p:nvSpPr>
        <p:spPr>
          <a:xfrm>
            <a:off x="2028879" y="6217567"/>
            <a:ext cx="3895618" cy="307777"/>
          </a:xfrm>
          <a:prstGeom prst="rect">
            <a:avLst/>
          </a:prstGeom>
          <a:noFill/>
        </p:spPr>
        <p:txBody>
          <a:bodyPr wrap="none" rtlCol="0">
            <a:spAutoFit/>
          </a:bodyPr>
          <a:lstStyle/>
          <a:p>
            <a:r>
              <a:rPr kumimoji="1" lang="ja-JP" altLang="en-US" sz="1400"/>
              <a:t>自治体による推奨データセット利用状況連絡フォーム</a:t>
            </a:r>
          </a:p>
        </p:txBody>
      </p:sp>
    </p:spTree>
    <p:extLst>
      <p:ext uri="{BB962C8B-B14F-4D97-AF65-F5344CB8AC3E}">
        <p14:creationId xmlns:p14="http://schemas.microsoft.com/office/powerpoint/2010/main" val="603190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566738" y="3178636"/>
            <a:ext cx="1619354" cy="430887"/>
          </a:xfrm>
          <a:prstGeom prst="rect">
            <a:avLst/>
          </a:prstGeom>
          <a:noFill/>
          <a:ln w="9525">
            <a:noFill/>
            <a:miter lim="800000"/>
            <a:headEnd/>
            <a:tailEnd/>
          </a:ln>
          <a:effectLst/>
        </p:spPr>
        <p:txBody>
          <a:bodyPr wrap="none">
            <a:spAutoFit/>
          </a:bodyPr>
          <a:lstStyle/>
          <a:p>
            <a:pPr>
              <a:lnSpc>
                <a:spcPct val="100000"/>
              </a:lnSpc>
            </a:pPr>
            <a:r>
              <a:rPr lang="ja-JP" altLang="en-US" sz="2200">
                <a:solidFill>
                  <a:schemeClr val="bg1">
                    <a:lumMod val="85000"/>
                  </a:schemeClr>
                </a:solidFill>
                <a:latin typeface="+mj-ea"/>
                <a:ea typeface="+mj-ea"/>
              </a:rPr>
              <a:t>１</a:t>
            </a:r>
            <a:r>
              <a:rPr lang="en-US" altLang="ja-JP" sz="2200">
                <a:solidFill>
                  <a:schemeClr val="bg1">
                    <a:lumMod val="85000"/>
                  </a:schemeClr>
                </a:solidFill>
                <a:latin typeface="+mj-ea"/>
                <a:ea typeface="+mj-ea"/>
              </a:rPr>
              <a:t>.</a:t>
            </a:r>
            <a:r>
              <a:rPr lang="ja-JP" altLang="en-US" sz="2200">
                <a:solidFill>
                  <a:schemeClr val="bg1">
                    <a:lumMod val="85000"/>
                  </a:schemeClr>
                </a:solidFill>
                <a:latin typeface="+mj-ea"/>
                <a:ea typeface="+mj-ea"/>
              </a:rPr>
              <a:t> はじめに</a:t>
            </a:r>
          </a:p>
        </p:txBody>
      </p:sp>
      <p:sp>
        <p:nvSpPr>
          <p:cNvPr id="7" name="Text Box 31">
            <a:extLst>
              <a:ext uri="{FF2B5EF4-FFF2-40B4-BE49-F238E27FC236}">
                <a16:creationId xmlns:a16="http://schemas.microsoft.com/office/drawing/2014/main" id="{2AA45135-99A0-4D96-8159-29900E9825E7}"/>
              </a:ext>
            </a:extLst>
          </p:cNvPr>
          <p:cNvSpPr txBox="1">
            <a:spLocks noChangeArrowheads="1"/>
          </p:cNvSpPr>
          <p:nvPr/>
        </p:nvSpPr>
        <p:spPr bwMode="gray">
          <a:xfrm>
            <a:off x="566738" y="3677429"/>
            <a:ext cx="4576894" cy="430887"/>
          </a:xfrm>
          <a:prstGeom prst="rect">
            <a:avLst/>
          </a:prstGeom>
          <a:noFill/>
          <a:ln w="9525">
            <a:noFill/>
            <a:miter lim="800000"/>
            <a:headEnd/>
            <a:tailEnd/>
          </a:ln>
          <a:effectLst/>
        </p:spPr>
        <p:txBody>
          <a:bodyPr wrap="none">
            <a:spAutoFit/>
          </a:bodyPr>
          <a:lstStyle/>
          <a:p>
            <a:pPr>
              <a:lnSpc>
                <a:spcPct val="100000"/>
              </a:lnSpc>
            </a:pPr>
            <a:r>
              <a:rPr lang="ja-JP" altLang="en-US" sz="2200">
                <a:solidFill>
                  <a:schemeClr val="bg1">
                    <a:lumMod val="85000"/>
                  </a:schemeClr>
                </a:solidFill>
                <a:latin typeface="+mj-ea"/>
                <a:ea typeface="+mj-ea"/>
              </a:rPr>
              <a:t>２</a:t>
            </a:r>
            <a:r>
              <a:rPr lang="en-US" altLang="ja-JP" sz="2200">
                <a:solidFill>
                  <a:schemeClr val="bg1">
                    <a:lumMod val="85000"/>
                  </a:schemeClr>
                </a:solidFill>
                <a:latin typeface="+mj-ea"/>
                <a:ea typeface="+mj-ea"/>
              </a:rPr>
              <a:t>. </a:t>
            </a:r>
            <a:r>
              <a:rPr lang="ja-JP" altLang="en-US" sz="2200">
                <a:solidFill>
                  <a:schemeClr val="bg1">
                    <a:lumMod val="85000"/>
                  </a:schemeClr>
                </a:solidFill>
                <a:latin typeface="+mj-ea"/>
                <a:ea typeface="+mj-ea"/>
              </a:rPr>
              <a:t>推奨データセットの項目と確認事項</a:t>
            </a:r>
          </a:p>
        </p:txBody>
      </p:sp>
      <p:sp>
        <p:nvSpPr>
          <p:cNvPr id="4" name="Text Box 31">
            <a:extLst>
              <a:ext uri="{FF2B5EF4-FFF2-40B4-BE49-F238E27FC236}">
                <a16:creationId xmlns:a16="http://schemas.microsoft.com/office/drawing/2014/main" id="{E1212434-9410-4F57-AD7B-95258AA94799}"/>
              </a:ext>
            </a:extLst>
          </p:cNvPr>
          <p:cNvSpPr txBox="1">
            <a:spLocks noChangeArrowheads="1"/>
          </p:cNvSpPr>
          <p:nvPr/>
        </p:nvSpPr>
        <p:spPr bwMode="gray">
          <a:xfrm>
            <a:off x="566738" y="4668029"/>
            <a:ext cx="5514651" cy="430887"/>
          </a:xfrm>
          <a:prstGeom prst="rect">
            <a:avLst/>
          </a:prstGeom>
          <a:noFill/>
          <a:ln w="9525">
            <a:noFill/>
            <a:miter lim="800000"/>
            <a:headEnd/>
            <a:tailEnd/>
          </a:ln>
          <a:effectLst/>
        </p:spPr>
        <p:txBody>
          <a:bodyPr wrap="none">
            <a:spAutoFit/>
          </a:bodyPr>
          <a:lstStyle/>
          <a:p>
            <a:pPr>
              <a:lnSpc>
                <a:spcPct val="100000"/>
              </a:lnSpc>
            </a:pPr>
            <a:r>
              <a:rPr lang="ja-JP" altLang="en-US" sz="2200" dirty="0">
                <a:latin typeface="+mj-ea"/>
                <a:ea typeface="+mj-ea"/>
              </a:rPr>
              <a:t>４</a:t>
            </a:r>
            <a:r>
              <a:rPr lang="en-US" altLang="ja-JP" sz="2200" dirty="0">
                <a:latin typeface="+mj-ea"/>
                <a:ea typeface="+mj-ea"/>
              </a:rPr>
              <a:t>.</a:t>
            </a:r>
            <a:r>
              <a:rPr lang="ja-JP" altLang="en-US" sz="2200" dirty="0">
                <a:latin typeface="+mj-ea"/>
                <a:ea typeface="+mj-ea"/>
              </a:rPr>
              <a:t> 推奨データセットに基づくデータのメンテナンス</a:t>
            </a:r>
          </a:p>
        </p:txBody>
      </p:sp>
      <p:sp>
        <p:nvSpPr>
          <p:cNvPr id="5" name="Text Box 31">
            <a:extLst>
              <a:ext uri="{FF2B5EF4-FFF2-40B4-BE49-F238E27FC236}">
                <a16:creationId xmlns:a16="http://schemas.microsoft.com/office/drawing/2014/main" id="{85166C38-3765-4481-A804-F3BEDF46718B}"/>
              </a:ext>
            </a:extLst>
          </p:cNvPr>
          <p:cNvSpPr txBox="1">
            <a:spLocks noChangeArrowheads="1"/>
          </p:cNvSpPr>
          <p:nvPr/>
        </p:nvSpPr>
        <p:spPr bwMode="gray">
          <a:xfrm>
            <a:off x="566738" y="4172729"/>
            <a:ext cx="4804520" cy="430887"/>
          </a:xfrm>
          <a:prstGeom prst="rect">
            <a:avLst/>
          </a:prstGeom>
          <a:noFill/>
          <a:ln w="9525">
            <a:noFill/>
            <a:miter lim="800000"/>
            <a:headEnd/>
            <a:tailEnd/>
          </a:ln>
          <a:effectLst/>
        </p:spPr>
        <p:txBody>
          <a:bodyPr wrap="none">
            <a:spAutoFit/>
          </a:bodyPr>
          <a:lstStyle/>
          <a:p>
            <a:pPr>
              <a:lnSpc>
                <a:spcPct val="100000"/>
              </a:lnSpc>
            </a:pPr>
            <a:r>
              <a:rPr lang="ja-JP" altLang="en-US" sz="2200" dirty="0">
                <a:solidFill>
                  <a:schemeClr val="bg1">
                    <a:lumMod val="85000"/>
                  </a:schemeClr>
                </a:solidFill>
                <a:latin typeface="+mj-ea"/>
                <a:ea typeface="+mj-ea"/>
              </a:rPr>
              <a:t>３</a:t>
            </a:r>
            <a:r>
              <a:rPr lang="en-US" altLang="ja-JP" sz="2200" dirty="0">
                <a:solidFill>
                  <a:schemeClr val="bg1">
                    <a:lumMod val="85000"/>
                  </a:schemeClr>
                </a:solidFill>
                <a:latin typeface="+mj-ea"/>
                <a:ea typeface="+mj-ea"/>
              </a:rPr>
              <a:t>. </a:t>
            </a:r>
            <a:r>
              <a:rPr lang="ja-JP" altLang="en-US" sz="2200" dirty="0">
                <a:solidFill>
                  <a:schemeClr val="bg1">
                    <a:lumMod val="85000"/>
                  </a:schemeClr>
                </a:solidFill>
                <a:latin typeface="+mj-ea"/>
                <a:ea typeface="+mj-ea"/>
              </a:rPr>
              <a:t>推奨データセットに基づくデータの作成</a:t>
            </a:r>
          </a:p>
        </p:txBody>
      </p:sp>
    </p:spTree>
    <p:extLst>
      <p:ext uri="{BB962C8B-B14F-4D97-AF65-F5344CB8AC3E}">
        <p14:creationId xmlns:p14="http://schemas.microsoft.com/office/powerpoint/2010/main" val="3344376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BBEA807-C117-49A1-B69B-2FD8DB9DCF2B}"/>
              </a:ext>
            </a:extLst>
          </p:cNvPr>
          <p:cNvSpPr>
            <a:spLocks noGrp="1"/>
          </p:cNvSpPr>
          <p:nvPr>
            <p:ph type="title"/>
          </p:nvPr>
        </p:nvSpPr>
        <p:spPr/>
        <p:txBody>
          <a:bodyPr>
            <a:normAutofit/>
          </a:bodyPr>
          <a:lstStyle/>
          <a:p>
            <a:r>
              <a:rPr lang="en-US" altLang="ja-JP" dirty="0"/>
              <a:t>4.1 </a:t>
            </a:r>
            <a:r>
              <a:rPr lang="ja-JP" altLang="en-US" dirty="0"/>
              <a:t>推奨データセットに基づくデータのメンテナンス</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35</a:t>
            </a:fld>
            <a:endParaRPr lang="ja-JP" altLang="en-US"/>
          </a:p>
        </p:txBody>
      </p:sp>
      <p:sp>
        <p:nvSpPr>
          <p:cNvPr id="6" name="テキスト プレースホルダー 5">
            <a:extLst>
              <a:ext uri="{FF2B5EF4-FFF2-40B4-BE49-F238E27FC236}">
                <a16:creationId xmlns:a16="http://schemas.microsoft.com/office/drawing/2014/main" id="{17F7F94B-B7CC-4695-BE17-C356109B701F}"/>
              </a:ext>
            </a:extLst>
          </p:cNvPr>
          <p:cNvSpPr>
            <a:spLocks noGrp="1"/>
          </p:cNvSpPr>
          <p:nvPr>
            <p:ph type="body" sz="quarter" idx="13"/>
          </p:nvPr>
        </p:nvSpPr>
        <p:spPr/>
        <p:txBody>
          <a:bodyPr/>
          <a:lstStyle/>
          <a:p>
            <a:r>
              <a:rPr kumimoji="1" lang="ja-JP" altLang="en-US" dirty="0"/>
              <a:t>４</a:t>
            </a:r>
            <a:r>
              <a:rPr kumimoji="1" lang="en-US" altLang="ja-JP" dirty="0"/>
              <a:t>. </a:t>
            </a:r>
            <a:r>
              <a:rPr kumimoji="1" lang="ja-JP" altLang="en-US" dirty="0"/>
              <a:t>推奨データセットに基づくデータのメンテナンス</a:t>
            </a:r>
          </a:p>
        </p:txBody>
      </p:sp>
      <p:sp>
        <p:nvSpPr>
          <p:cNvPr id="7" name="テキスト プレースホルダー 6">
            <a:extLst>
              <a:ext uri="{FF2B5EF4-FFF2-40B4-BE49-F238E27FC236}">
                <a16:creationId xmlns:a16="http://schemas.microsoft.com/office/drawing/2014/main" id="{4ED5A407-1DCC-4A43-9C9A-93D8684320AA}"/>
              </a:ext>
            </a:extLst>
          </p:cNvPr>
          <p:cNvSpPr>
            <a:spLocks noGrp="1"/>
          </p:cNvSpPr>
          <p:nvPr>
            <p:ph type="body" sz="quarter" idx="14"/>
          </p:nvPr>
        </p:nvSpPr>
        <p:spPr>
          <a:xfrm>
            <a:off x="207963" y="884238"/>
            <a:ext cx="8728075" cy="501657"/>
          </a:xfrm>
        </p:spPr>
        <p:txBody>
          <a:bodyPr>
            <a:normAutofit/>
          </a:bodyPr>
          <a:lstStyle/>
          <a:p>
            <a:r>
              <a:rPr lang="ja-JP" altLang="en-US" dirty="0"/>
              <a:t>介護サービス事業所一覧に変更があれば、推奨データに基づくデータも更新しましょう。</a:t>
            </a:r>
          </a:p>
        </p:txBody>
      </p:sp>
      <p:sp>
        <p:nvSpPr>
          <p:cNvPr id="21" name="テキスト プレースホルダー 20">
            <a:extLst>
              <a:ext uri="{FF2B5EF4-FFF2-40B4-BE49-F238E27FC236}">
                <a16:creationId xmlns:a16="http://schemas.microsoft.com/office/drawing/2014/main" id="{6ACDD3C9-CADA-4B7D-84CE-D3178C3BACB8}"/>
              </a:ext>
            </a:extLst>
          </p:cNvPr>
          <p:cNvSpPr>
            <a:spLocks noGrp="1"/>
          </p:cNvSpPr>
          <p:nvPr>
            <p:ph type="body" sz="quarter" idx="15"/>
          </p:nvPr>
        </p:nvSpPr>
        <p:spPr>
          <a:xfrm>
            <a:off x="207963" y="1563703"/>
            <a:ext cx="8756650" cy="2170097"/>
          </a:xfrm>
        </p:spPr>
        <p:txBody>
          <a:bodyPr/>
          <a:lstStyle/>
          <a:p>
            <a:endParaRPr lang="ja-JP" altLang="en-US" dirty="0"/>
          </a:p>
          <a:p>
            <a:pPr marL="285750" indent="-285750">
              <a:buFont typeface="Arial" panose="020B0604020202020204" pitchFamily="34" charset="0"/>
              <a:buChar char="•"/>
            </a:pPr>
            <a:r>
              <a:rPr lang="ja-JP" altLang="en-US" dirty="0"/>
              <a:t>データの追加</a:t>
            </a:r>
          </a:p>
          <a:p>
            <a:pPr marL="285750" indent="-285750">
              <a:buFont typeface="Arial" panose="020B0604020202020204" pitchFamily="34" charset="0"/>
              <a:buChar char="•"/>
            </a:pPr>
            <a:r>
              <a:rPr lang="ja-JP" altLang="en-US" dirty="0"/>
              <a:t>データの修正</a:t>
            </a:r>
          </a:p>
          <a:p>
            <a:pPr marL="285750" indent="-285750">
              <a:buFont typeface="Arial" panose="020B0604020202020204" pitchFamily="34" charset="0"/>
              <a:buChar char="•"/>
            </a:pPr>
            <a:r>
              <a:rPr lang="ja-JP" altLang="en-US" dirty="0"/>
              <a:t>データの削除</a:t>
            </a:r>
          </a:p>
          <a:p>
            <a:r>
              <a:rPr lang="ja-JP" altLang="en-US" dirty="0"/>
              <a:t>の方法を、このあと説明します。</a:t>
            </a:r>
          </a:p>
        </p:txBody>
      </p:sp>
    </p:spTree>
    <p:extLst>
      <p:ext uri="{BB962C8B-B14F-4D97-AF65-F5344CB8AC3E}">
        <p14:creationId xmlns:p14="http://schemas.microsoft.com/office/powerpoint/2010/main" val="45815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BBEA807-C117-49A1-B69B-2FD8DB9DCF2B}"/>
              </a:ext>
            </a:extLst>
          </p:cNvPr>
          <p:cNvSpPr>
            <a:spLocks noGrp="1"/>
          </p:cNvSpPr>
          <p:nvPr>
            <p:ph type="title"/>
          </p:nvPr>
        </p:nvSpPr>
        <p:spPr/>
        <p:txBody>
          <a:bodyPr>
            <a:normAutofit/>
          </a:bodyPr>
          <a:lstStyle/>
          <a:p>
            <a:r>
              <a:rPr lang="en-US" altLang="ja-JP" dirty="0"/>
              <a:t>4.2 </a:t>
            </a:r>
            <a:r>
              <a:rPr lang="ja-JP" altLang="en-US" dirty="0"/>
              <a:t>データの追加</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36</a:t>
            </a:fld>
            <a:endParaRPr lang="ja-JP" altLang="en-US"/>
          </a:p>
        </p:txBody>
      </p:sp>
      <p:sp>
        <p:nvSpPr>
          <p:cNvPr id="6" name="テキスト プレースホルダー 5">
            <a:extLst>
              <a:ext uri="{FF2B5EF4-FFF2-40B4-BE49-F238E27FC236}">
                <a16:creationId xmlns:a16="http://schemas.microsoft.com/office/drawing/2014/main" id="{17F7F94B-B7CC-4695-BE17-C356109B701F}"/>
              </a:ext>
            </a:extLst>
          </p:cNvPr>
          <p:cNvSpPr>
            <a:spLocks noGrp="1"/>
          </p:cNvSpPr>
          <p:nvPr>
            <p:ph type="body" sz="quarter" idx="13"/>
          </p:nvPr>
        </p:nvSpPr>
        <p:spPr/>
        <p:txBody>
          <a:bodyPr/>
          <a:lstStyle/>
          <a:p>
            <a:r>
              <a:rPr kumimoji="1" lang="ja-JP" altLang="en-US" dirty="0"/>
              <a:t>４</a:t>
            </a:r>
            <a:r>
              <a:rPr kumimoji="1" lang="en-US" altLang="ja-JP" dirty="0"/>
              <a:t>. </a:t>
            </a:r>
            <a:r>
              <a:rPr kumimoji="1" lang="ja-JP" altLang="en-US" dirty="0"/>
              <a:t>推奨データセットに基づくデータのメンテナンス</a:t>
            </a:r>
          </a:p>
        </p:txBody>
      </p:sp>
      <p:sp>
        <p:nvSpPr>
          <p:cNvPr id="7" name="テキスト プレースホルダー 6">
            <a:extLst>
              <a:ext uri="{FF2B5EF4-FFF2-40B4-BE49-F238E27FC236}">
                <a16:creationId xmlns:a16="http://schemas.microsoft.com/office/drawing/2014/main" id="{4ED5A407-1DCC-4A43-9C9A-93D8684320AA}"/>
              </a:ext>
            </a:extLst>
          </p:cNvPr>
          <p:cNvSpPr>
            <a:spLocks noGrp="1"/>
          </p:cNvSpPr>
          <p:nvPr>
            <p:ph type="body" sz="quarter" idx="14"/>
          </p:nvPr>
        </p:nvSpPr>
        <p:spPr>
          <a:xfrm>
            <a:off x="207963" y="884238"/>
            <a:ext cx="8728075" cy="501657"/>
          </a:xfrm>
        </p:spPr>
        <p:txBody>
          <a:bodyPr>
            <a:normAutofit/>
          </a:bodyPr>
          <a:lstStyle/>
          <a:p>
            <a:r>
              <a:rPr lang="ja-JP" altLang="en-US" dirty="0"/>
              <a:t>データを追加するときは、推奨データセットに基づくデータの末尾に転記しましょう。</a:t>
            </a:r>
          </a:p>
        </p:txBody>
      </p:sp>
      <p:sp>
        <p:nvSpPr>
          <p:cNvPr id="21" name="テキスト プレースホルダー 20">
            <a:extLst>
              <a:ext uri="{FF2B5EF4-FFF2-40B4-BE49-F238E27FC236}">
                <a16:creationId xmlns:a16="http://schemas.microsoft.com/office/drawing/2014/main" id="{6ACDD3C9-CADA-4B7D-84CE-D3178C3BACB8}"/>
              </a:ext>
            </a:extLst>
          </p:cNvPr>
          <p:cNvSpPr>
            <a:spLocks noGrp="1"/>
          </p:cNvSpPr>
          <p:nvPr>
            <p:ph type="body" sz="quarter" idx="15"/>
          </p:nvPr>
        </p:nvSpPr>
        <p:spPr>
          <a:xfrm>
            <a:off x="207963" y="1563703"/>
            <a:ext cx="8756650" cy="1160447"/>
          </a:xfrm>
        </p:spPr>
        <p:txBody>
          <a:bodyPr>
            <a:normAutofit fontScale="92500" lnSpcReduction="10000"/>
          </a:bodyPr>
          <a:lstStyle/>
          <a:p>
            <a:pPr marL="285750" indent="-285750">
              <a:buFont typeface="Arial" panose="020B0604020202020204" pitchFamily="34" charset="0"/>
              <a:buChar char="•"/>
            </a:pPr>
            <a:r>
              <a:rPr lang="ja-JP" altLang="en-US"/>
              <a:t>推奨データセットに基づくデータの末尾に転記します（背景が灰色になっていてもかまいません）。</a:t>
            </a:r>
            <a:endParaRPr lang="ja-JP" altLang="en-US" dirty="0"/>
          </a:p>
          <a:p>
            <a:pPr marL="285750" indent="-285750">
              <a:buFont typeface="Arial" panose="020B0604020202020204" pitchFamily="34" charset="0"/>
              <a:buChar char="•"/>
            </a:pPr>
            <a:r>
              <a:rPr lang="ja-JP" altLang="en-US" dirty="0"/>
              <a:t>転記の方法は「３</a:t>
            </a:r>
            <a:r>
              <a:rPr lang="en-US" altLang="ja-JP" dirty="0"/>
              <a:t>. </a:t>
            </a:r>
            <a:r>
              <a:rPr lang="ja-JP" altLang="en-US" dirty="0"/>
              <a:t>推奨データセットに基づくデータの作成」と同じです。</a:t>
            </a:r>
            <a:br>
              <a:rPr lang="ja-JP" altLang="en-US" dirty="0"/>
            </a:br>
            <a:r>
              <a:rPr lang="ja-JP" altLang="en-US" dirty="0"/>
              <a:t>（緯度・経度等も、「地理院マップシート」を使って追加対象の施設の住所から計算しましょう）</a:t>
            </a:r>
          </a:p>
          <a:p>
            <a:pPr marL="285750" indent="-285750">
              <a:buFont typeface="Arial" panose="020B0604020202020204" pitchFamily="34" charset="0"/>
              <a:buChar char="•"/>
            </a:pPr>
            <a:r>
              <a:rPr lang="ja-JP" altLang="en-US" dirty="0"/>
              <a:t>転記が完了すると、その部分の背景が白くなります。</a:t>
            </a:r>
          </a:p>
          <a:p>
            <a:pPr marL="285750" indent="-285750">
              <a:buFont typeface="Arial" panose="020B0604020202020204" pitchFamily="34" charset="0"/>
              <a:buChar char="•"/>
            </a:pPr>
            <a:endParaRPr lang="zh-TW" altLang="en-US" dirty="0"/>
          </a:p>
          <a:p>
            <a:pPr marL="285750" indent="-285750">
              <a:buFont typeface="Arial" panose="020B0604020202020204" pitchFamily="34" charset="0"/>
              <a:buChar char="•"/>
            </a:pPr>
            <a:endParaRPr lang="ja-JP" altLang="en-US" dirty="0"/>
          </a:p>
        </p:txBody>
      </p:sp>
      <p:sp>
        <p:nvSpPr>
          <p:cNvPr id="14" name="テキスト ボックス 13">
            <a:extLst>
              <a:ext uri="{FF2B5EF4-FFF2-40B4-BE49-F238E27FC236}">
                <a16:creationId xmlns:a16="http://schemas.microsoft.com/office/drawing/2014/main" id="{739F0F9D-6269-4040-970B-D8AA667F0EF1}"/>
              </a:ext>
            </a:extLst>
          </p:cNvPr>
          <p:cNvSpPr txBox="1"/>
          <p:nvPr/>
        </p:nvSpPr>
        <p:spPr>
          <a:xfrm>
            <a:off x="3880003" y="2765073"/>
            <a:ext cx="1284326" cy="307777"/>
          </a:xfrm>
          <a:prstGeom prst="rect">
            <a:avLst/>
          </a:prstGeom>
          <a:noFill/>
        </p:spPr>
        <p:txBody>
          <a:bodyPr wrap="none" rtlCol="0">
            <a:spAutoFit/>
          </a:bodyPr>
          <a:lstStyle/>
          <a:p>
            <a:r>
              <a:rPr kumimoji="1" lang="ja-JP" altLang="en-US" sz="1400" dirty="0"/>
              <a:t>追加前のデータ</a:t>
            </a:r>
          </a:p>
        </p:txBody>
      </p:sp>
      <p:sp>
        <p:nvSpPr>
          <p:cNvPr id="15" name="テキスト ボックス 14">
            <a:extLst>
              <a:ext uri="{FF2B5EF4-FFF2-40B4-BE49-F238E27FC236}">
                <a16:creationId xmlns:a16="http://schemas.microsoft.com/office/drawing/2014/main" id="{390AFA9C-FC81-42ED-8169-C51B9BCD9F1A}"/>
              </a:ext>
            </a:extLst>
          </p:cNvPr>
          <p:cNvSpPr txBox="1"/>
          <p:nvPr/>
        </p:nvSpPr>
        <p:spPr>
          <a:xfrm>
            <a:off x="6543041" y="3277168"/>
            <a:ext cx="1247456" cy="307777"/>
          </a:xfrm>
          <a:prstGeom prst="rect">
            <a:avLst/>
          </a:prstGeom>
          <a:noFill/>
        </p:spPr>
        <p:txBody>
          <a:bodyPr wrap="none" rtlCol="0">
            <a:spAutoFit/>
          </a:bodyPr>
          <a:lstStyle/>
          <a:p>
            <a:pPr algn="ctr"/>
            <a:r>
              <a:rPr kumimoji="1" lang="ja-JP" altLang="en-US" sz="1400" dirty="0"/>
              <a:t>追加するデータ</a:t>
            </a:r>
          </a:p>
        </p:txBody>
      </p:sp>
      <p:sp>
        <p:nvSpPr>
          <p:cNvPr id="17" name="テキスト ボックス 16">
            <a:extLst>
              <a:ext uri="{FF2B5EF4-FFF2-40B4-BE49-F238E27FC236}">
                <a16:creationId xmlns:a16="http://schemas.microsoft.com/office/drawing/2014/main" id="{D88E6906-463F-479E-A130-D4B2C1BE86CB}"/>
              </a:ext>
            </a:extLst>
          </p:cNvPr>
          <p:cNvSpPr txBox="1"/>
          <p:nvPr/>
        </p:nvSpPr>
        <p:spPr>
          <a:xfrm>
            <a:off x="4962525" y="6461587"/>
            <a:ext cx="1284326" cy="307777"/>
          </a:xfrm>
          <a:prstGeom prst="rect">
            <a:avLst/>
          </a:prstGeom>
          <a:noFill/>
        </p:spPr>
        <p:txBody>
          <a:bodyPr wrap="none" rtlCol="0">
            <a:spAutoFit/>
          </a:bodyPr>
          <a:lstStyle/>
          <a:p>
            <a:pPr algn="ctr"/>
            <a:r>
              <a:rPr kumimoji="1" lang="ja-JP" altLang="en-US" sz="1400" dirty="0"/>
              <a:t>追加後のデータ</a:t>
            </a:r>
          </a:p>
        </p:txBody>
      </p:sp>
      <p:sp>
        <p:nvSpPr>
          <p:cNvPr id="19" name="矢印: 折線 18">
            <a:extLst>
              <a:ext uri="{FF2B5EF4-FFF2-40B4-BE49-F238E27FC236}">
                <a16:creationId xmlns:a16="http://schemas.microsoft.com/office/drawing/2014/main" id="{457BBB0D-A612-4AB7-9329-2CC7AA2AE56F}"/>
              </a:ext>
            </a:extLst>
          </p:cNvPr>
          <p:cNvSpPr/>
          <p:nvPr/>
        </p:nvSpPr>
        <p:spPr>
          <a:xfrm rot="10800000" flipH="1">
            <a:off x="725786" y="4712067"/>
            <a:ext cx="605029" cy="582230"/>
          </a:xfrm>
          <a:prstGeom prst="bentArrow">
            <a:avLst>
              <a:gd name="adj1" fmla="val 33180"/>
              <a:gd name="adj2" fmla="val 25000"/>
              <a:gd name="adj3" fmla="val 31544"/>
              <a:gd name="adj4" fmla="val 404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23" name="直線矢印コネクタ 22">
            <a:extLst>
              <a:ext uri="{FF2B5EF4-FFF2-40B4-BE49-F238E27FC236}">
                <a16:creationId xmlns:a16="http://schemas.microsoft.com/office/drawing/2014/main" id="{30711760-DEAF-4999-B377-E8AC274112A9}"/>
              </a:ext>
            </a:extLst>
          </p:cNvPr>
          <p:cNvCxnSpPr>
            <a:cxnSpLocks/>
            <a:stCxn id="20" idx="1"/>
          </p:cNvCxnSpPr>
          <p:nvPr/>
        </p:nvCxnSpPr>
        <p:spPr>
          <a:xfrm flipH="1" flipV="1">
            <a:off x="3581400" y="4081807"/>
            <a:ext cx="2190750" cy="712324"/>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EB16002F-CC9C-4735-8BA7-911D3632B7B7}"/>
              </a:ext>
            </a:extLst>
          </p:cNvPr>
          <p:cNvSpPr txBox="1"/>
          <p:nvPr/>
        </p:nvSpPr>
        <p:spPr>
          <a:xfrm>
            <a:off x="4301788" y="4084279"/>
            <a:ext cx="920445" cy="276999"/>
          </a:xfrm>
          <a:prstGeom prst="rect">
            <a:avLst/>
          </a:prstGeom>
          <a:noFill/>
        </p:spPr>
        <p:txBody>
          <a:bodyPr wrap="none" rtlCol="0">
            <a:spAutoFit/>
          </a:bodyPr>
          <a:lstStyle/>
          <a:p>
            <a:r>
              <a:rPr kumimoji="1" lang="ja-JP" altLang="en-US" sz="1200" dirty="0">
                <a:solidFill>
                  <a:srgbClr val="C00000"/>
                </a:solidFill>
              </a:rPr>
              <a:t>末尾に転記</a:t>
            </a:r>
          </a:p>
        </p:txBody>
      </p:sp>
      <p:pic>
        <p:nvPicPr>
          <p:cNvPr id="10" name="図 9">
            <a:extLst>
              <a:ext uri="{FF2B5EF4-FFF2-40B4-BE49-F238E27FC236}">
                <a16:creationId xmlns:a16="http://schemas.microsoft.com/office/drawing/2014/main" id="{346D8844-A475-402C-987A-1610B4E34B0C}"/>
              </a:ext>
            </a:extLst>
          </p:cNvPr>
          <p:cNvPicPr>
            <a:picLocks noChangeAspect="1"/>
          </p:cNvPicPr>
          <p:nvPr/>
        </p:nvPicPr>
        <p:blipFill>
          <a:blip r:embed="rId3"/>
          <a:stretch>
            <a:fillRect/>
          </a:stretch>
        </p:blipFill>
        <p:spPr>
          <a:xfrm>
            <a:off x="5686425" y="3700461"/>
            <a:ext cx="3086100" cy="1938704"/>
          </a:xfrm>
          <a:prstGeom prst="rect">
            <a:avLst/>
          </a:prstGeom>
        </p:spPr>
      </p:pic>
      <p:sp>
        <p:nvSpPr>
          <p:cNvPr id="20" name="四角形: 角を丸くする 19">
            <a:extLst>
              <a:ext uri="{FF2B5EF4-FFF2-40B4-BE49-F238E27FC236}">
                <a16:creationId xmlns:a16="http://schemas.microsoft.com/office/drawing/2014/main" id="{118FE8F0-D2E4-4076-9327-63D60ECF5F6D}"/>
              </a:ext>
            </a:extLst>
          </p:cNvPr>
          <p:cNvSpPr/>
          <p:nvPr/>
        </p:nvSpPr>
        <p:spPr>
          <a:xfrm>
            <a:off x="5772150" y="4617815"/>
            <a:ext cx="2905125" cy="35263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B9DA322A-6285-4CA0-AC09-D9BF996AC1FE}"/>
              </a:ext>
            </a:extLst>
          </p:cNvPr>
          <p:cNvPicPr>
            <a:picLocks noChangeAspect="1"/>
          </p:cNvPicPr>
          <p:nvPr/>
        </p:nvPicPr>
        <p:blipFill>
          <a:blip r:embed="rId4"/>
          <a:stretch>
            <a:fillRect/>
          </a:stretch>
        </p:blipFill>
        <p:spPr>
          <a:xfrm>
            <a:off x="325338" y="2778842"/>
            <a:ext cx="3535276" cy="1802780"/>
          </a:xfrm>
          <a:prstGeom prst="rect">
            <a:avLst/>
          </a:prstGeom>
        </p:spPr>
      </p:pic>
      <p:pic>
        <p:nvPicPr>
          <p:cNvPr id="27" name="図 26">
            <a:extLst>
              <a:ext uri="{FF2B5EF4-FFF2-40B4-BE49-F238E27FC236}">
                <a16:creationId xmlns:a16="http://schemas.microsoft.com/office/drawing/2014/main" id="{1A4C83C8-6572-4F02-8431-0D8E5EFF2F85}"/>
              </a:ext>
            </a:extLst>
          </p:cNvPr>
          <p:cNvPicPr>
            <a:picLocks noChangeAspect="1"/>
          </p:cNvPicPr>
          <p:nvPr/>
        </p:nvPicPr>
        <p:blipFill>
          <a:blip r:embed="rId5"/>
          <a:stretch>
            <a:fillRect/>
          </a:stretch>
        </p:blipFill>
        <p:spPr>
          <a:xfrm>
            <a:off x="1426065" y="4794131"/>
            <a:ext cx="3641217" cy="1856804"/>
          </a:xfrm>
          <a:prstGeom prst="rect">
            <a:avLst/>
          </a:prstGeom>
        </p:spPr>
      </p:pic>
      <p:sp>
        <p:nvSpPr>
          <p:cNvPr id="26" name="四角形: 角を丸くする 25">
            <a:extLst>
              <a:ext uri="{FF2B5EF4-FFF2-40B4-BE49-F238E27FC236}">
                <a16:creationId xmlns:a16="http://schemas.microsoft.com/office/drawing/2014/main" id="{1D1A4BF0-40A6-43CE-B916-FDFEB2B02D7A}"/>
              </a:ext>
            </a:extLst>
          </p:cNvPr>
          <p:cNvSpPr/>
          <p:nvPr/>
        </p:nvSpPr>
        <p:spPr>
          <a:xfrm>
            <a:off x="1959566" y="6083801"/>
            <a:ext cx="3002959" cy="15507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82559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775D1F7D-3FDD-4048-91FE-07A1D68879CA}"/>
              </a:ext>
            </a:extLst>
          </p:cNvPr>
          <p:cNvPicPr>
            <a:picLocks noChangeAspect="1"/>
          </p:cNvPicPr>
          <p:nvPr/>
        </p:nvPicPr>
        <p:blipFill>
          <a:blip r:embed="rId3"/>
          <a:stretch>
            <a:fillRect/>
          </a:stretch>
        </p:blipFill>
        <p:spPr>
          <a:xfrm>
            <a:off x="818912" y="3183940"/>
            <a:ext cx="7534751" cy="3182303"/>
          </a:xfrm>
          <a:prstGeom prst="rect">
            <a:avLst/>
          </a:prstGeom>
        </p:spPr>
      </p:pic>
      <p:sp>
        <p:nvSpPr>
          <p:cNvPr id="4" name="タイトル 3">
            <a:extLst>
              <a:ext uri="{FF2B5EF4-FFF2-40B4-BE49-F238E27FC236}">
                <a16:creationId xmlns:a16="http://schemas.microsoft.com/office/drawing/2014/main" id="{BBBEA807-C117-49A1-B69B-2FD8DB9DCF2B}"/>
              </a:ext>
            </a:extLst>
          </p:cNvPr>
          <p:cNvSpPr>
            <a:spLocks noGrp="1"/>
          </p:cNvSpPr>
          <p:nvPr>
            <p:ph type="title"/>
          </p:nvPr>
        </p:nvSpPr>
        <p:spPr/>
        <p:txBody>
          <a:bodyPr>
            <a:normAutofit/>
          </a:bodyPr>
          <a:lstStyle/>
          <a:p>
            <a:r>
              <a:rPr lang="en-US" altLang="ja-JP" dirty="0"/>
              <a:t>4.3 </a:t>
            </a:r>
            <a:r>
              <a:rPr lang="ja-JP" altLang="en-US" dirty="0"/>
              <a:t>データの修正①</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37</a:t>
            </a:fld>
            <a:endParaRPr lang="ja-JP" altLang="en-US"/>
          </a:p>
        </p:txBody>
      </p:sp>
      <p:sp>
        <p:nvSpPr>
          <p:cNvPr id="6" name="テキスト プレースホルダー 5">
            <a:extLst>
              <a:ext uri="{FF2B5EF4-FFF2-40B4-BE49-F238E27FC236}">
                <a16:creationId xmlns:a16="http://schemas.microsoft.com/office/drawing/2014/main" id="{17F7F94B-B7CC-4695-BE17-C356109B701F}"/>
              </a:ext>
            </a:extLst>
          </p:cNvPr>
          <p:cNvSpPr>
            <a:spLocks noGrp="1"/>
          </p:cNvSpPr>
          <p:nvPr>
            <p:ph type="body" sz="quarter" idx="13"/>
          </p:nvPr>
        </p:nvSpPr>
        <p:spPr/>
        <p:txBody>
          <a:bodyPr/>
          <a:lstStyle/>
          <a:p>
            <a:r>
              <a:rPr kumimoji="1" lang="ja-JP" altLang="en-US" dirty="0"/>
              <a:t>４</a:t>
            </a:r>
            <a:r>
              <a:rPr kumimoji="1" lang="en-US" altLang="ja-JP" dirty="0"/>
              <a:t>. </a:t>
            </a:r>
            <a:r>
              <a:rPr kumimoji="1" lang="ja-JP" altLang="en-US" dirty="0"/>
              <a:t>推奨データセットに基づくデータのメンテナンス</a:t>
            </a:r>
          </a:p>
        </p:txBody>
      </p:sp>
      <p:sp>
        <p:nvSpPr>
          <p:cNvPr id="7" name="テキスト プレースホルダー 6">
            <a:extLst>
              <a:ext uri="{FF2B5EF4-FFF2-40B4-BE49-F238E27FC236}">
                <a16:creationId xmlns:a16="http://schemas.microsoft.com/office/drawing/2014/main" id="{4ED5A407-1DCC-4A43-9C9A-93D8684320AA}"/>
              </a:ext>
            </a:extLst>
          </p:cNvPr>
          <p:cNvSpPr>
            <a:spLocks noGrp="1"/>
          </p:cNvSpPr>
          <p:nvPr>
            <p:ph type="body" sz="quarter" idx="14"/>
          </p:nvPr>
        </p:nvSpPr>
        <p:spPr>
          <a:xfrm>
            <a:off x="207963" y="884238"/>
            <a:ext cx="8728075" cy="501657"/>
          </a:xfrm>
        </p:spPr>
        <p:txBody>
          <a:bodyPr>
            <a:normAutofit/>
          </a:bodyPr>
          <a:lstStyle/>
          <a:p>
            <a:r>
              <a:rPr lang="ja-JP" altLang="en-US" dirty="0"/>
              <a:t>データを修正するときは、推奨データセットに基づくデータを検索し、書き換えましょう。</a:t>
            </a:r>
          </a:p>
        </p:txBody>
      </p:sp>
      <p:sp>
        <p:nvSpPr>
          <p:cNvPr id="21" name="テキスト プレースホルダー 20">
            <a:extLst>
              <a:ext uri="{FF2B5EF4-FFF2-40B4-BE49-F238E27FC236}">
                <a16:creationId xmlns:a16="http://schemas.microsoft.com/office/drawing/2014/main" id="{6ACDD3C9-CADA-4B7D-84CE-D3178C3BACB8}"/>
              </a:ext>
            </a:extLst>
          </p:cNvPr>
          <p:cNvSpPr>
            <a:spLocks noGrp="1"/>
          </p:cNvSpPr>
          <p:nvPr>
            <p:ph type="body" sz="quarter" idx="15"/>
          </p:nvPr>
        </p:nvSpPr>
        <p:spPr>
          <a:xfrm>
            <a:off x="207963" y="1563703"/>
            <a:ext cx="8756650" cy="1160447"/>
          </a:xfrm>
        </p:spPr>
        <p:txBody>
          <a:bodyPr>
            <a:normAutofit fontScale="92500" lnSpcReduction="20000"/>
          </a:bodyPr>
          <a:lstStyle/>
          <a:p>
            <a:pPr marL="285750" indent="-285750">
              <a:buFont typeface="Arial" panose="020B0604020202020204" pitchFamily="34" charset="0"/>
              <a:buChar char="•"/>
            </a:pPr>
            <a:r>
              <a:rPr lang="ja-JP" altLang="en-US" dirty="0"/>
              <a:t>ホーム＞検索と選択＞検索の順に選択すると、ウィンドウが表示されます。</a:t>
            </a:r>
            <a:br>
              <a:rPr lang="ja-JP" altLang="en-US" dirty="0"/>
            </a:br>
            <a:r>
              <a:rPr lang="en-US" altLang="ja-JP" sz="1300" dirty="0"/>
              <a:t>- </a:t>
            </a:r>
            <a:r>
              <a:rPr lang="ja-JP" altLang="en-US" sz="1300" dirty="0"/>
              <a:t>画面のサイズによっては「検索と選択」の文字が表示されません。その場合は虫眼鏡アイコンを選択してください。</a:t>
            </a:r>
            <a:endParaRPr lang="ja-JP" altLang="en-US" dirty="0"/>
          </a:p>
          <a:p>
            <a:pPr marL="285750" indent="-285750">
              <a:buFont typeface="Arial" panose="020B0604020202020204" pitchFamily="34" charset="0"/>
              <a:buChar char="•"/>
            </a:pPr>
            <a:r>
              <a:rPr lang="ja-JP" altLang="en-US" dirty="0"/>
              <a:t>表示されたウィンドウの入力欄に、修正対象の施設の名称を入力します。</a:t>
            </a:r>
          </a:p>
          <a:p>
            <a:pPr marL="285750" indent="-285750">
              <a:buFont typeface="Arial" panose="020B0604020202020204" pitchFamily="34" charset="0"/>
              <a:buChar char="•"/>
            </a:pPr>
            <a:r>
              <a:rPr lang="ja-JP" altLang="en-US" dirty="0"/>
              <a:t>「次を検索」ボタンを押すと、該当する項目の行が表示されます。</a:t>
            </a:r>
            <a:br>
              <a:rPr lang="ja-JP" altLang="en-US" dirty="0"/>
            </a:br>
            <a:r>
              <a:rPr lang="ja-JP" altLang="en-US" sz="1400" dirty="0"/>
              <a:t>（表示されない場合は、見つかるまで「次を検索」ボタンを押してください）</a:t>
            </a:r>
          </a:p>
          <a:p>
            <a:pPr marL="285750" indent="-285750">
              <a:buFont typeface="Arial" panose="020B0604020202020204" pitchFamily="34" charset="0"/>
              <a:buChar char="•"/>
            </a:pPr>
            <a:endParaRPr lang="ja-JP" altLang="en-US" dirty="0"/>
          </a:p>
          <a:p>
            <a:pPr marL="285750" indent="-285750">
              <a:buFont typeface="Arial" panose="020B0604020202020204" pitchFamily="34" charset="0"/>
              <a:buChar char="•"/>
            </a:pPr>
            <a:endParaRPr lang="zh-TW" altLang="en-US" dirty="0"/>
          </a:p>
          <a:p>
            <a:pPr marL="285750" indent="-285750">
              <a:buFont typeface="Arial" panose="020B0604020202020204" pitchFamily="34" charset="0"/>
              <a:buChar char="•"/>
            </a:pPr>
            <a:endParaRPr lang="ja-JP" altLang="en-US" dirty="0"/>
          </a:p>
        </p:txBody>
      </p:sp>
      <p:sp>
        <p:nvSpPr>
          <p:cNvPr id="8" name="四角形: 角を丸くする 7">
            <a:extLst>
              <a:ext uri="{FF2B5EF4-FFF2-40B4-BE49-F238E27FC236}">
                <a16:creationId xmlns:a16="http://schemas.microsoft.com/office/drawing/2014/main" id="{7B937F47-4BD5-46CC-B1AE-24F9C6698E74}"/>
              </a:ext>
            </a:extLst>
          </p:cNvPr>
          <p:cNvSpPr/>
          <p:nvPr/>
        </p:nvSpPr>
        <p:spPr>
          <a:xfrm>
            <a:off x="1266032" y="3424597"/>
            <a:ext cx="257175" cy="13335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E26A761E-AA75-4149-9325-A2008F4262F2}"/>
              </a:ext>
            </a:extLst>
          </p:cNvPr>
          <p:cNvSpPr/>
          <p:nvPr/>
        </p:nvSpPr>
        <p:spPr>
          <a:xfrm>
            <a:off x="7035359" y="3613827"/>
            <a:ext cx="289366" cy="44286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B4FBEC13-0A71-4186-B917-E0DB68BB6FC5}"/>
              </a:ext>
            </a:extLst>
          </p:cNvPr>
          <p:cNvSpPr/>
          <p:nvPr/>
        </p:nvSpPr>
        <p:spPr>
          <a:xfrm>
            <a:off x="7082983" y="4047168"/>
            <a:ext cx="1230753" cy="20852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65521E44-80D7-4EDA-B7D1-A3FF3371DD71}"/>
              </a:ext>
            </a:extLst>
          </p:cNvPr>
          <p:cNvSpPr txBox="1"/>
          <p:nvPr/>
        </p:nvSpPr>
        <p:spPr>
          <a:xfrm>
            <a:off x="3276600" y="4971414"/>
            <a:ext cx="800219" cy="215444"/>
          </a:xfrm>
          <a:prstGeom prst="rect">
            <a:avLst/>
          </a:prstGeom>
          <a:noFill/>
        </p:spPr>
        <p:txBody>
          <a:bodyPr wrap="none" rtlCol="0">
            <a:spAutoFit/>
          </a:bodyPr>
          <a:lstStyle/>
          <a:p>
            <a:r>
              <a:rPr kumimoji="1" lang="ja-JP" altLang="en-US" sz="800" dirty="0">
                <a:solidFill>
                  <a:srgbClr val="C00000"/>
                </a:solidFill>
              </a:rPr>
              <a:t>ケアプランまもる</a:t>
            </a:r>
          </a:p>
        </p:txBody>
      </p:sp>
      <p:sp>
        <p:nvSpPr>
          <p:cNvPr id="29" name="四角形: 角を丸くする 28">
            <a:extLst>
              <a:ext uri="{FF2B5EF4-FFF2-40B4-BE49-F238E27FC236}">
                <a16:creationId xmlns:a16="http://schemas.microsoft.com/office/drawing/2014/main" id="{8D04BAF4-1557-457C-A2A2-B17FD196ACE0}"/>
              </a:ext>
            </a:extLst>
          </p:cNvPr>
          <p:cNvSpPr/>
          <p:nvPr/>
        </p:nvSpPr>
        <p:spPr>
          <a:xfrm>
            <a:off x="4333875" y="5679858"/>
            <a:ext cx="514350" cy="25391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5353236E-30E5-4BB5-9D77-10374ECBF7B1}"/>
              </a:ext>
            </a:extLst>
          </p:cNvPr>
          <p:cNvSpPr txBox="1"/>
          <p:nvPr/>
        </p:nvSpPr>
        <p:spPr>
          <a:xfrm>
            <a:off x="1433425" y="3430989"/>
            <a:ext cx="386644" cy="253916"/>
          </a:xfrm>
          <a:prstGeom prst="rect">
            <a:avLst/>
          </a:prstGeom>
          <a:noFill/>
        </p:spPr>
        <p:txBody>
          <a:bodyPr wrap="none" rtlCol="0">
            <a:spAutoFit/>
          </a:bodyPr>
          <a:lstStyle/>
          <a:p>
            <a:r>
              <a:rPr kumimoji="1" lang="en-US" altLang="ja-JP" sz="1050" dirty="0">
                <a:solidFill>
                  <a:srgbClr val="C00000"/>
                </a:solidFill>
              </a:rPr>
              <a:t>(1)</a:t>
            </a:r>
            <a:endParaRPr kumimoji="1" lang="ja-JP" altLang="en-US" sz="1050" dirty="0">
              <a:solidFill>
                <a:srgbClr val="C00000"/>
              </a:solidFill>
            </a:endParaRPr>
          </a:p>
        </p:txBody>
      </p:sp>
      <p:sp>
        <p:nvSpPr>
          <p:cNvPr id="33" name="テキスト ボックス 32">
            <a:extLst>
              <a:ext uri="{FF2B5EF4-FFF2-40B4-BE49-F238E27FC236}">
                <a16:creationId xmlns:a16="http://schemas.microsoft.com/office/drawing/2014/main" id="{1081B61A-215C-4D44-A5B6-7217B21BF88E}"/>
              </a:ext>
            </a:extLst>
          </p:cNvPr>
          <p:cNvSpPr txBox="1"/>
          <p:nvPr/>
        </p:nvSpPr>
        <p:spPr>
          <a:xfrm>
            <a:off x="6793398" y="3414828"/>
            <a:ext cx="386644" cy="253916"/>
          </a:xfrm>
          <a:prstGeom prst="rect">
            <a:avLst/>
          </a:prstGeom>
          <a:noFill/>
        </p:spPr>
        <p:txBody>
          <a:bodyPr wrap="none" rtlCol="0">
            <a:spAutoFit/>
          </a:bodyPr>
          <a:lstStyle/>
          <a:p>
            <a:r>
              <a:rPr kumimoji="1" lang="en-US" altLang="ja-JP" sz="1050" dirty="0">
                <a:solidFill>
                  <a:srgbClr val="C00000"/>
                </a:solidFill>
              </a:rPr>
              <a:t>(2)</a:t>
            </a:r>
            <a:endParaRPr kumimoji="1" lang="ja-JP" altLang="en-US" sz="1050" dirty="0">
              <a:solidFill>
                <a:srgbClr val="C00000"/>
              </a:solidFill>
            </a:endParaRPr>
          </a:p>
        </p:txBody>
      </p:sp>
      <p:sp>
        <p:nvSpPr>
          <p:cNvPr id="35" name="テキスト ボックス 34">
            <a:extLst>
              <a:ext uri="{FF2B5EF4-FFF2-40B4-BE49-F238E27FC236}">
                <a16:creationId xmlns:a16="http://schemas.microsoft.com/office/drawing/2014/main" id="{F736543B-E34A-4791-8C96-2E7F9C8353E8}"/>
              </a:ext>
            </a:extLst>
          </p:cNvPr>
          <p:cNvSpPr txBox="1"/>
          <p:nvPr/>
        </p:nvSpPr>
        <p:spPr>
          <a:xfrm>
            <a:off x="8276917" y="4006893"/>
            <a:ext cx="386644" cy="253916"/>
          </a:xfrm>
          <a:prstGeom prst="rect">
            <a:avLst/>
          </a:prstGeom>
          <a:noFill/>
        </p:spPr>
        <p:txBody>
          <a:bodyPr wrap="none" rtlCol="0">
            <a:spAutoFit/>
          </a:bodyPr>
          <a:lstStyle/>
          <a:p>
            <a:r>
              <a:rPr kumimoji="1" lang="en-US" altLang="ja-JP" sz="1050" dirty="0">
                <a:solidFill>
                  <a:srgbClr val="C00000"/>
                </a:solidFill>
              </a:rPr>
              <a:t>(3)</a:t>
            </a:r>
            <a:endParaRPr kumimoji="1" lang="ja-JP" altLang="en-US" sz="1050" dirty="0">
              <a:solidFill>
                <a:srgbClr val="C00000"/>
              </a:solidFill>
            </a:endParaRPr>
          </a:p>
        </p:txBody>
      </p:sp>
      <p:sp>
        <p:nvSpPr>
          <p:cNvPr id="37" name="テキスト ボックス 36">
            <a:extLst>
              <a:ext uri="{FF2B5EF4-FFF2-40B4-BE49-F238E27FC236}">
                <a16:creationId xmlns:a16="http://schemas.microsoft.com/office/drawing/2014/main" id="{3D1BF932-FB3A-4472-9A87-B33FD9258031}"/>
              </a:ext>
            </a:extLst>
          </p:cNvPr>
          <p:cNvSpPr txBox="1"/>
          <p:nvPr/>
        </p:nvSpPr>
        <p:spPr>
          <a:xfrm>
            <a:off x="3192903" y="4817579"/>
            <a:ext cx="386644" cy="253916"/>
          </a:xfrm>
          <a:prstGeom prst="rect">
            <a:avLst/>
          </a:prstGeom>
          <a:noFill/>
        </p:spPr>
        <p:txBody>
          <a:bodyPr wrap="none" rtlCol="0">
            <a:spAutoFit/>
          </a:bodyPr>
          <a:lstStyle/>
          <a:p>
            <a:r>
              <a:rPr kumimoji="1" lang="en-US" altLang="ja-JP" sz="1050" dirty="0">
                <a:solidFill>
                  <a:srgbClr val="C00000"/>
                </a:solidFill>
              </a:rPr>
              <a:t>(4)</a:t>
            </a:r>
            <a:endParaRPr kumimoji="1" lang="ja-JP" altLang="en-US" sz="1050" dirty="0">
              <a:solidFill>
                <a:srgbClr val="C00000"/>
              </a:solidFill>
            </a:endParaRPr>
          </a:p>
        </p:txBody>
      </p:sp>
      <p:sp>
        <p:nvSpPr>
          <p:cNvPr id="39" name="テキスト ボックス 38">
            <a:extLst>
              <a:ext uri="{FF2B5EF4-FFF2-40B4-BE49-F238E27FC236}">
                <a16:creationId xmlns:a16="http://schemas.microsoft.com/office/drawing/2014/main" id="{D984685F-22E1-475E-9445-4BD325A8A101}"/>
              </a:ext>
            </a:extLst>
          </p:cNvPr>
          <p:cNvSpPr txBox="1"/>
          <p:nvPr/>
        </p:nvSpPr>
        <p:spPr>
          <a:xfrm>
            <a:off x="4162425" y="5440920"/>
            <a:ext cx="386644" cy="253916"/>
          </a:xfrm>
          <a:prstGeom prst="rect">
            <a:avLst/>
          </a:prstGeom>
          <a:noFill/>
        </p:spPr>
        <p:txBody>
          <a:bodyPr wrap="square" rtlCol="0">
            <a:spAutoFit/>
          </a:bodyPr>
          <a:lstStyle/>
          <a:p>
            <a:r>
              <a:rPr kumimoji="1" lang="en-US" altLang="ja-JP" sz="1050" dirty="0">
                <a:solidFill>
                  <a:srgbClr val="C00000"/>
                </a:solidFill>
              </a:rPr>
              <a:t>(5)</a:t>
            </a:r>
            <a:endParaRPr kumimoji="1" lang="ja-JP" altLang="en-US" sz="1050" dirty="0">
              <a:solidFill>
                <a:srgbClr val="C00000"/>
              </a:solidFill>
            </a:endParaRPr>
          </a:p>
        </p:txBody>
      </p:sp>
    </p:spTree>
    <p:extLst>
      <p:ext uri="{BB962C8B-B14F-4D97-AF65-F5344CB8AC3E}">
        <p14:creationId xmlns:p14="http://schemas.microsoft.com/office/powerpoint/2010/main" val="38276407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B02F9F0-9180-4BEF-A07B-B2128C83D055}"/>
              </a:ext>
            </a:extLst>
          </p:cNvPr>
          <p:cNvPicPr>
            <a:picLocks noChangeAspect="1"/>
          </p:cNvPicPr>
          <p:nvPr/>
        </p:nvPicPr>
        <p:blipFill>
          <a:blip r:embed="rId3"/>
          <a:stretch>
            <a:fillRect/>
          </a:stretch>
        </p:blipFill>
        <p:spPr>
          <a:xfrm>
            <a:off x="860426" y="3138855"/>
            <a:ext cx="7243763" cy="3176111"/>
          </a:xfrm>
          <a:prstGeom prst="rect">
            <a:avLst/>
          </a:prstGeom>
        </p:spPr>
      </p:pic>
      <p:sp>
        <p:nvSpPr>
          <p:cNvPr id="4" name="タイトル 3">
            <a:extLst>
              <a:ext uri="{FF2B5EF4-FFF2-40B4-BE49-F238E27FC236}">
                <a16:creationId xmlns:a16="http://schemas.microsoft.com/office/drawing/2014/main" id="{BBBEA807-C117-49A1-B69B-2FD8DB9DCF2B}"/>
              </a:ext>
            </a:extLst>
          </p:cNvPr>
          <p:cNvSpPr>
            <a:spLocks noGrp="1"/>
          </p:cNvSpPr>
          <p:nvPr>
            <p:ph type="title"/>
          </p:nvPr>
        </p:nvSpPr>
        <p:spPr/>
        <p:txBody>
          <a:bodyPr>
            <a:normAutofit/>
          </a:bodyPr>
          <a:lstStyle/>
          <a:p>
            <a:r>
              <a:rPr lang="en-US" altLang="ja-JP" dirty="0"/>
              <a:t>4.3 </a:t>
            </a:r>
            <a:r>
              <a:rPr lang="ja-JP" altLang="en-US" dirty="0"/>
              <a:t>データの修正②</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38</a:t>
            </a:fld>
            <a:endParaRPr lang="ja-JP" altLang="en-US"/>
          </a:p>
        </p:txBody>
      </p:sp>
      <p:sp>
        <p:nvSpPr>
          <p:cNvPr id="6" name="テキスト プレースホルダー 5">
            <a:extLst>
              <a:ext uri="{FF2B5EF4-FFF2-40B4-BE49-F238E27FC236}">
                <a16:creationId xmlns:a16="http://schemas.microsoft.com/office/drawing/2014/main" id="{17F7F94B-B7CC-4695-BE17-C356109B701F}"/>
              </a:ext>
            </a:extLst>
          </p:cNvPr>
          <p:cNvSpPr>
            <a:spLocks noGrp="1"/>
          </p:cNvSpPr>
          <p:nvPr>
            <p:ph type="body" sz="quarter" idx="13"/>
          </p:nvPr>
        </p:nvSpPr>
        <p:spPr/>
        <p:txBody>
          <a:bodyPr/>
          <a:lstStyle/>
          <a:p>
            <a:r>
              <a:rPr kumimoji="1" lang="ja-JP" altLang="en-US" dirty="0"/>
              <a:t>４</a:t>
            </a:r>
            <a:r>
              <a:rPr kumimoji="1" lang="en-US" altLang="ja-JP" dirty="0"/>
              <a:t>. </a:t>
            </a:r>
            <a:r>
              <a:rPr kumimoji="1" lang="ja-JP" altLang="en-US" dirty="0"/>
              <a:t>推奨データセットに基づくデータのメンテナンス</a:t>
            </a:r>
          </a:p>
        </p:txBody>
      </p:sp>
      <p:sp>
        <p:nvSpPr>
          <p:cNvPr id="7" name="テキスト プレースホルダー 6">
            <a:extLst>
              <a:ext uri="{FF2B5EF4-FFF2-40B4-BE49-F238E27FC236}">
                <a16:creationId xmlns:a16="http://schemas.microsoft.com/office/drawing/2014/main" id="{4ED5A407-1DCC-4A43-9C9A-93D8684320AA}"/>
              </a:ext>
            </a:extLst>
          </p:cNvPr>
          <p:cNvSpPr>
            <a:spLocks noGrp="1"/>
          </p:cNvSpPr>
          <p:nvPr>
            <p:ph type="body" sz="quarter" idx="14"/>
          </p:nvPr>
        </p:nvSpPr>
        <p:spPr>
          <a:xfrm>
            <a:off x="207963" y="884238"/>
            <a:ext cx="8728075" cy="501657"/>
          </a:xfrm>
        </p:spPr>
        <p:txBody>
          <a:bodyPr>
            <a:normAutofit/>
          </a:bodyPr>
          <a:lstStyle/>
          <a:p>
            <a:r>
              <a:rPr lang="ja-JP" altLang="en-US" dirty="0"/>
              <a:t>データを修正するときは、推奨データセットに基づくデータを検索し、書き換えましょう。</a:t>
            </a:r>
          </a:p>
        </p:txBody>
      </p:sp>
      <p:sp>
        <p:nvSpPr>
          <p:cNvPr id="21" name="テキスト プレースホルダー 20">
            <a:extLst>
              <a:ext uri="{FF2B5EF4-FFF2-40B4-BE49-F238E27FC236}">
                <a16:creationId xmlns:a16="http://schemas.microsoft.com/office/drawing/2014/main" id="{6ACDD3C9-CADA-4B7D-84CE-D3178C3BACB8}"/>
              </a:ext>
            </a:extLst>
          </p:cNvPr>
          <p:cNvSpPr>
            <a:spLocks noGrp="1"/>
          </p:cNvSpPr>
          <p:nvPr>
            <p:ph type="body" sz="quarter" idx="15"/>
          </p:nvPr>
        </p:nvSpPr>
        <p:spPr>
          <a:xfrm>
            <a:off x="207963" y="1563703"/>
            <a:ext cx="8756650" cy="1160447"/>
          </a:xfrm>
        </p:spPr>
        <p:txBody>
          <a:bodyPr>
            <a:normAutofit/>
          </a:bodyPr>
          <a:lstStyle/>
          <a:p>
            <a:pPr marL="285750" indent="-285750">
              <a:buFont typeface="Arial" panose="020B0604020202020204" pitchFamily="34" charset="0"/>
              <a:buChar char="•"/>
            </a:pPr>
            <a:r>
              <a:rPr lang="ja-JP" altLang="en-US" dirty="0"/>
              <a:t>該当する項目の行が表示されたら、その行を更新するデータで転記しましょう。</a:t>
            </a:r>
          </a:p>
          <a:p>
            <a:pPr marL="285750" indent="-285750">
              <a:buFont typeface="Arial" panose="020B0604020202020204" pitchFamily="34" charset="0"/>
              <a:buChar char="•"/>
            </a:pPr>
            <a:r>
              <a:rPr lang="ja-JP" altLang="en-US" dirty="0"/>
              <a:t>転記の方法は「３</a:t>
            </a:r>
            <a:r>
              <a:rPr lang="en-US" altLang="ja-JP" dirty="0"/>
              <a:t>. </a:t>
            </a:r>
            <a:r>
              <a:rPr lang="ja-JP" altLang="en-US" dirty="0"/>
              <a:t>推奨データセットに基づくデータの作成」と同じです。</a:t>
            </a:r>
            <a:br>
              <a:rPr lang="ja-JP" altLang="en-US" dirty="0"/>
            </a:br>
            <a:r>
              <a:rPr lang="ja-JP" altLang="en-US" dirty="0"/>
              <a:t>（緯度・経度等も、「地理院マップシート」を使って追加対象の施設の住所から計算しましょう）</a:t>
            </a:r>
          </a:p>
          <a:p>
            <a:pPr marL="285750" indent="-285750">
              <a:buFont typeface="Arial" panose="020B0604020202020204" pitchFamily="34" charset="0"/>
              <a:buChar char="•"/>
            </a:pPr>
            <a:endParaRPr lang="ja-JP" altLang="en-US" dirty="0"/>
          </a:p>
          <a:p>
            <a:pPr marL="285750" indent="-285750">
              <a:buFont typeface="Arial" panose="020B0604020202020204" pitchFamily="34" charset="0"/>
              <a:buChar char="•"/>
            </a:pPr>
            <a:endParaRPr lang="zh-TW" altLang="en-US" dirty="0"/>
          </a:p>
          <a:p>
            <a:pPr marL="285750" indent="-285750">
              <a:buFont typeface="Arial" panose="020B0604020202020204" pitchFamily="34" charset="0"/>
              <a:buChar char="•"/>
            </a:pPr>
            <a:endParaRPr lang="ja-JP" altLang="en-US" dirty="0"/>
          </a:p>
        </p:txBody>
      </p:sp>
      <p:sp>
        <p:nvSpPr>
          <p:cNvPr id="11" name="四角形: 角を丸くする 10">
            <a:extLst>
              <a:ext uri="{FF2B5EF4-FFF2-40B4-BE49-F238E27FC236}">
                <a16:creationId xmlns:a16="http://schemas.microsoft.com/office/drawing/2014/main" id="{0F5DCDCE-B569-408F-8E06-3A38AB03CB97}"/>
              </a:ext>
            </a:extLst>
          </p:cNvPr>
          <p:cNvSpPr/>
          <p:nvPr/>
        </p:nvSpPr>
        <p:spPr>
          <a:xfrm>
            <a:off x="1000124" y="4286204"/>
            <a:ext cx="6970273" cy="7184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30549B2E-2E95-455E-B1A4-1EE7E9DBC84E}"/>
              </a:ext>
            </a:extLst>
          </p:cNvPr>
          <p:cNvSpPr txBox="1"/>
          <p:nvPr/>
        </p:nvSpPr>
        <p:spPr>
          <a:xfrm>
            <a:off x="1173603" y="4032288"/>
            <a:ext cx="386644" cy="253916"/>
          </a:xfrm>
          <a:prstGeom prst="rect">
            <a:avLst/>
          </a:prstGeom>
          <a:noFill/>
        </p:spPr>
        <p:txBody>
          <a:bodyPr wrap="none" rtlCol="0">
            <a:spAutoFit/>
          </a:bodyPr>
          <a:lstStyle/>
          <a:p>
            <a:r>
              <a:rPr kumimoji="1" lang="en-US" altLang="ja-JP" sz="1050" dirty="0">
                <a:solidFill>
                  <a:srgbClr val="C00000"/>
                </a:solidFill>
              </a:rPr>
              <a:t>(6)</a:t>
            </a:r>
            <a:endParaRPr kumimoji="1" lang="ja-JP" altLang="en-US" sz="1050" dirty="0">
              <a:solidFill>
                <a:srgbClr val="C00000"/>
              </a:solidFill>
            </a:endParaRPr>
          </a:p>
        </p:txBody>
      </p:sp>
    </p:spTree>
    <p:extLst>
      <p:ext uri="{BB962C8B-B14F-4D97-AF65-F5344CB8AC3E}">
        <p14:creationId xmlns:p14="http://schemas.microsoft.com/office/powerpoint/2010/main" val="17827883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BBEA807-C117-49A1-B69B-2FD8DB9DCF2B}"/>
              </a:ext>
            </a:extLst>
          </p:cNvPr>
          <p:cNvSpPr>
            <a:spLocks noGrp="1"/>
          </p:cNvSpPr>
          <p:nvPr>
            <p:ph type="title"/>
          </p:nvPr>
        </p:nvSpPr>
        <p:spPr/>
        <p:txBody>
          <a:bodyPr>
            <a:normAutofit/>
          </a:bodyPr>
          <a:lstStyle/>
          <a:p>
            <a:r>
              <a:rPr lang="en-US" altLang="ja-JP" dirty="0"/>
              <a:t>4.4 </a:t>
            </a:r>
            <a:r>
              <a:rPr lang="ja-JP" altLang="en-US" dirty="0"/>
              <a:t>データの削除①</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39</a:t>
            </a:fld>
            <a:endParaRPr lang="ja-JP" altLang="en-US"/>
          </a:p>
        </p:txBody>
      </p:sp>
      <p:sp>
        <p:nvSpPr>
          <p:cNvPr id="6" name="テキスト プレースホルダー 5">
            <a:extLst>
              <a:ext uri="{FF2B5EF4-FFF2-40B4-BE49-F238E27FC236}">
                <a16:creationId xmlns:a16="http://schemas.microsoft.com/office/drawing/2014/main" id="{17F7F94B-B7CC-4695-BE17-C356109B701F}"/>
              </a:ext>
            </a:extLst>
          </p:cNvPr>
          <p:cNvSpPr>
            <a:spLocks noGrp="1"/>
          </p:cNvSpPr>
          <p:nvPr>
            <p:ph type="body" sz="quarter" idx="13"/>
          </p:nvPr>
        </p:nvSpPr>
        <p:spPr/>
        <p:txBody>
          <a:bodyPr/>
          <a:lstStyle/>
          <a:p>
            <a:r>
              <a:rPr kumimoji="1" lang="ja-JP" altLang="en-US" dirty="0"/>
              <a:t>４</a:t>
            </a:r>
            <a:r>
              <a:rPr kumimoji="1" lang="en-US" altLang="ja-JP" dirty="0"/>
              <a:t>. </a:t>
            </a:r>
            <a:r>
              <a:rPr kumimoji="1" lang="ja-JP" altLang="en-US" dirty="0"/>
              <a:t>推奨データセットに基づくデータのメンテナンス</a:t>
            </a:r>
          </a:p>
        </p:txBody>
      </p:sp>
      <p:sp>
        <p:nvSpPr>
          <p:cNvPr id="7" name="テキスト プレースホルダー 6">
            <a:extLst>
              <a:ext uri="{FF2B5EF4-FFF2-40B4-BE49-F238E27FC236}">
                <a16:creationId xmlns:a16="http://schemas.microsoft.com/office/drawing/2014/main" id="{4ED5A407-1DCC-4A43-9C9A-93D8684320AA}"/>
              </a:ext>
            </a:extLst>
          </p:cNvPr>
          <p:cNvSpPr>
            <a:spLocks noGrp="1"/>
          </p:cNvSpPr>
          <p:nvPr>
            <p:ph type="body" sz="quarter" idx="14"/>
          </p:nvPr>
        </p:nvSpPr>
        <p:spPr>
          <a:xfrm>
            <a:off x="207963" y="884238"/>
            <a:ext cx="8728075" cy="501657"/>
          </a:xfrm>
        </p:spPr>
        <p:txBody>
          <a:bodyPr>
            <a:normAutofit fontScale="92500"/>
          </a:bodyPr>
          <a:lstStyle/>
          <a:p>
            <a:r>
              <a:rPr lang="ja-JP" altLang="en-US" dirty="0"/>
              <a:t>データを削除するときは、推奨データセットに基づくデータを検索し、その行を削除しましょう。</a:t>
            </a:r>
          </a:p>
        </p:txBody>
      </p:sp>
      <p:sp>
        <p:nvSpPr>
          <p:cNvPr id="21" name="テキスト プレースホルダー 20">
            <a:extLst>
              <a:ext uri="{FF2B5EF4-FFF2-40B4-BE49-F238E27FC236}">
                <a16:creationId xmlns:a16="http://schemas.microsoft.com/office/drawing/2014/main" id="{6ACDD3C9-CADA-4B7D-84CE-D3178C3BACB8}"/>
              </a:ext>
            </a:extLst>
          </p:cNvPr>
          <p:cNvSpPr>
            <a:spLocks noGrp="1"/>
          </p:cNvSpPr>
          <p:nvPr>
            <p:ph type="body" sz="quarter" idx="15"/>
          </p:nvPr>
        </p:nvSpPr>
        <p:spPr>
          <a:xfrm>
            <a:off x="207963" y="1563703"/>
            <a:ext cx="8756650" cy="1160447"/>
          </a:xfrm>
        </p:spPr>
        <p:txBody>
          <a:bodyPr>
            <a:normAutofit lnSpcReduction="10000"/>
          </a:bodyPr>
          <a:lstStyle/>
          <a:p>
            <a:pPr marL="285750" indent="-285750">
              <a:buFont typeface="Arial" panose="020B0604020202020204" pitchFamily="34" charset="0"/>
              <a:buChar char="•"/>
            </a:pPr>
            <a:r>
              <a:rPr lang="ja-JP" altLang="en-US" dirty="0"/>
              <a:t>ホーム＞検索と選択＞検索の順に選択すると、ウィンドウが表示されます。</a:t>
            </a:r>
          </a:p>
          <a:p>
            <a:pPr marL="285750" indent="-285750">
              <a:buFont typeface="Arial" panose="020B0604020202020204" pitchFamily="34" charset="0"/>
              <a:buChar char="•"/>
            </a:pPr>
            <a:r>
              <a:rPr lang="ja-JP" altLang="en-US" dirty="0"/>
              <a:t>表示されたウィンドウの入力欄に、修正対象の施設の名称を入力します。</a:t>
            </a:r>
          </a:p>
          <a:p>
            <a:pPr marL="285750" indent="-285750">
              <a:buFont typeface="Arial" panose="020B0604020202020204" pitchFamily="34" charset="0"/>
              <a:buChar char="•"/>
            </a:pPr>
            <a:r>
              <a:rPr lang="ja-JP" altLang="en-US" dirty="0"/>
              <a:t>「次を検索」ボタンを押すと、該当する項目の行が表示されます。</a:t>
            </a:r>
            <a:br>
              <a:rPr lang="ja-JP" altLang="en-US" dirty="0"/>
            </a:br>
            <a:r>
              <a:rPr lang="ja-JP" altLang="en-US" sz="1400" dirty="0"/>
              <a:t>（表示されない場合は、見つかるまで「次を検索」ボタンを押してください）</a:t>
            </a:r>
          </a:p>
          <a:p>
            <a:pPr marL="285750" indent="-285750">
              <a:buFont typeface="Arial" panose="020B0604020202020204" pitchFamily="34" charset="0"/>
              <a:buChar char="•"/>
            </a:pPr>
            <a:endParaRPr lang="ja-JP" altLang="en-US" dirty="0"/>
          </a:p>
          <a:p>
            <a:pPr marL="285750" indent="-285750">
              <a:buFont typeface="Arial" panose="020B0604020202020204" pitchFamily="34" charset="0"/>
              <a:buChar char="•"/>
            </a:pPr>
            <a:endParaRPr lang="zh-TW" altLang="en-US" dirty="0"/>
          </a:p>
          <a:p>
            <a:pPr marL="285750" indent="-285750">
              <a:buFont typeface="Arial" panose="020B0604020202020204" pitchFamily="34" charset="0"/>
              <a:buChar char="•"/>
            </a:pPr>
            <a:endParaRPr lang="ja-JP" altLang="en-US" dirty="0"/>
          </a:p>
        </p:txBody>
      </p:sp>
      <p:pic>
        <p:nvPicPr>
          <p:cNvPr id="2" name="図 1">
            <a:extLst>
              <a:ext uri="{FF2B5EF4-FFF2-40B4-BE49-F238E27FC236}">
                <a16:creationId xmlns:a16="http://schemas.microsoft.com/office/drawing/2014/main" id="{84BAF76C-DA19-4ADC-9542-EE2268C1E22F}"/>
              </a:ext>
            </a:extLst>
          </p:cNvPr>
          <p:cNvPicPr>
            <a:picLocks noChangeAspect="1"/>
          </p:cNvPicPr>
          <p:nvPr/>
        </p:nvPicPr>
        <p:blipFill>
          <a:blip r:embed="rId3"/>
          <a:stretch>
            <a:fillRect/>
          </a:stretch>
        </p:blipFill>
        <p:spPr>
          <a:xfrm>
            <a:off x="818912" y="3183940"/>
            <a:ext cx="7534751" cy="3182303"/>
          </a:xfrm>
          <a:prstGeom prst="rect">
            <a:avLst/>
          </a:prstGeom>
        </p:spPr>
      </p:pic>
      <p:sp>
        <p:nvSpPr>
          <p:cNvPr id="9" name="四角形: 角を丸くする 8">
            <a:extLst>
              <a:ext uri="{FF2B5EF4-FFF2-40B4-BE49-F238E27FC236}">
                <a16:creationId xmlns:a16="http://schemas.microsoft.com/office/drawing/2014/main" id="{6BBE6130-05C1-4FB6-8F16-D23422F88D97}"/>
              </a:ext>
            </a:extLst>
          </p:cNvPr>
          <p:cNvSpPr/>
          <p:nvPr/>
        </p:nvSpPr>
        <p:spPr>
          <a:xfrm>
            <a:off x="1266032" y="3424597"/>
            <a:ext cx="257175" cy="13335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F10B1C84-573C-4609-9EC9-29DC5BB7A0A4}"/>
              </a:ext>
            </a:extLst>
          </p:cNvPr>
          <p:cNvSpPr/>
          <p:nvPr/>
        </p:nvSpPr>
        <p:spPr>
          <a:xfrm>
            <a:off x="7035359" y="3613827"/>
            <a:ext cx="289366" cy="44286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96D9083F-C4EF-4A63-A5E6-059CF4E8E3CB}"/>
              </a:ext>
            </a:extLst>
          </p:cNvPr>
          <p:cNvSpPr/>
          <p:nvPr/>
        </p:nvSpPr>
        <p:spPr>
          <a:xfrm>
            <a:off x="7082983" y="4047168"/>
            <a:ext cx="1230753" cy="20852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98A4D9E0-A807-4206-BD20-2D33FFAA0352}"/>
              </a:ext>
            </a:extLst>
          </p:cNvPr>
          <p:cNvSpPr txBox="1"/>
          <p:nvPr/>
        </p:nvSpPr>
        <p:spPr>
          <a:xfrm>
            <a:off x="3276600" y="4971414"/>
            <a:ext cx="800219" cy="215444"/>
          </a:xfrm>
          <a:prstGeom prst="rect">
            <a:avLst/>
          </a:prstGeom>
          <a:noFill/>
        </p:spPr>
        <p:txBody>
          <a:bodyPr wrap="none" rtlCol="0">
            <a:spAutoFit/>
          </a:bodyPr>
          <a:lstStyle/>
          <a:p>
            <a:r>
              <a:rPr kumimoji="1" lang="ja-JP" altLang="en-US" sz="800" dirty="0">
                <a:solidFill>
                  <a:srgbClr val="C00000"/>
                </a:solidFill>
              </a:rPr>
              <a:t>ケアプランまもる</a:t>
            </a:r>
          </a:p>
        </p:txBody>
      </p:sp>
      <p:sp>
        <p:nvSpPr>
          <p:cNvPr id="15" name="四角形: 角を丸くする 14">
            <a:extLst>
              <a:ext uri="{FF2B5EF4-FFF2-40B4-BE49-F238E27FC236}">
                <a16:creationId xmlns:a16="http://schemas.microsoft.com/office/drawing/2014/main" id="{2FAD662E-1ED2-4F0E-B61D-9A3CF73611C7}"/>
              </a:ext>
            </a:extLst>
          </p:cNvPr>
          <p:cNvSpPr/>
          <p:nvPr/>
        </p:nvSpPr>
        <p:spPr>
          <a:xfrm>
            <a:off x="4333875" y="5679858"/>
            <a:ext cx="514350" cy="25391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3355B9D8-4100-45F5-AD61-959F8F07740C}"/>
              </a:ext>
            </a:extLst>
          </p:cNvPr>
          <p:cNvSpPr txBox="1"/>
          <p:nvPr/>
        </p:nvSpPr>
        <p:spPr>
          <a:xfrm>
            <a:off x="1433425" y="3430989"/>
            <a:ext cx="386644" cy="253916"/>
          </a:xfrm>
          <a:prstGeom prst="rect">
            <a:avLst/>
          </a:prstGeom>
          <a:noFill/>
        </p:spPr>
        <p:txBody>
          <a:bodyPr wrap="none" rtlCol="0">
            <a:spAutoFit/>
          </a:bodyPr>
          <a:lstStyle/>
          <a:p>
            <a:r>
              <a:rPr kumimoji="1" lang="en-US" altLang="ja-JP" sz="1050" dirty="0">
                <a:solidFill>
                  <a:srgbClr val="C00000"/>
                </a:solidFill>
              </a:rPr>
              <a:t>(1)</a:t>
            </a:r>
            <a:endParaRPr kumimoji="1" lang="ja-JP" altLang="en-US" sz="1050" dirty="0">
              <a:solidFill>
                <a:srgbClr val="C00000"/>
              </a:solidFill>
            </a:endParaRPr>
          </a:p>
        </p:txBody>
      </p:sp>
      <p:sp>
        <p:nvSpPr>
          <p:cNvPr id="19" name="テキスト ボックス 18">
            <a:extLst>
              <a:ext uri="{FF2B5EF4-FFF2-40B4-BE49-F238E27FC236}">
                <a16:creationId xmlns:a16="http://schemas.microsoft.com/office/drawing/2014/main" id="{6970A183-B870-47D0-9F23-E744FE6F81E5}"/>
              </a:ext>
            </a:extLst>
          </p:cNvPr>
          <p:cNvSpPr txBox="1"/>
          <p:nvPr/>
        </p:nvSpPr>
        <p:spPr>
          <a:xfrm>
            <a:off x="6793398" y="3414828"/>
            <a:ext cx="386644" cy="253916"/>
          </a:xfrm>
          <a:prstGeom prst="rect">
            <a:avLst/>
          </a:prstGeom>
          <a:noFill/>
        </p:spPr>
        <p:txBody>
          <a:bodyPr wrap="none" rtlCol="0">
            <a:spAutoFit/>
          </a:bodyPr>
          <a:lstStyle/>
          <a:p>
            <a:r>
              <a:rPr kumimoji="1" lang="en-US" altLang="ja-JP" sz="1050" dirty="0">
                <a:solidFill>
                  <a:srgbClr val="C00000"/>
                </a:solidFill>
              </a:rPr>
              <a:t>(2)</a:t>
            </a:r>
            <a:endParaRPr kumimoji="1" lang="ja-JP" altLang="en-US" sz="1050" dirty="0">
              <a:solidFill>
                <a:srgbClr val="C00000"/>
              </a:solidFill>
            </a:endParaRPr>
          </a:p>
        </p:txBody>
      </p:sp>
      <p:sp>
        <p:nvSpPr>
          <p:cNvPr id="23" name="テキスト ボックス 22">
            <a:extLst>
              <a:ext uri="{FF2B5EF4-FFF2-40B4-BE49-F238E27FC236}">
                <a16:creationId xmlns:a16="http://schemas.microsoft.com/office/drawing/2014/main" id="{EDE595EB-D065-42ED-801A-7C6324ACEB07}"/>
              </a:ext>
            </a:extLst>
          </p:cNvPr>
          <p:cNvSpPr txBox="1"/>
          <p:nvPr/>
        </p:nvSpPr>
        <p:spPr>
          <a:xfrm>
            <a:off x="8276917" y="4006893"/>
            <a:ext cx="386644" cy="253916"/>
          </a:xfrm>
          <a:prstGeom prst="rect">
            <a:avLst/>
          </a:prstGeom>
          <a:noFill/>
        </p:spPr>
        <p:txBody>
          <a:bodyPr wrap="none" rtlCol="0">
            <a:spAutoFit/>
          </a:bodyPr>
          <a:lstStyle/>
          <a:p>
            <a:r>
              <a:rPr kumimoji="1" lang="en-US" altLang="ja-JP" sz="1050" dirty="0">
                <a:solidFill>
                  <a:srgbClr val="C00000"/>
                </a:solidFill>
              </a:rPr>
              <a:t>(3)</a:t>
            </a:r>
            <a:endParaRPr kumimoji="1" lang="ja-JP" altLang="en-US" sz="1050" dirty="0">
              <a:solidFill>
                <a:srgbClr val="C00000"/>
              </a:solidFill>
            </a:endParaRPr>
          </a:p>
        </p:txBody>
      </p:sp>
      <p:sp>
        <p:nvSpPr>
          <p:cNvPr id="25" name="テキスト ボックス 24">
            <a:extLst>
              <a:ext uri="{FF2B5EF4-FFF2-40B4-BE49-F238E27FC236}">
                <a16:creationId xmlns:a16="http://schemas.microsoft.com/office/drawing/2014/main" id="{A3FABE82-FC4D-4595-912B-0D666539B276}"/>
              </a:ext>
            </a:extLst>
          </p:cNvPr>
          <p:cNvSpPr txBox="1"/>
          <p:nvPr/>
        </p:nvSpPr>
        <p:spPr>
          <a:xfrm>
            <a:off x="3192903" y="4817579"/>
            <a:ext cx="386644" cy="253916"/>
          </a:xfrm>
          <a:prstGeom prst="rect">
            <a:avLst/>
          </a:prstGeom>
          <a:noFill/>
        </p:spPr>
        <p:txBody>
          <a:bodyPr wrap="none" rtlCol="0">
            <a:spAutoFit/>
          </a:bodyPr>
          <a:lstStyle/>
          <a:p>
            <a:r>
              <a:rPr kumimoji="1" lang="en-US" altLang="ja-JP" sz="1050" dirty="0">
                <a:solidFill>
                  <a:srgbClr val="C00000"/>
                </a:solidFill>
              </a:rPr>
              <a:t>(4)</a:t>
            </a:r>
            <a:endParaRPr kumimoji="1" lang="ja-JP" altLang="en-US" sz="1050" dirty="0">
              <a:solidFill>
                <a:srgbClr val="C00000"/>
              </a:solidFill>
            </a:endParaRPr>
          </a:p>
        </p:txBody>
      </p:sp>
      <p:sp>
        <p:nvSpPr>
          <p:cNvPr id="27" name="テキスト ボックス 26">
            <a:extLst>
              <a:ext uri="{FF2B5EF4-FFF2-40B4-BE49-F238E27FC236}">
                <a16:creationId xmlns:a16="http://schemas.microsoft.com/office/drawing/2014/main" id="{A27B785A-5363-4D01-9C11-6DA91A12FC55}"/>
              </a:ext>
            </a:extLst>
          </p:cNvPr>
          <p:cNvSpPr txBox="1"/>
          <p:nvPr/>
        </p:nvSpPr>
        <p:spPr>
          <a:xfrm>
            <a:off x="4162425" y="5440920"/>
            <a:ext cx="386644" cy="253916"/>
          </a:xfrm>
          <a:prstGeom prst="rect">
            <a:avLst/>
          </a:prstGeom>
          <a:noFill/>
        </p:spPr>
        <p:txBody>
          <a:bodyPr wrap="square" rtlCol="0">
            <a:spAutoFit/>
          </a:bodyPr>
          <a:lstStyle/>
          <a:p>
            <a:r>
              <a:rPr kumimoji="1" lang="en-US" altLang="ja-JP" sz="1050" dirty="0">
                <a:solidFill>
                  <a:srgbClr val="C00000"/>
                </a:solidFill>
              </a:rPr>
              <a:t>(5)</a:t>
            </a:r>
            <a:endParaRPr kumimoji="1" lang="ja-JP" altLang="en-US" sz="1050" dirty="0">
              <a:solidFill>
                <a:srgbClr val="C00000"/>
              </a:solidFill>
            </a:endParaRPr>
          </a:p>
        </p:txBody>
      </p:sp>
    </p:spTree>
    <p:extLst>
      <p:ext uri="{BB962C8B-B14F-4D97-AF65-F5344CB8AC3E}">
        <p14:creationId xmlns:p14="http://schemas.microsoft.com/office/powerpoint/2010/main" val="4099843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566738" y="3178636"/>
            <a:ext cx="1619354" cy="430887"/>
          </a:xfrm>
          <a:prstGeom prst="rect">
            <a:avLst/>
          </a:prstGeom>
          <a:noFill/>
          <a:ln w="9525">
            <a:noFill/>
            <a:miter lim="800000"/>
            <a:headEnd/>
            <a:tailEnd/>
          </a:ln>
          <a:effectLst/>
        </p:spPr>
        <p:txBody>
          <a:bodyPr wrap="none">
            <a:spAutoFit/>
          </a:bodyPr>
          <a:lstStyle/>
          <a:p>
            <a:pPr>
              <a:lnSpc>
                <a:spcPct val="100000"/>
              </a:lnSpc>
            </a:pPr>
            <a:r>
              <a:rPr lang="ja-JP" altLang="en-US" sz="2200">
                <a:solidFill>
                  <a:schemeClr val="tx1"/>
                </a:solidFill>
                <a:latin typeface="+mj-ea"/>
                <a:ea typeface="+mj-ea"/>
              </a:rPr>
              <a:t>１</a:t>
            </a:r>
            <a:r>
              <a:rPr lang="en-US" altLang="ja-JP" sz="2200">
                <a:solidFill>
                  <a:schemeClr val="tx1"/>
                </a:solidFill>
                <a:latin typeface="+mj-ea"/>
                <a:ea typeface="+mj-ea"/>
              </a:rPr>
              <a:t>.</a:t>
            </a:r>
            <a:r>
              <a:rPr lang="ja-JP" altLang="en-US" sz="2200">
                <a:solidFill>
                  <a:schemeClr val="tx1"/>
                </a:solidFill>
                <a:latin typeface="+mj-ea"/>
                <a:ea typeface="+mj-ea"/>
              </a:rPr>
              <a:t> はじめに</a:t>
            </a:r>
          </a:p>
        </p:txBody>
      </p:sp>
      <p:sp>
        <p:nvSpPr>
          <p:cNvPr id="7" name="Text Box 31">
            <a:extLst>
              <a:ext uri="{FF2B5EF4-FFF2-40B4-BE49-F238E27FC236}">
                <a16:creationId xmlns:a16="http://schemas.microsoft.com/office/drawing/2014/main" id="{2AA45135-99A0-4D96-8159-29900E9825E7}"/>
              </a:ext>
            </a:extLst>
          </p:cNvPr>
          <p:cNvSpPr txBox="1">
            <a:spLocks noChangeArrowheads="1"/>
          </p:cNvSpPr>
          <p:nvPr/>
        </p:nvSpPr>
        <p:spPr bwMode="gray">
          <a:xfrm>
            <a:off x="566738" y="3677429"/>
            <a:ext cx="4576894" cy="430887"/>
          </a:xfrm>
          <a:prstGeom prst="rect">
            <a:avLst/>
          </a:prstGeom>
          <a:noFill/>
          <a:ln w="9525">
            <a:noFill/>
            <a:miter lim="800000"/>
            <a:headEnd/>
            <a:tailEnd/>
          </a:ln>
          <a:effectLst/>
        </p:spPr>
        <p:txBody>
          <a:bodyPr wrap="none">
            <a:spAutoFit/>
          </a:bodyPr>
          <a:lstStyle/>
          <a:p>
            <a:pPr>
              <a:lnSpc>
                <a:spcPct val="100000"/>
              </a:lnSpc>
            </a:pPr>
            <a:r>
              <a:rPr lang="ja-JP" altLang="en-US" sz="2200">
                <a:solidFill>
                  <a:schemeClr val="bg1">
                    <a:lumMod val="85000"/>
                  </a:schemeClr>
                </a:solidFill>
                <a:latin typeface="+mj-ea"/>
                <a:ea typeface="+mj-ea"/>
              </a:rPr>
              <a:t>２</a:t>
            </a:r>
            <a:r>
              <a:rPr lang="en-US" altLang="ja-JP" sz="2200">
                <a:solidFill>
                  <a:schemeClr val="bg1">
                    <a:lumMod val="85000"/>
                  </a:schemeClr>
                </a:solidFill>
                <a:latin typeface="+mj-ea"/>
                <a:ea typeface="+mj-ea"/>
              </a:rPr>
              <a:t>. </a:t>
            </a:r>
            <a:r>
              <a:rPr lang="ja-JP" altLang="en-US" sz="2200">
                <a:solidFill>
                  <a:schemeClr val="bg1">
                    <a:lumMod val="85000"/>
                  </a:schemeClr>
                </a:solidFill>
                <a:latin typeface="+mj-ea"/>
                <a:ea typeface="+mj-ea"/>
              </a:rPr>
              <a:t>推奨データセットの項目と確認事項</a:t>
            </a:r>
          </a:p>
        </p:txBody>
      </p:sp>
      <p:sp>
        <p:nvSpPr>
          <p:cNvPr id="8"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566738" y="4172729"/>
            <a:ext cx="4804520" cy="430887"/>
          </a:xfrm>
          <a:prstGeom prst="rect">
            <a:avLst/>
          </a:prstGeom>
          <a:noFill/>
          <a:ln w="9525">
            <a:noFill/>
            <a:miter lim="800000"/>
            <a:headEnd/>
            <a:tailEnd/>
          </a:ln>
          <a:effectLst/>
        </p:spPr>
        <p:txBody>
          <a:bodyPr wrap="none">
            <a:spAutoFit/>
          </a:bodyPr>
          <a:lstStyle/>
          <a:p>
            <a:pPr>
              <a:lnSpc>
                <a:spcPct val="100000"/>
              </a:lnSpc>
            </a:pPr>
            <a:r>
              <a:rPr lang="ja-JP" altLang="en-US" sz="2200" dirty="0">
                <a:solidFill>
                  <a:schemeClr val="bg1">
                    <a:lumMod val="85000"/>
                  </a:schemeClr>
                </a:solidFill>
                <a:latin typeface="+mj-ea"/>
                <a:ea typeface="+mj-ea"/>
              </a:rPr>
              <a:t>３</a:t>
            </a:r>
            <a:r>
              <a:rPr lang="en-US" altLang="ja-JP" sz="2200" dirty="0">
                <a:solidFill>
                  <a:schemeClr val="bg1">
                    <a:lumMod val="85000"/>
                  </a:schemeClr>
                </a:solidFill>
                <a:latin typeface="+mj-ea"/>
                <a:ea typeface="+mj-ea"/>
              </a:rPr>
              <a:t>. </a:t>
            </a:r>
            <a:r>
              <a:rPr lang="ja-JP" altLang="en-US" sz="2200" dirty="0">
                <a:solidFill>
                  <a:schemeClr val="bg1">
                    <a:lumMod val="85000"/>
                  </a:schemeClr>
                </a:solidFill>
                <a:latin typeface="+mj-ea"/>
                <a:ea typeface="+mj-ea"/>
              </a:rPr>
              <a:t>推奨データセットに基づくデータの作成</a:t>
            </a:r>
          </a:p>
        </p:txBody>
      </p:sp>
      <p:sp>
        <p:nvSpPr>
          <p:cNvPr id="2" name="Text Box 31">
            <a:extLst>
              <a:ext uri="{FF2B5EF4-FFF2-40B4-BE49-F238E27FC236}">
                <a16:creationId xmlns:a16="http://schemas.microsoft.com/office/drawing/2014/main" id="{06767ED5-9AF9-431A-81F4-631DF92FBC93}"/>
              </a:ext>
            </a:extLst>
          </p:cNvPr>
          <p:cNvSpPr txBox="1">
            <a:spLocks noChangeArrowheads="1"/>
          </p:cNvSpPr>
          <p:nvPr/>
        </p:nvSpPr>
        <p:spPr bwMode="gray">
          <a:xfrm>
            <a:off x="566738" y="4668029"/>
            <a:ext cx="5514651" cy="430887"/>
          </a:xfrm>
          <a:prstGeom prst="rect">
            <a:avLst/>
          </a:prstGeom>
          <a:noFill/>
          <a:ln w="9525">
            <a:noFill/>
            <a:miter lim="800000"/>
            <a:headEnd/>
            <a:tailEnd/>
          </a:ln>
          <a:effectLst/>
        </p:spPr>
        <p:txBody>
          <a:bodyPr wrap="none">
            <a:spAutoFit/>
          </a:bodyPr>
          <a:lstStyle/>
          <a:p>
            <a:pPr>
              <a:lnSpc>
                <a:spcPct val="100000"/>
              </a:lnSpc>
            </a:pPr>
            <a:r>
              <a:rPr lang="ja-JP" altLang="en-US" sz="2200" dirty="0">
                <a:solidFill>
                  <a:schemeClr val="bg1">
                    <a:lumMod val="85000"/>
                  </a:schemeClr>
                </a:solidFill>
                <a:latin typeface="+mj-ea"/>
                <a:ea typeface="+mj-ea"/>
              </a:rPr>
              <a:t>４</a:t>
            </a:r>
            <a:r>
              <a:rPr lang="en-US" altLang="ja-JP" sz="2200" dirty="0">
                <a:solidFill>
                  <a:schemeClr val="bg1">
                    <a:lumMod val="85000"/>
                  </a:schemeClr>
                </a:solidFill>
                <a:latin typeface="+mj-ea"/>
                <a:ea typeface="+mj-ea"/>
              </a:rPr>
              <a:t>. </a:t>
            </a:r>
            <a:r>
              <a:rPr lang="ja-JP" altLang="en-US" sz="2200" dirty="0">
                <a:solidFill>
                  <a:schemeClr val="bg1">
                    <a:lumMod val="85000"/>
                  </a:schemeClr>
                </a:solidFill>
                <a:latin typeface="+mj-ea"/>
                <a:ea typeface="+mj-ea"/>
              </a:rPr>
              <a:t>推奨データセットに基づくデータのメンテナンス</a:t>
            </a:r>
          </a:p>
        </p:txBody>
      </p:sp>
    </p:spTree>
    <p:extLst>
      <p:ext uri="{BB962C8B-B14F-4D97-AF65-F5344CB8AC3E}">
        <p14:creationId xmlns:p14="http://schemas.microsoft.com/office/powerpoint/2010/main" val="1719723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2C9020C-1F54-4925-BB97-76388BE55720}"/>
              </a:ext>
            </a:extLst>
          </p:cNvPr>
          <p:cNvPicPr>
            <a:picLocks noChangeAspect="1"/>
          </p:cNvPicPr>
          <p:nvPr/>
        </p:nvPicPr>
        <p:blipFill>
          <a:blip r:embed="rId3"/>
          <a:stretch>
            <a:fillRect/>
          </a:stretch>
        </p:blipFill>
        <p:spPr>
          <a:xfrm>
            <a:off x="733425" y="2415409"/>
            <a:ext cx="7225189" cy="3182303"/>
          </a:xfrm>
          <a:prstGeom prst="rect">
            <a:avLst/>
          </a:prstGeom>
        </p:spPr>
      </p:pic>
      <p:sp>
        <p:nvSpPr>
          <p:cNvPr id="4" name="タイトル 3">
            <a:extLst>
              <a:ext uri="{FF2B5EF4-FFF2-40B4-BE49-F238E27FC236}">
                <a16:creationId xmlns:a16="http://schemas.microsoft.com/office/drawing/2014/main" id="{BBBEA807-C117-49A1-B69B-2FD8DB9DCF2B}"/>
              </a:ext>
            </a:extLst>
          </p:cNvPr>
          <p:cNvSpPr>
            <a:spLocks noGrp="1"/>
          </p:cNvSpPr>
          <p:nvPr>
            <p:ph type="title"/>
          </p:nvPr>
        </p:nvSpPr>
        <p:spPr/>
        <p:txBody>
          <a:bodyPr>
            <a:normAutofit/>
          </a:bodyPr>
          <a:lstStyle/>
          <a:p>
            <a:r>
              <a:rPr lang="en-US" altLang="ja-JP" dirty="0"/>
              <a:t>4.4 </a:t>
            </a:r>
            <a:r>
              <a:rPr lang="ja-JP" altLang="en-US" dirty="0"/>
              <a:t>データの削除②</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40</a:t>
            </a:fld>
            <a:endParaRPr lang="ja-JP" altLang="en-US"/>
          </a:p>
        </p:txBody>
      </p:sp>
      <p:sp>
        <p:nvSpPr>
          <p:cNvPr id="6" name="テキスト プレースホルダー 5">
            <a:extLst>
              <a:ext uri="{FF2B5EF4-FFF2-40B4-BE49-F238E27FC236}">
                <a16:creationId xmlns:a16="http://schemas.microsoft.com/office/drawing/2014/main" id="{17F7F94B-B7CC-4695-BE17-C356109B701F}"/>
              </a:ext>
            </a:extLst>
          </p:cNvPr>
          <p:cNvSpPr>
            <a:spLocks noGrp="1"/>
          </p:cNvSpPr>
          <p:nvPr>
            <p:ph type="body" sz="quarter" idx="13"/>
          </p:nvPr>
        </p:nvSpPr>
        <p:spPr/>
        <p:txBody>
          <a:bodyPr/>
          <a:lstStyle/>
          <a:p>
            <a:r>
              <a:rPr kumimoji="1" lang="ja-JP" altLang="en-US" dirty="0"/>
              <a:t>４</a:t>
            </a:r>
            <a:r>
              <a:rPr kumimoji="1" lang="en-US" altLang="ja-JP" dirty="0"/>
              <a:t>. </a:t>
            </a:r>
            <a:r>
              <a:rPr kumimoji="1" lang="ja-JP" altLang="en-US" dirty="0"/>
              <a:t>推奨データセットに基づくデータのメンテナンス</a:t>
            </a:r>
          </a:p>
        </p:txBody>
      </p:sp>
      <p:sp>
        <p:nvSpPr>
          <p:cNvPr id="7" name="テキスト プレースホルダー 6">
            <a:extLst>
              <a:ext uri="{FF2B5EF4-FFF2-40B4-BE49-F238E27FC236}">
                <a16:creationId xmlns:a16="http://schemas.microsoft.com/office/drawing/2014/main" id="{4ED5A407-1DCC-4A43-9C9A-93D8684320AA}"/>
              </a:ext>
            </a:extLst>
          </p:cNvPr>
          <p:cNvSpPr>
            <a:spLocks noGrp="1"/>
          </p:cNvSpPr>
          <p:nvPr>
            <p:ph type="body" sz="quarter" idx="14"/>
          </p:nvPr>
        </p:nvSpPr>
        <p:spPr>
          <a:xfrm>
            <a:off x="207963" y="884238"/>
            <a:ext cx="8728075" cy="501657"/>
          </a:xfrm>
        </p:spPr>
        <p:txBody>
          <a:bodyPr>
            <a:normAutofit fontScale="92500"/>
          </a:bodyPr>
          <a:lstStyle/>
          <a:p>
            <a:r>
              <a:rPr lang="ja-JP" altLang="en-US" dirty="0"/>
              <a:t>データを削除するときは、推奨データセットに基づくデータを検索し、その行を削除しましょう。</a:t>
            </a:r>
          </a:p>
        </p:txBody>
      </p:sp>
      <p:sp>
        <p:nvSpPr>
          <p:cNvPr id="21" name="テキスト プレースホルダー 20">
            <a:extLst>
              <a:ext uri="{FF2B5EF4-FFF2-40B4-BE49-F238E27FC236}">
                <a16:creationId xmlns:a16="http://schemas.microsoft.com/office/drawing/2014/main" id="{6ACDD3C9-CADA-4B7D-84CE-D3178C3BACB8}"/>
              </a:ext>
            </a:extLst>
          </p:cNvPr>
          <p:cNvSpPr>
            <a:spLocks noGrp="1"/>
          </p:cNvSpPr>
          <p:nvPr>
            <p:ph type="body" sz="quarter" idx="15"/>
          </p:nvPr>
        </p:nvSpPr>
        <p:spPr>
          <a:xfrm>
            <a:off x="207963" y="1563703"/>
            <a:ext cx="8756650" cy="588947"/>
          </a:xfrm>
        </p:spPr>
        <p:txBody>
          <a:bodyPr>
            <a:normAutofit/>
          </a:bodyPr>
          <a:lstStyle/>
          <a:p>
            <a:pPr marL="285750" indent="-285750">
              <a:buFont typeface="Arial" panose="020B0604020202020204" pitchFamily="34" charset="0"/>
              <a:buChar char="•"/>
            </a:pPr>
            <a:r>
              <a:rPr lang="ja-JP" altLang="en-US" dirty="0"/>
              <a:t>該当する項目の行が表示されたら、その行の左端の行番号を選択すると、行全体を選択できます。</a:t>
            </a:r>
            <a:br>
              <a:rPr lang="ja-JP" altLang="en-US" dirty="0"/>
            </a:br>
            <a:r>
              <a:rPr lang="ja-JP" altLang="en-US" dirty="0"/>
              <a:t>その状態で右クリックし、「削除」を選択すると、その行を削除できます。</a:t>
            </a:r>
          </a:p>
          <a:p>
            <a:pPr marL="285750" indent="-285750">
              <a:buFont typeface="Arial" panose="020B0604020202020204" pitchFamily="34" charset="0"/>
              <a:buChar char="•"/>
            </a:pPr>
            <a:endParaRPr lang="ja-JP" altLang="en-US" dirty="0"/>
          </a:p>
          <a:p>
            <a:pPr marL="285750" indent="-285750">
              <a:buFont typeface="Arial" panose="020B0604020202020204" pitchFamily="34" charset="0"/>
              <a:buChar char="•"/>
            </a:pPr>
            <a:endParaRPr lang="zh-TW" altLang="en-US" dirty="0"/>
          </a:p>
          <a:p>
            <a:pPr marL="285750" indent="-285750">
              <a:buFont typeface="Arial" panose="020B0604020202020204" pitchFamily="34" charset="0"/>
              <a:buChar char="•"/>
            </a:pPr>
            <a:endParaRPr lang="ja-JP" altLang="en-US" dirty="0"/>
          </a:p>
        </p:txBody>
      </p:sp>
      <p:sp>
        <p:nvSpPr>
          <p:cNvPr id="11" name="四角形: 角を丸くする 10">
            <a:extLst>
              <a:ext uri="{FF2B5EF4-FFF2-40B4-BE49-F238E27FC236}">
                <a16:creationId xmlns:a16="http://schemas.microsoft.com/office/drawing/2014/main" id="{6A44917F-E0FD-4C0C-B4DE-9962AB391DC3}"/>
              </a:ext>
            </a:extLst>
          </p:cNvPr>
          <p:cNvSpPr/>
          <p:nvPr/>
        </p:nvSpPr>
        <p:spPr>
          <a:xfrm>
            <a:off x="704850" y="3548422"/>
            <a:ext cx="257175" cy="13335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42C3BC76-5721-4856-9C5E-C4C0829FD2DD}"/>
              </a:ext>
            </a:extLst>
          </p:cNvPr>
          <p:cNvSpPr txBox="1"/>
          <p:nvPr/>
        </p:nvSpPr>
        <p:spPr>
          <a:xfrm>
            <a:off x="384881" y="3421464"/>
            <a:ext cx="386644" cy="253916"/>
          </a:xfrm>
          <a:prstGeom prst="rect">
            <a:avLst/>
          </a:prstGeom>
          <a:noFill/>
        </p:spPr>
        <p:txBody>
          <a:bodyPr wrap="none" rtlCol="0">
            <a:spAutoFit/>
          </a:bodyPr>
          <a:lstStyle/>
          <a:p>
            <a:r>
              <a:rPr kumimoji="1" lang="en-US" altLang="ja-JP" sz="1050" dirty="0">
                <a:solidFill>
                  <a:srgbClr val="C00000"/>
                </a:solidFill>
              </a:rPr>
              <a:t>(6)</a:t>
            </a:r>
            <a:endParaRPr kumimoji="1" lang="ja-JP" altLang="en-US" sz="1050" dirty="0">
              <a:solidFill>
                <a:srgbClr val="C00000"/>
              </a:solidFill>
            </a:endParaRPr>
          </a:p>
        </p:txBody>
      </p:sp>
      <p:sp>
        <p:nvSpPr>
          <p:cNvPr id="14" name="四角形: 角を丸くする 13">
            <a:extLst>
              <a:ext uri="{FF2B5EF4-FFF2-40B4-BE49-F238E27FC236}">
                <a16:creationId xmlns:a16="http://schemas.microsoft.com/office/drawing/2014/main" id="{6CA2D673-A33A-442E-A5F5-449B86F88CE4}"/>
              </a:ext>
            </a:extLst>
          </p:cNvPr>
          <p:cNvSpPr/>
          <p:nvPr/>
        </p:nvSpPr>
        <p:spPr>
          <a:xfrm>
            <a:off x="876300" y="4748572"/>
            <a:ext cx="1162050" cy="13335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4E95E375-06C4-4FB3-998E-19B8A5875BDA}"/>
              </a:ext>
            </a:extLst>
          </p:cNvPr>
          <p:cNvSpPr txBox="1"/>
          <p:nvPr/>
        </p:nvSpPr>
        <p:spPr>
          <a:xfrm>
            <a:off x="556331" y="4621614"/>
            <a:ext cx="386644" cy="253916"/>
          </a:xfrm>
          <a:prstGeom prst="rect">
            <a:avLst/>
          </a:prstGeom>
          <a:noFill/>
        </p:spPr>
        <p:txBody>
          <a:bodyPr wrap="none" rtlCol="0">
            <a:spAutoFit/>
          </a:bodyPr>
          <a:lstStyle/>
          <a:p>
            <a:r>
              <a:rPr kumimoji="1" lang="en-US" altLang="ja-JP" sz="1050" dirty="0">
                <a:solidFill>
                  <a:srgbClr val="C00000"/>
                </a:solidFill>
              </a:rPr>
              <a:t>(7)</a:t>
            </a:r>
            <a:endParaRPr kumimoji="1" lang="ja-JP" altLang="en-US" sz="1050" dirty="0">
              <a:solidFill>
                <a:srgbClr val="C00000"/>
              </a:solidFill>
            </a:endParaRPr>
          </a:p>
        </p:txBody>
      </p:sp>
    </p:spTree>
    <p:extLst>
      <p:ext uri="{BB962C8B-B14F-4D97-AF65-F5344CB8AC3E}">
        <p14:creationId xmlns:p14="http://schemas.microsoft.com/office/powerpoint/2010/main" val="1818980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6"/>
          <p:cNvSpPr>
            <a:spLocks noGrp="1"/>
          </p:cNvSpPr>
          <p:nvPr>
            <p:ph type="sldNum" sz="quarter" idx="12"/>
          </p:nvPr>
        </p:nvSpPr>
        <p:spPr>
          <a:xfrm>
            <a:off x="8604448" y="6525344"/>
            <a:ext cx="504056" cy="288032"/>
          </a:xfrm>
        </p:spPr>
        <p:txBody>
          <a:bodyPr/>
          <a:lstStyle/>
          <a:p>
            <a:r>
              <a:rPr kumimoji="1" lang="en-US" altLang="ja-JP"/>
              <a:t>36</a:t>
            </a:r>
            <a:endParaRPr kumimoji="1" lang="ja-JP" altLang="en-US"/>
          </a:p>
        </p:txBody>
      </p:sp>
      <p:sp>
        <p:nvSpPr>
          <p:cNvPr id="6" name="正方形/長方形 11"/>
          <p:cNvSpPr>
            <a:spLocks noChangeArrowheads="1"/>
          </p:cNvSpPr>
          <p:nvPr/>
        </p:nvSpPr>
        <p:spPr bwMode="gray">
          <a:xfrm>
            <a:off x="251520" y="2771636"/>
            <a:ext cx="8640000" cy="109537"/>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 name="テキスト ボックス 6"/>
          <p:cNvSpPr txBox="1"/>
          <p:nvPr/>
        </p:nvSpPr>
        <p:spPr>
          <a:xfrm>
            <a:off x="899592" y="3212976"/>
            <a:ext cx="5328592" cy="707886"/>
          </a:xfrm>
          <a:prstGeom prst="rect">
            <a:avLst/>
          </a:prstGeom>
          <a:noFill/>
        </p:spPr>
        <p:txBody>
          <a:bodyPr wrap="square" rtlCol="0">
            <a:spAutoFit/>
          </a:bodyPr>
          <a:lstStyle/>
          <a:p>
            <a:r>
              <a:rPr kumimoji="1" lang="ja-JP" altLang="en-US" sz="2000"/>
              <a:t>～推奨データセットに基づくデータ加工手順～</a:t>
            </a:r>
          </a:p>
          <a:p>
            <a:r>
              <a:rPr kumimoji="1" lang="ja-JP" altLang="en-US" sz="2000"/>
              <a:t>（</a:t>
            </a:r>
            <a:r>
              <a:rPr kumimoji="1" lang="ja-JP" altLang="en-US" sz="2000" dirty="0"/>
              <a:t>基本編</a:t>
            </a:r>
            <a:r>
              <a:rPr kumimoji="1" lang="en-US" altLang="ja-JP" sz="2000" dirty="0"/>
              <a:t>2. </a:t>
            </a:r>
            <a:r>
              <a:rPr kumimoji="1" lang="ja-JP" altLang="en-US" sz="2000" dirty="0"/>
              <a:t>介護サービス事業所一覧）</a:t>
            </a:r>
          </a:p>
        </p:txBody>
      </p:sp>
      <p:sp>
        <p:nvSpPr>
          <p:cNvPr id="8" name="Text Box 35"/>
          <p:cNvSpPr txBox="1">
            <a:spLocks noChangeArrowheads="1"/>
          </p:cNvSpPr>
          <p:nvPr/>
        </p:nvSpPr>
        <p:spPr bwMode="gray">
          <a:xfrm>
            <a:off x="561975" y="2153703"/>
            <a:ext cx="995785" cy="553998"/>
          </a:xfrm>
          <a:prstGeom prst="rect">
            <a:avLst/>
          </a:prstGeom>
          <a:noFill/>
          <a:ln w="9525">
            <a:noFill/>
            <a:miter lim="800000"/>
            <a:headEnd/>
            <a:tailEnd/>
          </a:ln>
          <a:effectLst/>
        </p:spPr>
        <p:txBody>
          <a:bodyPr wrap="none">
            <a:spAutoFit/>
          </a:bodyPr>
          <a:lstStyle/>
          <a:p>
            <a:pPr>
              <a:lnSpc>
                <a:spcPct val="100000"/>
              </a:lnSpc>
            </a:pPr>
            <a:r>
              <a:rPr lang="en-US" altLang="ja-JP" sz="3000">
                <a:solidFill>
                  <a:schemeClr val="tx1"/>
                </a:solidFill>
                <a:latin typeface="+mj-lt"/>
                <a:ea typeface="Arial Unicode MS" pitchFamily="50" charset="-128"/>
                <a:cs typeface="Arial Unicode MS" pitchFamily="50" charset="-128"/>
              </a:rPr>
              <a:t>END</a:t>
            </a:r>
          </a:p>
        </p:txBody>
      </p:sp>
    </p:spTree>
    <p:extLst>
      <p:ext uri="{BB962C8B-B14F-4D97-AF65-F5344CB8AC3E}">
        <p14:creationId xmlns:p14="http://schemas.microsoft.com/office/powerpoint/2010/main" val="3822762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CAC2BB-6A86-460C-B5CF-45D54B3882F5}"/>
              </a:ext>
            </a:extLst>
          </p:cNvPr>
          <p:cNvSpPr>
            <a:spLocks noGrp="1"/>
          </p:cNvSpPr>
          <p:nvPr>
            <p:ph type="title"/>
          </p:nvPr>
        </p:nvSpPr>
        <p:spPr/>
        <p:txBody>
          <a:bodyPr/>
          <a:lstStyle/>
          <a:p>
            <a:r>
              <a:rPr kumimoji="1" lang="en-US" altLang="ja-JP"/>
              <a:t>1.1 </a:t>
            </a:r>
            <a:r>
              <a:rPr kumimoji="1" lang="ja-JP" altLang="en-US"/>
              <a:t>推奨データセットとは</a:t>
            </a:r>
          </a:p>
        </p:txBody>
      </p:sp>
      <p:sp>
        <p:nvSpPr>
          <p:cNvPr id="4" name="スライド番号プレースホルダー 3">
            <a:extLst>
              <a:ext uri="{FF2B5EF4-FFF2-40B4-BE49-F238E27FC236}">
                <a16:creationId xmlns:a16="http://schemas.microsoft.com/office/drawing/2014/main" id="{D003C513-DAD5-45AA-9C91-2B3E47DC7B9B}"/>
              </a:ext>
            </a:extLst>
          </p:cNvPr>
          <p:cNvSpPr>
            <a:spLocks noGrp="1"/>
          </p:cNvSpPr>
          <p:nvPr>
            <p:ph type="sldNum" sz="quarter" idx="12"/>
          </p:nvPr>
        </p:nvSpPr>
        <p:spPr/>
        <p:txBody>
          <a:bodyPr/>
          <a:lstStyle/>
          <a:p>
            <a:fld id="{EEDB8509-CC2C-4EC7-9C2E-996B98B58898}" type="slidenum">
              <a:rPr kumimoji="1" lang="ja-JP" altLang="en-US" smtClean="0"/>
              <a:pPr/>
              <a:t>5</a:t>
            </a:fld>
            <a:endParaRPr kumimoji="1" lang="ja-JP" altLang="en-US"/>
          </a:p>
        </p:txBody>
      </p:sp>
      <p:sp>
        <p:nvSpPr>
          <p:cNvPr id="5" name="テキスト プレースホルダー 4">
            <a:extLst>
              <a:ext uri="{FF2B5EF4-FFF2-40B4-BE49-F238E27FC236}">
                <a16:creationId xmlns:a16="http://schemas.microsoft.com/office/drawing/2014/main" id="{3C15B9A0-F252-405F-84E5-023DB8633245}"/>
              </a:ext>
            </a:extLst>
          </p:cNvPr>
          <p:cNvSpPr>
            <a:spLocks noGrp="1"/>
          </p:cNvSpPr>
          <p:nvPr>
            <p:ph type="body" sz="quarter" idx="13"/>
          </p:nvPr>
        </p:nvSpPr>
        <p:spPr/>
        <p:txBody>
          <a:bodyPr/>
          <a:lstStyle/>
          <a:p>
            <a:r>
              <a:rPr kumimoji="1" lang="en-US" altLang="ja-JP"/>
              <a:t>1. </a:t>
            </a:r>
            <a:r>
              <a:rPr kumimoji="1" lang="ja-JP" altLang="en-US"/>
              <a:t>はじめに</a:t>
            </a:r>
          </a:p>
        </p:txBody>
      </p:sp>
      <p:sp>
        <p:nvSpPr>
          <p:cNvPr id="6" name="テキスト プレースホルダー 5">
            <a:extLst>
              <a:ext uri="{FF2B5EF4-FFF2-40B4-BE49-F238E27FC236}">
                <a16:creationId xmlns:a16="http://schemas.microsoft.com/office/drawing/2014/main" id="{73323ECD-9FB6-4ED3-9995-0C02586979D8}"/>
              </a:ext>
            </a:extLst>
          </p:cNvPr>
          <p:cNvSpPr>
            <a:spLocks noGrp="1"/>
          </p:cNvSpPr>
          <p:nvPr>
            <p:ph type="body" sz="quarter" idx="14"/>
          </p:nvPr>
        </p:nvSpPr>
        <p:spPr>
          <a:xfrm>
            <a:off x="207963" y="884238"/>
            <a:ext cx="8728075" cy="1608658"/>
          </a:xfrm>
        </p:spPr>
        <p:txBody>
          <a:bodyPr>
            <a:normAutofit/>
          </a:bodyPr>
          <a:lstStyle/>
          <a:p>
            <a:r>
              <a:rPr lang="ja-JP" altLang="en-US">
                <a:latin typeface="+mn-ea"/>
              </a:rPr>
              <a:t>推奨データセットとは、内閣官房</a:t>
            </a:r>
            <a:r>
              <a:rPr lang="en-US" altLang="ja-JP">
                <a:latin typeface="+mn-ea"/>
              </a:rPr>
              <a:t>IT</a:t>
            </a:r>
            <a:r>
              <a:rPr lang="ja-JP" altLang="en-US">
                <a:latin typeface="+mn-ea"/>
              </a:rPr>
              <a:t>総合戦略室が提供している、</a:t>
            </a:r>
          </a:p>
          <a:p>
            <a:pPr marL="342900" indent="-342900">
              <a:buFont typeface="Arial" panose="020B0604020202020204" pitchFamily="34" charset="0"/>
              <a:buChar char="•"/>
            </a:pPr>
            <a:r>
              <a:rPr lang="ja-JP" altLang="en-US">
                <a:latin typeface="+mn-ea"/>
              </a:rPr>
              <a:t>政府として公開を推奨するデータ</a:t>
            </a:r>
          </a:p>
          <a:p>
            <a:pPr marL="342900" indent="-342900">
              <a:buFont typeface="Arial" panose="020B0604020202020204" pitchFamily="34" charset="0"/>
              <a:buChar char="•"/>
            </a:pPr>
            <a:r>
              <a:rPr lang="ja-JP" altLang="en-US">
                <a:latin typeface="+mn-ea"/>
              </a:rPr>
              <a:t>公開するデータの作成にあたり準拠すべきルールやフォーマット等</a:t>
            </a:r>
          </a:p>
          <a:p>
            <a:r>
              <a:rPr kumimoji="1" lang="ja-JP" altLang="en-US">
                <a:latin typeface="+mn-ea"/>
              </a:rPr>
              <a:t>を示した定義書です。</a:t>
            </a:r>
          </a:p>
        </p:txBody>
      </p:sp>
      <p:pic>
        <p:nvPicPr>
          <p:cNvPr id="17" name="図 16">
            <a:extLst>
              <a:ext uri="{FF2B5EF4-FFF2-40B4-BE49-F238E27FC236}">
                <a16:creationId xmlns:a16="http://schemas.microsoft.com/office/drawing/2014/main" id="{8BB89B43-027D-459C-BBBC-CCC3CEE27677}"/>
              </a:ext>
            </a:extLst>
          </p:cNvPr>
          <p:cNvPicPr>
            <a:picLocks noChangeAspect="1"/>
          </p:cNvPicPr>
          <p:nvPr/>
        </p:nvPicPr>
        <p:blipFill>
          <a:blip r:embed="rId3"/>
          <a:stretch>
            <a:fillRect/>
          </a:stretch>
        </p:blipFill>
        <p:spPr>
          <a:xfrm>
            <a:off x="4945821" y="2777937"/>
            <a:ext cx="4018668" cy="3578662"/>
          </a:xfrm>
          <a:prstGeom prst="rect">
            <a:avLst/>
          </a:prstGeom>
          <a:ln w="9525">
            <a:noFill/>
            <a:prstDash val="sysDot"/>
          </a:ln>
        </p:spPr>
      </p:pic>
      <p:sp>
        <p:nvSpPr>
          <p:cNvPr id="18" name="テキスト プレースホルダー 7">
            <a:extLst>
              <a:ext uri="{FF2B5EF4-FFF2-40B4-BE49-F238E27FC236}">
                <a16:creationId xmlns:a16="http://schemas.microsoft.com/office/drawing/2014/main" id="{A72B632E-1B04-4CDE-8235-155764A439DD}"/>
              </a:ext>
            </a:extLst>
          </p:cNvPr>
          <p:cNvSpPr>
            <a:spLocks noGrp="1"/>
          </p:cNvSpPr>
          <p:nvPr>
            <p:ph type="body" sz="quarter" idx="15"/>
          </p:nvPr>
        </p:nvSpPr>
        <p:spPr>
          <a:xfrm>
            <a:off x="193675" y="2780928"/>
            <a:ext cx="4648108" cy="3575671"/>
          </a:xfrm>
        </p:spPr>
        <p:txBody>
          <a:bodyPr/>
          <a:lstStyle/>
          <a:p>
            <a:pPr algn="ctr"/>
            <a:r>
              <a:rPr kumimoji="1" lang="ja-JP" altLang="en-US" sz="16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データ項目定義書</a:t>
            </a:r>
          </a:p>
        </p:txBody>
      </p:sp>
      <p:sp>
        <p:nvSpPr>
          <p:cNvPr id="19" name="正方形/長方形 18">
            <a:extLst>
              <a:ext uri="{FF2B5EF4-FFF2-40B4-BE49-F238E27FC236}">
                <a16:creationId xmlns:a16="http://schemas.microsoft.com/office/drawing/2014/main" id="{4F820EA7-0EB9-4641-BA8A-F3410023E1E8}"/>
              </a:ext>
            </a:extLst>
          </p:cNvPr>
          <p:cNvSpPr/>
          <p:nvPr/>
        </p:nvSpPr>
        <p:spPr>
          <a:xfrm>
            <a:off x="179512" y="6356599"/>
            <a:ext cx="8640960" cy="276999"/>
          </a:xfrm>
          <a:prstGeom prst="rect">
            <a:avLst/>
          </a:prstGeom>
        </p:spPr>
        <p:txBody>
          <a:bodyPr wrap="square">
            <a:spAutoFit/>
          </a:bodyPr>
          <a:lstStyle/>
          <a:p>
            <a:pPr algn="r"/>
            <a:r>
              <a:rPr lang="ja-JP" altLang="en-US" sz="1200">
                <a:latin typeface="Meiryo UI" panose="020B0604030504040204" pitchFamily="50" charset="-128"/>
                <a:ea typeface="Meiryo UI" panose="020B0604030504040204" pitchFamily="50" charset="-128"/>
                <a:cs typeface="メイリオ" pitchFamily="50" charset="-128"/>
              </a:rPr>
              <a:t>出典：「オープンデータをはじめよう</a:t>
            </a:r>
            <a:r>
              <a:rPr lang="en-US" altLang="ja-JP" sz="1200">
                <a:latin typeface="Meiryo UI" panose="020B0604030504040204" pitchFamily="50" charset="-128"/>
                <a:ea typeface="Meiryo UI" panose="020B0604030504040204" pitchFamily="50" charset="-128"/>
                <a:cs typeface="メイリオ" pitchFamily="50" charset="-128"/>
              </a:rPr>
              <a:t> </a:t>
            </a:r>
            <a:r>
              <a:rPr lang="ja-JP" altLang="en-US" sz="1200">
                <a:latin typeface="Meiryo UI" panose="020B0604030504040204" pitchFamily="50" charset="-128"/>
                <a:ea typeface="Meiryo UI" panose="020B0604030504040204" pitchFamily="50" charset="-128"/>
                <a:cs typeface="メイリオ" pitchFamily="50" charset="-128"/>
              </a:rPr>
              <a:t>～ 地方公共団体のための最初の手引書～」</a:t>
            </a:r>
            <a:r>
              <a:rPr lang="ja-JP" altLang="en-US" sz="1200">
                <a:latin typeface="Meiryo UI" panose="020B0604030504040204" pitchFamily="50" charset="-128"/>
                <a:ea typeface="Meiryo UI" panose="020B0604030504040204" pitchFamily="50" charset="-128"/>
              </a:rPr>
              <a:t>内閣官房 情報通信技術（</a:t>
            </a:r>
            <a:r>
              <a:rPr lang="en-US" altLang="ja-JP" sz="1200">
                <a:latin typeface="Meiryo UI" panose="020B0604030504040204" pitchFamily="50" charset="-128"/>
                <a:ea typeface="Meiryo UI" panose="020B0604030504040204" pitchFamily="50" charset="-128"/>
              </a:rPr>
              <a:t>IT</a:t>
            </a:r>
            <a:r>
              <a:rPr lang="ja-JP" altLang="en-US" sz="1200">
                <a:latin typeface="Meiryo UI" panose="020B0604030504040204" pitchFamily="50" charset="-128"/>
                <a:ea typeface="Meiryo UI" panose="020B0604030504040204" pitchFamily="50" charset="-128"/>
              </a:rPr>
              <a:t>）総合戦略室</a:t>
            </a:r>
            <a:endParaRPr lang="ja-JP" altLang="en-US" sz="1200"/>
          </a:p>
        </p:txBody>
      </p:sp>
      <p:pic>
        <p:nvPicPr>
          <p:cNvPr id="20" name="図 19">
            <a:extLst>
              <a:ext uri="{FF2B5EF4-FFF2-40B4-BE49-F238E27FC236}">
                <a16:creationId xmlns:a16="http://schemas.microsoft.com/office/drawing/2014/main" id="{12BB7D73-2303-4B4F-9DDD-1A8E9DB408A0}"/>
              </a:ext>
            </a:extLst>
          </p:cNvPr>
          <p:cNvPicPr>
            <a:picLocks noChangeAspect="1"/>
          </p:cNvPicPr>
          <p:nvPr/>
        </p:nvPicPr>
        <p:blipFill>
          <a:blip r:embed="rId4"/>
          <a:stretch>
            <a:fillRect/>
          </a:stretch>
        </p:blipFill>
        <p:spPr>
          <a:xfrm>
            <a:off x="594937" y="3420676"/>
            <a:ext cx="3338497" cy="1082669"/>
          </a:xfrm>
          <a:prstGeom prst="rect">
            <a:avLst/>
          </a:prstGeom>
          <a:ln w="12700">
            <a:solidFill>
              <a:schemeClr val="tx1">
                <a:lumMod val="75000"/>
              </a:schemeClr>
            </a:solidFill>
          </a:ln>
        </p:spPr>
      </p:pic>
      <p:sp>
        <p:nvSpPr>
          <p:cNvPr id="23" name="テキスト ボックス 9">
            <a:extLst>
              <a:ext uri="{FF2B5EF4-FFF2-40B4-BE49-F238E27FC236}">
                <a16:creationId xmlns:a16="http://schemas.microsoft.com/office/drawing/2014/main" id="{8C909EC9-B686-48CF-8067-E67DCFC08A7C}"/>
              </a:ext>
            </a:extLst>
          </p:cNvPr>
          <p:cNvSpPr txBox="1"/>
          <p:nvPr/>
        </p:nvSpPr>
        <p:spPr>
          <a:xfrm>
            <a:off x="5959744" y="2777937"/>
            <a:ext cx="1800493" cy="307777"/>
          </a:xfrm>
          <a:prstGeom prst="rect">
            <a:avLst/>
          </a:prstGeom>
          <a:noFill/>
        </p:spPr>
        <p:txBody>
          <a:bodyPr wrap="none" rtlCol="0">
            <a:spAutoFit/>
          </a:bodyPr>
          <a:lstStyle>
            <a:defPPr>
              <a:defRPr lang="ko-KR"/>
            </a:defPPr>
            <a:lvl1pPr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1pPr>
            <a:lvl2pPr marL="334963" indent="12223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2pPr>
            <a:lvl3pPr marL="671513" indent="24288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3pPr>
            <a:lvl4pPr marL="1008063" indent="36353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4pPr>
            <a:lvl5pPr marL="1344613" indent="48418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5pPr>
            <a:lvl6pPr marL="22860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6pPr>
            <a:lvl7pPr marL="27432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7pPr>
            <a:lvl8pPr marL="32004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8pPr>
            <a:lvl9pPr marL="36576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フォーマット標準例</a:t>
            </a:r>
          </a:p>
        </p:txBody>
      </p:sp>
      <p:pic>
        <p:nvPicPr>
          <p:cNvPr id="7" name="図 6">
            <a:extLst>
              <a:ext uri="{FF2B5EF4-FFF2-40B4-BE49-F238E27FC236}">
                <a16:creationId xmlns:a16="http://schemas.microsoft.com/office/drawing/2014/main" id="{F9E8542A-B32D-40AD-A6EE-379505C27B23}"/>
              </a:ext>
            </a:extLst>
          </p:cNvPr>
          <p:cNvPicPr>
            <a:picLocks noChangeAspect="1"/>
          </p:cNvPicPr>
          <p:nvPr/>
        </p:nvPicPr>
        <p:blipFill>
          <a:blip r:embed="rId5"/>
          <a:stretch>
            <a:fillRect/>
          </a:stretch>
        </p:blipFill>
        <p:spPr>
          <a:xfrm>
            <a:off x="1328230" y="4307036"/>
            <a:ext cx="3257550" cy="1438275"/>
          </a:xfrm>
          <a:prstGeom prst="rect">
            <a:avLst/>
          </a:prstGeom>
        </p:spPr>
      </p:pic>
      <p:pic>
        <p:nvPicPr>
          <p:cNvPr id="9" name="図 8">
            <a:extLst>
              <a:ext uri="{FF2B5EF4-FFF2-40B4-BE49-F238E27FC236}">
                <a16:creationId xmlns:a16="http://schemas.microsoft.com/office/drawing/2014/main" id="{7CBA2ABE-FDBC-4F0E-AA8E-A4F9220FE97B}"/>
              </a:ext>
            </a:extLst>
          </p:cNvPr>
          <p:cNvPicPr>
            <a:picLocks noChangeAspect="1"/>
          </p:cNvPicPr>
          <p:nvPr/>
        </p:nvPicPr>
        <p:blipFill>
          <a:blip r:embed="rId6"/>
          <a:stretch>
            <a:fillRect/>
          </a:stretch>
        </p:blipFill>
        <p:spPr>
          <a:xfrm>
            <a:off x="5221605" y="3183930"/>
            <a:ext cx="3467100" cy="2867025"/>
          </a:xfrm>
          <a:prstGeom prst="rect">
            <a:avLst/>
          </a:prstGeom>
        </p:spPr>
      </p:pic>
    </p:spTree>
    <p:extLst>
      <p:ext uri="{BB962C8B-B14F-4D97-AF65-F5344CB8AC3E}">
        <p14:creationId xmlns:p14="http://schemas.microsoft.com/office/powerpoint/2010/main" val="3343345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674B1E12-0372-40B4-BA63-0CBF7550C582}"/>
              </a:ext>
            </a:extLst>
          </p:cNvPr>
          <p:cNvSpPr>
            <a:spLocks noGrp="1"/>
          </p:cNvSpPr>
          <p:nvPr>
            <p:ph type="title"/>
          </p:nvPr>
        </p:nvSpPr>
        <p:spPr>
          <a:xfrm>
            <a:off x="207961" y="231752"/>
            <a:ext cx="7560840" cy="424732"/>
          </a:xfrm>
        </p:spPr>
        <p:txBody>
          <a:bodyPr/>
          <a:lstStyle/>
          <a:p>
            <a:r>
              <a:rPr kumimoji="1" lang="en-US" altLang="ja-JP" dirty="0"/>
              <a:t>1.2 </a:t>
            </a:r>
            <a:r>
              <a:rPr kumimoji="1" lang="ja-JP" altLang="en-US" dirty="0"/>
              <a:t>推奨データセットの種類</a:t>
            </a:r>
          </a:p>
        </p:txBody>
      </p:sp>
      <p:sp>
        <p:nvSpPr>
          <p:cNvPr id="3" name="スライド番号プレースホルダー 2">
            <a:extLst>
              <a:ext uri="{FF2B5EF4-FFF2-40B4-BE49-F238E27FC236}">
                <a16:creationId xmlns:a16="http://schemas.microsoft.com/office/drawing/2014/main" id="{DA29EC49-F0C6-4D66-AE06-19926CDA43C0}"/>
              </a:ext>
            </a:extLst>
          </p:cNvPr>
          <p:cNvSpPr>
            <a:spLocks noGrp="1"/>
          </p:cNvSpPr>
          <p:nvPr>
            <p:ph type="sldNum" sz="quarter" idx="12"/>
          </p:nvPr>
        </p:nvSpPr>
        <p:spPr/>
        <p:txBody>
          <a:bodyPr/>
          <a:lstStyle/>
          <a:p>
            <a:fld id="{EEDB8509-CC2C-4EC7-9C2E-996B98B58898}" type="slidenum">
              <a:rPr kumimoji="1" lang="ja-JP" altLang="en-US" smtClean="0"/>
              <a:pPr/>
              <a:t>6</a:t>
            </a:fld>
            <a:endParaRPr kumimoji="1" lang="ja-JP" altLang="en-US"/>
          </a:p>
        </p:txBody>
      </p:sp>
      <p:sp>
        <p:nvSpPr>
          <p:cNvPr id="4" name="テキスト プレースホルダー 3">
            <a:extLst>
              <a:ext uri="{FF2B5EF4-FFF2-40B4-BE49-F238E27FC236}">
                <a16:creationId xmlns:a16="http://schemas.microsoft.com/office/drawing/2014/main" id="{CDFD9F3A-EE8D-4736-960F-D57C42D6F1E2}"/>
              </a:ext>
            </a:extLst>
          </p:cNvPr>
          <p:cNvSpPr>
            <a:spLocks noGrp="1"/>
          </p:cNvSpPr>
          <p:nvPr>
            <p:ph type="body" sz="quarter" idx="14"/>
          </p:nvPr>
        </p:nvSpPr>
        <p:spPr>
          <a:xfrm>
            <a:off x="207963" y="884240"/>
            <a:ext cx="8728075" cy="761328"/>
          </a:xfrm>
        </p:spPr>
        <p:txBody>
          <a:bodyPr>
            <a:normAutofit fontScale="92500"/>
          </a:bodyPr>
          <a:lstStyle/>
          <a:p>
            <a:r>
              <a:rPr kumimoji="1" lang="ja-JP" altLang="en-US" dirty="0"/>
              <a:t>現在、基本編</a:t>
            </a:r>
            <a:r>
              <a:rPr kumimoji="1" lang="en-US" altLang="ja-JP" dirty="0"/>
              <a:t>14</a:t>
            </a:r>
            <a:r>
              <a:rPr kumimoji="1" lang="ja-JP" altLang="en-US" dirty="0"/>
              <a:t>種類、応用編</a:t>
            </a:r>
            <a:r>
              <a:rPr kumimoji="1" lang="en-US" altLang="ja-JP" dirty="0"/>
              <a:t>8</a:t>
            </a:r>
            <a:r>
              <a:rPr kumimoji="1" lang="ja-JP" altLang="en-US" dirty="0"/>
              <a:t>種類の計</a:t>
            </a:r>
            <a:r>
              <a:rPr kumimoji="1" lang="en-US" altLang="ja-JP" dirty="0"/>
              <a:t>22</a:t>
            </a:r>
            <a:r>
              <a:rPr kumimoji="1" lang="ja-JP" altLang="en-US" dirty="0"/>
              <a:t>種類の推奨データセットが公開されています。</a:t>
            </a:r>
          </a:p>
          <a:p>
            <a:r>
              <a:rPr kumimoji="1" lang="ja-JP" altLang="en-US" dirty="0"/>
              <a:t>さらに、データセットの追加が検討されており、随時公開される予定です。</a:t>
            </a:r>
          </a:p>
        </p:txBody>
      </p:sp>
      <p:sp>
        <p:nvSpPr>
          <p:cNvPr id="7" name="テキスト プレースホルダー 4">
            <a:extLst>
              <a:ext uri="{FF2B5EF4-FFF2-40B4-BE49-F238E27FC236}">
                <a16:creationId xmlns:a16="http://schemas.microsoft.com/office/drawing/2014/main" id="{36DC1B02-16C1-4A51-9F33-76CD5D49E410}"/>
              </a:ext>
            </a:extLst>
          </p:cNvPr>
          <p:cNvSpPr>
            <a:spLocks noGrp="1"/>
          </p:cNvSpPr>
          <p:nvPr>
            <p:ph type="body" sz="quarter" idx="13"/>
          </p:nvPr>
        </p:nvSpPr>
        <p:spPr>
          <a:xfrm>
            <a:off x="207963" y="30163"/>
            <a:ext cx="7537450" cy="217487"/>
          </a:xfrm>
        </p:spPr>
        <p:txBody>
          <a:bodyPr/>
          <a:lstStyle/>
          <a:p>
            <a:r>
              <a:rPr kumimoji="1" lang="en-US" altLang="ja-JP" dirty="0"/>
              <a:t>1. </a:t>
            </a:r>
            <a:r>
              <a:rPr kumimoji="1" lang="ja-JP" altLang="en-US" dirty="0"/>
              <a:t>はじめに</a:t>
            </a:r>
          </a:p>
        </p:txBody>
      </p:sp>
      <p:graphicFrame>
        <p:nvGraphicFramePr>
          <p:cNvPr id="2" name="表 7">
            <a:extLst>
              <a:ext uri="{FF2B5EF4-FFF2-40B4-BE49-F238E27FC236}">
                <a16:creationId xmlns:a16="http://schemas.microsoft.com/office/drawing/2014/main" id="{AE2F69CC-AB13-4B75-ABFD-83BE68139023}"/>
              </a:ext>
            </a:extLst>
          </p:cNvPr>
          <p:cNvGraphicFramePr>
            <a:graphicFrameLocks noGrp="1"/>
          </p:cNvGraphicFramePr>
          <p:nvPr/>
        </p:nvGraphicFramePr>
        <p:xfrm>
          <a:off x="668360" y="2677924"/>
          <a:ext cx="7807280" cy="3870960"/>
        </p:xfrm>
        <a:graphic>
          <a:graphicData uri="http://schemas.openxmlformats.org/drawingml/2006/table">
            <a:tbl>
              <a:tblPr firstRow="1" bandRow="1">
                <a:tableStyleId>{5C22544A-7EE6-4342-B048-85BDC9FD1C3A}</a:tableStyleId>
              </a:tblPr>
              <a:tblGrid>
                <a:gridCol w="3903640">
                  <a:extLst>
                    <a:ext uri="{9D8B030D-6E8A-4147-A177-3AD203B41FA5}">
                      <a16:colId xmlns:a16="http://schemas.microsoft.com/office/drawing/2014/main" val="2064693019"/>
                    </a:ext>
                  </a:extLst>
                </a:gridCol>
                <a:gridCol w="3903640">
                  <a:extLst>
                    <a:ext uri="{9D8B030D-6E8A-4147-A177-3AD203B41FA5}">
                      <a16:colId xmlns:a16="http://schemas.microsoft.com/office/drawing/2014/main" val="3603781296"/>
                    </a:ext>
                  </a:extLst>
                </a:gridCol>
              </a:tblGrid>
              <a:tr h="259955">
                <a:tc>
                  <a:txBody>
                    <a:bodyPr/>
                    <a:lstStyle/>
                    <a:p>
                      <a:pPr algn="ctr"/>
                      <a:r>
                        <a:rPr kumimoji="1" lang="ja-JP" altLang="en-US" dirty="0"/>
                        <a:t>基本編</a:t>
                      </a:r>
                    </a:p>
                  </a:txBody>
                  <a:tcPr/>
                </a:tc>
                <a:tc>
                  <a:txBody>
                    <a:bodyPr/>
                    <a:lstStyle/>
                    <a:p>
                      <a:pPr algn="ctr"/>
                      <a:r>
                        <a:rPr kumimoji="1" lang="ja-JP" altLang="en-US" dirty="0"/>
                        <a:t>応用編</a:t>
                      </a:r>
                    </a:p>
                  </a:txBody>
                  <a:tcPr/>
                </a:tc>
                <a:extLst>
                  <a:ext uri="{0D108BD9-81ED-4DB2-BD59-A6C34878D82A}">
                    <a16:rowId xmlns:a16="http://schemas.microsoft.com/office/drawing/2014/main" val="3449839473"/>
                  </a:ext>
                </a:extLst>
              </a:tr>
              <a:tr h="2917771">
                <a:tc>
                  <a:txBody>
                    <a:bodyPr/>
                    <a:lstStyle/>
                    <a:p>
                      <a:r>
                        <a:rPr kumimoji="1" lang="en-US" altLang="ja-JP" sz="1600" dirty="0"/>
                        <a:t> 1. AED</a:t>
                      </a:r>
                      <a:r>
                        <a:rPr kumimoji="1" lang="ja-JP" altLang="en-US" sz="1600" dirty="0"/>
                        <a:t>設置箇所一覧</a:t>
                      </a:r>
                    </a:p>
                    <a:p>
                      <a:r>
                        <a:rPr kumimoji="1" lang="en-US" altLang="ja-JP" sz="1600" dirty="0"/>
                        <a:t> 2. </a:t>
                      </a:r>
                      <a:r>
                        <a:rPr kumimoji="1" lang="ja-JP" altLang="en-US" sz="1600" dirty="0"/>
                        <a:t>介護サービス事業所一覧</a:t>
                      </a:r>
                    </a:p>
                    <a:p>
                      <a:r>
                        <a:rPr kumimoji="1" lang="en-US" altLang="ja-JP" sz="1600" dirty="0"/>
                        <a:t> 3. </a:t>
                      </a:r>
                      <a:r>
                        <a:rPr kumimoji="1" lang="ja-JP" altLang="en-US" sz="1600" dirty="0"/>
                        <a:t>医療機関一覧</a:t>
                      </a:r>
                    </a:p>
                    <a:p>
                      <a:r>
                        <a:rPr kumimoji="1" lang="en-US" altLang="ja-JP" sz="1600" dirty="0"/>
                        <a:t> 4. </a:t>
                      </a:r>
                      <a:r>
                        <a:rPr kumimoji="1" lang="ja-JP" altLang="en-US" sz="1600" dirty="0"/>
                        <a:t>文化財一覧</a:t>
                      </a:r>
                    </a:p>
                    <a:p>
                      <a:r>
                        <a:rPr kumimoji="1" lang="en-US" altLang="ja-JP" sz="1600" dirty="0"/>
                        <a:t> 5. </a:t>
                      </a:r>
                      <a:r>
                        <a:rPr kumimoji="1" lang="ja-JP" altLang="en-US" sz="1600" dirty="0"/>
                        <a:t>観光施設一覧</a:t>
                      </a:r>
                    </a:p>
                    <a:p>
                      <a:r>
                        <a:rPr kumimoji="1" lang="en-US" altLang="ja-JP" sz="1600" dirty="0"/>
                        <a:t> 6. </a:t>
                      </a:r>
                      <a:r>
                        <a:rPr kumimoji="1" lang="ja-JP" altLang="en-US" sz="1600" dirty="0"/>
                        <a:t>イベント一覧</a:t>
                      </a:r>
                    </a:p>
                    <a:p>
                      <a:r>
                        <a:rPr kumimoji="1" lang="en-US" altLang="ja-JP" sz="1600" dirty="0"/>
                        <a:t> 7. </a:t>
                      </a:r>
                      <a:r>
                        <a:rPr kumimoji="1" lang="ja-JP" altLang="en-US" sz="1600" dirty="0"/>
                        <a:t>公衆無線</a:t>
                      </a:r>
                      <a:r>
                        <a:rPr kumimoji="1" lang="en-US" altLang="ja-JP" sz="1600" dirty="0"/>
                        <a:t>LAN</a:t>
                      </a:r>
                      <a:r>
                        <a:rPr kumimoji="1" lang="ja-JP" altLang="en-US" sz="1600" dirty="0"/>
                        <a:t>アクセスポイント一覧</a:t>
                      </a:r>
                    </a:p>
                    <a:p>
                      <a:r>
                        <a:rPr kumimoji="1" lang="en-US" altLang="ja-JP" sz="1600" dirty="0"/>
                        <a:t> 8. </a:t>
                      </a:r>
                      <a:r>
                        <a:rPr kumimoji="1" lang="ja-JP" altLang="en-US" sz="1600" dirty="0"/>
                        <a:t>公衆トイレ一覧</a:t>
                      </a:r>
                    </a:p>
                    <a:p>
                      <a:r>
                        <a:rPr kumimoji="1" lang="en-US" altLang="ja-JP" sz="1600" dirty="0"/>
                        <a:t> 9. </a:t>
                      </a:r>
                      <a:r>
                        <a:rPr kumimoji="1" lang="ja-JP" altLang="en-US" sz="1600" dirty="0"/>
                        <a:t>消防水利施設一覧</a:t>
                      </a:r>
                    </a:p>
                    <a:p>
                      <a:r>
                        <a:rPr kumimoji="1" lang="en-US" altLang="ja-JP" sz="1600" dirty="0"/>
                        <a:t>10. </a:t>
                      </a:r>
                      <a:r>
                        <a:rPr kumimoji="1" lang="ja-JP" altLang="en-US" sz="1600" dirty="0"/>
                        <a:t>指定緊急避難場所一覧</a:t>
                      </a:r>
                    </a:p>
                    <a:p>
                      <a:r>
                        <a:rPr kumimoji="1" lang="en-US" altLang="ja-JP" sz="1600" dirty="0"/>
                        <a:t>11. </a:t>
                      </a:r>
                      <a:r>
                        <a:rPr kumimoji="1" lang="ja-JP" altLang="en-US" sz="1600" dirty="0"/>
                        <a:t>地域・年齢別人口</a:t>
                      </a:r>
                    </a:p>
                    <a:p>
                      <a:r>
                        <a:rPr kumimoji="1" lang="en-US" altLang="ja-JP" sz="1600" dirty="0"/>
                        <a:t>12. </a:t>
                      </a:r>
                      <a:r>
                        <a:rPr kumimoji="1" lang="ja-JP" altLang="en-US" sz="1600" dirty="0"/>
                        <a:t>公共施設一覧</a:t>
                      </a:r>
                    </a:p>
                    <a:p>
                      <a:r>
                        <a:rPr kumimoji="1" lang="en-US" altLang="ja-JP" sz="1600" dirty="0"/>
                        <a:t>13. </a:t>
                      </a:r>
                      <a:r>
                        <a:rPr kumimoji="1" lang="ja-JP" altLang="en-US" sz="1600" dirty="0"/>
                        <a:t>子育て施設一覧</a:t>
                      </a:r>
                    </a:p>
                    <a:p>
                      <a:r>
                        <a:rPr kumimoji="1" lang="en-US" altLang="ja-JP" sz="1600" dirty="0"/>
                        <a:t>14. </a:t>
                      </a:r>
                      <a:r>
                        <a:rPr kumimoji="1" lang="ja-JP" altLang="en-US" sz="1600" dirty="0"/>
                        <a:t>オープンデータ一覧</a:t>
                      </a:r>
                    </a:p>
                  </a:txBody>
                  <a:tcPr/>
                </a:tc>
                <a:tc>
                  <a:txBody>
                    <a:bodyPr/>
                    <a:lstStyle/>
                    <a:p>
                      <a:r>
                        <a:rPr kumimoji="1" lang="en-US" altLang="ja-JP" sz="1600" dirty="0"/>
                        <a:t>A-1. </a:t>
                      </a:r>
                      <a:r>
                        <a:rPr kumimoji="1" lang="ja-JP" altLang="en-US" sz="1600" dirty="0"/>
                        <a:t>食品等営業許可・届出一覧</a:t>
                      </a:r>
                    </a:p>
                    <a:p>
                      <a:r>
                        <a:rPr kumimoji="1" lang="en-US" altLang="ja-JP" sz="1600" dirty="0"/>
                        <a:t>A-2.</a:t>
                      </a:r>
                      <a:r>
                        <a:rPr kumimoji="1" lang="ja-JP" altLang="en-US" sz="1600" dirty="0"/>
                        <a:t> 学校給食献立情報</a:t>
                      </a:r>
                    </a:p>
                    <a:p>
                      <a:r>
                        <a:rPr kumimoji="1" lang="en-US" altLang="ja-JP" sz="1600" dirty="0"/>
                        <a:t>A-3.</a:t>
                      </a:r>
                      <a:r>
                        <a:rPr kumimoji="1" lang="ja-JP" altLang="en-US" sz="1600" dirty="0"/>
                        <a:t> 小中学校通学区域情報</a:t>
                      </a:r>
                    </a:p>
                    <a:p>
                      <a:endParaRPr kumimoji="1" lang="ja-JP" altLang="en-US" sz="1600" dirty="0"/>
                    </a:p>
                    <a:p>
                      <a:r>
                        <a:rPr kumimoji="1" lang="en-US" altLang="ja-JP" sz="1600" dirty="0"/>
                        <a:t>B-1. </a:t>
                      </a:r>
                      <a:r>
                        <a:rPr kumimoji="1" lang="ja-JP" altLang="en-US" sz="1600" dirty="0"/>
                        <a:t>ポーリング柱状図等</a:t>
                      </a:r>
                    </a:p>
                    <a:p>
                      <a:r>
                        <a:rPr kumimoji="1" lang="en-US" altLang="ja-JP" sz="1600" dirty="0"/>
                        <a:t>B-2. </a:t>
                      </a:r>
                      <a:r>
                        <a:rPr kumimoji="1" lang="ja-JP" altLang="en-US" sz="1600" dirty="0"/>
                        <a:t>都市計画基本調査情報</a:t>
                      </a:r>
                    </a:p>
                    <a:p>
                      <a:r>
                        <a:rPr kumimoji="1" lang="en-US" altLang="ja-JP" sz="1600" dirty="0"/>
                        <a:t>B-3. </a:t>
                      </a:r>
                      <a:r>
                        <a:rPr kumimoji="1" lang="ja-JP" altLang="en-US" sz="1600" dirty="0"/>
                        <a:t>調達情報</a:t>
                      </a:r>
                    </a:p>
                    <a:p>
                      <a:r>
                        <a:rPr kumimoji="1" lang="en-US" altLang="ja-JP" sz="1600" dirty="0"/>
                        <a:t>B-4. </a:t>
                      </a:r>
                      <a:r>
                        <a:rPr kumimoji="1" lang="ja-JP" altLang="en-US" sz="1600" dirty="0"/>
                        <a:t>標準的なバス情報フォーマット</a:t>
                      </a:r>
                      <a:endParaRPr kumimoji="1" lang="en-US" altLang="ja-JP" sz="1600" dirty="0"/>
                    </a:p>
                    <a:p>
                      <a:r>
                        <a:rPr kumimoji="1" lang="en-US" altLang="ja-JP" sz="1600" dirty="0"/>
                        <a:t>B-5.</a:t>
                      </a:r>
                      <a:r>
                        <a:rPr kumimoji="1" lang="ja-JP" altLang="en-US" sz="1600" dirty="0"/>
                        <a:t> </a:t>
                      </a:r>
                      <a:r>
                        <a:rPr kumimoji="1" lang="zh-TW" altLang="en-US" sz="1600" dirty="0"/>
                        <a:t>支援制度情報</a:t>
                      </a:r>
                      <a:endParaRPr kumimoji="1" lang="ja-JP" altLang="en-US" sz="1600" dirty="0"/>
                    </a:p>
                  </a:txBody>
                  <a:tcPr/>
                </a:tc>
                <a:extLst>
                  <a:ext uri="{0D108BD9-81ED-4DB2-BD59-A6C34878D82A}">
                    <a16:rowId xmlns:a16="http://schemas.microsoft.com/office/drawing/2014/main" val="597725649"/>
                  </a:ext>
                </a:extLst>
              </a:tr>
            </a:tbl>
          </a:graphicData>
        </a:graphic>
      </p:graphicFrame>
      <p:sp>
        <p:nvSpPr>
          <p:cNvPr id="6" name="テキスト ボックス 5">
            <a:extLst>
              <a:ext uri="{FF2B5EF4-FFF2-40B4-BE49-F238E27FC236}">
                <a16:creationId xmlns:a16="http://schemas.microsoft.com/office/drawing/2014/main" id="{D0C94728-3D6B-41F5-BBAC-AE30146093D2}"/>
              </a:ext>
            </a:extLst>
          </p:cNvPr>
          <p:cNvSpPr txBox="1"/>
          <p:nvPr/>
        </p:nvSpPr>
        <p:spPr>
          <a:xfrm>
            <a:off x="1221694" y="6572423"/>
            <a:ext cx="7634782" cy="307777"/>
          </a:xfrm>
          <a:prstGeom prst="rect">
            <a:avLst/>
          </a:prstGeom>
          <a:noFill/>
        </p:spPr>
        <p:txBody>
          <a:bodyPr wrap="none" rtlCol="0">
            <a:spAutoFit/>
          </a:bodyPr>
          <a:lstStyle/>
          <a:p>
            <a:r>
              <a:rPr kumimoji="1" lang="ja-JP" altLang="en-US" sz="1400" dirty="0"/>
              <a:t>出所</a:t>
            </a:r>
            <a:r>
              <a:rPr kumimoji="1" lang="en-US" altLang="ja-JP" sz="1400" dirty="0"/>
              <a:t>: </a:t>
            </a:r>
            <a:r>
              <a:rPr kumimoji="1" lang="ja-JP" altLang="en-US" sz="1400" dirty="0"/>
              <a:t>政府</a:t>
            </a:r>
            <a:r>
              <a:rPr kumimoji="1" lang="en-US" altLang="ja-JP" sz="1400" dirty="0"/>
              <a:t>CIO</a:t>
            </a:r>
            <a:r>
              <a:rPr kumimoji="1" lang="ja-JP" altLang="en-US" sz="1400" dirty="0"/>
              <a:t>ポータル「推奨データセット」より作成 </a:t>
            </a:r>
            <a:r>
              <a:rPr kumimoji="1" lang="en-US" altLang="ja-JP" sz="1400" dirty="0">
                <a:hlinkClick r:id="rId3"/>
              </a:rPr>
              <a:t>https://cio.go.jp/policy-opendata#dataset</a:t>
            </a:r>
            <a:endParaRPr kumimoji="1" lang="ja-JP" altLang="en-US" sz="1400" dirty="0"/>
          </a:p>
        </p:txBody>
      </p:sp>
      <p:sp>
        <p:nvSpPr>
          <p:cNvPr id="9" name="テキスト プレースホルダー 2">
            <a:extLst>
              <a:ext uri="{FF2B5EF4-FFF2-40B4-BE49-F238E27FC236}">
                <a16:creationId xmlns:a16="http://schemas.microsoft.com/office/drawing/2014/main" id="{8E0224E2-887D-45BC-9D11-BBBEDC70F157}"/>
              </a:ext>
            </a:extLst>
          </p:cNvPr>
          <p:cNvSpPr txBox="1">
            <a:spLocks/>
          </p:cNvSpPr>
          <p:nvPr/>
        </p:nvSpPr>
        <p:spPr>
          <a:xfrm>
            <a:off x="207963" y="1645567"/>
            <a:ext cx="8728075" cy="878557"/>
          </a:xfrm>
          <a:prstGeom prst="rect">
            <a:avLst/>
          </a:prstGeom>
          <a:solidFill>
            <a:srgbClr val="DDD9C3"/>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基本編</a:t>
            </a:r>
            <a:r>
              <a:rPr lang="en-US" altLang="ja-JP" dirty="0"/>
              <a:t>: </a:t>
            </a:r>
            <a:r>
              <a:rPr lang="ja-JP" altLang="en-US" dirty="0"/>
              <a:t>特にオープンデータに取り組み始める地方公共団体の参考となるようなデータ。</a:t>
            </a:r>
          </a:p>
          <a:p>
            <a:r>
              <a:rPr lang="ja-JP" altLang="en-US" dirty="0"/>
              <a:t>応用編</a:t>
            </a:r>
            <a:r>
              <a:rPr lang="en-US" altLang="ja-JP" dirty="0"/>
              <a:t>: </a:t>
            </a:r>
            <a:r>
              <a:rPr lang="ja-JP" altLang="en-US" dirty="0"/>
              <a:t>基本編以外のデータ。</a:t>
            </a:r>
            <a:br>
              <a:rPr lang="en-US" altLang="ja-JP" dirty="0"/>
            </a:br>
            <a:r>
              <a:rPr lang="en-US" altLang="ja-JP" dirty="0"/>
              <a:t>           A-xx</a:t>
            </a:r>
            <a:r>
              <a:rPr lang="ja-JP" altLang="en-US" dirty="0"/>
              <a:t>は内閣官房</a:t>
            </a:r>
            <a:r>
              <a:rPr lang="en-US" altLang="ja-JP" dirty="0"/>
              <a:t>IT</a:t>
            </a:r>
            <a:r>
              <a:rPr lang="ja-JP" altLang="en-US" dirty="0"/>
              <a:t>室が規定したフォーマット、</a:t>
            </a:r>
            <a:r>
              <a:rPr lang="en-US" altLang="ja-JP" dirty="0"/>
              <a:t>B-xx</a:t>
            </a:r>
            <a:r>
              <a:rPr lang="ja-JP" altLang="en-US" dirty="0"/>
              <a:t>は省庁が規定したフォーマット。</a:t>
            </a:r>
            <a:endParaRPr lang="en-US" altLang="ja-JP" dirty="0"/>
          </a:p>
        </p:txBody>
      </p:sp>
    </p:spTree>
    <p:extLst>
      <p:ext uri="{BB962C8B-B14F-4D97-AF65-F5344CB8AC3E}">
        <p14:creationId xmlns:p14="http://schemas.microsoft.com/office/powerpoint/2010/main" val="4161347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9305BD-5CB2-4E7F-8CED-15ADABDB952F}"/>
              </a:ext>
            </a:extLst>
          </p:cNvPr>
          <p:cNvSpPr>
            <a:spLocks noGrp="1"/>
          </p:cNvSpPr>
          <p:nvPr>
            <p:ph type="title"/>
          </p:nvPr>
        </p:nvSpPr>
        <p:spPr/>
        <p:txBody>
          <a:bodyPr/>
          <a:lstStyle/>
          <a:p>
            <a:r>
              <a:rPr kumimoji="1" lang="en-US" altLang="ja-JP"/>
              <a:t>1.3 </a:t>
            </a:r>
            <a:r>
              <a:rPr kumimoji="1" lang="ja-JP" altLang="en-US"/>
              <a:t>推奨データセットを利用するメリット</a:t>
            </a:r>
          </a:p>
        </p:txBody>
      </p:sp>
      <p:sp>
        <p:nvSpPr>
          <p:cNvPr id="4" name="スライド番号プレースホルダー 3">
            <a:extLst>
              <a:ext uri="{FF2B5EF4-FFF2-40B4-BE49-F238E27FC236}">
                <a16:creationId xmlns:a16="http://schemas.microsoft.com/office/drawing/2014/main" id="{60434C9F-FD8C-4AF7-AADE-288B9D868A07}"/>
              </a:ext>
            </a:extLst>
          </p:cNvPr>
          <p:cNvSpPr>
            <a:spLocks noGrp="1"/>
          </p:cNvSpPr>
          <p:nvPr>
            <p:ph type="sldNum" sz="quarter" idx="12"/>
          </p:nvPr>
        </p:nvSpPr>
        <p:spPr/>
        <p:txBody>
          <a:bodyPr/>
          <a:lstStyle/>
          <a:p>
            <a:fld id="{EEDB8509-CC2C-4EC7-9C2E-996B98B58898}" type="slidenum">
              <a:rPr kumimoji="1" lang="ja-JP" altLang="en-US" smtClean="0"/>
              <a:pPr/>
              <a:t>7</a:t>
            </a:fld>
            <a:endParaRPr kumimoji="1" lang="ja-JP" altLang="en-US"/>
          </a:p>
        </p:txBody>
      </p:sp>
      <p:sp>
        <p:nvSpPr>
          <p:cNvPr id="5" name="テキスト プレースホルダー 4">
            <a:extLst>
              <a:ext uri="{FF2B5EF4-FFF2-40B4-BE49-F238E27FC236}">
                <a16:creationId xmlns:a16="http://schemas.microsoft.com/office/drawing/2014/main" id="{1A2F24BD-EDAD-4C76-B8DE-79EA2D06126C}"/>
              </a:ext>
            </a:extLst>
          </p:cNvPr>
          <p:cNvSpPr>
            <a:spLocks noGrp="1"/>
          </p:cNvSpPr>
          <p:nvPr>
            <p:ph type="body" sz="quarter" idx="13"/>
          </p:nvPr>
        </p:nvSpPr>
        <p:spPr/>
        <p:txBody>
          <a:bodyPr/>
          <a:lstStyle/>
          <a:p>
            <a:r>
              <a:rPr kumimoji="1" lang="en-US" altLang="ja-JP"/>
              <a:t>1. </a:t>
            </a:r>
            <a:r>
              <a:rPr kumimoji="1" lang="ja-JP" altLang="en-US"/>
              <a:t>はじめに</a:t>
            </a:r>
          </a:p>
        </p:txBody>
      </p:sp>
      <p:sp>
        <p:nvSpPr>
          <p:cNvPr id="6" name="テキスト プレースホルダー 5">
            <a:extLst>
              <a:ext uri="{FF2B5EF4-FFF2-40B4-BE49-F238E27FC236}">
                <a16:creationId xmlns:a16="http://schemas.microsoft.com/office/drawing/2014/main" id="{FD11C795-FF4F-4349-BECE-9617F6D4C4E7}"/>
              </a:ext>
            </a:extLst>
          </p:cNvPr>
          <p:cNvSpPr>
            <a:spLocks noGrp="1"/>
          </p:cNvSpPr>
          <p:nvPr>
            <p:ph type="body" sz="quarter" idx="14"/>
          </p:nvPr>
        </p:nvSpPr>
        <p:spPr>
          <a:xfrm>
            <a:off x="207963" y="884239"/>
            <a:ext cx="8728075" cy="424732"/>
          </a:xfrm>
        </p:spPr>
        <p:txBody>
          <a:bodyPr>
            <a:normAutofit/>
          </a:bodyPr>
          <a:lstStyle/>
          <a:p>
            <a:r>
              <a:rPr lang="ja-JP" altLang="en-US"/>
              <a:t>推奨データセットに基づいてデータを公開すると、以下のようなメリットがあります。</a:t>
            </a:r>
            <a:endParaRPr kumimoji="1" lang="ja-JP" altLang="en-US"/>
          </a:p>
        </p:txBody>
      </p:sp>
      <p:sp>
        <p:nvSpPr>
          <p:cNvPr id="3" name="テキスト プレースホルダー 2">
            <a:extLst>
              <a:ext uri="{FF2B5EF4-FFF2-40B4-BE49-F238E27FC236}">
                <a16:creationId xmlns:a16="http://schemas.microsoft.com/office/drawing/2014/main" id="{AD28F84E-D99A-4F0F-A9C3-C0D603746184}"/>
              </a:ext>
            </a:extLst>
          </p:cNvPr>
          <p:cNvSpPr>
            <a:spLocks noGrp="1"/>
          </p:cNvSpPr>
          <p:nvPr>
            <p:ph type="body" sz="quarter" idx="15"/>
          </p:nvPr>
        </p:nvSpPr>
        <p:spPr>
          <a:xfrm>
            <a:off x="207963" y="1486780"/>
            <a:ext cx="8728075" cy="4885769"/>
          </a:xfrm>
        </p:spPr>
        <p:txBody>
          <a:bodyPr>
            <a:normAutofit fontScale="92500" lnSpcReduction="10000"/>
          </a:bodyPr>
          <a:lstStyle/>
          <a:p>
            <a:pPr marL="342900" indent="-342900">
              <a:buFont typeface="+mj-lt"/>
              <a:buAutoNum type="arabicPeriod"/>
            </a:pPr>
            <a:r>
              <a:rPr lang="ja-JP" altLang="en-US" b="1" dirty="0"/>
              <a:t>公開するデータを選定する参考になる</a:t>
            </a:r>
            <a:br>
              <a:rPr lang="en-US" altLang="ja-JP" dirty="0"/>
            </a:br>
            <a:r>
              <a:rPr lang="ja-JP" altLang="en-US" dirty="0"/>
              <a:t>どのようなデータをオーブンデータとして公開すべきかわからない場合は、まず推奨データセットに挙げられている</a:t>
            </a:r>
            <a:r>
              <a:rPr lang="en-US" altLang="ja-JP"/>
              <a:t>22</a:t>
            </a:r>
            <a:r>
              <a:rPr lang="ja-JP" altLang="en-US"/>
              <a:t>項目</a:t>
            </a:r>
            <a:r>
              <a:rPr lang="ja-JP" altLang="en-US" dirty="0"/>
              <a:t>の中から</a:t>
            </a:r>
            <a:r>
              <a:rPr lang="en-US" altLang="ja-JP" dirty="0"/>
              <a:t>1</a:t>
            </a:r>
            <a:r>
              <a:rPr lang="ja-JP" altLang="en-US" dirty="0"/>
              <a:t>つを選択するのがよいです。</a:t>
            </a:r>
            <a:br>
              <a:rPr lang="ja-JP" altLang="en-US" dirty="0"/>
            </a:br>
            <a:endParaRPr lang="en-US" altLang="ja-JP" dirty="0"/>
          </a:p>
          <a:p>
            <a:pPr marL="342900" indent="-342900">
              <a:buFont typeface="+mj-lt"/>
              <a:buAutoNum type="arabicPeriod"/>
            </a:pPr>
            <a:r>
              <a:rPr kumimoji="1" lang="ja-JP" altLang="en-US" b="1" dirty="0"/>
              <a:t>データを公開する際に必要な項目を選定する参考になる</a:t>
            </a:r>
            <a:br>
              <a:rPr lang="en-US" altLang="ja-JP" dirty="0"/>
            </a:br>
            <a:r>
              <a:rPr lang="ja-JP" altLang="en-US" dirty="0"/>
              <a:t>推奨データセットには、それぞれのデータに対するフォーマット例が付与されています。このため、選択したデータに関してそろえるべき、名称・位置情報等の項目は、このフォーマットを見ればわかります。</a:t>
            </a:r>
            <a:br>
              <a:rPr lang="ja-JP" altLang="en-US" dirty="0"/>
            </a:br>
            <a:endParaRPr kumimoji="1" lang="en-US" altLang="ja-JP" dirty="0"/>
          </a:p>
          <a:p>
            <a:pPr marL="342900" indent="-342900">
              <a:buFont typeface="+mj-lt"/>
              <a:buAutoNum type="arabicPeriod"/>
            </a:pPr>
            <a:r>
              <a:rPr kumimoji="1" lang="ja-JP" altLang="en-US" b="1" dirty="0"/>
              <a:t>原課に対して意義・必要性を説明しやすくなる</a:t>
            </a:r>
            <a:br>
              <a:rPr lang="en-US" altLang="ja-JP" dirty="0"/>
            </a:br>
            <a:r>
              <a:rPr lang="ja-JP" altLang="en-US" dirty="0"/>
              <a:t>選択したデータを管理する原課に対して、そのデータをオープンデータとして公開することを説明し、説得する際に、それが国が推奨しているデータであると説明することができます。</a:t>
            </a:r>
            <a:br>
              <a:rPr lang="ja-JP" altLang="en-US" dirty="0"/>
            </a:br>
            <a:endParaRPr kumimoji="1" lang="en-US" altLang="ja-JP" dirty="0"/>
          </a:p>
          <a:p>
            <a:pPr marL="342900" indent="-342900">
              <a:buFont typeface="+mj-lt"/>
              <a:buAutoNum type="arabicPeriod"/>
            </a:pPr>
            <a:r>
              <a:rPr kumimoji="1" lang="ja-JP" altLang="en-US" b="1" dirty="0"/>
              <a:t>公開したデータが、アプリケーションから利用されやすくなる</a:t>
            </a:r>
            <a:br>
              <a:rPr lang="en-US" altLang="ja-JP" dirty="0"/>
            </a:br>
            <a:r>
              <a:rPr lang="ja-JP" altLang="en-US" dirty="0"/>
              <a:t>推奨データセットに基づいて公開されたデータは、地方公共団体によらず同じフォーマットになるため、アプリケーションが扱いやすくなります。このため、推奨データセットに基づいて公開されたデータは、アプリケーションから利用されやすくなります。</a:t>
            </a:r>
            <a:br>
              <a:rPr lang="ja-JP" altLang="en-US" dirty="0"/>
            </a:br>
            <a:r>
              <a:rPr lang="ja-JP" altLang="en-US" dirty="0"/>
              <a:t>実際に、以下のような事例があります。</a:t>
            </a:r>
          </a:p>
          <a:p>
            <a:pPr marL="1028700" lvl="1" indent="-342900"/>
            <a:r>
              <a:rPr kumimoji="1" lang="ja-JP" altLang="en-US" sz="1600" dirty="0"/>
              <a:t>公共施設情報やイベント情報</a:t>
            </a:r>
            <a:r>
              <a:rPr lang="ja-JP" altLang="en-US" sz="1600" dirty="0"/>
              <a:t>を推奨データセットに基づいて公開することにより、子供とお出かけ情報サイト「いこーよ」に取り込まれました。</a:t>
            </a:r>
          </a:p>
          <a:p>
            <a:pPr marL="1028700" lvl="1" indent="-342900"/>
            <a:r>
              <a:rPr lang="ja-JP" altLang="en-US" sz="1600" dirty="0"/>
              <a:t>バスの運行情報を標準的なバス情報フォーマットに基づいて公開することにより、乗り換え案内サイトで利用されるようになりました。</a:t>
            </a:r>
          </a:p>
          <a:p>
            <a:pPr marL="1028700" lvl="1" indent="-342900"/>
            <a:r>
              <a:rPr lang="ja-JP" altLang="en-US" sz="1600" dirty="0"/>
              <a:t>ミルモ（福祉に関する各種データを収集し、行政と連携をとって介護等に関する情報を簡便に検索することが出来るアプリ）等のアプリで、介護サービス事業所一覧データが利用されています。</a:t>
            </a:r>
          </a:p>
        </p:txBody>
      </p:sp>
    </p:spTree>
    <p:extLst>
      <p:ext uri="{BB962C8B-B14F-4D97-AF65-F5344CB8AC3E}">
        <p14:creationId xmlns:p14="http://schemas.microsoft.com/office/powerpoint/2010/main" val="2257901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566738" y="3178636"/>
            <a:ext cx="1619354" cy="430887"/>
          </a:xfrm>
          <a:prstGeom prst="rect">
            <a:avLst/>
          </a:prstGeom>
          <a:noFill/>
          <a:ln w="9525">
            <a:noFill/>
            <a:miter lim="800000"/>
            <a:headEnd/>
            <a:tailEnd/>
          </a:ln>
          <a:effectLst/>
        </p:spPr>
        <p:txBody>
          <a:bodyPr wrap="none">
            <a:spAutoFit/>
          </a:bodyPr>
          <a:lstStyle/>
          <a:p>
            <a:pPr>
              <a:lnSpc>
                <a:spcPct val="100000"/>
              </a:lnSpc>
            </a:pPr>
            <a:r>
              <a:rPr lang="ja-JP" altLang="en-US" sz="2200">
                <a:solidFill>
                  <a:schemeClr val="bg1">
                    <a:lumMod val="85000"/>
                  </a:schemeClr>
                </a:solidFill>
                <a:latin typeface="+mj-ea"/>
                <a:ea typeface="+mj-ea"/>
              </a:rPr>
              <a:t>１</a:t>
            </a:r>
            <a:r>
              <a:rPr lang="en-US" altLang="ja-JP" sz="2200">
                <a:solidFill>
                  <a:schemeClr val="bg1">
                    <a:lumMod val="85000"/>
                  </a:schemeClr>
                </a:solidFill>
                <a:latin typeface="+mj-ea"/>
                <a:ea typeface="+mj-ea"/>
              </a:rPr>
              <a:t>.</a:t>
            </a:r>
            <a:r>
              <a:rPr lang="ja-JP" altLang="en-US" sz="2200">
                <a:solidFill>
                  <a:schemeClr val="bg1">
                    <a:lumMod val="85000"/>
                  </a:schemeClr>
                </a:solidFill>
                <a:latin typeface="+mj-ea"/>
                <a:ea typeface="+mj-ea"/>
              </a:rPr>
              <a:t> はじめに</a:t>
            </a:r>
          </a:p>
        </p:txBody>
      </p:sp>
      <p:sp>
        <p:nvSpPr>
          <p:cNvPr id="7" name="Text Box 31">
            <a:extLst>
              <a:ext uri="{FF2B5EF4-FFF2-40B4-BE49-F238E27FC236}">
                <a16:creationId xmlns:a16="http://schemas.microsoft.com/office/drawing/2014/main" id="{2AA45135-99A0-4D96-8159-29900E9825E7}"/>
              </a:ext>
            </a:extLst>
          </p:cNvPr>
          <p:cNvSpPr txBox="1">
            <a:spLocks noChangeArrowheads="1"/>
          </p:cNvSpPr>
          <p:nvPr/>
        </p:nvSpPr>
        <p:spPr bwMode="gray">
          <a:xfrm>
            <a:off x="566738" y="3677429"/>
            <a:ext cx="4576894" cy="430887"/>
          </a:xfrm>
          <a:prstGeom prst="rect">
            <a:avLst/>
          </a:prstGeom>
          <a:noFill/>
          <a:ln w="9525">
            <a:noFill/>
            <a:miter lim="800000"/>
            <a:headEnd/>
            <a:tailEnd/>
          </a:ln>
          <a:effectLst/>
        </p:spPr>
        <p:txBody>
          <a:bodyPr wrap="none">
            <a:spAutoFit/>
          </a:bodyPr>
          <a:lstStyle/>
          <a:p>
            <a:pPr>
              <a:lnSpc>
                <a:spcPct val="100000"/>
              </a:lnSpc>
            </a:pPr>
            <a:r>
              <a:rPr lang="ja-JP" altLang="en-US" sz="2200">
                <a:latin typeface="+mj-ea"/>
                <a:ea typeface="+mj-ea"/>
              </a:rPr>
              <a:t>２</a:t>
            </a:r>
            <a:r>
              <a:rPr lang="en-US" altLang="ja-JP" sz="2200">
                <a:latin typeface="+mj-ea"/>
                <a:ea typeface="+mj-ea"/>
              </a:rPr>
              <a:t>. </a:t>
            </a:r>
            <a:r>
              <a:rPr lang="ja-JP" altLang="en-US" sz="2200">
                <a:latin typeface="+mj-ea"/>
                <a:ea typeface="+mj-ea"/>
              </a:rPr>
              <a:t>推奨データセットの項目と確認事項</a:t>
            </a:r>
          </a:p>
        </p:txBody>
      </p:sp>
      <p:sp>
        <p:nvSpPr>
          <p:cNvPr id="8"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566738" y="4172729"/>
            <a:ext cx="4804520" cy="430887"/>
          </a:xfrm>
          <a:prstGeom prst="rect">
            <a:avLst/>
          </a:prstGeom>
          <a:noFill/>
          <a:ln w="9525">
            <a:noFill/>
            <a:miter lim="800000"/>
            <a:headEnd/>
            <a:tailEnd/>
          </a:ln>
          <a:effectLst/>
        </p:spPr>
        <p:txBody>
          <a:bodyPr wrap="none">
            <a:spAutoFit/>
          </a:bodyPr>
          <a:lstStyle/>
          <a:p>
            <a:pPr>
              <a:lnSpc>
                <a:spcPct val="100000"/>
              </a:lnSpc>
            </a:pPr>
            <a:r>
              <a:rPr lang="ja-JP" altLang="en-US" sz="2200">
                <a:solidFill>
                  <a:schemeClr val="bg1">
                    <a:lumMod val="85000"/>
                  </a:schemeClr>
                </a:solidFill>
                <a:latin typeface="+mj-ea"/>
                <a:ea typeface="+mj-ea"/>
              </a:rPr>
              <a:t>３</a:t>
            </a:r>
            <a:r>
              <a:rPr lang="en-US" altLang="ja-JP" sz="2200">
                <a:solidFill>
                  <a:schemeClr val="bg1">
                    <a:lumMod val="85000"/>
                  </a:schemeClr>
                </a:solidFill>
                <a:latin typeface="+mj-ea"/>
                <a:ea typeface="+mj-ea"/>
              </a:rPr>
              <a:t>. </a:t>
            </a:r>
            <a:r>
              <a:rPr lang="ja-JP" altLang="en-US" sz="2200">
                <a:solidFill>
                  <a:schemeClr val="bg1">
                    <a:lumMod val="85000"/>
                  </a:schemeClr>
                </a:solidFill>
                <a:latin typeface="+mj-ea"/>
                <a:ea typeface="+mj-ea"/>
              </a:rPr>
              <a:t>推奨データセットに基づくデータの作成</a:t>
            </a:r>
          </a:p>
        </p:txBody>
      </p:sp>
      <p:sp>
        <p:nvSpPr>
          <p:cNvPr id="2" name="Text Box 31">
            <a:extLst>
              <a:ext uri="{FF2B5EF4-FFF2-40B4-BE49-F238E27FC236}">
                <a16:creationId xmlns:a16="http://schemas.microsoft.com/office/drawing/2014/main" id="{3A9A5823-7AD5-4931-B86D-B0A3E5503BA5}"/>
              </a:ext>
            </a:extLst>
          </p:cNvPr>
          <p:cNvSpPr txBox="1">
            <a:spLocks noChangeArrowheads="1"/>
          </p:cNvSpPr>
          <p:nvPr/>
        </p:nvSpPr>
        <p:spPr bwMode="gray">
          <a:xfrm>
            <a:off x="566738" y="4668029"/>
            <a:ext cx="5514651" cy="430887"/>
          </a:xfrm>
          <a:prstGeom prst="rect">
            <a:avLst/>
          </a:prstGeom>
          <a:noFill/>
          <a:ln w="9525">
            <a:noFill/>
            <a:miter lim="800000"/>
            <a:headEnd/>
            <a:tailEnd/>
          </a:ln>
          <a:effectLst/>
        </p:spPr>
        <p:txBody>
          <a:bodyPr wrap="none">
            <a:spAutoFit/>
          </a:bodyPr>
          <a:lstStyle/>
          <a:p>
            <a:pPr>
              <a:lnSpc>
                <a:spcPct val="100000"/>
              </a:lnSpc>
            </a:pPr>
            <a:r>
              <a:rPr lang="ja-JP" altLang="en-US" sz="2200" dirty="0">
                <a:solidFill>
                  <a:schemeClr val="bg1">
                    <a:lumMod val="85000"/>
                  </a:schemeClr>
                </a:solidFill>
                <a:latin typeface="+mj-ea"/>
                <a:ea typeface="+mj-ea"/>
              </a:rPr>
              <a:t>４</a:t>
            </a:r>
            <a:r>
              <a:rPr lang="en-US" altLang="ja-JP" sz="2200" dirty="0">
                <a:solidFill>
                  <a:schemeClr val="bg1">
                    <a:lumMod val="85000"/>
                  </a:schemeClr>
                </a:solidFill>
                <a:latin typeface="+mj-ea"/>
                <a:ea typeface="+mj-ea"/>
              </a:rPr>
              <a:t>. </a:t>
            </a:r>
            <a:r>
              <a:rPr lang="ja-JP" altLang="en-US" sz="2200" dirty="0">
                <a:solidFill>
                  <a:schemeClr val="bg1">
                    <a:lumMod val="85000"/>
                  </a:schemeClr>
                </a:solidFill>
                <a:latin typeface="+mj-ea"/>
                <a:ea typeface="+mj-ea"/>
              </a:rPr>
              <a:t>推奨データセットに基づくデータのメンテナンス</a:t>
            </a:r>
          </a:p>
        </p:txBody>
      </p:sp>
    </p:spTree>
    <p:extLst>
      <p:ext uri="{BB962C8B-B14F-4D97-AF65-F5344CB8AC3E}">
        <p14:creationId xmlns:p14="http://schemas.microsoft.com/office/powerpoint/2010/main" val="2202375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a:extLst>
              <a:ext uri="{FF2B5EF4-FFF2-40B4-BE49-F238E27FC236}">
                <a16:creationId xmlns:a16="http://schemas.microsoft.com/office/drawing/2014/main" id="{0C13BF6F-E612-4679-BED6-7FE04CC44FB2}"/>
              </a:ext>
            </a:extLst>
          </p:cNvPr>
          <p:cNvSpPr>
            <a:spLocks noGrp="1"/>
          </p:cNvSpPr>
          <p:nvPr>
            <p:ph type="title"/>
          </p:nvPr>
        </p:nvSpPr>
        <p:spPr/>
        <p:txBody>
          <a:bodyPr>
            <a:normAutofit/>
          </a:bodyPr>
          <a:lstStyle/>
          <a:p>
            <a:pPr algn="l"/>
            <a:r>
              <a:rPr lang="en-US" altLang="ja-JP">
                <a:latin typeface="Meiryo UI" panose="020B0604030504040204" pitchFamily="50" charset="-128"/>
                <a:ea typeface="Meiryo UI" panose="020B0604030504040204" pitchFamily="50" charset="-128"/>
                <a:cs typeface="Meiryo UI" panose="020B0604030504040204" pitchFamily="50" charset="-128"/>
              </a:rPr>
              <a:t>2.1</a:t>
            </a:r>
            <a:r>
              <a:rPr lang="ja-JP" altLang="en-US">
                <a:latin typeface="Meiryo UI" panose="020B0604030504040204" pitchFamily="50" charset="-128"/>
                <a:ea typeface="Meiryo UI" panose="020B0604030504040204" pitchFamily="50" charset="-128"/>
                <a:cs typeface="Meiryo UI" panose="020B0604030504040204" pitchFamily="50" charset="-128"/>
              </a:rPr>
              <a:t> 推奨データセットに関する情報の取得先</a:t>
            </a:r>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9</a:t>
            </a:fld>
            <a:endParaRPr lang="ja-JP" altLang="en-US"/>
          </a:p>
        </p:txBody>
      </p:sp>
      <p:sp>
        <p:nvSpPr>
          <p:cNvPr id="4" name="テキスト プレースホルダー 3">
            <a:extLst>
              <a:ext uri="{FF2B5EF4-FFF2-40B4-BE49-F238E27FC236}">
                <a16:creationId xmlns:a16="http://schemas.microsoft.com/office/drawing/2014/main" id="{822FFAB4-E717-4EE8-B785-B29492700A81}"/>
              </a:ext>
            </a:extLst>
          </p:cNvPr>
          <p:cNvSpPr>
            <a:spLocks noGrp="1"/>
          </p:cNvSpPr>
          <p:nvPr>
            <p:ph type="body" sz="quarter" idx="13"/>
          </p:nvPr>
        </p:nvSpPr>
        <p:spPr/>
        <p:txBody>
          <a:bodyPr/>
          <a:lstStyle/>
          <a:p>
            <a:r>
              <a:rPr kumimoji="1" lang="en-US" altLang="ja-JP"/>
              <a:t>2. </a:t>
            </a:r>
            <a:r>
              <a:rPr kumimoji="1" lang="ja-JP" altLang="en-US"/>
              <a:t>推奨データセットの項目と確認事項</a:t>
            </a:r>
          </a:p>
        </p:txBody>
      </p:sp>
      <p:sp>
        <p:nvSpPr>
          <p:cNvPr id="11" name="テキスト プレースホルダー 10">
            <a:extLst>
              <a:ext uri="{FF2B5EF4-FFF2-40B4-BE49-F238E27FC236}">
                <a16:creationId xmlns:a16="http://schemas.microsoft.com/office/drawing/2014/main" id="{17615AD2-FC25-4C83-85B0-2D6F1C1FE8C6}"/>
              </a:ext>
            </a:extLst>
          </p:cNvPr>
          <p:cNvSpPr>
            <a:spLocks noGrp="1"/>
          </p:cNvSpPr>
          <p:nvPr>
            <p:ph type="body" sz="quarter" idx="14"/>
          </p:nvPr>
        </p:nvSpPr>
        <p:spPr>
          <a:xfrm>
            <a:off x="207963" y="884238"/>
            <a:ext cx="8728075" cy="672553"/>
          </a:xfrm>
        </p:spPr>
        <p:txBody>
          <a:bodyPr>
            <a:normAutofit/>
          </a:bodyPr>
          <a:lstStyle/>
          <a:p>
            <a:r>
              <a:rPr lang="ja-JP" altLang="en-US">
                <a:latin typeface="Meiryo UI" panose="020B0604030504040204" pitchFamily="50" charset="-128"/>
                <a:ea typeface="Meiryo UI" panose="020B0604030504040204" pitchFamily="50" charset="-128"/>
                <a:cs typeface="Meiryo UI" panose="020B0604030504040204" pitchFamily="50" charset="-128"/>
              </a:rPr>
              <a:t>推奨データセットに関する情報は、政府</a:t>
            </a:r>
            <a:r>
              <a:rPr lang="en-US" altLang="ja-JP">
                <a:latin typeface="Meiryo UI" panose="020B0604030504040204" pitchFamily="50" charset="-128"/>
                <a:ea typeface="Meiryo UI" panose="020B0604030504040204" pitchFamily="50" charset="-128"/>
                <a:cs typeface="Meiryo UI" panose="020B0604030504040204" pitchFamily="50" charset="-128"/>
              </a:rPr>
              <a:t>CIO</a:t>
            </a:r>
            <a:r>
              <a:rPr lang="ja-JP" altLang="en-US">
                <a:latin typeface="Meiryo UI" panose="020B0604030504040204" pitchFamily="50" charset="-128"/>
                <a:ea typeface="Meiryo UI" panose="020B0604030504040204" pitchFamily="50" charset="-128"/>
                <a:cs typeface="Meiryo UI" panose="020B0604030504040204" pitchFamily="50" charset="-128"/>
              </a:rPr>
              <a:t>ポータルのオープンデータに関するページにあります。</a:t>
            </a:r>
            <a:endParaRPr lang="ja-JP" altLang="en-US"/>
          </a:p>
        </p:txBody>
      </p:sp>
      <p:pic>
        <p:nvPicPr>
          <p:cNvPr id="8" name="図 7">
            <a:extLst>
              <a:ext uri="{FF2B5EF4-FFF2-40B4-BE49-F238E27FC236}">
                <a16:creationId xmlns:a16="http://schemas.microsoft.com/office/drawing/2014/main" id="{5F849906-CC84-4863-913E-192E1939D29D}"/>
              </a:ext>
            </a:extLst>
          </p:cNvPr>
          <p:cNvPicPr>
            <a:picLocks noChangeAspect="1"/>
          </p:cNvPicPr>
          <p:nvPr/>
        </p:nvPicPr>
        <p:blipFill>
          <a:blip r:embed="rId3"/>
          <a:stretch>
            <a:fillRect/>
          </a:stretch>
        </p:blipFill>
        <p:spPr>
          <a:xfrm>
            <a:off x="623960" y="1888749"/>
            <a:ext cx="3725856" cy="4536504"/>
          </a:xfrm>
          <a:prstGeom prst="rect">
            <a:avLst/>
          </a:prstGeom>
        </p:spPr>
      </p:pic>
      <p:sp>
        <p:nvSpPr>
          <p:cNvPr id="9" name="テキスト ボックス 8">
            <a:extLst>
              <a:ext uri="{FF2B5EF4-FFF2-40B4-BE49-F238E27FC236}">
                <a16:creationId xmlns:a16="http://schemas.microsoft.com/office/drawing/2014/main" id="{BB9E9149-4D20-4F67-88B2-7C4A00E35F28}"/>
              </a:ext>
            </a:extLst>
          </p:cNvPr>
          <p:cNvSpPr txBox="1"/>
          <p:nvPr/>
        </p:nvSpPr>
        <p:spPr>
          <a:xfrm>
            <a:off x="195879" y="1559330"/>
            <a:ext cx="4436536" cy="338554"/>
          </a:xfrm>
          <a:prstGeom prst="rect">
            <a:avLst/>
          </a:prstGeom>
          <a:noFill/>
        </p:spPr>
        <p:txBody>
          <a:bodyPr wrap="none" rtlCol="0">
            <a:spAutoFit/>
          </a:bodyPr>
          <a:lstStyle/>
          <a:p>
            <a:r>
              <a:rPr lang="en-US" altLang="ja-JP" sz="1600">
                <a:hlinkClick r:id="rId4"/>
              </a:rPr>
              <a:t>https://cio.go.jp/policy-opendata#dataset</a:t>
            </a:r>
            <a:endParaRPr kumimoji="1" lang="ja-JP" altLang="en-US" sz="1600"/>
          </a:p>
        </p:txBody>
      </p:sp>
      <p:sp>
        <p:nvSpPr>
          <p:cNvPr id="25" name="テキスト プレースホルダー 7">
            <a:extLst>
              <a:ext uri="{FF2B5EF4-FFF2-40B4-BE49-F238E27FC236}">
                <a16:creationId xmlns:a16="http://schemas.microsoft.com/office/drawing/2014/main" id="{8554295E-9422-425A-A196-4A21B5AE3EDF}"/>
              </a:ext>
            </a:extLst>
          </p:cNvPr>
          <p:cNvSpPr>
            <a:spLocks noGrp="1"/>
          </p:cNvSpPr>
          <p:nvPr>
            <p:ph type="body" sz="quarter" idx="15"/>
          </p:nvPr>
        </p:nvSpPr>
        <p:spPr>
          <a:xfrm>
            <a:off x="4682766" y="1711993"/>
            <a:ext cx="4253272" cy="4093272"/>
          </a:xfrm>
        </p:spPr>
        <p:txBody>
          <a:bodyPr/>
          <a:lstStyle/>
          <a:p>
            <a:pPr marL="285750" indent="-285750">
              <a:buFont typeface="Arial" panose="020B0604020202020204" pitchFamily="34" charset="0"/>
              <a:buChar char="•"/>
            </a:pPr>
            <a:r>
              <a:rPr kumimoji="1" lang="en-US" altLang="ja-JP" sz="16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CIO</a:t>
            </a:r>
            <a:r>
              <a:rPr kumimoji="1" lang="ja-JP" altLang="en-US" sz="16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ポータル・オープンデータページの「推奨データセット一覧」に、</a:t>
            </a:r>
            <a:br>
              <a:rPr kumimoji="1" lang="ja-JP" altLang="en-US" sz="16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6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データ項目定義書とデータフォーマット定義が掲載されています。</a:t>
            </a:r>
          </a:p>
          <a:p>
            <a:pPr marL="285750" indent="-285750">
              <a:buFont typeface="Arial" panose="020B0604020202020204" pitchFamily="34" charset="0"/>
              <a:buChar char="•"/>
            </a:pPr>
            <a:r>
              <a:rPr kumimoji="1" lang="ja-JP" altLang="en-US" sz="16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「データ項目定義書」に、推奨データセットに属するそれぞれのデータにおいて掲載すべき項目と、データの作成にあたり準拠すべきルールを規定しています。</a:t>
            </a:r>
          </a:p>
          <a:p>
            <a:pPr marL="285750" indent="-285750">
              <a:buFont typeface="Arial" panose="020B0604020202020204" pitchFamily="34" charset="0"/>
              <a:buChar char="•"/>
            </a:pPr>
            <a:r>
              <a:rPr kumimoji="1" lang="ja-JP" altLang="en-US" sz="16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「データフォーマット定義」は、前述の「データ項目定義書」に基づいたフォーマットです。このフォーマットにデータを転記すれば、公開できるデータになります。</a:t>
            </a:r>
          </a:p>
        </p:txBody>
      </p:sp>
      <p:sp>
        <p:nvSpPr>
          <p:cNvPr id="12" name="四角形: 角を丸くする 11">
            <a:extLst>
              <a:ext uri="{FF2B5EF4-FFF2-40B4-BE49-F238E27FC236}">
                <a16:creationId xmlns:a16="http://schemas.microsoft.com/office/drawing/2014/main" id="{B22E2EE3-12ED-4643-B33E-1628E978D478}"/>
              </a:ext>
            </a:extLst>
          </p:cNvPr>
          <p:cNvSpPr/>
          <p:nvPr/>
        </p:nvSpPr>
        <p:spPr>
          <a:xfrm>
            <a:off x="2329327" y="5494994"/>
            <a:ext cx="648072"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ln>
              <a:noFill/>
            </a:endParaRPr>
          </a:p>
        </p:txBody>
      </p:sp>
      <p:sp>
        <p:nvSpPr>
          <p:cNvPr id="14" name="四角形: 角を丸くする 13">
            <a:extLst>
              <a:ext uri="{FF2B5EF4-FFF2-40B4-BE49-F238E27FC236}">
                <a16:creationId xmlns:a16="http://schemas.microsoft.com/office/drawing/2014/main" id="{EDD3DCDF-6820-46E9-B769-891849E874ED}"/>
              </a:ext>
            </a:extLst>
          </p:cNvPr>
          <p:cNvSpPr/>
          <p:nvPr/>
        </p:nvSpPr>
        <p:spPr>
          <a:xfrm>
            <a:off x="2977399" y="4725702"/>
            <a:ext cx="1274390" cy="169955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ln>
              <a:noFill/>
            </a:endParaRPr>
          </a:p>
        </p:txBody>
      </p:sp>
      <p:sp>
        <p:nvSpPr>
          <p:cNvPr id="22" name="テキスト ボックス 21">
            <a:extLst>
              <a:ext uri="{FF2B5EF4-FFF2-40B4-BE49-F238E27FC236}">
                <a16:creationId xmlns:a16="http://schemas.microsoft.com/office/drawing/2014/main" id="{51791730-C926-4FB1-ABD3-590D2B4F22F4}"/>
              </a:ext>
            </a:extLst>
          </p:cNvPr>
          <p:cNvSpPr txBox="1"/>
          <p:nvPr/>
        </p:nvSpPr>
        <p:spPr>
          <a:xfrm>
            <a:off x="1904600" y="6483536"/>
            <a:ext cx="1497526" cy="307777"/>
          </a:xfrm>
          <a:prstGeom prst="rect">
            <a:avLst/>
          </a:prstGeom>
          <a:noFill/>
        </p:spPr>
        <p:txBody>
          <a:bodyPr wrap="none" rtlCol="0">
            <a:spAutoFit/>
          </a:bodyPr>
          <a:lstStyle/>
          <a:p>
            <a:r>
              <a:rPr kumimoji="1" lang="ja-JP" altLang="en-US" sz="1400">
                <a:solidFill>
                  <a:srgbClr val="FF0000"/>
                </a:solidFill>
              </a:rPr>
              <a:t>データ項目定義書</a:t>
            </a:r>
          </a:p>
        </p:txBody>
      </p:sp>
      <p:cxnSp>
        <p:nvCxnSpPr>
          <p:cNvPr id="31" name="直線矢印コネクタ 30">
            <a:extLst>
              <a:ext uri="{FF2B5EF4-FFF2-40B4-BE49-F238E27FC236}">
                <a16:creationId xmlns:a16="http://schemas.microsoft.com/office/drawing/2014/main" id="{66D36997-5246-48BC-8CB7-120C95C15F78}"/>
              </a:ext>
            </a:extLst>
          </p:cNvPr>
          <p:cNvCxnSpPr>
            <a:cxnSpLocks/>
            <a:stCxn id="22" idx="0"/>
            <a:endCxn id="12" idx="2"/>
          </p:cNvCxnSpPr>
          <p:nvPr/>
        </p:nvCxnSpPr>
        <p:spPr>
          <a:xfrm flipV="1">
            <a:off x="2653363" y="5711018"/>
            <a:ext cx="0" cy="7725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F07E22C9-5CE4-4837-B368-5D4076DDC44B}"/>
              </a:ext>
            </a:extLst>
          </p:cNvPr>
          <p:cNvSpPr txBox="1"/>
          <p:nvPr/>
        </p:nvSpPr>
        <p:spPr>
          <a:xfrm>
            <a:off x="4438896" y="6271364"/>
            <a:ext cx="1773242" cy="307777"/>
          </a:xfrm>
          <a:prstGeom prst="rect">
            <a:avLst/>
          </a:prstGeom>
          <a:noFill/>
        </p:spPr>
        <p:txBody>
          <a:bodyPr wrap="none" rtlCol="0">
            <a:spAutoFit/>
          </a:bodyPr>
          <a:lstStyle/>
          <a:p>
            <a:r>
              <a:rPr kumimoji="1" lang="ja-JP" altLang="en-US" sz="1400">
                <a:solidFill>
                  <a:srgbClr val="FF0000"/>
                </a:solidFill>
              </a:rPr>
              <a:t>データフォーマット定義</a:t>
            </a:r>
          </a:p>
        </p:txBody>
      </p:sp>
      <p:cxnSp>
        <p:nvCxnSpPr>
          <p:cNvPr id="33" name="直線矢印コネクタ 32">
            <a:extLst>
              <a:ext uri="{FF2B5EF4-FFF2-40B4-BE49-F238E27FC236}">
                <a16:creationId xmlns:a16="http://schemas.microsoft.com/office/drawing/2014/main" id="{05BEAB15-3E4D-472D-ADD4-98185D7A1DA6}"/>
              </a:ext>
            </a:extLst>
          </p:cNvPr>
          <p:cNvCxnSpPr>
            <a:cxnSpLocks/>
            <a:stCxn id="32" idx="0"/>
            <a:endCxn id="14" idx="3"/>
          </p:cNvCxnSpPr>
          <p:nvPr/>
        </p:nvCxnSpPr>
        <p:spPr>
          <a:xfrm flipH="1" flipV="1">
            <a:off x="4251789" y="5575478"/>
            <a:ext cx="1073728" cy="6958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6897317"/>
      </p:ext>
    </p:extLst>
  </p:cSld>
  <p:clrMapOvr>
    <a:masterClrMapping/>
  </p:clrMapOvr>
</p:sld>
</file>

<file path=ppt/theme/theme1.xml><?xml version="1.0" encoding="utf-8"?>
<a:theme xmlns:a="http://schemas.openxmlformats.org/drawingml/2006/main" name="Office テーマ">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5142</Words>
  <Application>Microsoft Office PowerPoint</Application>
  <PresentationFormat>画面に合わせる (4:3)</PresentationFormat>
  <Paragraphs>462</Paragraphs>
  <Slides>41</Slides>
  <Notes>37</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41</vt:i4>
      </vt:variant>
    </vt:vector>
  </HeadingPairs>
  <TitlesOfParts>
    <vt:vector size="47" baseType="lpstr">
      <vt:lpstr>Meiryo UI</vt:lpstr>
      <vt:lpstr>noto sans</vt:lpstr>
      <vt:lpstr>メイリオ</vt:lpstr>
      <vt:lpstr>Arial</vt:lpstr>
      <vt:lpstr>Wingdings</vt:lpstr>
      <vt:lpstr>Office テーマ</vt:lpstr>
      <vt:lpstr>オープンデータ研修（応用編）</vt:lpstr>
      <vt:lpstr>本書の狙い</vt:lpstr>
      <vt:lpstr>PowerPoint プレゼンテーション</vt:lpstr>
      <vt:lpstr>PowerPoint プレゼンテーション</vt:lpstr>
      <vt:lpstr>1.1 推奨データセットとは</vt:lpstr>
      <vt:lpstr>1.2 推奨データセットの種類</vt:lpstr>
      <vt:lpstr>1.3 推奨データセットを利用するメリット</vt:lpstr>
      <vt:lpstr>PowerPoint プレゼンテーション</vt:lpstr>
      <vt:lpstr>2.1 推奨データセットに関する情報の取得先</vt:lpstr>
      <vt:lpstr>2.2 データ項目定義書の構成</vt:lpstr>
      <vt:lpstr>2.3 データ項目定義</vt:lpstr>
      <vt:lpstr>2.4 共通ルールの記載事項①</vt:lpstr>
      <vt:lpstr>2.4 共通ルールの記載事項②</vt:lpstr>
      <vt:lpstr>2.4 共通ルールの記載事項③</vt:lpstr>
      <vt:lpstr>2.5 データ入力フォーマット</vt:lpstr>
      <vt:lpstr>PowerPoint プレゼンテーション</vt:lpstr>
      <vt:lpstr>3.1 推奨データセットに基づくデータの作成手順①</vt:lpstr>
      <vt:lpstr>3.2 事前準備（セル結合の解除）①</vt:lpstr>
      <vt:lpstr>3.2 事前準備（セル結合の解除）②</vt:lpstr>
      <vt:lpstr>3.2 事前準備（セル結合の解除）③</vt:lpstr>
      <vt:lpstr>3.2 事前準備（セル結合の解除）④</vt:lpstr>
      <vt:lpstr>3.3 データの転記 (1) 名称①</vt:lpstr>
      <vt:lpstr>3.3 データの転記 (1) 名称②</vt:lpstr>
      <vt:lpstr>3.3 データの転記 (2) 名称_カナ①</vt:lpstr>
      <vt:lpstr>3.3 データの転記 (2) 名称_カナ②</vt:lpstr>
      <vt:lpstr>3.3 データの転記 (3) 住所①</vt:lpstr>
      <vt:lpstr>3.3 データの転記 (3) 住所②</vt:lpstr>
      <vt:lpstr>3.3 データの転記 (4) 緯度・経度①</vt:lpstr>
      <vt:lpstr>3.3 データの転記 (4) 緯度・経度②</vt:lpstr>
      <vt:lpstr>3.3 データの転記 (4) 緯度・経度③</vt:lpstr>
      <vt:lpstr>3.3 データの転記 (5)実施サービス</vt:lpstr>
      <vt:lpstr>3.3 データの転記 (6) その他の項目</vt:lpstr>
      <vt:lpstr>3.4 推奨データセットに基づいたデータ作成後の作業</vt:lpstr>
      <vt:lpstr>PowerPoint プレゼンテーション</vt:lpstr>
      <vt:lpstr>4.1 推奨データセットに基づくデータのメンテナンス</vt:lpstr>
      <vt:lpstr>4.2 データの追加</vt:lpstr>
      <vt:lpstr>4.3 データの修正①</vt:lpstr>
      <vt:lpstr>4.3 データの修正②</vt:lpstr>
      <vt:lpstr>4.4 データの削除①</vt:lpstr>
      <vt:lpstr>4.4 データの削除②</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2020-10-16T02:49:44Z</dcterms:created>
  <dcterms:modified xsi:type="dcterms:W3CDTF">2021-02-17T00:16:07Z</dcterms:modified>
</cp:coreProperties>
</file>