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73"/>
  </p:notesMasterIdLst>
  <p:handoutMasterIdLst>
    <p:handoutMasterId r:id="rId74"/>
  </p:handoutMasterIdLst>
  <p:sldIdLst>
    <p:sldId id="260" r:id="rId2"/>
    <p:sldId id="795" r:id="rId3"/>
    <p:sldId id="796" r:id="rId4"/>
    <p:sldId id="847" r:id="rId5"/>
    <p:sldId id="804" r:id="rId6"/>
    <p:sldId id="274" r:id="rId7"/>
    <p:sldId id="836" r:id="rId8"/>
    <p:sldId id="882" r:id="rId9"/>
    <p:sldId id="883" r:id="rId10"/>
    <p:sldId id="884" r:id="rId11"/>
    <p:sldId id="885" r:id="rId12"/>
    <p:sldId id="886" r:id="rId13"/>
    <p:sldId id="889" r:id="rId14"/>
    <p:sldId id="887" r:id="rId15"/>
    <p:sldId id="888" r:id="rId16"/>
    <p:sldId id="890" r:id="rId17"/>
    <p:sldId id="891" r:id="rId18"/>
    <p:sldId id="892" r:id="rId19"/>
    <p:sldId id="849" r:id="rId20"/>
    <p:sldId id="896" r:id="rId21"/>
    <p:sldId id="811" r:id="rId22"/>
    <p:sldId id="824" r:id="rId23"/>
    <p:sldId id="850" r:id="rId24"/>
    <p:sldId id="820" r:id="rId25"/>
    <p:sldId id="797" r:id="rId26"/>
    <p:sldId id="806" r:id="rId27"/>
    <p:sldId id="859" r:id="rId28"/>
    <p:sldId id="809" r:id="rId29"/>
    <p:sldId id="829" r:id="rId30"/>
    <p:sldId id="830" r:id="rId31"/>
    <p:sldId id="899" r:id="rId32"/>
    <p:sldId id="822" r:id="rId33"/>
    <p:sldId id="851" r:id="rId34"/>
    <p:sldId id="825" r:id="rId35"/>
    <p:sldId id="853" r:id="rId36"/>
    <p:sldId id="855" r:id="rId37"/>
    <p:sldId id="854" r:id="rId38"/>
    <p:sldId id="826" r:id="rId39"/>
    <p:sldId id="857" r:id="rId40"/>
    <p:sldId id="827" r:id="rId41"/>
    <p:sldId id="893" r:id="rId42"/>
    <p:sldId id="894" r:id="rId43"/>
    <p:sldId id="828" r:id="rId44"/>
    <p:sldId id="895" r:id="rId45"/>
    <p:sldId id="861" r:id="rId46"/>
    <p:sldId id="799" r:id="rId47"/>
    <p:sldId id="817" r:id="rId48"/>
    <p:sldId id="840" r:id="rId49"/>
    <p:sldId id="863" r:id="rId50"/>
    <p:sldId id="842" r:id="rId51"/>
    <p:sldId id="864" r:id="rId52"/>
    <p:sldId id="900" r:id="rId53"/>
    <p:sldId id="865" r:id="rId54"/>
    <p:sldId id="843" r:id="rId55"/>
    <p:sldId id="873" r:id="rId56"/>
    <p:sldId id="868" r:id="rId57"/>
    <p:sldId id="869" r:id="rId58"/>
    <p:sldId id="870" r:id="rId59"/>
    <p:sldId id="872" r:id="rId60"/>
    <p:sldId id="844" r:id="rId61"/>
    <p:sldId id="846" r:id="rId62"/>
    <p:sldId id="818" r:id="rId63"/>
    <p:sldId id="831" r:id="rId64"/>
    <p:sldId id="832" r:id="rId65"/>
    <p:sldId id="874" r:id="rId66"/>
    <p:sldId id="876" r:id="rId67"/>
    <p:sldId id="833" r:id="rId68"/>
    <p:sldId id="875" r:id="rId69"/>
    <p:sldId id="834" r:id="rId70"/>
    <p:sldId id="877" r:id="rId71"/>
    <p:sldId id="287" r:id="rId72"/>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746D0D8-1CFB-409A-8C57-2A84A5F46E41}">
          <p14:sldIdLst>
            <p14:sldId id="260"/>
            <p14:sldId id="795"/>
            <p14:sldId id="796"/>
            <p14:sldId id="847"/>
            <p14:sldId id="804"/>
            <p14:sldId id="274"/>
            <p14:sldId id="836"/>
            <p14:sldId id="882"/>
            <p14:sldId id="883"/>
            <p14:sldId id="884"/>
            <p14:sldId id="885"/>
            <p14:sldId id="886"/>
            <p14:sldId id="889"/>
            <p14:sldId id="887"/>
            <p14:sldId id="888"/>
            <p14:sldId id="890"/>
            <p14:sldId id="891"/>
            <p14:sldId id="892"/>
            <p14:sldId id="849"/>
            <p14:sldId id="896"/>
            <p14:sldId id="811"/>
            <p14:sldId id="824"/>
            <p14:sldId id="850"/>
            <p14:sldId id="820"/>
            <p14:sldId id="797"/>
            <p14:sldId id="806"/>
            <p14:sldId id="859"/>
            <p14:sldId id="809"/>
            <p14:sldId id="829"/>
            <p14:sldId id="830"/>
            <p14:sldId id="899"/>
            <p14:sldId id="822"/>
            <p14:sldId id="851"/>
            <p14:sldId id="825"/>
            <p14:sldId id="853"/>
            <p14:sldId id="855"/>
            <p14:sldId id="854"/>
            <p14:sldId id="826"/>
            <p14:sldId id="857"/>
            <p14:sldId id="827"/>
            <p14:sldId id="893"/>
            <p14:sldId id="894"/>
            <p14:sldId id="828"/>
            <p14:sldId id="895"/>
            <p14:sldId id="861"/>
            <p14:sldId id="799"/>
            <p14:sldId id="817"/>
            <p14:sldId id="840"/>
            <p14:sldId id="863"/>
            <p14:sldId id="842"/>
            <p14:sldId id="864"/>
            <p14:sldId id="900"/>
            <p14:sldId id="865"/>
            <p14:sldId id="843"/>
            <p14:sldId id="873"/>
            <p14:sldId id="868"/>
            <p14:sldId id="869"/>
            <p14:sldId id="870"/>
            <p14:sldId id="872"/>
            <p14:sldId id="844"/>
            <p14:sldId id="846"/>
            <p14:sldId id="818"/>
            <p14:sldId id="831"/>
            <p14:sldId id="832"/>
            <p14:sldId id="874"/>
            <p14:sldId id="876"/>
            <p14:sldId id="833"/>
            <p14:sldId id="875"/>
            <p14:sldId id="834"/>
            <p14:sldId id="877"/>
            <p14:sldId id="2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1DA"/>
    <a:srgbClr val="B5C7E7"/>
    <a:srgbClr val="DDD9C3"/>
    <a:srgbClr val="4472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3" autoAdjust="0"/>
    <p:restoredTop sz="85890" autoAdjust="0"/>
  </p:normalViewPr>
  <p:slideViewPr>
    <p:cSldViewPr snapToGrid="0">
      <p:cViewPr varScale="1">
        <p:scale>
          <a:sx n="89" d="100"/>
          <a:sy n="89" d="100"/>
        </p:scale>
        <p:origin x="95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B2D3900-0453-4E3B-B80B-F1A529492DAE}"/>
              </a:ext>
            </a:extLst>
          </p:cNvPr>
          <p:cNvSpPr>
            <a:spLocks noGrp="1"/>
          </p:cNvSpPr>
          <p:nvPr>
            <p:ph type="sldNum" sz="quarter" idx="3"/>
          </p:nvPr>
        </p:nvSpPr>
        <p:spPr>
          <a:xfrm>
            <a:off x="3815376" y="9371287"/>
            <a:ext cx="2918830" cy="495028"/>
          </a:xfrm>
          <a:prstGeom prst="rect">
            <a:avLst/>
          </a:prstGeom>
        </p:spPr>
        <p:txBody>
          <a:bodyPr vert="horz" lIns="90752" tIns="45376" rIns="90752" bIns="45376" rtlCol="0" anchor="b"/>
          <a:lstStyle>
            <a:lvl1pPr algn="r">
              <a:defRPr sz="1100"/>
            </a:lvl1pPr>
          </a:lstStyle>
          <a:p>
            <a:fld id="{A346D391-CA8D-4B94-B33B-521D6B567DF5}" type="slidenum">
              <a:rPr kumimoji="1" lang="ja-JP" altLang="en-US" smtClean="0">
                <a:latin typeface="Meiryo UI" panose="020B0604030504040204" pitchFamily="50" charset="-128"/>
                <a:ea typeface="Meiryo UI" panose="020B0604030504040204" pitchFamily="50" charset="-128"/>
              </a:rPr>
              <a:t>‹#›</a:t>
            </a:fld>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283459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2918830" cy="281081"/>
          </a:xfrm>
          <a:prstGeom prst="rect">
            <a:avLst/>
          </a:prstGeom>
        </p:spPr>
        <p:txBody>
          <a:bodyPr vert="horz" lIns="90752" tIns="45376" rIns="90752" bIns="45376" rtlCol="0"/>
          <a:lstStyle>
            <a:lvl1pPr algn="l">
              <a:defRPr sz="1100">
                <a:latin typeface="Meiryo UI" panose="020B0604030504040204" pitchFamily="50" charset="-128"/>
                <a:ea typeface="Meiryo UI" panose="020B0604030504040204" pitchFamily="50" charset="-128"/>
              </a:defRPr>
            </a:lvl1pPr>
          </a:lstStyle>
          <a:p>
            <a:endParaRPr kumimoji="1" lang="ja-JP" altLang="en-US"/>
          </a:p>
        </p:txBody>
      </p:sp>
      <p:sp>
        <p:nvSpPr>
          <p:cNvPr id="3" name="日付プレースホルダー 2"/>
          <p:cNvSpPr>
            <a:spLocks noGrp="1"/>
          </p:cNvSpPr>
          <p:nvPr>
            <p:ph type="dt" idx="1"/>
          </p:nvPr>
        </p:nvSpPr>
        <p:spPr>
          <a:xfrm>
            <a:off x="3815376" y="1"/>
            <a:ext cx="2918830" cy="281081"/>
          </a:xfrm>
          <a:prstGeom prst="rect">
            <a:avLst/>
          </a:prstGeom>
        </p:spPr>
        <p:txBody>
          <a:bodyPr vert="horz" lIns="90752" tIns="45376" rIns="90752" bIns="45376" rtlCol="0"/>
          <a:lstStyle>
            <a:lvl1pPr algn="r">
              <a:defRPr sz="1100">
                <a:latin typeface="Meiryo UI" panose="020B0604030504040204" pitchFamily="50" charset="-128"/>
                <a:ea typeface="Meiryo UI" panose="020B0604030504040204" pitchFamily="50" charset="-128"/>
              </a:defRPr>
            </a:lvl1pPr>
          </a:lstStyle>
          <a:p>
            <a:fld id="{45053B6B-85F0-4D10-BE8B-30F32F836F75}" type="datetimeFigureOut">
              <a:rPr kumimoji="1" lang="ja-JP" altLang="en-US" smtClean="0"/>
              <a:pPr/>
              <a:t>2021/2/16</a:t>
            </a:fld>
            <a:endParaRPr kumimoji="1" lang="ja-JP" altLang="en-US"/>
          </a:p>
        </p:txBody>
      </p:sp>
      <p:sp>
        <p:nvSpPr>
          <p:cNvPr id="4" name="スライド イメージ プレースホルダー 3"/>
          <p:cNvSpPr>
            <a:spLocks noGrp="1" noRot="1" noChangeAspect="1"/>
          </p:cNvSpPr>
          <p:nvPr>
            <p:ph type="sldImg" idx="2"/>
          </p:nvPr>
        </p:nvSpPr>
        <p:spPr>
          <a:xfrm>
            <a:off x="219075" y="242888"/>
            <a:ext cx="6249988" cy="4689475"/>
          </a:xfrm>
          <a:prstGeom prst="rect">
            <a:avLst/>
          </a:prstGeom>
          <a:noFill/>
          <a:ln w="12700">
            <a:solidFill>
              <a:prstClr val="black"/>
            </a:solidFill>
          </a:ln>
        </p:spPr>
        <p:txBody>
          <a:bodyPr vert="horz" lIns="90752" tIns="45376" rIns="90752" bIns="45376" rtlCol="0" anchor="ctr"/>
          <a:lstStyle/>
          <a:p>
            <a:endParaRPr lang="ja-JP" altLang="en-US"/>
          </a:p>
        </p:txBody>
      </p:sp>
      <p:sp>
        <p:nvSpPr>
          <p:cNvPr id="5" name="ノート プレースホルダー 4"/>
          <p:cNvSpPr>
            <a:spLocks noGrp="1"/>
          </p:cNvSpPr>
          <p:nvPr>
            <p:ph type="body" sz="quarter" idx="3"/>
          </p:nvPr>
        </p:nvSpPr>
        <p:spPr>
          <a:xfrm>
            <a:off x="228386" y="5150092"/>
            <a:ext cx="6231939" cy="4435140"/>
          </a:xfrm>
          <a:prstGeom prst="rect">
            <a:avLst/>
          </a:prstGeom>
        </p:spPr>
        <p:txBody>
          <a:bodyPr vert="horz" lIns="90752" tIns="45376" rIns="90752" bIns="453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585233"/>
            <a:ext cx="2918830" cy="281081"/>
          </a:xfrm>
          <a:prstGeom prst="rect">
            <a:avLst/>
          </a:prstGeom>
        </p:spPr>
        <p:txBody>
          <a:bodyPr vert="horz" lIns="90752" tIns="45376" rIns="90752" bIns="45376" rtlCol="0" anchor="b"/>
          <a:lstStyle>
            <a:lvl1pPr algn="l">
              <a:defRPr sz="1100">
                <a:latin typeface="Meiryo UI" panose="020B0604030504040204" pitchFamily="50" charset="-128"/>
                <a:ea typeface="Meiryo UI" panose="020B0604030504040204" pitchFamily="50" charset="-128"/>
              </a:defRPr>
            </a:lvl1pPr>
          </a:lstStyle>
          <a:p>
            <a:endParaRPr kumimoji="1" lang="ja-JP" altLang="en-US"/>
          </a:p>
        </p:txBody>
      </p:sp>
      <p:sp>
        <p:nvSpPr>
          <p:cNvPr id="7" name="スライド番号プレースホルダー 6"/>
          <p:cNvSpPr>
            <a:spLocks noGrp="1"/>
          </p:cNvSpPr>
          <p:nvPr>
            <p:ph type="sldNum" sz="quarter" idx="5"/>
          </p:nvPr>
        </p:nvSpPr>
        <p:spPr>
          <a:xfrm>
            <a:off x="3815376" y="9585233"/>
            <a:ext cx="2918830" cy="281081"/>
          </a:xfrm>
          <a:prstGeom prst="rect">
            <a:avLst/>
          </a:prstGeom>
        </p:spPr>
        <p:txBody>
          <a:bodyPr vert="horz" lIns="90752" tIns="45376" rIns="90752" bIns="45376" rtlCol="0" anchor="b"/>
          <a:lstStyle>
            <a:lvl1pPr algn="r">
              <a:defRPr sz="1100">
                <a:latin typeface="Meiryo UI" panose="020B0604030504040204" pitchFamily="50" charset="-128"/>
                <a:ea typeface="Meiryo UI" panose="020B0604030504040204" pitchFamily="50" charset="-128"/>
              </a:defRPr>
            </a:lvl1pPr>
          </a:lstStyle>
          <a:p>
            <a:fld id="{BC593228-728A-4795-AE70-4E5858140379}" type="slidenum">
              <a:rPr kumimoji="1" lang="ja-JP" altLang="en-US" smtClean="0"/>
              <a:pPr/>
              <a:t>‹#›</a:t>
            </a:fld>
            <a:endParaRPr kumimoji="1" lang="ja-JP" altLang="en-US"/>
          </a:p>
        </p:txBody>
      </p:sp>
    </p:spTree>
    <p:extLst>
      <p:ext uri="{BB962C8B-B14F-4D97-AF65-F5344CB8AC3E}">
        <p14:creationId xmlns:p14="http://schemas.microsoft.com/office/powerpoint/2010/main" val="26444071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a:t>
            </a:fld>
            <a:endParaRPr kumimoji="1" lang="ja-JP" altLang="en-US"/>
          </a:p>
        </p:txBody>
      </p:sp>
    </p:spTree>
    <p:extLst>
      <p:ext uri="{BB962C8B-B14F-4D97-AF65-F5344CB8AC3E}">
        <p14:creationId xmlns:p14="http://schemas.microsoft.com/office/powerpoint/2010/main" val="3044534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25</a:t>
            </a:fld>
            <a:endParaRPr kumimoji="1" lang="ja-JP" altLang="en-US"/>
          </a:p>
        </p:txBody>
      </p:sp>
    </p:spTree>
    <p:extLst>
      <p:ext uri="{BB962C8B-B14F-4D97-AF65-F5344CB8AC3E}">
        <p14:creationId xmlns:p14="http://schemas.microsoft.com/office/powerpoint/2010/main" val="3587405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26</a:t>
            </a:fld>
            <a:endParaRPr kumimoji="1" lang="ja-JP" altLang="en-US"/>
          </a:p>
        </p:txBody>
      </p:sp>
    </p:spTree>
    <p:extLst>
      <p:ext uri="{BB962C8B-B14F-4D97-AF65-F5344CB8AC3E}">
        <p14:creationId xmlns:p14="http://schemas.microsoft.com/office/powerpoint/2010/main" val="126862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28</a:t>
            </a:fld>
            <a:endParaRPr kumimoji="1" lang="ja-JP" altLang="en-US"/>
          </a:p>
        </p:txBody>
      </p:sp>
    </p:spTree>
    <p:extLst>
      <p:ext uri="{BB962C8B-B14F-4D97-AF65-F5344CB8AC3E}">
        <p14:creationId xmlns:p14="http://schemas.microsoft.com/office/powerpoint/2010/main" val="2609365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29</a:t>
            </a:fld>
            <a:endParaRPr kumimoji="1" lang="ja-JP" altLang="en-US"/>
          </a:p>
        </p:txBody>
      </p:sp>
    </p:spTree>
    <p:extLst>
      <p:ext uri="{BB962C8B-B14F-4D97-AF65-F5344CB8AC3E}">
        <p14:creationId xmlns:p14="http://schemas.microsoft.com/office/powerpoint/2010/main" val="280754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30</a:t>
            </a:fld>
            <a:endParaRPr kumimoji="1" lang="ja-JP" altLang="en-US"/>
          </a:p>
        </p:txBody>
      </p:sp>
    </p:spTree>
    <p:extLst>
      <p:ext uri="{BB962C8B-B14F-4D97-AF65-F5344CB8AC3E}">
        <p14:creationId xmlns:p14="http://schemas.microsoft.com/office/powerpoint/2010/main" val="1287860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31</a:t>
            </a:fld>
            <a:endParaRPr kumimoji="1" lang="ja-JP" altLang="en-US"/>
          </a:p>
        </p:txBody>
      </p:sp>
    </p:spTree>
    <p:extLst>
      <p:ext uri="{BB962C8B-B14F-4D97-AF65-F5344CB8AC3E}">
        <p14:creationId xmlns:p14="http://schemas.microsoft.com/office/powerpoint/2010/main" val="97320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46</a:t>
            </a:fld>
            <a:endParaRPr kumimoji="1" lang="ja-JP" altLang="en-US"/>
          </a:p>
        </p:txBody>
      </p:sp>
    </p:spTree>
    <p:extLst>
      <p:ext uri="{BB962C8B-B14F-4D97-AF65-F5344CB8AC3E}">
        <p14:creationId xmlns:p14="http://schemas.microsoft.com/office/powerpoint/2010/main" val="8183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47</a:t>
            </a:fld>
            <a:endParaRPr kumimoji="1" lang="ja-JP" altLang="en-US"/>
          </a:p>
        </p:txBody>
      </p:sp>
    </p:spTree>
    <p:extLst>
      <p:ext uri="{BB962C8B-B14F-4D97-AF65-F5344CB8AC3E}">
        <p14:creationId xmlns:p14="http://schemas.microsoft.com/office/powerpoint/2010/main" val="269107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pPr/>
              <a:t>48</a:t>
            </a:fld>
            <a:endParaRPr kumimoji="1" lang="ja-JP" altLang="en-US"/>
          </a:p>
        </p:txBody>
      </p:sp>
    </p:spTree>
    <p:extLst>
      <p:ext uri="{BB962C8B-B14F-4D97-AF65-F5344CB8AC3E}">
        <p14:creationId xmlns:p14="http://schemas.microsoft.com/office/powerpoint/2010/main" val="2390382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pPr/>
              <a:t>49</a:t>
            </a:fld>
            <a:endParaRPr kumimoji="1" lang="ja-JP" altLang="en-US"/>
          </a:p>
        </p:txBody>
      </p:sp>
    </p:spTree>
    <p:extLst>
      <p:ext uri="{BB962C8B-B14F-4D97-AF65-F5344CB8AC3E}">
        <p14:creationId xmlns:p14="http://schemas.microsoft.com/office/powerpoint/2010/main" val="235151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pPr defTabSz="907523">
              <a:defRPr/>
            </a:pPr>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a:t>
            </a:fld>
            <a:endParaRPr kumimoji="1" lang="ja-JP" altLang="en-US"/>
          </a:p>
        </p:txBody>
      </p:sp>
    </p:spTree>
    <p:extLst>
      <p:ext uri="{BB962C8B-B14F-4D97-AF65-F5344CB8AC3E}">
        <p14:creationId xmlns:p14="http://schemas.microsoft.com/office/powerpoint/2010/main" val="4089981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50</a:t>
            </a:fld>
            <a:endParaRPr kumimoji="1" lang="ja-JP" altLang="en-US"/>
          </a:p>
        </p:txBody>
      </p:sp>
    </p:spTree>
    <p:extLst>
      <p:ext uri="{BB962C8B-B14F-4D97-AF65-F5344CB8AC3E}">
        <p14:creationId xmlns:p14="http://schemas.microsoft.com/office/powerpoint/2010/main" val="1233887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51</a:t>
            </a:fld>
            <a:endParaRPr kumimoji="1" lang="ja-JP" altLang="en-US"/>
          </a:p>
        </p:txBody>
      </p:sp>
    </p:spTree>
    <p:extLst>
      <p:ext uri="{BB962C8B-B14F-4D97-AF65-F5344CB8AC3E}">
        <p14:creationId xmlns:p14="http://schemas.microsoft.com/office/powerpoint/2010/main" val="3240906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52</a:t>
            </a:fld>
            <a:endParaRPr kumimoji="1" lang="ja-JP" altLang="en-US"/>
          </a:p>
        </p:txBody>
      </p:sp>
    </p:spTree>
    <p:extLst>
      <p:ext uri="{BB962C8B-B14F-4D97-AF65-F5344CB8AC3E}">
        <p14:creationId xmlns:p14="http://schemas.microsoft.com/office/powerpoint/2010/main" val="1855860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53</a:t>
            </a:fld>
            <a:endParaRPr kumimoji="1" lang="ja-JP" altLang="en-US"/>
          </a:p>
        </p:txBody>
      </p:sp>
    </p:spTree>
    <p:extLst>
      <p:ext uri="{BB962C8B-B14F-4D97-AF65-F5344CB8AC3E}">
        <p14:creationId xmlns:p14="http://schemas.microsoft.com/office/powerpoint/2010/main" val="3422592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54</a:t>
            </a:fld>
            <a:endParaRPr kumimoji="1" lang="ja-JP" altLang="en-US"/>
          </a:p>
        </p:txBody>
      </p:sp>
    </p:spTree>
    <p:extLst>
      <p:ext uri="{BB962C8B-B14F-4D97-AF65-F5344CB8AC3E}">
        <p14:creationId xmlns:p14="http://schemas.microsoft.com/office/powerpoint/2010/main" val="81321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55</a:t>
            </a:fld>
            <a:endParaRPr kumimoji="1" lang="ja-JP" altLang="en-US"/>
          </a:p>
        </p:txBody>
      </p:sp>
    </p:spTree>
    <p:extLst>
      <p:ext uri="{BB962C8B-B14F-4D97-AF65-F5344CB8AC3E}">
        <p14:creationId xmlns:p14="http://schemas.microsoft.com/office/powerpoint/2010/main" val="405174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56</a:t>
            </a:fld>
            <a:endParaRPr kumimoji="1" lang="ja-JP" altLang="en-US"/>
          </a:p>
        </p:txBody>
      </p:sp>
    </p:spTree>
    <p:extLst>
      <p:ext uri="{BB962C8B-B14F-4D97-AF65-F5344CB8AC3E}">
        <p14:creationId xmlns:p14="http://schemas.microsoft.com/office/powerpoint/2010/main" val="3742801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57</a:t>
            </a:fld>
            <a:endParaRPr kumimoji="1" lang="ja-JP" altLang="en-US"/>
          </a:p>
        </p:txBody>
      </p:sp>
    </p:spTree>
    <p:extLst>
      <p:ext uri="{BB962C8B-B14F-4D97-AF65-F5344CB8AC3E}">
        <p14:creationId xmlns:p14="http://schemas.microsoft.com/office/powerpoint/2010/main" val="330981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58</a:t>
            </a:fld>
            <a:endParaRPr kumimoji="1" lang="ja-JP" altLang="en-US"/>
          </a:p>
        </p:txBody>
      </p:sp>
    </p:spTree>
    <p:extLst>
      <p:ext uri="{BB962C8B-B14F-4D97-AF65-F5344CB8AC3E}">
        <p14:creationId xmlns:p14="http://schemas.microsoft.com/office/powerpoint/2010/main" val="12912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59</a:t>
            </a:fld>
            <a:endParaRPr kumimoji="1" lang="ja-JP" altLang="en-US"/>
          </a:p>
        </p:txBody>
      </p:sp>
    </p:spTree>
    <p:extLst>
      <p:ext uri="{BB962C8B-B14F-4D97-AF65-F5344CB8AC3E}">
        <p14:creationId xmlns:p14="http://schemas.microsoft.com/office/powerpoint/2010/main" val="329815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a:t>
            </a:fld>
            <a:endParaRPr kumimoji="1" lang="ja-JP" altLang="en-US"/>
          </a:p>
        </p:txBody>
      </p:sp>
    </p:spTree>
    <p:extLst>
      <p:ext uri="{BB962C8B-B14F-4D97-AF65-F5344CB8AC3E}">
        <p14:creationId xmlns:p14="http://schemas.microsoft.com/office/powerpoint/2010/main" val="3547260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60</a:t>
            </a:fld>
            <a:endParaRPr kumimoji="1" lang="ja-JP" altLang="en-US"/>
          </a:p>
        </p:txBody>
      </p:sp>
    </p:spTree>
    <p:extLst>
      <p:ext uri="{BB962C8B-B14F-4D97-AF65-F5344CB8AC3E}">
        <p14:creationId xmlns:p14="http://schemas.microsoft.com/office/powerpoint/2010/main" val="35982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61</a:t>
            </a:fld>
            <a:endParaRPr kumimoji="1" lang="ja-JP" altLang="en-US"/>
          </a:p>
        </p:txBody>
      </p:sp>
    </p:spTree>
    <p:extLst>
      <p:ext uri="{BB962C8B-B14F-4D97-AF65-F5344CB8AC3E}">
        <p14:creationId xmlns:p14="http://schemas.microsoft.com/office/powerpoint/2010/main" val="3806762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62</a:t>
            </a:fld>
            <a:endParaRPr kumimoji="1" lang="ja-JP" altLang="en-US"/>
          </a:p>
        </p:txBody>
      </p:sp>
    </p:spTree>
    <p:extLst>
      <p:ext uri="{BB962C8B-B14F-4D97-AF65-F5344CB8AC3E}">
        <p14:creationId xmlns:p14="http://schemas.microsoft.com/office/powerpoint/2010/main" val="2400724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63</a:t>
            </a:fld>
            <a:endParaRPr kumimoji="1" lang="ja-JP" altLang="en-US"/>
          </a:p>
        </p:txBody>
      </p:sp>
    </p:spTree>
    <p:extLst>
      <p:ext uri="{BB962C8B-B14F-4D97-AF65-F5344CB8AC3E}">
        <p14:creationId xmlns:p14="http://schemas.microsoft.com/office/powerpoint/2010/main" val="3429643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721">
              <a:defRPr/>
            </a:pPr>
            <a:endParaRPr kumimoji="1" lang="ja-JP" altLang="en-US"/>
          </a:p>
        </p:txBody>
      </p:sp>
      <p:sp>
        <p:nvSpPr>
          <p:cNvPr id="4" name="スライド番号プレースホルダー 3"/>
          <p:cNvSpPr>
            <a:spLocks noGrp="1"/>
          </p:cNvSpPr>
          <p:nvPr>
            <p:ph type="sldNum" sz="quarter" idx="10"/>
          </p:nvPr>
        </p:nvSpPr>
        <p:spPr/>
        <p:txBody>
          <a:bodyPr/>
          <a:lstStyle/>
          <a:p>
            <a:fld id="{BC593228-728A-4795-AE70-4E5858140379}" type="slidenum">
              <a:rPr kumimoji="1" lang="ja-JP" altLang="en-US" smtClean="0"/>
              <a:t>71</a:t>
            </a:fld>
            <a:endParaRPr kumimoji="1" lang="ja-JP" altLang="en-US"/>
          </a:p>
        </p:txBody>
      </p:sp>
    </p:spTree>
    <p:extLst>
      <p:ext uri="{BB962C8B-B14F-4D97-AF65-F5344CB8AC3E}">
        <p14:creationId xmlns:p14="http://schemas.microsoft.com/office/powerpoint/2010/main" val="374558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a:t>
            </a:fld>
            <a:endParaRPr kumimoji="1" lang="ja-JP" altLang="en-US"/>
          </a:p>
        </p:txBody>
      </p:sp>
    </p:spTree>
    <p:extLst>
      <p:ext uri="{BB962C8B-B14F-4D97-AF65-F5344CB8AC3E}">
        <p14:creationId xmlns:p14="http://schemas.microsoft.com/office/powerpoint/2010/main" val="261470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a:t>
            </a:fld>
            <a:endParaRPr kumimoji="1" lang="ja-JP" altLang="en-US"/>
          </a:p>
        </p:txBody>
      </p:sp>
    </p:spTree>
    <p:extLst>
      <p:ext uri="{BB962C8B-B14F-4D97-AF65-F5344CB8AC3E}">
        <p14:creationId xmlns:p14="http://schemas.microsoft.com/office/powerpoint/2010/main" val="3165667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6</a:t>
            </a:fld>
            <a:endParaRPr kumimoji="1" lang="ja-JP" altLang="en-US"/>
          </a:p>
        </p:txBody>
      </p:sp>
    </p:spTree>
    <p:extLst>
      <p:ext uri="{BB962C8B-B14F-4D97-AF65-F5344CB8AC3E}">
        <p14:creationId xmlns:p14="http://schemas.microsoft.com/office/powerpoint/2010/main" val="226231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7</a:t>
            </a:fld>
            <a:endParaRPr kumimoji="1" lang="ja-JP" altLang="en-US"/>
          </a:p>
        </p:txBody>
      </p:sp>
    </p:spTree>
    <p:extLst>
      <p:ext uri="{BB962C8B-B14F-4D97-AF65-F5344CB8AC3E}">
        <p14:creationId xmlns:p14="http://schemas.microsoft.com/office/powerpoint/2010/main" val="390335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21</a:t>
            </a:fld>
            <a:endParaRPr kumimoji="1" lang="ja-JP" altLang="en-US"/>
          </a:p>
        </p:txBody>
      </p:sp>
    </p:spTree>
    <p:extLst>
      <p:ext uri="{BB962C8B-B14F-4D97-AF65-F5344CB8AC3E}">
        <p14:creationId xmlns:p14="http://schemas.microsoft.com/office/powerpoint/2010/main" val="153625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5900" y="242888"/>
            <a:ext cx="6254750" cy="46910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22</a:t>
            </a:fld>
            <a:endParaRPr kumimoji="1" lang="ja-JP" altLang="en-US"/>
          </a:p>
        </p:txBody>
      </p:sp>
    </p:spTree>
    <p:extLst>
      <p:ext uri="{BB962C8B-B14F-4D97-AF65-F5344CB8AC3E}">
        <p14:creationId xmlns:p14="http://schemas.microsoft.com/office/powerpoint/2010/main" val="206197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498702" y="2932007"/>
            <a:ext cx="5328592" cy="538609"/>
          </a:xfrm>
        </p:spPr>
        <p:txBody>
          <a:bodyPr wrap="square">
            <a:normAutofit/>
          </a:bodyPr>
          <a:lstStyle>
            <a:lvl1pPr algn="ctr">
              <a:defRPr lang="en-US" sz="2900" dirty="0">
                <a:latin typeface="Meiryo UI" panose="020B0604030504040204" pitchFamily="50" charset="-128"/>
                <a:ea typeface="Meiryo UI" panose="020B0604030504040204" pitchFamily="50" charset="-128"/>
              </a:defRPr>
            </a:lvl1pPr>
          </a:lstStyle>
          <a:p>
            <a:pPr lvl="0" fontAlgn="base">
              <a:lnSpc>
                <a:spcPct val="100000"/>
              </a:lnSpc>
              <a:spcAft>
                <a:spcPct val="0"/>
              </a:spcAft>
            </a:pPr>
            <a:r>
              <a:rPr lang="ja-JP" altLang="en-US"/>
              <a:t>マスター タイトルの書式設定</a:t>
            </a:r>
            <a:endParaRPr lang="en-US"/>
          </a:p>
        </p:txBody>
      </p:sp>
      <p:sp>
        <p:nvSpPr>
          <p:cNvPr id="3" name="Subtitle 2"/>
          <p:cNvSpPr>
            <a:spLocks noGrp="1"/>
          </p:cNvSpPr>
          <p:nvPr>
            <p:ph type="subTitle" idx="1"/>
          </p:nvPr>
        </p:nvSpPr>
        <p:spPr>
          <a:xfrm>
            <a:off x="3498702" y="3669365"/>
            <a:ext cx="5328592" cy="2059210"/>
          </a:xfrm>
        </p:spPr>
        <p:txBody>
          <a:bodyPr>
            <a:normAutofit/>
          </a:bodyPr>
          <a:lstStyle>
            <a:lvl1pPr marL="0" indent="0" algn="r">
              <a:buNone/>
              <a:defRPr sz="240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6" name="Slide Number Placeholder 5"/>
          <p:cNvSpPr>
            <a:spLocks noGrp="1"/>
          </p:cNvSpPr>
          <p:nvPr>
            <p:ph type="sldNum" sz="quarter" idx="12"/>
          </p:nvPr>
        </p:nvSpPr>
        <p:spPr>
          <a:xfrm>
            <a:off x="8617024" y="6525344"/>
            <a:ext cx="504056" cy="288032"/>
          </a:xfrm>
        </p:spPr>
        <p:txBody>
          <a:bodyPr/>
          <a:lstStyle>
            <a:lvl1pPr>
              <a:defRPr sz="1200">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Tree>
    <p:extLst>
      <p:ext uri="{BB962C8B-B14F-4D97-AF65-F5344CB8AC3E}">
        <p14:creationId xmlns:p14="http://schemas.microsoft.com/office/powerpoint/2010/main" val="217878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4" name="Slide Number Placeholder 3"/>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07390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281342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845604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14865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1330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04448" y="6525344"/>
            <a:ext cx="504056" cy="288032"/>
          </a:xfrm>
        </p:spPr>
        <p:txBody>
          <a:bodyPr/>
          <a:lstStyle>
            <a:lvl1pPr>
              <a:defRPr sz="1400">
                <a:latin typeface="Meiryo UI" panose="020B0604030504040204" pitchFamily="50" charset="-128"/>
                <a:cs typeface="Arial" panose="020B0604020202020204" pitchFamily="34" charset="0"/>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1" name="正方形/長方形 10"/>
          <p:cNvSpPr/>
          <p:nvPr userDrawn="1"/>
        </p:nvSpPr>
        <p:spPr>
          <a:xfrm>
            <a:off x="827584" y="2060848"/>
            <a:ext cx="4248472" cy="576064"/>
          </a:xfrm>
          <a:prstGeom prst="rect">
            <a:avLst/>
          </a:prstGeom>
        </p:spPr>
        <p:txBody>
          <a:bodyPr vert="horz" lIns="91440" tIns="45720" rIns="91440" bIns="45720" rtlCol="0" anchor="ctr">
            <a:normAutofit/>
          </a:bodyPr>
          <a:lstStyle/>
          <a:p>
            <a:pPr lvl="0" indent="0" defTabSz="914400">
              <a:lnSpc>
                <a:spcPct val="90000"/>
              </a:lnSpc>
              <a:spcBef>
                <a:spcPts val="1000"/>
              </a:spcBef>
              <a:buFont typeface="Arial" panose="020B0604020202020204" pitchFamily="34" charset="0"/>
              <a:buNone/>
            </a:pPr>
            <a:r>
              <a:rPr kumimoji="1" lang="en-US" altLang="ja-JP" sz="3200" b="0" dirty="0">
                <a:solidFill>
                  <a:schemeClr val="tx1"/>
                </a:solidFill>
                <a:latin typeface="Meiryo UI" panose="020B0604030504040204" pitchFamily="50" charset="-128"/>
                <a:cs typeface="Arial" panose="020B0604020202020204" pitchFamily="34" charset="0"/>
              </a:rPr>
              <a:t>Contents</a:t>
            </a:r>
            <a:endParaRPr kumimoji="1" lang="ja-JP" altLang="en-US" sz="3200" b="0">
              <a:solidFill>
                <a:schemeClr val="tx1"/>
              </a:solidFill>
              <a:latin typeface="Meiryo UI" panose="020B0604030504040204" pitchFamily="50" charset="-128"/>
              <a:cs typeface="Arial" panose="020B0604020202020204" pitchFamily="34" charset="0"/>
            </a:endParaRPr>
          </a:p>
        </p:txBody>
      </p:sp>
      <p:sp>
        <p:nvSpPr>
          <p:cNvPr id="13" name="テキスト プレースホルダー 12"/>
          <p:cNvSpPr>
            <a:spLocks noGrp="1"/>
          </p:cNvSpPr>
          <p:nvPr>
            <p:ph type="body" sz="quarter" idx="13"/>
          </p:nvPr>
        </p:nvSpPr>
        <p:spPr>
          <a:xfrm>
            <a:off x="1259632" y="2996952"/>
            <a:ext cx="6912768" cy="2664296"/>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7805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924944"/>
            <a:ext cx="5328592" cy="538609"/>
          </a:xfrm>
        </p:spPr>
        <p:txBody>
          <a:bodyPr wrap="square">
            <a:normAutofit/>
          </a:bodyPr>
          <a:lstStyle>
            <a:lvl1pPr>
              <a:defRPr lang="en-US" sz="2900" dirty="0">
                <a:latin typeface="Meiryo UI" panose="020B0604030504040204" pitchFamily="50" charset="-128"/>
                <a:ea typeface="Meiryo UI" panose="020B0604030504040204" pitchFamily="50" charset="-128"/>
              </a:defRPr>
            </a:lvl1pPr>
          </a:lstStyle>
          <a:p>
            <a:pPr lvl="0" fontAlgn="base">
              <a:lnSpc>
                <a:spcPct val="100000"/>
              </a:lnSpc>
              <a:spcAft>
                <a:spcPct val="0"/>
              </a:spcAft>
            </a:pPr>
            <a:r>
              <a:rPr lang="ja-JP" altLang="en-US"/>
              <a:t>マスター タイトルの書式設定</a:t>
            </a:r>
            <a:endParaRPr lang="en-US"/>
          </a:p>
        </p:txBody>
      </p:sp>
      <p:sp>
        <p:nvSpPr>
          <p:cNvPr id="6" name="Slide Number Placeholder 5"/>
          <p:cNvSpPr>
            <a:spLocks noGrp="1"/>
          </p:cNvSpPr>
          <p:nvPr>
            <p:ph type="sldNum" sz="quarter" idx="12"/>
          </p:nvPr>
        </p:nvSpPr>
        <p:spPr>
          <a:xfrm>
            <a:off x="8604448" y="6525344"/>
            <a:ext cx="504056" cy="288032"/>
          </a:xfrm>
        </p:spPr>
        <p:txBody>
          <a:bodyPr/>
          <a:lstStyle>
            <a:lvl1pPr>
              <a:defRPr sz="1400">
                <a:latin typeface="Meiryo UI" panose="020B0604030504040204" pitchFamily="50" charset="-128"/>
                <a:cs typeface="Arial" panose="020B0604020202020204" pitchFamily="34" charset="0"/>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Tree>
    <p:extLst>
      <p:ext uri="{BB962C8B-B14F-4D97-AF65-F5344CB8AC3E}">
        <p14:creationId xmlns:p14="http://schemas.microsoft.com/office/powerpoint/2010/main" val="197440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27740" y="293900"/>
            <a:ext cx="7560840" cy="424732"/>
          </a:xfrm>
        </p:spPr>
        <p:txBody>
          <a:bodyPr wrap="none">
            <a:normAutofit/>
          </a:bodyPr>
          <a:lstStyle>
            <a:lvl1pPr>
              <a:defRPr lang="en-US" sz="2400" dirty="0">
                <a:latin typeface="+mj-ea"/>
                <a:ea typeface="+mj-ea"/>
              </a:defRPr>
            </a:lvl1pPr>
          </a:lstStyle>
          <a:p>
            <a:pPr lvl="0" fontAlgn="base">
              <a:spcAft>
                <a:spcPct val="0"/>
              </a:spcAft>
            </a:pPr>
            <a:r>
              <a:rPr lang="ja-JP" altLang="en-US"/>
              <a:t>マスター タイトルの書式設定</a:t>
            </a:r>
            <a:endParaRPr lang="en-US"/>
          </a:p>
        </p:txBody>
      </p:sp>
      <p:sp>
        <p:nvSpPr>
          <p:cNvPr id="6" name="Slide Number Placeholder 5"/>
          <p:cNvSpPr>
            <a:spLocks noGrp="1"/>
          </p:cNvSpPr>
          <p:nvPr>
            <p:ph type="sldNum" sz="quarter" idx="12"/>
          </p:nvPr>
        </p:nvSpPr>
        <p:spPr>
          <a:xfrm>
            <a:off x="8604448" y="6525344"/>
            <a:ext cx="504056" cy="288032"/>
          </a:xfrm>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1" y="739775"/>
            <a:ext cx="9144000" cy="74485"/>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ja-JP" altLang="en-US"/>
          </a:p>
        </p:txBody>
      </p:sp>
      <p:sp>
        <p:nvSpPr>
          <p:cNvPr id="8" name="テキスト プレースホルダー 11">
            <a:extLst>
              <a:ext uri="{FF2B5EF4-FFF2-40B4-BE49-F238E27FC236}">
                <a16:creationId xmlns:a16="http://schemas.microsoft.com/office/drawing/2014/main" id="{0DE1672B-D344-4BD6-B34C-F2F1800B0D1F}"/>
              </a:ext>
            </a:extLst>
          </p:cNvPr>
          <p:cNvSpPr>
            <a:spLocks noGrp="1"/>
          </p:cNvSpPr>
          <p:nvPr>
            <p:ph type="body" sz="quarter" idx="13"/>
          </p:nvPr>
        </p:nvSpPr>
        <p:spPr>
          <a:xfrm>
            <a:off x="227740" y="30163"/>
            <a:ext cx="7537450" cy="217487"/>
          </a:xfrm>
        </p:spPr>
        <p:txBody>
          <a:bodyPr>
            <a:noAutofit/>
          </a:bodyPr>
          <a:lstStyle>
            <a:lvl1pPr marL="0" indent="0">
              <a:buNone/>
              <a:defRPr sz="1100">
                <a:latin typeface="+mj-ea"/>
                <a:ea typeface="+mj-ea"/>
              </a:defRPr>
            </a:lvl1pPr>
          </a:lstStyle>
          <a:p>
            <a:pPr lvl="0"/>
            <a:r>
              <a:rPr kumimoji="1" lang="ja-JP" altLang="en-US"/>
              <a:t>マスター テキストの書式設定</a:t>
            </a:r>
          </a:p>
        </p:txBody>
      </p:sp>
    </p:spTree>
    <p:extLst>
      <p:ext uri="{BB962C8B-B14F-4D97-AF65-F5344CB8AC3E}">
        <p14:creationId xmlns:p14="http://schemas.microsoft.com/office/powerpoint/2010/main" val="34010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07963" y="281698"/>
            <a:ext cx="7560840" cy="424732"/>
          </a:xfrm>
        </p:spPr>
        <p:txBody>
          <a:bodyPr wrap="none">
            <a:normAutofit/>
          </a:bodyPr>
          <a:lstStyle>
            <a:lvl1pPr>
              <a:defRPr lang="en-US" sz="2400" dirty="0">
                <a:latin typeface="+mj-ea"/>
                <a:ea typeface="+mj-ea"/>
              </a:defRPr>
            </a:lvl1pPr>
          </a:lstStyle>
          <a:p>
            <a:pPr lvl="0" fontAlgn="base">
              <a:spcAft>
                <a:spcPct val="0"/>
              </a:spcAft>
            </a:pPr>
            <a:r>
              <a:rPr lang="ja-JP" altLang="en-US"/>
              <a:t>マスター タイトルの書式設定</a:t>
            </a:r>
            <a:endParaRPr lang="en-US"/>
          </a:p>
        </p:txBody>
      </p:sp>
      <p:sp>
        <p:nvSpPr>
          <p:cNvPr id="6" name="Slide Number Placeholder 5"/>
          <p:cNvSpPr>
            <a:spLocks noGrp="1"/>
          </p:cNvSpPr>
          <p:nvPr>
            <p:ph type="sldNum" sz="quarter" idx="12"/>
          </p:nvPr>
        </p:nvSpPr>
        <p:spPr>
          <a:xfrm>
            <a:off x="8604448" y="6525344"/>
            <a:ext cx="504056" cy="288032"/>
          </a:xfrm>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1" y="739775"/>
            <a:ext cx="9144000" cy="74485"/>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ja-JP" altLang="en-US"/>
          </a:p>
        </p:txBody>
      </p:sp>
      <p:sp>
        <p:nvSpPr>
          <p:cNvPr id="17" name="スライド番号プレースホルダー 6">
            <a:extLst>
              <a:ext uri="{FF2B5EF4-FFF2-40B4-BE49-F238E27FC236}">
                <a16:creationId xmlns:a16="http://schemas.microsoft.com/office/drawing/2014/main" id="{F7DB9521-A65E-464E-8811-A10689FC2059}"/>
              </a:ext>
            </a:extLst>
          </p:cNvPr>
          <p:cNvSpPr txBox="1">
            <a:spLocks/>
          </p:cNvSpPr>
          <p:nvPr userDrawn="1"/>
        </p:nvSpPr>
        <p:spPr>
          <a:xfrm>
            <a:off x="8604448" y="6525344"/>
            <a:ext cx="504056" cy="28803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DB8509-CC2C-4EC7-9C2E-996B98B58898}" type="slidenum">
              <a:rPr kumimoji="1" lang="ja-JP" altLang="en-US" smtClean="0"/>
              <a:pPr/>
              <a:t>‹#›</a:t>
            </a:fld>
            <a:endParaRPr kumimoji="1" lang="ja-JP" altLang="en-US"/>
          </a:p>
        </p:txBody>
      </p:sp>
      <p:sp>
        <p:nvSpPr>
          <p:cNvPr id="23" name="タイトル 1">
            <a:extLst>
              <a:ext uri="{FF2B5EF4-FFF2-40B4-BE49-F238E27FC236}">
                <a16:creationId xmlns:a16="http://schemas.microsoft.com/office/drawing/2014/main" id="{1AEA4BB5-9CD3-480E-AE50-91C54AFC807A}"/>
              </a:ext>
            </a:extLst>
          </p:cNvPr>
          <p:cNvSpPr txBox="1">
            <a:spLocks/>
          </p:cNvSpPr>
          <p:nvPr userDrawn="1"/>
        </p:nvSpPr>
        <p:spPr>
          <a:xfrm>
            <a:off x="251520" y="30866"/>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endParaRPr lang="ja-JP" altLang="en-US" sz="1200">
              <a:latin typeface="+mn-ea"/>
              <a:ea typeface="+mn-ea"/>
            </a:endParaRPr>
          </a:p>
        </p:txBody>
      </p:sp>
      <p:sp>
        <p:nvSpPr>
          <p:cNvPr id="12" name="テキスト プレースホルダー 11">
            <a:extLst>
              <a:ext uri="{FF2B5EF4-FFF2-40B4-BE49-F238E27FC236}">
                <a16:creationId xmlns:a16="http://schemas.microsoft.com/office/drawing/2014/main" id="{FBBEC861-0C85-40D6-A9BE-08F865D71453}"/>
              </a:ext>
            </a:extLst>
          </p:cNvPr>
          <p:cNvSpPr>
            <a:spLocks noGrp="1"/>
          </p:cNvSpPr>
          <p:nvPr>
            <p:ph type="body" sz="quarter" idx="13"/>
          </p:nvPr>
        </p:nvSpPr>
        <p:spPr>
          <a:xfrm>
            <a:off x="207963" y="30163"/>
            <a:ext cx="7537450" cy="217487"/>
          </a:xfrm>
        </p:spPr>
        <p:txBody>
          <a:bodyPr>
            <a:noAutofit/>
          </a:bodyPr>
          <a:lstStyle>
            <a:lvl1pPr marL="0" indent="0">
              <a:buNone/>
              <a:defRPr sz="1100">
                <a:latin typeface="+mj-ea"/>
                <a:ea typeface="+mj-ea"/>
              </a:defRPr>
            </a:lvl1pPr>
          </a:lstStyle>
          <a:p>
            <a:pPr lvl="0"/>
            <a:r>
              <a:rPr kumimoji="1" lang="ja-JP" altLang="en-US"/>
              <a:t>マスター テキストの書式設定</a:t>
            </a:r>
          </a:p>
        </p:txBody>
      </p:sp>
      <p:sp>
        <p:nvSpPr>
          <p:cNvPr id="14" name="テキスト プレースホルダー 13">
            <a:extLst>
              <a:ext uri="{FF2B5EF4-FFF2-40B4-BE49-F238E27FC236}">
                <a16:creationId xmlns:a16="http://schemas.microsoft.com/office/drawing/2014/main" id="{DAE23E3B-7D65-4103-849F-133D70A576D9}"/>
              </a:ext>
            </a:extLst>
          </p:cNvPr>
          <p:cNvSpPr>
            <a:spLocks noGrp="1"/>
          </p:cNvSpPr>
          <p:nvPr>
            <p:ph type="body" sz="quarter" idx="14"/>
          </p:nvPr>
        </p:nvSpPr>
        <p:spPr>
          <a:xfrm>
            <a:off x="207963" y="884238"/>
            <a:ext cx="8728075" cy="873125"/>
          </a:xfrm>
          <a:solidFill>
            <a:srgbClr val="CCC1DA">
              <a:alpha val="45882"/>
            </a:srgbClr>
          </a:solidFill>
        </p:spPr>
        <p:txBody>
          <a:bodyPr>
            <a:normAutofit/>
          </a:bodyPr>
          <a:lstStyle>
            <a:lvl1pPr marL="0" indent="0">
              <a:buNone/>
              <a:defRPr sz="2000"/>
            </a:lvl1pPr>
          </a:lstStyle>
          <a:p>
            <a:pPr lvl="0"/>
            <a:r>
              <a:rPr kumimoji="1" lang="ja-JP" altLang="en-US"/>
              <a:t>マスター テキストの書式設定</a:t>
            </a:r>
          </a:p>
        </p:txBody>
      </p:sp>
      <p:sp>
        <p:nvSpPr>
          <p:cNvPr id="16" name="テキスト プレースホルダー 15">
            <a:extLst>
              <a:ext uri="{FF2B5EF4-FFF2-40B4-BE49-F238E27FC236}">
                <a16:creationId xmlns:a16="http://schemas.microsoft.com/office/drawing/2014/main" id="{92D373B1-1AD8-4930-9623-3D86F9B177CD}"/>
              </a:ext>
            </a:extLst>
          </p:cNvPr>
          <p:cNvSpPr>
            <a:spLocks noGrp="1"/>
          </p:cNvSpPr>
          <p:nvPr>
            <p:ph type="body" sz="quarter" idx="15"/>
          </p:nvPr>
        </p:nvSpPr>
        <p:spPr>
          <a:xfrm>
            <a:off x="207963" y="1844675"/>
            <a:ext cx="8756650" cy="4594225"/>
          </a:xfrm>
          <a:solidFill>
            <a:srgbClr val="DDD9C3"/>
          </a:solidFill>
        </p:spPr>
        <p:txBody>
          <a:bodyPr>
            <a:normAutofit/>
          </a:bodyPr>
          <a:lstStyle>
            <a:lvl1pPr marL="0" indent="0">
              <a:buNone/>
              <a:defRPr sz="1600"/>
            </a:lvl1pPr>
          </a:lstStyle>
          <a:p>
            <a:pPr lvl="0"/>
            <a:r>
              <a:rPr kumimoji="1" lang="ja-JP" altLang="en-US"/>
              <a:t>マスター テキストの書式設定</a:t>
            </a:r>
          </a:p>
        </p:txBody>
      </p:sp>
    </p:spTree>
    <p:extLst>
      <p:ext uri="{BB962C8B-B14F-4D97-AF65-F5344CB8AC3E}">
        <p14:creationId xmlns:p14="http://schemas.microsoft.com/office/powerpoint/2010/main" val="197781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587513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23406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9" name="Slide Number Placeholder 8"/>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12169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kumimoji="1" lang="en-US" altLang="ja-JP" dirty="0"/>
              <a:t>Copyright</a:t>
            </a:r>
            <a:endParaRPr kumimoji="1" lang="ja-JP" altLang="en-US"/>
          </a:p>
        </p:txBody>
      </p:sp>
      <p:sp>
        <p:nvSpPr>
          <p:cNvPr id="5" name="Slide Number Placeholder 4"/>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94542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475292831"/>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2" r:id="rId3"/>
    <p:sldLayoutId id="2147483662" r:id="rId4"/>
    <p:sldLayoutId id="2147483675"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opendata-training.org/advanced/"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opendata-training.org/advanced/"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hyperlink" Target="https://www.opendata-training.org/advanced/"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hyperlink" Target="http://www.sinjidai.com/sujiya/"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s://home.csis.u-tokyo.ac.jp/~nishizawa/gtfs/" TargetMode="External"/><Relationship Id="rId4" Type="http://schemas.openxmlformats.org/officeDocument/2006/relationships/hyperlink" Target="https://www.rosenzu.com/net/mieru/f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actindi.net/service/municipality/"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www.odpt.org/"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actindi.net/service/municipality/"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hyperlink" Target="https://support.google.com/transitpartners/answer/1111481?hl=ja"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hyperlink" Target="https://www.gtfs.jp/blog/datarelese/"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vled.or.jp/" TargetMode="External"/><Relationship Id="rId3" Type="http://schemas.openxmlformats.org/officeDocument/2006/relationships/hyperlink" Target="https://cio.go.jp/it-sodan" TargetMode="External"/><Relationship Id="rId7" Type="http://schemas.openxmlformats.org/officeDocument/2006/relationships/hyperlink" Target="https://www.soumu.go.jp/menu_seisaku/ictseisaku/ictriyou/manager.html"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cio.go.jp/policy-opendata#dendoushi" TargetMode="External"/><Relationship Id="rId11" Type="http://schemas.openxmlformats.org/officeDocument/2006/relationships/hyperlink" Target="https://www.wxbc.jp/" TargetMode="External"/><Relationship Id="rId5" Type="http://schemas.openxmlformats.org/officeDocument/2006/relationships/hyperlink" Target="https://www.opendata-howto.org/" TargetMode="External"/><Relationship Id="rId10" Type="http://schemas.openxmlformats.org/officeDocument/2006/relationships/hyperlink" Target="https://www.rosenzu.com/net/" TargetMode="External"/><Relationship Id="rId4" Type="http://schemas.openxmlformats.org/officeDocument/2006/relationships/hyperlink" Target="https://www.soumu.go.jp/menu_seisaku/gyoumukanri_sonota/kanmin_data/" TargetMode="External"/><Relationship Id="rId9" Type="http://schemas.openxmlformats.org/officeDocument/2006/relationships/hyperlink" Target="https://www.odpt.or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15816" y="2932007"/>
            <a:ext cx="5911478" cy="538609"/>
          </a:xfrm>
        </p:spPr>
        <p:txBody>
          <a:bodyPr>
            <a:normAutofit/>
          </a:bodyPr>
          <a:lstStyle/>
          <a:p>
            <a:pPr algn="r"/>
            <a:r>
              <a:rPr kumimoji="1" lang="ja-JP" altLang="en-US" dirty="0"/>
              <a:t>オープンデータ研修（応用編）</a:t>
            </a:r>
          </a:p>
        </p:txBody>
      </p:sp>
      <p:sp>
        <p:nvSpPr>
          <p:cNvPr id="4" name="サブタイトル 3"/>
          <p:cNvSpPr>
            <a:spLocks noGrp="1"/>
          </p:cNvSpPr>
          <p:nvPr>
            <p:ph type="subTitle" idx="1"/>
          </p:nvPr>
        </p:nvSpPr>
        <p:spPr>
          <a:xfrm>
            <a:off x="1457325" y="3669365"/>
            <a:ext cx="7369969" cy="2059210"/>
          </a:xfrm>
        </p:spPr>
        <p:txBody>
          <a:bodyPr/>
          <a:lstStyle/>
          <a:p>
            <a:r>
              <a:rPr kumimoji="1" lang="ja-JP" altLang="en-US" dirty="0"/>
              <a:t>～ 住民へのサービス提供視点でのオープンデータ整備　～</a:t>
            </a:r>
            <a:endParaRPr kumimoji="1" lang="en-US" altLang="ja-JP" dirty="0"/>
          </a:p>
        </p:txBody>
      </p:sp>
      <p:sp>
        <p:nvSpPr>
          <p:cNvPr id="3" name="テキスト ボックス 2">
            <a:extLst>
              <a:ext uri="{FF2B5EF4-FFF2-40B4-BE49-F238E27FC236}">
                <a16:creationId xmlns:a16="http://schemas.microsoft.com/office/drawing/2014/main" id="{7B07A2BC-B6B2-44A8-9189-9FC00591B84F}"/>
              </a:ext>
            </a:extLst>
          </p:cNvPr>
          <p:cNvSpPr txBox="1"/>
          <p:nvPr/>
        </p:nvSpPr>
        <p:spPr>
          <a:xfrm>
            <a:off x="21355" y="6485254"/>
            <a:ext cx="9267281" cy="307777"/>
          </a:xfrm>
          <a:prstGeom prst="rect">
            <a:avLst/>
          </a:prstGeom>
          <a:noFill/>
        </p:spPr>
        <p:txBody>
          <a:bodyPr wrap="none" rtlCol="0">
            <a:spAutoFit/>
          </a:bodyPr>
          <a:lstStyle/>
          <a:p>
            <a:r>
              <a:rPr kumimoji="1" lang="ja-JP" altLang="en-US" sz="1400" dirty="0"/>
              <a:t>出所を明記しているもの、引用画像を除き、本資料は、クリエイティブ・コモンズ ライセンスの表示</a:t>
            </a:r>
            <a:r>
              <a:rPr kumimoji="1" lang="en-US" altLang="ja-JP" sz="1400" dirty="0"/>
              <a:t>4.0</a:t>
            </a:r>
            <a:r>
              <a:rPr kumimoji="1" lang="ja-JP" altLang="en-US" sz="1400" dirty="0"/>
              <a:t>国際の下に提供されています。</a:t>
            </a:r>
          </a:p>
        </p:txBody>
      </p:sp>
      <p:pic>
        <p:nvPicPr>
          <p:cNvPr id="5" name="図 4">
            <a:extLst>
              <a:ext uri="{FF2B5EF4-FFF2-40B4-BE49-F238E27FC236}">
                <a16:creationId xmlns:a16="http://schemas.microsoft.com/office/drawing/2014/main" id="{5702C0F2-7ECE-4D15-98D5-B1E1CA934065}"/>
              </a:ext>
            </a:extLst>
          </p:cNvPr>
          <p:cNvPicPr>
            <a:picLocks noChangeAspect="1"/>
          </p:cNvPicPr>
          <p:nvPr/>
        </p:nvPicPr>
        <p:blipFill>
          <a:blip r:embed="rId3"/>
          <a:stretch>
            <a:fillRect/>
          </a:stretch>
        </p:blipFill>
        <p:spPr>
          <a:xfrm>
            <a:off x="120315" y="6077471"/>
            <a:ext cx="1176298" cy="407783"/>
          </a:xfrm>
          <a:prstGeom prst="rect">
            <a:avLst/>
          </a:prstGeom>
        </p:spPr>
      </p:pic>
      <p:sp>
        <p:nvSpPr>
          <p:cNvPr id="6" name="テキスト ボックス 5">
            <a:extLst>
              <a:ext uri="{FF2B5EF4-FFF2-40B4-BE49-F238E27FC236}">
                <a16:creationId xmlns:a16="http://schemas.microsoft.com/office/drawing/2014/main" id="{2996E1B1-6520-453B-9053-5438534C32FA}"/>
              </a:ext>
            </a:extLst>
          </p:cNvPr>
          <p:cNvSpPr txBox="1"/>
          <p:nvPr/>
        </p:nvSpPr>
        <p:spPr>
          <a:xfrm>
            <a:off x="1296613" y="6136358"/>
            <a:ext cx="2028119" cy="307777"/>
          </a:xfrm>
          <a:prstGeom prst="rect">
            <a:avLst/>
          </a:prstGeom>
          <a:noFill/>
        </p:spPr>
        <p:txBody>
          <a:bodyPr wrap="none" rtlCol="0">
            <a:spAutoFit/>
          </a:bodyPr>
          <a:lstStyle/>
          <a:p>
            <a:r>
              <a:rPr kumimoji="1" lang="ja-JP" altLang="en-US" sz="1400" dirty="0"/>
              <a:t>（制作・著作</a:t>
            </a:r>
            <a:r>
              <a:rPr kumimoji="1" lang="en-US" altLang="ja-JP" sz="1400" dirty="0"/>
              <a:t>: </a:t>
            </a:r>
            <a:r>
              <a:rPr kumimoji="1" lang="ja-JP" altLang="en-US" sz="1400" dirty="0"/>
              <a:t>総務省）</a:t>
            </a:r>
          </a:p>
        </p:txBody>
      </p:sp>
      <p:sp>
        <p:nvSpPr>
          <p:cNvPr id="7" name="テキスト ボックス 6">
            <a:extLst>
              <a:ext uri="{FF2B5EF4-FFF2-40B4-BE49-F238E27FC236}">
                <a16:creationId xmlns:a16="http://schemas.microsoft.com/office/drawing/2014/main" id="{A9CAAC4D-DE24-43CC-BD07-0C0F234C9AA1}"/>
              </a:ext>
            </a:extLst>
          </p:cNvPr>
          <p:cNvSpPr txBox="1"/>
          <p:nvPr/>
        </p:nvSpPr>
        <p:spPr>
          <a:xfrm>
            <a:off x="7503149" y="4088795"/>
            <a:ext cx="1324145" cy="276999"/>
          </a:xfrm>
          <a:prstGeom prst="rect">
            <a:avLst/>
          </a:prstGeom>
          <a:noFill/>
        </p:spPr>
        <p:txBody>
          <a:bodyPr wrap="none" lIns="91440" tIns="45720" rIns="91440" bIns="45720" rtlCol="0" anchor="t">
            <a:spAutoFit/>
          </a:bodyPr>
          <a:lstStyle/>
          <a:p>
            <a:r>
              <a:rPr kumimoji="1" lang="en-US" altLang="ja-JP" sz="1200" dirty="0"/>
              <a:t>Rev. 20210216</a:t>
            </a:r>
            <a:endParaRPr kumimoji="1" lang="ja-JP" altLang="en-US" sz="1200" dirty="0"/>
          </a:p>
        </p:txBody>
      </p:sp>
      <p:sp>
        <p:nvSpPr>
          <p:cNvPr id="8" name="テキスト ボックス 7">
            <a:extLst>
              <a:ext uri="{FF2B5EF4-FFF2-40B4-BE49-F238E27FC236}">
                <a16:creationId xmlns:a16="http://schemas.microsoft.com/office/drawing/2014/main" id="{AA0C2837-C45E-4D30-9322-B01AC2FF6361}"/>
              </a:ext>
            </a:extLst>
          </p:cNvPr>
          <p:cNvSpPr txBox="1"/>
          <p:nvPr/>
        </p:nvSpPr>
        <p:spPr>
          <a:xfrm>
            <a:off x="977035" y="4653033"/>
            <a:ext cx="7188186"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en-US" altLang="ja-JP" dirty="0"/>
              <a:t>※</a:t>
            </a:r>
            <a:r>
              <a:rPr kumimoji="1" lang="ja-JP" altLang="en-US" dirty="0"/>
              <a:t>本資料は「オープンデータ研修ポータル」内「オープンデータ研修（応用編）</a:t>
            </a:r>
            <a:endParaRPr kumimoji="1" lang="en-US" altLang="ja-JP" dirty="0"/>
          </a:p>
          <a:p>
            <a:r>
              <a:rPr kumimoji="1" lang="en-US" altLang="ja-JP" dirty="0">
                <a:hlinkClick r:id="rId4"/>
              </a:rPr>
              <a:t>https://www.opendata-training.org/advanced/</a:t>
            </a:r>
            <a:endParaRPr kumimoji="1" lang="en-US" altLang="ja-JP" dirty="0"/>
          </a:p>
          <a:p>
            <a:r>
              <a:rPr kumimoji="1" lang="ja-JP" altLang="en-US" dirty="0"/>
              <a:t>にて公開されています。</a:t>
            </a:r>
          </a:p>
        </p:txBody>
      </p:sp>
    </p:spTree>
    <p:extLst>
      <p:ext uri="{BB962C8B-B14F-4D97-AF65-F5344CB8AC3E}">
        <p14:creationId xmlns:p14="http://schemas.microsoft.com/office/powerpoint/2010/main" val="302294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F2599DE5-886A-4DAD-AF9C-CF17552E45D2}"/>
              </a:ext>
            </a:extLst>
          </p:cNvPr>
          <p:cNvSpPr>
            <a:spLocks noGrp="1"/>
          </p:cNvSpPr>
          <p:nvPr>
            <p:ph type="title"/>
          </p:nvPr>
        </p:nvSpPr>
        <p:spPr/>
        <p:txBody>
          <a:bodyPr/>
          <a:lstStyle/>
          <a:p>
            <a:r>
              <a:rPr kumimoji="1" lang="ja-JP" altLang="en-US" dirty="0"/>
              <a:t>東京都</a:t>
            </a:r>
            <a:r>
              <a:rPr kumimoji="1" lang="en-US" altLang="ja-JP" dirty="0"/>
              <a:t>: </a:t>
            </a:r>
            <a:r>
              <a:rPr kumimoji="1" lang="ja-JP" altLang="en-US" dirty="0"/>
              <a:t>新型コロナウィルス感染情報対策サイト</a:t>
            </a:r>
            <a:endParaRPr lang="ja-JP" altLang="en-US" dirty="0"/>
          </a:p>
        </p:txBody>
      </p:sp>
      <p:sp>
        <p:nvSpPr>
          <p:cNvPr id="3" name="スライド番号プレースホルダー 2">
            <a:extLst>
              <a:ext uri="{FF2B5EF4-FFF2-40B4-BE49-F238E27FC236}">
                <a16:creationId xmlns:a16="http://schemas.microsoft.com/office/drawing/2014/main" id="{7C29227A-CC80-47AD-8A1A-AED514FDEB00}"/>
              </a:ext>
            </a:extLst>
          </p:cNvPr>
          <p:cNvSpPr>
            <a:spLocks noGrp="1"/>
          </p:cNvSpPr>
          <p:nvPr>
            <p:ph type="sldNum" sz="quarter" idx="12"/>
          </p:nvPr>
        </p:nvSpPr>
        <p:spPr/>
        <p:txBody>
          <a:bodyPr/>
          <a:lstStyle/>
          <a:p>
            <a:fld id="{EEDB8509-CC2C-4EC7-9C2E-996B98B58898}" type="slidenum">
              <a:rPr kumimoji="1" lang="ja-JP" altLang="en-US" smtClean="0"/>
              <a:pPr/>
              <a:t>10</a:t>
            </a:fld>
            <a:endParaRPr kumimoji="1" lang="ja-JP" altLang="en-US" dirty="0"/>
          </a:p>
        </p:txBody>
      </p:sp>
      <p:sp>
        <p:nvSpPr>
          <p:cNvPr id="8" name="テキスト プレースホルダー 7">
            <a:extLst>
              <a:ext uri="{FF2B5EF4-FFF2-40B4-BE49-F238E27FC236}">
                <a16:creationId xmlns:a16="http://schemas.microsoft.com/office/drawing/2014/main" id="{1345DD7F-D35B-40D0-9B2A-9483853D81E2}"/>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sp>
        <p:nvSpPr>
          <p:cNvPr id="14" name="テキスト ボックス 13">
            <a:extLst>
              <a:ext uri="{FF2B5EF4-FFF2-40B4-BE49-F238E27FC236}">
                <a16:creationId xmlns:a16="http://schemas.microsoft.com/office/drawing/2014/main" id="{A74C1C57-1E44-44FA-9A4B-2C83DF567ED6}"/>
              </a:ext>
            </a:extLst>
          </p:cNvPr>
          <p:cNvSpPr txBox="1"/>
          <p:nvPr/>
        </p:nvSpPr>
        <p:spPr>
          <a:xfrm>
            <a:off x="2974032" y="6581001"/>
            <a:ext cx="5882444" cy="276999"/>
          </a:xfrm>
          <a:prstGeom prst="rect">
            <a:avLst/>
          </a:prstGeom>
          <a:noFill/>
        </p:spPr>
        <p:txBody>
          <a:bodyPr wrap="none" rtlCol="0">
            <a:spAutoFit/>
          </a:bodyPr>
          <a:lstStyle/>
          <a:p>
            <a:pPr algn="r"/>
            <a:r>
              <a:rPr kumimoji="1" lang="ja-JP" altLang="en-US" sz="1200" dirty="0"/>
              <a:t>出所</a:t>
            </a:r>
            <a:r>
              <a:rPr kumimoji="1" lang="en-US" altLang="ja-JP" sz="1200" dirty="0"/>
              <a:t>: </a:t>
            </a:r>
            <a:r>
              <a:rPr kumimoji="1" lang="ja-JP" altLang="en-US" sz="1200" dirty="0"/>
              <a:t>新型コロナウィルス感染情報対策サイト </a:t>
            </a:r>
            <a:r>
              <a:rPr kumimoji="1" lang="en-US" altLang="ja-JP" sz="1200" dirty="0"/>
              <a:t>https://stopcovid19.metro.tokyo.lg.jp/</a:t>
            </a:r>
          </a:p>
        </p:txBody>
      </p:sp>
      <p:pic>
        <p:nvPicPr>
          <p:cNvPr id="5" name="図 4">
            <a:extLst>
              <a:ext uri="{FF2B5EF4-FFF2-40B4-BE49-F238E27FC236}">
                <a16:creationId xmlns:a16="http://schemas.microsoft.com/office/drawing/2014/main" id="{700B2075-DE46-44EC-803D-5D6C8D3F6C44}"/>
              </a:ext>
            </a:extLst>
          </p:cNvPr>
          <p:cNvPicPr>
            <a:picLocks noChangeAspect="1"/>
          </p:cNvPicPr>
          <p:nvPr/>
        </p:nvPicPr>
        <p:blipFill>
          <a:blip r:embed="rId2"/>
          <a:stretch>
            <a:fillRect/>
          </a:stretch>
        </p:blipFill>
        <p:spPr>
          <a:xfrm>
            <a:off x="170563" y="961106"/>
            <a:ext cx="8802874" cy="5328517"/>
          </a:xfrm>
          <a:prstGeom prst="rect">
            <a:avLst/>
          </a:prstGeom>
        </p:spPr>
      </p:pic>
    </p:spTree>
    <p:extLst>
      <p:ext uri="{BB962C8B-B14F-4D97-AF65-F5344CB8AC3E}">
        <p14:creationId xmlns:p14="http://schemas.microsoft.com/office/powerpoint/2010/main" val="1877375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6709C2-8574-4BD8-AAF5-51F7F0A33C91}"/>
              </a:ext>
            </a:extLst>
          </p:cNvPr>
          <p:cNvSpPr>
            <a:spLocks noGrp="1"/>
          </p:cNvSpPr>
          <p:nvPr>
            <p:ph type="title"/>
          </p:nvPr>
        </p:nvSpPr>
        <p:spPr/>
        <p:txBody>
          <a:bodyPr/>
          <a:lstStyle/>
          <a:p>
            <a:r>
              <a:rPr kumimoji="1" lang="ja-JP" altLang="en-US" dirty="0"/>
              <a:t>新型コロナウィルス対策サイトをオープンソースで公開／東京都</a:t>
            </a:r>
          </a:p>
        </p:txBody>
      </p:sp>
      <p:sp>
        <p:nvSpPr>
          <p:cNvPr id="3" name="スライド番号プレースホルダー 2">
            <a:extLst>
              <a:ext uri="{FF2B5EF4-FFF2-40B4-BE49-F238E27FC236}">
                <a16:creationId xmlns:a16="http://schemas.microsoft.com/office/drawing/2014/main" id="{7F16FECA-83D3-4850-9921-A1448CC4AA6E}"/>
              </a:ext>
            </a:extLst>
          </p:cNvPr>
          <p:cNvSpPr>
            <a:spLocks noGrp="1"/>
          </p:cNvSpPr>
          <p:nvPr>
            <p:ph type="sldNum" sz="quarter" idx="12"/>
          </p:nvPr>
        </p:nvSpPr>
        <p:spPr/>
        <p:txBody>
          <a:bodyPr/>
          <a:lstStyle/>
          <a:p>
            <a:fld id="{EEDB8509-CC2C-4EC7-9C2E-996B98B58898}" type="slidenum">
              <a:rPr kumimoji="1" lang="ja-JP" altLang="en-US" smtClean="0"/>
              <a:pPr/>
              <a:t>11</a:t>
            </a:fld>
            <a:endParaRPr kumimoji="1" lang="ja-JP" altLang="en-US"/>
          </a:p>
        </p:txBody>
      </p:sp>
      <p:sp>
        <p:nvSpPr>
          <p:cNvPr id="4" name="テキスト プレースホルダー 3">
            <a:extLst>
              <a:ext uri="{FF2B5EF4-FFF2-40B4-BE49-F238E27FC236}">
                <a16:creationId xmlns:a16="http://schemas.microsoft.com/office/drawing/2014/main" id="{0318DDD7-3C18-46F9-838F-B3E2230970AE}"/>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8" name="図 7">
            <a:extLst>
              <a:ext uri="{FF2B5EF4-FFF2-40B4-BE49-F238E27FC236}">
                <a16:creationId xmlns:a16="http://schemas.microsoft.com/office/drawing/2014/main" id="{6E4CFDE4-47A4-44F9-A35F-EAC99A1FE44B}"/>
              </a:ext>
            </a:extLst>
          </p:cNvPr>
          <p:cNvPicPr>
            <a:picLocks noChangeAspect="1"/>
          </p:cNvPicPr>
          <p:nvPr/>
        </p:nvPicPr>
        <p:blipFill>
          <a:blip r:embed="rId2"/>
          <a:stretch>
            <a:fillRect/>
          </a:stretch>
        </p:blipFill>
        <p:spPr>
          <a:xfrm>
            <a:off x="226407" y="914879"/>
            <a:ext cx="8691185" cy="5610465"/>
          </a:xfrm>
          <a:prstGeom prst="rect">
            <a:avLst/>
          </a:prstGeom>
        </p:spPr>
      </p:pic>
      <p:sp>
        <p:nvSpPr>
          <p:cNvPr id="10" name="テキスト ボックス 9">
            <a:extLst>
              <a:ext uri="{FF2B5EF4-FFF2-40B4-BE49-F238E27FC236}">
                <a16:creationId xmlns:a16="http://schemas.microsoft.com/office/drawing/2014/main" id="{09298316-DE59-4FA8-AB32-204C648E389A}"/>
              </a:ext>
            </a:extLst>
          </p:cNvPr>
          <p:cNvSpPr txBox="1"/>
          <p:nvPr/>
        </p:nvSpPr>
        <p:spPr>
          <a:xfrm>
            <a:off x="3630045" y="6581001"/>
            <a:ext cx="5226431" cy="276999"/>
          </a:xfrm>
          <a:prstGeom prst="rect">
            <a:avLst/>
          </a:prstGeom>
          <a:noFill/>
        </p:spPr>
        <p:txBody>
          <a:bodyPr wrap="none" rtlCol="0">
            <a:spAutoFit/>
          </a:bodyPr>
          <a:lstStyle/>
          <a:p>
            <a:pPr algn="r"/>
            <a:r>
              <a:rPr kumimoji="1" lang="ja-JP" altLang="en-US" sz="1200" dirty="0"/>
              <a:t>出所</a:t>
            </a:r>
            <a:r>
              <a:rPr kumimoji="1" lang="en-US" altLang="ja-JP" sz="1200" dirty="0"/>
              <a:t>: </a:t>
            </a:r>
            <a:r>
              <a:rPr kumimoji="1" lang="en-US" altLang="ja-JP" sz="1200" dirty="0" err="1"/>
              <a:t>github</a:t>
            </a:r>
            <a:r>
              <a:rPr kumimoji="1" lang="en-US" altLang="ja-JP" sz="1200" dirty="0"/>
              <a:t> https://github.com/tokyo-metropolitan-gov/covid19</a:t>
            </a:r>
          </a:p>
        </p:txBody>
      </p:sp>
    </p:spTree>
    <p:extLst>
      <p:ext uri="{BB962C8B-B14F-4D97-AF65-F5344CB8AC3E}">
        <p14:creationId xmlns:p14="http://schemas.microsoft.com/office/powerpoint/2010/main" val="95342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FB69A-9FD6-4FC0-B7E6-EE3B09D94CB4}"/>
              </a:ext>
            </a:extLst>
          </p:cNvPr>
          <p:cNvSpPr>
            <a:spLocks noGrp="1"/>
          </p:cNvSpPr>
          <p:nvPr>
            <p:ph type="title"/>
          </p:nvPr>
        </p:nvSpPr>
        <p:spPr/>
        <p:txBody>
          <a:bodyPr>
            <a:normAutofit/>
          </a:bodyPr>
          <a:lstStyle/>
          <a:p>
            <a:r>
              <a:rPr kumimoji="1" lang="ja-JP" altLang="en-US" dirty="0"/>
              <a:t>類似サイトが全国</a:t>
            </a:r>
            <a:r>
              <a:rPr kumimoji="1" lang="en-US" altLang="ja-JP" dirty="0"/>
              <a:t>63</a:t>
            </a:r>
            <a:r>
              <a:rPr kumimoji="1" lang="ja-JP" altLang="en-US" dirty="0"/>
              <a:t>箇所で開設（</a:t>
            </a:r>
            <a:r>
              <a:rPr kumimoji="1" lang="en-US" altLang="ja-JP" dirty="0"/>
              <a:t>2021/01/25 </a:t>
            </a:r>
            <a:r>
              <a:rPr kumimoji="1" lang="ja-JP" altLang="en-US" dirty="0"/>
              <a:t>現在）</a:t>
            </a:r>
          </a:p>
        </p:txBody>
      </p:sp>
      <p:sp>
        <p:nvSpPr>
          <p:cNvPr id="3" name="スライド番号プレースホルダー 2">
            <a:extLst>
              <a:ext uri="{FF2B5EF4-FFF2-40B4-BE49-F238E27FC236}">
                <a16:creationId xmlns:a16="http://schemas.microsoft.com/office/drawing/2014/main" id="{35292D38-E06D-4D21-9A19-0A6EEE860FCB}"/>
              </a:ext>
            </a:extLst>
          </p:cNvPr>
          <p:cNvSpPr>
            <a:spLocks noGrp="1"/>
          </p:cNvSpPr>
          <p:nvPr>
            <p:ph type="sldNum" sz="quarter" idx="12"/>
          </p:nvPr>
        </p:nvSpPr>
        <p:spPr/>
        <p:txBody>
          <a:bodyPr/>
          <a:lstStyle/>
          <a:p>
            <a:fld id="{EEDB8509-CC2C-4EC7-9C2E-996B98B58898}" type="slidenum">
              <a:rPr kumimoji="1" lang="ja-JP" altLang="en-US" smtClean="0"/>
              <a:pPr/>
              <a:t>12</a:t>
            </a:fld>
            <a:endParaRPr kumimoji="1" lang="ja-JP" altLang="en-US" dirty="0"/>
          </a:p>
        </p:txBody>
      </p:sp>
      <p:sp>
        <p:nvSpPr>
          <p:cNvPr id="4" name="テキスト プレースホルダー 3">
            <a:extLst>
              <a:ext uri="{FF2B5EF4-FFF2-40B4-BE49-F238E27FC236}">
                <a16:creationId xmlns:a16="http://schemas.microsoft.com/office/drawing/2014/main" id="{96E4158A-4C47-495F-AD70-6D61BA047D95}"/>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6" name="図 5">
            <a:extLst>
              <a:ext uri="{FF2B5EF4-FFF2-40B4-BE49-F238E27FC236}">
                <a16:creationId xmlns:a16="http://schemas.microsoft.com/office/drawing/2014/main" id="{5533C7F7-29A3-4394-89C2-3D492DD0020C}"/>
              </a:ext>
            </a:extLst>
          </p:cNvPr>
          <p:cNvPicPr>
            <a:picLocks noChangeAspect="1"/>
          </p:cNvPicPr>
          <p:nvPr/>
        </p:nvPicPr>
        <p:blipFill>
          <a:blip r:embed="rId2"/>
          <a:stretch>
            <a:fillRect/>
          </a:stretch>
        </p:blipFill>
        <p:spPr>
          <a:xfrm>
            <a:off x="1663911" y="992221"/>
            <a:ext cx="5816177" cy="5671226"/>
          </a:xfrm>
          <a:prstGeom prst="rect">
            <a:avLst/>
          </a:prstGeom>
        </p:spPr>
      </p:pic>
      <p:sp>
        <p:nvSpPr>
          <p:cNvPr id="8" name="テキスト ボックス 7">
            <a:extLst>
              <a:ext uri="{FF2B5EF4-FFF2-40B4-BE49-F238E27FC236}">
                <a16:creationId xmlns:a16="http://schemas.microsoft.com/office/drawing/2014/main" id="{93A7C14C-7CA2-483D-9C0F-431DAF1D4AB6}"/>
              </a:ext>
            </a:extLst>
          </p:cNvPr>
          <p:cNvSpPr txBox="1"/>
          <p:nvPr/>
        </p:nvSpPr>
        <p:spPr>
          <a:xfrm>
            <a:off x="832868" y="6581001"/>
            <a:ext cx="8023608" cy="276999"/>
          </a:xfrm>
          <a:prstGeom prst="rect">
            <a:avLst/>
          </a:prstGeom>
          <a:noFill/>
        </p:spPr>
        <p:txBody>
          <a:bodyPr wrap="none" rtlCol="0">
            <a:spAutoFit/>
          </a:bodyPr>
          <a:lstStyle/>
          <a:p>
            <a:pPr algn="r"/>
            <a:r>
              <a:rPr kumimoji="1" lang="ja-JP" altLang="en-US" sz="1200" dirty="0"/>
              <a:t>出所</a:t>
            </a:r>
            <a:r>
              <a:rPr kumimoji="1" lang="en-US" altLang="ja-JP" sz="1200" dirty="0"/>
              <a:t>: </a:t>
            </a:r>
            <a:r>
              <a:rPr kumimoji="1" lang="en-US" altLang="ja-JP" sz="1200" dirty="0" err="1"/>
              <a:t>github</a:t>
            </a:r>
            <a:r>
              <a:rPr kumimoji="1" lang="en-US" altLang="ja-JP" sz="1200" dirty="0"/>
              <a:t> https://github.com/tokyo-metropolitan-gov/covid19/blob/development/FORKED_SITES.md</a:t>
            </a:r>
          </a:p>
        </p:txBody>
      </p:sp>
    </p:spTree>
    <p:extLst>
      <p:ext uri="{BB962C8B-B14F-4D97-AF65-F5344CB8AC3E}">
        <p14:creationId xmlns:p14="http://schemas.microsoft.com/office/powerpoint/2010/main" val="700595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AEC9AB-E7BE-48A4-A113-E15DB45B3E0D}"/>
              </a:ext>
            </a:extLst>
          </p:cNvPr>
          <p:cNvSpPr>
            <a:spLocks noGrp="1"/>
          </p:cNvSpPr>
          <p:nvPr>
            <p:ph type="title"/>
          </p:nvPr>
        </p:nvSpPr>
        <p:spPr/>
        <p:txBody>
          <a:bodyPr/>
          <a:lstStyle/>
          <a:p>
            <a:r>
              <a:rPr lang="en-US" altLang="ja-JP" dirty="0"/>
              <a:t>COVID-19 </a:t>
            </a:r>
            <a:r>
              <a:rPr lang="ja-JP" altLang="en-US" dirty="0"/>
              <a:t>オープンデータの活用例 </a:t>
            </a:r>
            <a:r>
              <a:rPr lang="en-US" altLang="ja-JP" dirty="0"/>
              <a:t>(1)</a:t>
            </a:r>
            <a:endParaRPr kumimoji="1" lang="ja-JP" altLang="en-US" dirty="0"/>
          </a:p>
        </p:txBody>
      </p:sp>
      <p:sp>
        <p:nvSpPr>
          <p:cNvPr id="3" name="スライド番号プレースホルダー 2">
            <a:extLst>
              <a:ext uri="{FF2B5EF4-FFF2-40B4-BE49-F238E27FC236}">
                <a16:creationId xmlns:a16="http://schemas.microsoft.com/office/drawing/2014/main" id="{CE41092E-1736-481E-B815-715C34EECFC2}"/>
              </a:ext>
            </a:extLst>
          </p:cNvPr>
          <p:cNvSpPr>
            <a:spLocks noGrp="1"/>
          </p:cNvSpPr>
          <p:nvPr>
            <p:ph type="sldNum" sz="quarter" idx="12"/>
          </p:nvPr>
        </p:nvSpPr>
        <p:spPr/>
        <p:txBody>
          <a:bodyPr/>
          <a:lstStyle/>
          <a:p>
            <a:fld id="{EEDB8509-CC2C-4EC7-9C2E-996B98B58898}" type="slidenum">
              <a:rPr kumimoji="1" lang="ja-JP" altLang="en-US" smtClean="0"/>
              <a:pPr/>
              <a:t>13</a:t>
            </a:fld>
            <a:endParaRPr kumimoji="1" lang="ja-JP" altLang="en-US"/>
          </a:p>
        </p:txBody>
      </p:sp>
      <p:sp>
        <p:nvSpPr>
          <p:cNvPr id="4" name="テキスト プレースホルダー 3">
            <a:extLst>
              <a:ext uri="{FF2B5EF4-FFF2-40B4-BE49-F238E27FC236}">
                <a16:creationId xmlns:a16="http://schemas.microsoft.com/office/drawing/2014/main" id="{55395DA3-35B0-4A54-965F-D5772BC646A2}"/>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6" name="図 5">
            <a:extLst>
              <a:ext uri="{FF2B5EF4-FFF2-40B4-BE49-F238E27FC236}">
                <a16:creationId xmlns:a16="http://schemas.microsoft.com/office/drawing/2014/main" id="{88E312E4-554E-448B-ADAC-DE61536EA836}"/>
              </a:ext>
            </a:extLst>
          </p:cNvPr>
          <p:cNvPicPr>
            <a:picLocks noChangeAspect="1"/>
          </p:cNvPicPr>
          <p:nvPr/>
        </p:nvPicPr>
        <p:blipFill>
          <a:blip r:embed="rId2"/>
          <a:stretch>
            <a:fillRect/>
          </a:stretch>
        </p:blipFill>
        <p:spPr>
          <a:xfrm>
            <a:off x="968856" y="1011677"/>
            <a:ext cx="7206287" cy="5418306"/>
          </a:xfrm>
          <a:prstGeom prst="rect">
            <a:avLst/>
          </a:prstGeom>
        </p:spPr>
      </p:pic>
      <p:sp>
        <p:nvSpPr>
          <p:cNvPr id="8" name="テキスト ボックス 7">
            <a:extLst>
              <a:ext uri="{FF2B5EF4-FFF2-40B4-BE49-F238E27FC236}">
                <a16:creationId xmlns:a16="http://schemas.microsoft.com/office/drawing/2014/main" id="{C98955BA-BE97-4E4F-9985-3AFAADD257B8}"/>
              </a:ext>
            </a:extLst>
          </p:cNvPr>
          <p:cNvSpPr txBox="1"/>
          <p:nvPr/>
        </p:nvSpPr>
        <p:spPr>
          <a:xfrm>
            <a:off x="952967" y="6581001"/>
            <a:ext cx="7903509" cy="276999"/>
          </a:xfrm>
          <a:prstGeom prst="rect">
            <a:avLst/>
          </a:prstGeom>
          <a:noFill/>
        </p:spPr>
        <p:txBody>
          <a:bodyPr wrap="none" rtlCol="0">
            <a:spAutoFit/>
          </a:bodyPr>
          <a:lstStyle/>
          <a:p>
            <a:pPr algn="r"/>
            <a:r>
              <a:rPr kumimoji="1" lang="ja-JP" altLang="en-US" sz="1200" dirty="0"/>
              <a:t>出所</a:t>
            </a:r>
            <a:r>
              <a:rPr kumimoji="1" lang="en-US" altLang="ja-JP" sz="1200" dirty="0"/>
              <a:t>: COVID-19 </a:t>
            </a:r>
            <a:r>
              <a:rPr kumimoji="1" lang="ja-JP" altLang="en-US" sz="1200" dirty="0"/>
              <a:t>データポータル </a:t>
            </a:r>
            <a:r>
              <a:rPr kumimoji="1" lang="en-US" altLang="ja-JP" sz="1200" dirty="0"/>
              <a:t>JAPAN</a:t>
            </a:r>
            <a:r>
              <a:rPr kumimoji="1" lang="ja-JP" altLang="en-US" sz="1200" dirty="0"/>
              <a:t>（国立情報学研究所・国立遺伝学研究所）</a:t>
            </a:r>
            <a:r>
              <a:rPr kumimoji="1" lang="en-US" altLang="ja-JP" sz="1200" dirty="0"/>
              <a:t> https://covid19dataportal.jp/</a:t>
            </a:r>
          </a:p>
        </p:txBody>
      </p:sp>
    </p:spTree>
    <p:extLst>
      <p:ext uri="{BB962C8B-B14F-4D97-AF65-F5344CB8AC3E}">
        <p14:creationId xmlns:p14="http://schemas.microsoft.com/office/powerpoint/2010/main" val="3951940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591E2-DBDC-49DC-86C4-E28AC8019E18}"/>
              </a:ext>
            </a:extLst>
          </p:cNvPr>
          <p:cNvSpPr>
            <a:spLocks noGrp="1"/>
          </p:cNvSpPr>
          <p:nvPr>
            <p:ph type="title"/>
          </p:nvPr>
        </p:nvSpPr>
        <p:spPr/>
        <p:txBody>
          <a:bodyPr/>
          <a:lstStyle/>
          <a:p>
            <a:r>
              <a:rPr lang="en-US" altLang="ja-JP" dirty="0"/>
              <a:t>COVID-19 </a:t>
            </a:r>
            <a:r>
              <a:rPr lang="ja-JP" altLang="en-US" dirty="0"/>
              <a:t>オープンデータの活用例 </a:t>
            </a:r>
            <a:r>
              <a:rPr lang="en-US" altLang="ja-JP" dirty="0"/>
              <a:t>(2)</a:t>
            </a:r>
            <a:endParaRPr kumimoji="1" lang="ja-JP" altLang="en-US" dirty="0"/>
          </a:p>
        </p:txBody>
      </p:sp>
      <p:sp>
        <p:nvSpPr>
          <p:cNvPr id="3" name="スライド番号プレースホルダー 2">
            <a:extLst>
              <a:ext uri="{FF2B5EF4-FFF2-40B4-BE49-F238E27FC236}">
                <a16:creationId xmlns:a16="http://schemas.microsoft.com/office/drawing/2014/main" id="{2C311440-6A75-43DB-9F9C-69CC894D54ED}"/>
              </a:ext>
            </a:extLst>
          </p:cNvPr>
          <p:cNvSpPr>
            <a:spLocks noGrp="1"/>
          </p:cNvSpPr>
          <p:nvPr>
            <p:ph type="sldNum" sz="quarter" idx="12"/>
          </p:nvPr>
        </p:nvSpPr>
        <p:spPr/>
        <p:txBody>
          <a:bodyPr/>
          <a:lstStyle/>
          <a:p>
            <a:fld id="{EEDB8509-CC2C-4EC7-9C2E-996B98B58898}" type="slidenum">
              <a:rPr kumimoji="1" lang="ja-JP" altLang="en-US" smtClean="0"/>
              <a:pPr/>
              <a:t>14</a:t>
            </a:fld>
            <a:endParaRPr kumimoji="1" lang="ja-JP" altLang="en-US" dirty="0"/>
          </a:p>
        </p:txBody>
      </p:sp>
      <p:sp>
        <p:nvSpPr>
          <p:cNvPr id="4" name="テキスト プレースホルダー 3">
            <a:extLst>
              <a:ext uri="{FF2B5EF4-FFF2-40B4-BE49-F238E27FC236}">
                <a16:creationId xmlns:a16="http://schemas.microsoft.com/office/drawing/2014/main" id="{471D6213-8D2C-4806-B8EE-E05870793959}"/>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sp>
        <p:nvSpPr>
          <p:cNvPr id="8" name="テキスト ボックス 7">
            <a:extLst>
              <a:ext uri="{FF2B5EF4-FFF2-40B4-BE49-F238E27FC236}">
                <a16:creationId xmlns:a16="http://schemas.microsoft.com/office/drawing/2014/main" id="{38B6D926-15B1-4156-B0EA-D7371CC477ED}"/>
              </a:ext>
            </a:extLst>
          </p:cNvPr>
          <p:cNvSpPr txBox="1"/>
          <p:nvPr/>
        </p:nvSpPr>
        <p:spPr>
          <a:xfrm>
            <a:off x="2514034" y="6581001"/>
            <a:ext cx="6342442" cy="276999"/>
          </a:xfrm>
          <a:prstGeom prst="rect">
            <a:avLst/>
          </a:prstGeom>
          <a:noFill/>
        </p:spPr>
        <p:txBody>
          <a:bodyPr wrap="none" rtlCol="0">
            <a:spAutoFit/>
          </a:bodyPr>
          <a:lstStyle/>
          <a:p>
            <a:pPr algn="r"/>
            <a:r>
              <a:rPr kumimoji="1" lang="ja-JP" altLang="en-US" sz="1200" dirty="0"/>
              <a:t>出所</a:t>
            </a:r>
            <a:r>
              <a:rPr kumimoji="1" lang="en-US" altLang="ja-JP" sz="1200" dirty="0"/>
              <a:t>: COVID-19 Japan </a:t>
            </a:r>
            <a:r>
              <a:rPr kumimoji="1" lang="ja-JP" altLang="en-US" sz="1200" dirty="0"/>
              <a:t>新型コロナウィルス対策ダッシュボード</a:t>
            </a:r>
            <a:r>
              <a:rPr kumimoji="1" lang="en-US" altLang="ja-JP" sz="1200" dirty="0"/>
              <a:t> https://www.stopcovid19.jp/</a:t>
            </a:r>
          </a:p>
        </p:txBody>
      </p:sp>
      <p:pic>
        <p:nvPicPr>
          <p:cNvPr id="7" name="図 6">
            <a:extLst>
              <a:ext uri="{FF2B5EF4-FFF2-40B4-BE49-F238E27FC236}">
                <a16:creationId xmlns:a16="http://schemas.microsoft.com/office/drawing/2014/main" id="{2238C5E3-357E-4D36-9458-C8EE31FA08C0}"/>
              </a:ext>
            </a:extLst>
          </p:cNvPr>
          <p:cNvPicPr>
            <a:picLocks noChangeAspect="1"/>
          </p:cNvPicPr>
          <p:nvPr/>
        </p:nvPicPr>
        <p:blipFill>
          <a:blip r:embed="rId2"/>
          <a:stretch>
            <a:fillRect/>
          </a:stretch>
        </p:blipFill>
        <p:spPr>
          <a:xfrm>
            <a:off x="0" y="1086097"/>
            <a:ext cx="9144000" cy="5012492"/>
          </a:xfrm>
          <a:prstGeom prst="rect">
            <a:avLst/>
          </a:prstGeom>
        </p:spPr>
      </p:pic>
    </p:spTree>
    <p:extLst>
      <p:ext uri="{BB962C8B-B14F-4D97-AF65-F5344CB8AC3E}">
        <p14:creationId xmlns:p14="http://schemas.microsoft.com/office/powerpoint/2010/main" val="147480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20C4E3-F782-4781-84C9-50CCB70F6A09}"/>
              </a:ext>
            </a:extLst>
          </p:cNvPr>
          <p:cNvSpPr>
            <a:spLocks noGrp="1"/>
          </p:cNvSpPr>
          <p:nvPr>
            <p:ph type="title"/>
          </p:nvPr>
        </p:nvSpPr>
        <p:spPr/>
        <p:txBody>
          <a:bodyPr/>
          <a:lstStyle/>
          <a:p>
            <a:r>
              <a:rPr kumimoji="1" lang="ja-JP" altLang="en-US" dirty="0"/>
              <a:t>住民に提供したい情報・サービス </a:t>
            </a:r>
            <a:r>
              <a:rPr kumimoji="1" lang="en-US" altLang="ja-JP" dirty="0"/>
              <a:t>(2) AED</a:t>
            </a:r>
            <a:endParaRPr kumimoji="1" lang="ja-JP" altLang="en-US" dirty="0"/>
          </a:p>
        </p:txBody>
      </p:sp>
      <p:sp>
        <p:nvSpPr>
          <p:cNvPr id="3" name="スライド番号プレースホルダー 2">
            <a:extLst>
              <a:ext uri="{FF2B5EF4-FFF2-40B4-BE49-F238E27FC236}">
                <a16:creationId xmlns:a16="http://schemas.microsoft.com/office/drawing/2014/main" id="{D06E4946-9C12-49BE-9C20-F318304FDBB4}"/>
              </a:ext>
            </a:extLst>
          </p:cNvPr>
          <p:cNvSpPr>
            <a:spLocks noGrp="1"/>
          </p:cNvSpPr>
          <p:nvPr>
            <p:ph type="sldNum" sz="quarter" idx="12"/>
          </p:nvPr>
        </p:nvSpPr>
        <p:spPr/>
        <p:txBody>
          <a:bodyPr/>
          <a:lstStyle/>
          <a:p>
            <a:fld id="{EEDB8509-CC2C-4EC7-9C2E-996B98B58898}" type="slidenum">
              <a:rPr kumimoji="1" lang="ja-JP" altLang="en-US" smtClean="0"/>
              <a:pPr/>
              <a:t>15</a:t>
            </a:fld>
            <a:endParaRPr kumimoji="1" lang="ja-JP" altLang="en-US" dirty="0"/>
          </a:p>
        </p:txBody>
      </p:sp>
      <p:sp>
        <p:nvSpPr>
          <p:cNvPr id="4" name="テキスト プレースホルダー 3">
            <a:extLst>
              <a:ext uri="{FF2B5EF4-FFF2-40B4-BE49-F238E27FC236}">
                <a16:creationId xmlns:a16="http://schemas.microsoft.com/office/drawing/2014/main" id="{BC9197B3-4BF3-47B5-9CFF-F3FDFF37EAFF}"/>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11DF4E8C-36CF-4471-A95E-83A5CC1C9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61" y="2272624"/>
            <a:ext cx="3858639" cy="2893979"/>
          </a:xfrm>
          <a:prstGeom prst="rect">
            <a:avLst/>
          </a:prstGeom>
        </p:spPr>
      </p:pic>
      <p:pic>
        <p:nvPicPr>
          <p:cNvPr id="8" name="図 7" descr="おもちゃ, 時計 が含まれている画像&#10;&#10;自動的に生成された説明">
            <a:extLst>
              <a:ext uri="{FF2B5EF4-FFF2-40B4-BE49-F238E27FC236}">
                <a16:creationId xmlns:a16="http://schemas.microsoft.com/office/drawing/2014/main" id="{6D9642CC-810F-4158-9ACB-C61E10434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937" y="1859087"/>
            <a:ext cx="2491852" cy="2776437"/>
          </a:xfrm>
          <a:prstGeom prst="rect">
            <a:avLst/>
          </a:prstGeom>
        </p:spPr>
      </p:pic>
      <p:sp>
        <p:nvSpPr>
          <p:cNvPr id="9" name="吹き出し: 角を丸めた四角形 8">
            <a:extLst>
              <a:ext uri="{FF2B5EF4-FFF2-40B4-BE49-F238E27FC236}">
                <a16:creationId xmlns:a16="http://schemas.microsoft.com/office/drawing/2014/main" id="{67017244-1036-4A1B-9EE5-FC8971C3F3E5}"/>
              </a:ext>
            </a:extLst>
          </p:cNvPr>
          <p:cNvSpPr/>
          <p:nvPr/>
        </p:nvSpPr>
        <p:spPr>
          <a:xfrm>
            <a:off x="4643437" y="1492274"/>
            <a:ext cx="2476500" cy="457200"/>
          </a:xfrm>
          <a:prstGeom prst="wedgeRoundRectCallout">
            <a:avLst>
              <a:gd name="adj1" fmla="val 50234"/>
              <a:gd name="adj2" fmla="val 289167"/>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AED</a:t>
            </a:r>
            <a:r>
              <a:rPr kumimoji="1" lang="ja-JP" altLang="en-US" dirty="0">
                <a:solidFill>
                  <a:schemeClr val="tx1"/>
                </a:solidFill>
              </a:rPr>
              <a:t>はどこにある？</a:t>
            </a:r>
          </a:p>
        </p:txBody>
      </p:sp>
      <p:pic>
        <p:nvPicPr>
          <p:cNvPr id="11" name="図 10" descr="猫, 横たわる, ベッド, 男 が含まれている画像&#10;&#10;自動的に生成された説明">
            <a:extLst>
              <a:ext uri="{FF2B5EF4-FFF2-40B4-BE49-F238E27FC236}">
                <a16:creationId xmlns:a16="http://schemas.microsoft.com/office/drawing/2014/main" id="{DE77F2D0-6E89-4D9D-BDA6-DF7D843C26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450" y="3610694"/>
            <a:ext cx="3990975" cy="2993231"/>
          </a:xfrm>
          <a:prstGeom prst="rect">
            <a:avLst/>
          </a:prstGeom>
        </p:spPr>
      </p:pic>
      <p:sp>
        <p:nvSpPr>
          <p:cNvPr id="5" name="テキスト ボックス 4">
            <a:extLst>
              <a:ext uri="{FF2B5EF4-FFF2-40B4-BE49-F238E27FC236}">
                <a16:creationId xmlns:a16="http://schemas.microsoft.com/office/drawing/2014/main" id="{9F797D93-7386-4ADA-B438-1465F5E83C0A}"/>
              </a:ext>
            </a:extLst>
          </p:cNvPr>
          <p:cNvSpPr txBox="1"/>
          <p:nvPr/>
        </p:nvSpPr>
        <p:spPr>
          <a:xfrm>
            <a:off x="5171493" y="6359747"/>
            <a:ext cx="3684983" cy="461665"/>
          </a:xfrm>
          <a:prstGeom prst="rect">
            <a:avLst/>
          </a:prstGeom>
          <a:noFill/>
        </p:spPr>
        <p:txBody>
          <a:bodyPr wrap="none" rtlCol="0">
            <a:spAutoFit/>
          </a:bodyPr>
          <a:lstStyle/>
          <a:p>
            <a:pPr algn="r"/>
            <a:r>
              <a:rPr kumimoji="1" lang="ja-JP" altLang="en-US" sz="1200" dirty="0"/>
              <a:t>出所</a:t>
            </a:r>
            <a:r>
              <a:rPr kumimoji="1" lang="en-US" altLang="ja-JP" sz="1200" dirty="0"/>
              <a:t>: (</a:t>
            </a:r>
            <a:r>
              <a:rPr kumimoji="1" lang="ja-JP" altLang="en-US" sz="1200" dirty="0"/>
              <a:t>上</a:t>
            </a:r>
            <a:r>
              <a:rPr kumimoji="1" lang="en-US" altLang="ja-JP" sz="1200" dirty="0"/>
              <a:t>)</a:t>
            </a:r>
            <a:r>
              <a:rPr kumimoji="1" lang="ja-JP" altLang="en-US" sz="1200" dirty="0"/>
              <a:t>いらすとや </a:t>
            </a:r>
            <a:r>
              <a:rPr kumimoji="1" lang="en-US" altLang="ja-JP" sz="1200" dirty="0"/>
              <a:t>https://www.irasutoya.com/</a:t>
            </a:r>
            <a:endParaRPr kumimoji="1" lang="ja-JP" altLang="en-US" sz="1200" dirty="0"/>
          </a:p>
          <a:p>
            <a:pPr algn="r"/>
            <a:r>
              <a:rPr kumimoji="1" lang="en-US" altLang="ja-JP" sz="1200" dirty="0"/>
              <a:t>(</a:t>
            </a:r>
            <a:r>
              <a:rPr kumimoji="1" lang="ja-JP" altLang="en-US" sz="1200" dirty="0"/>
              <a:t>下</a:t>
            </a:r>
            <a:r>
              <a:rPr kumimoji="1" lang="en-US" altLang="ja-JP" sz="1200" dirty="0"/>
              <a:t>)</a:t>
            </a:r>
            <a:r>
              <a:rPr kumimoji="1" lang="en-US" altLang="ja-JP" sz="1200" dirty="0" err="1"/>
              <a:t>IllustAC</a:t>
            </a:r>
            <a:r>
              <a:rPr kumimoji="1" lang="en-US" altLang="ja-JP" sz="1200" dirty="0"/>
              <a:t> https://ac-illust.com/</a:t>
            </a:r>
          </a:p>
        </p:txBody>
      </p:sp>
      <p:sp>
        <p:nvSpPr>
          <p:cNvPr id="7" name="テキスト ボックス 6">
            <a:extLst>
              <a:ext uri="{FF2B5EF4-FFF2-40B4-BE49-F238E27FC236}">
                <a16:creationId xmlns:a16="http://schemas.microsoft.com/office/drawing/2014/main" id="{7E0E7D58-9C54-4ABC-98CE-FFB207C7B72F}"/>
              </a:ext>
            </a:extLst>
          </p:cNvPr>
          <p:cNvSpPr txBox="1"/>
          <p:nvPr/>
        </p:nvSpPr>
        <p:spPr>
          <a:xfrm>
            <a:off x="999811" y="5166603"/>
            <a:ext cx="2996654" cy="276999"/>
          </a:xfrm>
          <a:prstGeom prst="rect">
            <a:avLst/>
          </a:prstGeom>
          <a:noFill/>
        </p:spPr>
        <p:txBody>
          <a:bodyPr wrap="none" rtlCol="0">
            <a:spAutoFit/>
          </a:bodyPr>
          <a:lstStyle/>
          <a:p>
            <a:pPr algn="r"/>
            <a:r>
              <a:rPr kumimoji="1" lang="ja-JP" altLang="en-US" sz="1200" dirty="0"/>
              <a:t>出所</a:t>
            </a:r>
            <a:r>
              <a:rPr kumimoji="1" lang="en-US" altLang="ja-JP" sz="1200" dirty="0"/>
              <a:t>: </a:t>
            </a:r>
            <a:r>
              <a:rPr kumimoji="1" lang="en-US" altLang="ja-JP" sz="1200" dirty="0" err="1"/>
              <a:t>photoAC</a:t>
            </a:r>
            <a:r>
              <a:rPr kumimoji="1" lang="en-US" altLang="ja-JP" sz="1200" dirty="0"/>
              <a:t> https://photo-ac.com/</a:t>
            </a:r>
          </a:p>
        </p:txBody>
      </p:sp>
    </p:spTree>
    <p:extLst>
      <p:ext uri="{BB962C8B-B14F-4D97-AF65-F5344CB8AC3E}">
        <p14:creationId xmlns:p14="http://schemas.microsoft.com/office/powerpoint/2010/main" val="65147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CD124D-9194-42F9-A32C-B1C950B44900}"/>
              </a:ext>
            </a:extLst>
          </p:cNvPr>
          <p:cNvSpPr>
            <a:spLocks noGrp="1"/>
          </p:cNvSpPr>
          <p:nvPr>
            <p:ph type="title"/>
          </p:nvPr>
        </p:nvSpPr>
        <p:spPr/>
        <p:txBody>
          <a:bodyPr/>
          <a:lstStyle/>
          <a:p>
            <a:r>
              <a:rPr kumimoji="1" lang="en-US" altLang="ja-JP" dirty="0"/>
              <a:t>AED</a:t>
            </a:r>
            <a:r>
              <a:rPr kumimoji="1" lang="ja-JP" altLang="en-US" dirty="0"/>
              <a:t>設置場所をオープンデータで公開</a:t>
            </a:r>
          </a:p>
        </p:txBody>
      </p:sp>
      <p:sp>
        <p:nvSpPr>
          <p:cNvPr id="3" name="スライド番号プレースホルダー 2">
            <a:extLst>
              <a:ext uri="{FF2B5EF4-FFF2-40B4-BE49-F238E27FC236}">
                <a16:creationId xmlns:a16="http://schemas.microsoft.com/office/drawing/2014/main" id="{2A390C90-5427-4B69-9CE6-B5E7C27F06E1}"/>
              </a:ext>
            </a:extLst>
          </p:cNvPr>
          <p:cNvSpPr>
            <a:spLocks noGrp="1"/>
          </p:cNvSpPr>
          <p:nvPr>
            <p:ph type="sldNum" sz="quarter" idx="12"/>
          </p:nvPr>
        </p:nvSpPr>
        <p:spPr/>
        <p:txBody>
          <a:bodyPr/>
          <a:lstStyle/>
          <a:p>
            <a:fld id="{EEDB8509-CC2C-4EC7-9C2E-996B98B58898}" type="slidenum">
              <a:rPr kumimoji="1" lang="ja-JP" altLang="en-US" smtClean="0"/>
              <a:pPr/>
              <a:t>16</a:t>
            </a:fld>
            <a:endParaRPr kumimoji="1" lang="ja-JP" altLang="en-US"/>
          </a:p>
        </p:txBody>
      </p:sp>
      <p:sp>
        <p:nvSpPr>
          <p:cNvPr id="4" name="テキスト プレースホルダー 3">
            <a:extLst>
              <a:ext uri="{FF2B5EF4-FFF2-40B4-BE49-F238E27FC236}">
                <a16:creationId xmlns:a16="http://schemas.microsoft.com/office/drawing/2014/main" id="{809CE7E9-AA82-4BEE-B8B8-D58E4F0F1A85}"/>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6" name="図 5">
            <a:extLst>
              <a:ext uri="{FF2B5EF4-FFF2-40B4-BE49-F238E27FC236}">
                <a16:creationId xmlns:a16="http://schemas.microsoft.com/office/drawing/2014/main" id="{7E3A2F32-5C72-497B-9001-FA9431E7600C}"/>
              </a:ext>
            </a:extLst>
          </p:cNvPr>
          <p:cNvPicPr>
            <a:picLocks noChangeAspect="1"/>
          </p:cNvPicPr>
          <p:nvPr/>
        </p:nvPicPr>
        <p:blipFill>
          <a:blip r:embed="rId2"/>
          <a:stretch>
            <a:fillRect/>
          </a:stretch>
        </p:blipFill>
        <p:spPr>
          <a:xfrm>
            <a:off x="200025" y="870857"/>
            <a:ext cx="6763256" cy="5116285"/>
          </a:xfrm>
          <a:prstGeom prst="rect">
            <a:avLst/>
          </a:prstGeom>
        </p:spPr>
      </p:pic>
      <p:sp>
        <p:nvSpPr>
          <p:cNvPr id="8" name="テキスト ボックス 7">
            <a:extLst>
              <a:ext uri="{FF2B5EF4-FFF2-40B4-BE49-F238E27FC236}">
                <a16:creationId xmlns:a16="http://schemas.microsoft.com/office/drawing/2014/main" id="{BB7A0303-18C2-4B5D-A973-12B8BB438DDE}"/>
              </a:ext>
            </a:extLst>
          </p:cNvPr>
          <p:cNvSpPr txBox="1"/>
          <p:nvPr/>
        </p:nvSpPr>
        <p:spPr>
          <a:xfrm>
            <a:off x="1712534" y="6581001"/>
            <a:ext cx="7143942" cy="276999"/>
          </a:xfrm>
          <a:prstGeom prst="rect">
            <a:avLst/>
          </a:prstGeom>
          <a:noFill/>
        </p:spPr>
        <p:txBody>
          <a:bodyPr wrap="none" rtlCol="0">
            <a:spAutoFit/>
          </a:bodyPr>
          <a:lstStyle/>
          <a:p>
            <a:pPr algn="r"/>
            <a:r>
              <a:rPr kumimoji="1" lang="ja-JP" altLang="en-US" sz="1200" dirty="0"/>
              <a:t>出所</a:t>
            </a:r>
            <a:r>
              <a:rPr kumimoji="1" lang="en-US" altLang="ja-JP" sz="1200" dirty="0"/>
              <a:t>: AED</a:t>
            </a:r>
            <a:r>
              <a:rPr kumimoji="1" lang="ja-JP" altLang="en-US" sz="1200" dirty="0"/>
              <a:t>に関するオープンデータ 神奈川県 </a:t>
            </a:r>
            <a:r>
              <a:rPr kumimoji="1" lang="en-US" altLang="ja-JP" sz="1200" dirty="0"/>
              <a:t>http://www.pref.kanagawa.jp/docs/b8k/cnt/f533905/</a:t>
            </a:r>
          </a:p>
        </p:txBody>
      </p:sp>
      <p:pic>
        <p:nvPicPr>
          <p:cNvPr id="10" name="図 9">
            <a:extLst>
              <a:ext uri="{FF2B5EF4-FFF2-40B4-BE49-F238E27FC236}">
                <a16:creationId xmlns:a16="http://schemas.microsoft.com/office/drawing/2014/main" id="{AF20E35E-ED89-4083-A62D-2199D6E6CDAE}"/>
              </a:ext>
            </a:extLst>
          </p:cNvPr>
          <p:cNvPicPr>
            <a:picLocks noChangeAspect="1"/>
          </p:cNvPicPr>
          <p:nvPr/>
        </p:nvPicPr>
        <p:blipFill>
          <a:blip r:embed="rId3"/>
          <a:stretch>
            <a:fillRect/>
          </a:stretch>
        </p:blipFill>
        <p:spPr>
          <a:xfrm>
            <a:off x="5190398" y="2366802"/>
            <a:ext cx="3763102" cy="2201116"/>
          </a:xfrm>
          <a:prstGeom prst="rect">
            <a:avLst/>
          </a:prstGeom>
        </p:spPr>
      </p:pic>
      <p:sp>
        <p:nvSpPr>
          <p:cNvPr id="11" name="四角形: 角を丸くする 10">
            <a:extLst>
              <a:ext uri="{FF2B5EF4-FFF2-40B4-BE49-F238E27FC236}">
                <a16:creationId xmlns:a16="http://schemas.microsoft.com/office/drawing/2014/main" id="{1DE89936-902F-4F76-B0CA-918D11D95C3F}"/>
              </a:ext>
            </a:extLst>
          </p:cNvPr>
          <p:cNvSpPr/>
          <p:nvPr/>
        </p:nvSpPr>
        <p:spPr>
          <a:xfrm>
            <a:off x="3819525" y="5191125"/>
            <a:ext cx="1514475" cy="30480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D5909F7F-5C28-4989-A5AF-7900E76D1AA0}"/>
              </a:ext>
            </a:extLst>
          </p:cNvPr>
          <p:cNvCxnSpPr>
            <a:cxnSpLocks/>
            <a:stCxn id="11" idx="3"/>
            <a:endCxn id="10" idx="2"/>
          </p:cNvCxnSpPr>
          <p:nvPr/>
        </p:nvCxnSpPr>
        <p:spPr>
          <a:xfrm flipV="1">
            <a:off x="5334000" y="4567918"/>
            <a:ext cx="1737949" cy="77560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61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D4DEB-4C95-41A6-8BDC-74D3E7D661A2}"/>
              </a:ext>
            </a:extLst>
          </p:cNvPr>
          <p:cNvSpPr>
            <a:spLocks noGrp="1"/>
          </p:cNvSpPr>
          <p:nvPr>
            <p:ph type="title"/>
          </p:nvPr>
        </p:nvSpPr>
        <p:spPr/>
        <p:txBody>
          <a:bodyPr/>
          <a:lstStyle/>
          <a:p>
            <a:r>
              <a:rPr lang="en-US" altLang="ja-JP" dirty="0"/>
              <a:t>AED</a:t>
            </a:r>
            <a:r>
              <a:rPr lang="ja-JP" altLang="en-US" dirty="0"/>
              <a:t>設置場所一覧の活用例 </a:t>
            </a:r>
            <a:r>
              <a:rPr lang="en-US" altLang="ja-JP" dirty="0"/>
              <a:t>(1)</a:t>
            </a:r>
            <a:endParaRPr kumimoji="1" lang="ja-JP" altLang="en-US" dirty="0"/>
          </a:p>
        </p:txBody>
      </p:sp>
      <p:sp>
        <p:nvSpPr>
          <p:cNvPr id="3" name="スライド番号プレースホルダー 2">
            <a:extLst>
              <a:ext uri="{FF2B5EF4-FFF2-40B4-BE49-F238E27FC236}">
                <a16:creationId xmlns:a16="http://schemas.microsoft.com/office/drawing/2014/main" id="{98782B41-F2F5-4923-A016-3ED45F4752F6}"/>
              </a:ext>
            </a:extLst>
          </p:cNvPr>
          <p:cNvSpPr>
            <a:spLocks noGrp="1"/>
          </p:cNvSpPr>
          <p:nvPr>
            <p:ph type="sldNum" sz="quarter" idx="12"/>
          </p:nvPr>
        </p:nvSpPr>
        <p:spPr/>
        <p:txBody>
          <a:bodyPr/>
          <a:lstStyle/>
          <a:p>
            <a:fld id="{EEDB8509-CC2C-4EC7-9C2E-996B98B58898}" type="slidenum">
              <a:rPr kumimoji="1" lang="ja-JP" altLang="en-US" smtClean="0"/>
              <a:pPr/>
              <a:t>17</a:t>
            </a:fld>
            <a:endParaRPr kumimoji="1" lang="ja-JP" altLang="en-US"/>
          </a:p>
        </p:txBody>
      </p:sp>
      <p:sp>
        <p:nvSpPr>
          <p:cNvPr id="4" name="テキスト プレースホルダー 3">
            <a:extLst>
              <a:ext uri="{FF2B5EF4-FFF2-40B4-BE49-F238E27FC236}">
                <a16:creationId xmlns:a16="http://schemas.microsoft.com/office/drawing/2014/main" id="{3B8C3910-24A7-4BBD-A307-D907191DCD5D}"/>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6" name="図 5">
            <a:extLst>
              <a:ext uri="{FF2B5EF4-FFF2-40B4-BE49-F238E27FC236}">
                <a16:creationId xmlns:a16="http://schemas.microsoft.com/office/drawing/2014/main" id="{34820277-3AFC-4B72-B40B-1775DBD5560E}"/>
              </a:ext>
            </a:extLst>
          </p:cNvPr>
          <p:cNvPicPr>
            <a:picLocks noChangeAspect="1"/>
          </p:cNvPicPr>
          <p:nvPr/>
        </p:nvPicPr>
        <p:blipFill>
          <a:blip r:embed="rId2"/>
          <a:stretch>
            <a:fillRect/>
          </a:stretch>
        </p:blipFill>
        <p:spPr>
          <a:xfrm>
            <a:off x="436648" y="1082006"/>
            <a:ext cx="8270704" cy="5279884"/>
          </a:xfrm>
          <a:prstGeom prst="rect">
            <a:avLst/>
          </a:prstGeom>
        </p:spPr>
      </p:pic>
      <p:sp>
        <p:nvSpPr>
          <p:cNvPr id="8" name="テキスト ボックス 7">
            <a:extLst>
              <a:ext uri="{FF2B5EF4-FFF2-40B4-BE49-F238E27FC236}">
                <a16:creationId xmlns:a16="http://schemas.microsoft.com/office/drawing/2014/main" id="{83191C70-AFFD-46D7-BECC-C086B9313DFD}"/>
              </a:ext>
            </a:extLst>
          </p:cNvPr>
          <p:cNvSpPr txBox="1"/>
          <p:nvPr/>
        </p:nvSpPr>
        <p:spPr>
          <a:xfrm>
            <a:off x="5662140" y="6581001"/>
            <a:ext cx="3194336" cy="276999"/>
          </a:xfrm>
          <a:prstGeom prst="rect">
            <a:avLst/>
          </a:prstGeom>
          <a:noFill/>
        </p:spPr>
        <p:txBody>
          <a:bodyPr wrap="none" rtlCol="0">
            <a:spAutoFit/>
          </a:bodyPr>
          <a:lstStyle/>
          <a:p>
            <a:pPr algn="r"/>
            <a:r>
              <a:rPr kumimoji="1" lang="ja-JP" altLang="en-US" sz="1200" dirty="0"/>
              <a:t>出所</a:t>
            </a:r>
            <a:r>
              <a:rPr kumimoji="1" lang="en-US" altLang="ja-JP" sz="1200" dirty="0"/>
              <a:t>: </a:t>
            </a:r>
            <a:r>
              <a:rPr kumimoji="1" lang="ja-JP" altLang="en-US" sz="1200" dirty="0"/>
              <a:t>日本全国</a:t>
            </a:r>
            <a:r>
              <a:rPr kumimoji="1" lang="en-US" altLang="ja-JP" sz="1200" dirty="0"/>
              <a:t>AED</a:t>
            </a:r>
            <a:r>
              <a:rPr kumimoji="1" lang="ja-JP" altLang="en-US" sz="1200" dirty="0"/>
              <a:t>マップ </a:t>
            </a:r>
            <a:r>
              <a:rPr kumimoji="1" lang="en-US" altLang="ja-JP" sz="1200" dirty="0"/>
              <a:t>https://aedm.jp/</a:t>
            </a:r>
          </a:p>
        </p:txBody>
      </p:sp>
    </p:spTree>
    <p:extLst>
      <p:ext uri="{BB962C8B-B14F-4D97-AF65-F5344CB8AC3E}">
        <p14:creationId xmlns:p14="http://schemas.microsoft.com/office/powerpoint/2010/main" val="2793068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a:xfrm>
            <a:off x="207962" y="281698"/>
            <a:ext cx="8135937" cy="424732"/>
          </a:xfrm>
        </p:spPr>
        <p:txBody>
          <a:bodyPr/>
          <a:lstStyle/>
          <a:p>
            <a:r>
              <a:rPr lang="en-US" altLang="ja-JP" dirty="0"/>
              <a:t>AED</a:t>
            </a:r>
            <a:r>
              <a:rPr lang="ja-JP" altLang="en-US" dirty="0"/>
              <a:t>設置場所一覧の活用例 </a:t>
            </a:r>
            <a:r>
              <a:rPr lang="en-US" altLang="ja-JP" dirty="0"/>
              <a:t>(2)</a:t>
            </a:r>
            <a:endParaRPr kumimoji="1" lang="ja-JP" altLang="en-US" dirty="0"/>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5591543" y="6550838"/>
            <a:ext cx="3264933" cy="276999"/>
          </a:xfrm>
          <a:prstGeom prst="rect">
            <a:avLst/>
          </a:prstGeom>
          <a:noFill/>
        </p:spPr>
        <p:txBody>
          <a:bodyPr wrap="none" rtlCol="0">
            <a:spAutoFit/>
          </a:bodyPr>
          <a:lstStyle/>
          <a:p>
            <a:r>
              <a:rPr kumimoji="1" lang="ja-JP" altLang="en-US" sz="1200" dirty="0"/>
              <a:t>出所</a:t>
            </a:r>
            <a:r>
              <a:rPr kumimoji="1" lang="en-US" altLang="ja-JP" sz="1200" dirty="0"/>
              <a:t>: Coaido119 https://coaido119.com/</a:t>
            </a:r>
            <a:endParaRPr kumimoji="1" lang="ja-JP" altLang="en-US" sz="1200" dirty="0"/>
          </a:p>
        </p:txBody>
      </p:sp>
      <p:pic>
        <p:nvPicPr>
          <p:cNvPr id="8" name="図 7">
            <a:extLst>
              <a:ext uri="{FF2B5EF4-FFF2-40B4-BE49-F238E27FC236}">
                <a16:creationId xmlns:a16="http://schemas.microsoft.com/office/drawing/2014/main" id="{56E2CEBF-2CD4-46D1-814F-E99D99B737E0}"/>
              </a:ext>
            </a:extLst>
          </p:cNvPr>
          <p:cNvPicPr>
            <a:picLocks noChangeAspect="1"/>
          </p:cNvPicPr>
          <p:nvPr/>
        </p:nvPicPr>
        <p:blipFill>
          <a:blip r:embed="rId2"/>
          <a:stretch>
            <a:fillRect/>
          </a:stretch>
        </p:blipFill>
        <p:spPr>
          <a:xfrm>
            <a:off x="1818959" y="869238"/>
            <a:ext cx="5405050" cy="2796222"/>
          </a:xfrm>
          <a:prstGeom prst="rect">
            <a:avLst/>
          </a:prstGeom>
        </p:spPr>
      </p:pic>
      <p:pic>
        <p:nvPicPr>
          <p:cNvPr id="9" name="図 8">
            <a:extLst>
              <a:ext uri="{FF2B5EF4-FFF2-40B4-BE49-F238E27FC236}">
                <a16:creationId xmlns:a16="http://schemas.microsoft.com/office/drawing/2014/main" id="{63F3AF20-9449-401F-9538-421304E99822}"/>
              </a:ext>
            </a:extLst>
          </p:cNvPr>
          <p:cNvPicPr>
            <a:picLocks noChangeAspect="1"/>
          </p:cNvPicPr>
          <p:nvPr/>
        </p:nvPicPr>
        <p:blipFill>
          <a:blip r:embed="rId3"/>
          <a:stretch>
            <a:fillRect/>
          </a:stretch>
        </p:blipFill>
        <p:spPr>
          <a:xfrm>
            <a:off x="702649" y="3874599"/>
            <a:ext cx="3264933" cy="2519024"/>
          </a:xfrm>
          <a:prstGeom prst="rect">
            <a:avLst/>
          </a:prstGeom>
          <a:ln>
            <a:solidFill>
              <a:schemeClr val="bg1">
                <a:lumMod val="85000"/>
              </a:schemeClr>
            </a:solidFill>
          </a:ln>
        </p:spPr>
      </p:pic>
      <p:sp>
        <p:nvSpPr>
          <p:cNvPr id="10" name="矢印: 右 9">
            <a:extLst>
              <a:ext uri="{FF2B5EF4-FFF2-40B4-BE49-F238E27FC236}">
                <a16:creationId xmlns:a16="http://schemas.microsoft.com/office/drawing/2014/main" id="{B24503FB-5FDA-4DEF-9D50-552736E555C3}"/>
              </a:ext>
            </a:extLst>
          </p:cNvPr>
          <p:cNvSpPr/>
          <p:nvPr/>
        </p:nvSpPr>
        <p:spPr>
          <a:xfrm>
            <a:off x="4111202" y="4824486"/>
            <a:ext cx="672029" cy="6279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689ECC15-B943-4A58-A88B-75F49B389B9B}"/>
              </a:ext>
            </a:extLst>
          </p:cNvPr>
          <p:cNvPicPr>
            <a:picLocks noChangeAspect="1"/>
          </p:cNvPicPr>
          <p:nvPr/>
        </p:nvPicPr>
        <p:blipFill>
          <a:blip r:embed="rId4"/>
          <a:stretch>
            <a:fillRect/>
          </a:stretch>
        </p:blipFill>
        <p:spPr>
          <a:xfrm>
            <a:off x="5008369" y="3828268"/>
            <a:ext cx="3414770" cy="2611685"/>
          </a:xfrm>
          <a:prstGeom prst="rect">
            <a:avLst/>
          </a:prstGeom>
          <a:ln>
            <a:solidFill>
              <a:schemeClr val="bg1">
                <a:lumMod val="85000"/>
              </a:schemeClr>
            </a:solidFill>
          </a:ln>
        </p:spPr>
      </p:pic>
    </p:spTree>
    <p:extLst>
      <p:ext uri="{BB962C8B-B14F-4D97-AF65-F5344CB8AC3E}">
        <p14:creationId xmlns:p14="http://schemas.microsoft.com/office/powerpoint/2010/main" val="1254277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09AD07-396B-4FD7-8104-6E3B33C8014E}"/>
              </a:ext>
            </a:extLst>
          </p:cNvPr>
          <p:cNvSpPr>
            <a:spLocks noGrp="1"/>
          </p:cNvSpPr>
          <p:nvPr>
            <p:ph type="title"/>
          </p:nvPr>
        </p:nvSpPr>
        <p:spPr/>
        <p:txBody>
          <a:bodyPr/>
          <a:lstStyle/>
          <a:p>
            <a:r>
              <a:rPr kumimoji="1" lang="ja-JP" altLang="en-US" dirty="0"/>
              <a:t>これまでの情報発信</a:t>
            </a:r>
          </a:p>
        </p:txBody>
      </p:sp>
      <p:sp>
        <p:nvSpPr>
          <p:cNvPr id="4" name="テキスト プレースホルダー 3">
            <a:extLst>
              <a:ext uri="{FF2B5EF4-FFF2-40B4-BE49-F238E27FC236}">
                <a16:creationId xmlns:a16="http://schemas.microsoft.com/office/drawing/2014/main" id="{D7A1EF90-146D-4480-98E1-16A4E5235674}"/>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a:p>
            <a:endParaRPr kumimoji="1" lang="ja-JP" altLang="en-US" dirty="0"/>
          </a:p>
        </p:txBody>
      </p:sp>
      <p:sp>
        <p:nvSpPr>
          <p:cNvPr id="5" name="テキスト プレースホルダー 4">
            <a:extLst>
              <a:ext uri="{FF2B5EF4-FFF2-40B4-BE49-F238E27FC236}">
                <a16:creationId xmlns:a16="http://schemas.microsoft.com/office/drawing/2014/main" id="{DD6084D6-3CEF-46D2-A1FB-E38F869F0E95}"/>
              </a:ext>
            </a:extLst>
          </p:cNvPr>
          <p:cNvSpPr>
            <a:spLocks noGrp="1"/>
          </p:cNvSpPr>
          <p:nvPr>
            <p:ph type="body" sz="quarter" idx="14"/>
          </p:nvPr>
        </p:nvSpPr>
        <p:spPr>
          <a:xfrm>
            <a:off x="207963" y="884238"/>
            <a:ext cx="8728075" cy="1490548"/>
          </a:xfrm>
        </p:spPr>
        <p:txBody>
          <a:bodyPr>
            <a:normAutofit/>
          </a:bodyPr>
          <a:lstStyle/>
          <a:p>
            <a:r>
              <a:rPr kumimoji="1" lang="ja-JP" altLang="en-US" dirty="0"/>
              <a:t>これまでは、行政が住民に対して直接アプリや</a:t>
            </a:r>
            <a:r>
              <a:rPr kumimoji="1" lang="en-US" altLang="ja-JP" dirty="0"/>
              <a:t>web</a:t>
            </a:r>
            <a:r>
              <a:rPr kumimoji="1" lang="ja-JP" altLang="en-US" dirty="0"/>
              <a:t>ページを利用して情報発信やサービス提供を行ってきました。</a:t>
            </a:r>
          </a:p>
          <a:p>
            <a:r>
              <a:rPr kumimoji="1" lang="ja-JP" altLang="en-US" dirty="0"/>
              <a:t>ただ、検索サイトにかからない等の理由により、住民が</a:t>
            </a:r>
            <a:r>
              <a:rPr kumimoji="1" lang="en-US" altLang="ja-JP" dirty="0"/>
              <a:t>web</a:t>
            </a:r>
            <a:r>
              <a:rPr kumimoji="1" lang="ja-JP" altLang="en-US" dirty="0"/>
              <a:t>サイトに直接アクセスする</a:t>
            </a:r>
            <a:br>
              <a:rPr kumimoji="1" lang="ja-JP" altLang="en-US" dirty="0"/>
            </a:br>
            <a:r>
              <a:rPr kumimoji="1" lang="ja-JP" altLang="en-US" dirty="0"/>
              <a:t>ケースは、少なくなってきています。</a:t>
            </a:r>
          </a:p>
        </p:txBody>
      </p:sp>
      <p:pic>
        <p:nvPicPr>
          <p:cNvPr id="13" name="図 12" descr="おもちゃ, 人形, 時計, 部屋 が含まれている画像&#10;&#10;自動的に生成された説明">
            <a:extLst>
              <a:ext uri="{FF2B5EF4-FFF2-40B4-BE49-F238E27FC236}">
                <a16:creationId xmlns:a16="http://schemas.microsoft.com/office/drawing/2014/main" id="{AD30CC96-5022-4592-BA64-7E7C3BE86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546" y="3197563"/>
            <a:ext cx="1836737" cy="1377553"/>
          </a:xfrm>
          <a:prstGeom prst="rect">
            <a:avLst/>
          </a:prstGeom>
        </p:spPr>
      </p:pic>
      <p:pic>
        <p:nvPicPr>
          <p:cNvPr id="15" name="図 14" descr="ダイアグラム&#10;&#10;自動的に生成された説明">
            <a:extLst>
              <a:ext uri="{FF2B5EF4-FFF2-40B4-BE49-F238E27FC236}">
                <a16:creationId xmlns:a16="http://schemas.microsoft.com/office/drawing/2014/main" id="{ECBF0197-8EE2-4E50-811C-46E13694B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30" y="3307410"/>
            <a:ext cx="1723004" cy="1157859"/>
          </a:xfrm>
          <a:prstGeom prst="rect">
            <a:avLst/>
          </a:prstGeom>
        </p:spPr>
      </p:pic>
      <p:sp>
        <p:nvSpPr>
          <p:cNvPr id="16" name="テキスト ボックス 15">
            <a:extLst>
              <a:ext uri="{FF2B5EF4-FFF2-40B4-BE49-F238E27FC236}">
                <a16:creationId xmlns:a16="http://schemas.microsoft.com/office/drawing/2014/main" id="{6D44E7DC-E257-41BA-8798-892844BDCE21}"/>
              </a:ext>
            </a:extLst>
          </p:cNvPr>
          <p:cNvSpPr txBox="1"/>
          <p:nvPr/>
        </p:nvSpPr>
        <p:spPr>
          <a:xfrm>
            <a:off x="952966" y="4390450"/>
            <a:ext cx="646331" cy="369332"/>
          </a:xfrm>
          <a:prstGeom prst="rect">
            <a:avLst/>
          </a:prstGeom>
          <a:noFill/>
        </p:spPr>
        <p:txBody>
          <a:bodyPr wrap="none" rtlCol="0">
            <a:spAutoFit/>
          </a:bodyPr>
          <a:lstStyle/>
          <a:p>
            <a:r>
              <a:rPr kumimoji="1" lang="ja-JP" altLang="en-US" dirty="0"/>
              <a:t>役所</a:t>
            </a:r>
          </a:p>
        </p:txBody>
      </p:sp>
      <p:sp>
        <p:nvSpPr>
          <p:cNvPr id="18" name="テキスト ボックス 17">
            <a:extLst>
              <a:ext uri="{FF2B5EF4-FFF2-40B4-BE49-F238E27FC236}">
                <a16:creationId xmlns:a16="http://schemas.microsoft.com/office/drawing/2014/main" id="{7BD0CD98-4093-4D81-B020-EA8014D0E27D}"/>
              </a:ext>
            </a:extLst>
          </p:cNvPr>
          <p:cNvSpPr txBox="1"/>
          <p:nvPr/>
        </p:nvSpPr>
        <p:spPr>
          <a:xfrm>
            <a:off x="7246937" y="4390450"/>
            <a:ext cx="646331" cy="369332"/>
          </a:xfrm>
          <a:prstGeom prst="rect">
            <a:avLst/>
          </a:prstGeom>
          <a:noFill/>
        </p:spPr>
        <p:txBody>
          <a:bodyPr wrap="none" rtlCol="0">
            <a:spAutoFit/>
          </a:bodyPr>
          <a:lstStyle/>
          <a:p>
            <a:r>
              <a:rPr kumimoji="1" lang="ja-JP" altLang="en-US" dirty="0"/>
              <a:t>住民</a:t>
            </a:r>
          </a:p>
        </p:txBody>
      </p:sp>
      <p:cxnSp>
        <p:nvCxnSpPr>
          <p:cNvPr id="22" name="直線矢印コネクタ 21">
            <a:extLst>
              <a:ext uri="{FF2B5EF4-FFF2-40B4-BE49-F238E27FC236}">
                <a16:creationId xmlns:a16="http://schemas.microsoft.com/office/drawing/2014/main" id="{2A6B4F0F-D4F2-4606-A11D-71927ADCA951}"/>
              </a:ext>
            </a:extLst>
          </p:cNvPr>
          <p:cNvCxnSpPr>
            <a:cxnSpLocks/>
            <a:stCxn id="15" idx="3"/>
          </p:cNvCxnSpPr>
          <p:nvPr/>
        </p:nvCxnSpPr>
        <p:spPr>
          <a:xfrm>
            <a:off x="2137634" y="3886340"/>
            <a:ext cx="1422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E03A7A6C-8515-4935-9F0A-32B6DEC5E271}"/>
              </a:ext>
            </a:extLst>
          </p:cNvPr>
          <p:cNvCxnSpPr>
            <a:cxnSpLocks/>
            <a:endCxn id="13" idx="1"/>
          </p:cNvCxnSpPr>
          <p:nvPr/>
        </p:nvCxnSpPr>
        <p:spPr>
          <a:xfrm flipV="1">
            <a:off x="5282963" y="3886340"/>
            <a:ext cx="1331583" cy="71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図 26">
            <a:extLst>
              <a:ext uri="{FF2B5EF4-FFF2-40B4-BE49-F238E27FC236}">
                <a16:creationId xmlns:a16="http://schemas.microsoft.com/office/drawing/2014/main" id="{0FCDE34C-4577-4551-AC77-DDFF1368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279" y="3952704"/>
            <a:ext cx="765931" cy="781250"/>
          </a:xfrm>
          <a:prstGeom prst="rect">
            <a:avLst/>
          </a:prstGeom>
        </p:spPr>
      </p:pic>
      <p:sp>
        <p:nvSpPr>
          <p:cNvPr id="64" name="テキスト ボックス 63">
            <a:extLst>
              <a:ext uri="{FF2B5EF4-FFF2-40B4-BE49-F238E27FC236}">
                <a16:creationId xmlns:a16="http://schemas.microsoft.com/office/drawing/2014/main" id="{AB9F4792-BB39-4044-9902-2521070394D0}"/>
              </a:ext>
            </a:extLst>
          </p:cNvPr>
          <p:cNvSpPr txBox="1"/>
          <p:nvPr/>
        </p:nvSpPr>
        <p:spPr>
          <a:xfrm>
            <a:off x="3685309" y="4560139"/>
            <a:ext cx="1482136" cy="461665"/>
          </a:xfrm>
          <a:prstGeom prst="rect">
            <a:avLst/>
          </a:prstGeom>
          <a:noFill/>
        </p:spPr>
        <p:txBody>
          <a:bodyPr wrap="none" rtlCol="0">
            <a:spAutoFit/>
          </a:bodyPr>
          <a:lstStyle/>
          <a:p>
            <a:pPr algn="ctr"/>
            <a:r>
              <a:rPr kumimoji="1" lang="ja-JP" altLang="en-US" sz="1200" dirty="0"/>
              <a:t>役所が運営する</a:t>
            </a:r>
          </a:p>
          <a:p>
            <a:pPr algn="ctr"/>
            <a:r>
              <a:rPr kumimoji="1" lang="en-US" altLang="ja-JP" sz="1200" dirty="0"/>
              <a:t>Web</a:t>
            </a:r>
            <a:r>
              <a:rPr kumimoji="1" lang="ja-JP" altLang="en-US" sz="1200" dirty="0"/>
              <a:t>ページや広報誌</a:t>
            </a:r>
          </a:p>
        </p:txBody>
      </p:sp>
      <p:sp>
        <p:nvSpPr>
          <p:cNvPr id="6" name="テキスト ボックス 5">
            <a:extLst>
              <a:ext uri="{FF2B5EF4-FFF2-40B4-BE49-F238E27FC236}">
                <a16:creationId xmlns:a16="http://schemas.microsoft.com/office/drawing/2014/main" id="{70F3C4FC-A0E6-4547-9B58-8128872EC487}"/>
              </a:ext>
            </a:extLst>
          </p:cNvPr>
          <p:cNvSpPr txBox="1"/>
          <p:nvPr/>
        </p:nvSpPr>
        <p:spPr>
          <a:xfrm>
            <a:off x="0" y="6105490"/>
            <a:ext cx="7337265" cy="707886"/>
          </a:xfrm>
          <a:prstGeom prst="rect">
            <a:avLst/>
          </a:prstGeom>
          <a:noFill/>
        </p:spPr>
        <p:txBody>
          <a:bodyPr wrap="none" rtlCol="0">
            <a:spAutoFit/>
          </a:bodyPr>
          <a:lstStyle/>
          <a:p>
            <a:r>
              <a:rPr kumimoji="1" lang="ja-JP" altLang="en-US" sz="800" dirty="0"/>
              <a:t>出所</a:t>
            </a:r>
            <a:r>
              <a:rPr kumimoji="1" lang="en-US" altLang="ja-JP" sz="800" dirty="0"/>
              <a:t>:	</a:t>
            </a:r>
            <a:r>
              <a:rPr kumimoji="1" lang="ja-JP" altLang="en-US" sz="800" dirty="0"/>
              <a:t>「役所」イラスト</a:t>
            </a:r>
            <a:r>
              <a:rPr kumimoji="1" lang="en-US" altLang="ja-JP" sz="800" dirty="0"/>
              <a:t>: SOZAIC https://sozaic.com/</a:t>
            </a:r>
          </a:p>
          <a:p>
            <a:r>
              <a:rPr kumimoji="1" lang="en-US" altLang="ja-JP" sz="800" dirty="0"/>
              <a:t>	Web</a:t>
            </a:r>
            <a:r>
              <a:rPr kumimoji="1" lang="ja-JP" altLang="en-US" sz="800" dirty="0"/>
              <a:t>ページ例</a:t>
            </a:r>
            <a:r>
              <a:rPr kumimoji="1" lang="en-US" altLang="ja-JP" sz="800" dirty="0"/>
              <a:t>1: </a:t>
            </a:r>
            <a:r>
              <a:rPr kumimoji="1" lang="ja-JP" altLang="en-US" sz="800" dirty="0"/>
              <a:t>第</a:t>
            </a:r>
            <a:r>
              <a:rPr kumimoji="1" lang="en-US" altLang="ja-JP" sz="800" dirty="0"/>
              <a:t>75</a:t>
            </a:r>
            <a:r>
              <a:rPr kumimoji="1" lang="ja-JP" altLang="en-US" sz="800" dirty="0"/>
              <a:t>回国民体育大会関東ブロック大会</a:t>
            </a:r>
            <a:r>
              <a:rPr kumimoji="1" lang="en-US" altLang="ja-JP" sz="800" dirty="0"/>
              <a:t>(</a:t>
            </a:r>
            <a:r>
              <a:rPr kumimoji="1" lang="ja-JP" altLang="en-US" sz="800" dirty="0"/>
              <a:t>神奈川県</a:t>
            </a:r>
            <a:r>
              <a:rPr kumimoji="1" lang="en-US" altLang="ja-JP" sz="800" dirty="0"/>
              <a:t>) https://www.pref.kanagawa.jp/docs/tz5/the75th_kanburo_icehockey.html</a:t>
            </a:r>
            <a:br>
              <a:rPr kumimoji="1" lang="en-US" altLang="ja-JP" sz="800" dirty="0"/>
            </a:br>
            <a:r>
              <a:rPr kumimoji="1" lang="en-US" altLang="ja-JP" sz="800" dirty="0"/>
              <a:t>	Web</a:t>
            </a:r>
            <a:r>
              <a:rPr kumimoji="1" lang="ja-JP" altLang="en-US" sz="800" dirty="0"/>
              <a:t>ページ例</a:t>
            </a:r>
            <a:r>
              <a:rPr kumimoji="1" lang="en-US" altLang="ja-JP" sz="800" dirty="0"/>
              <a:t>2: </a:t>
            </a:r>
            <a:r>
              <a:rPr kumimoji="1" lang="ja-JP" altLang="en-US" sz="800" dirty="0"/>
              <a:t>横須賀市広報誌 </a:t>
            </a:r>
            <a:r>
              <a:rPr kumimoji="1" lang="en-US" altLang="ja-JP" sz="800" dirty="0"/>
              <a:t>https://www.city.yokosuka.kanagawa.jp/shisei/kouhou/kouhou/documents/kohoyokosuka2011s_all.pdf</a:t>
            </a:r>
            <a:br>
              <a:rPr kumimoji="1" lang="en-US" altLang="ja-JP" sz="800" dirty="0"/>
            </a:br>
            <a:r>
              <a:rPr kumimoji="1" lang="en-US" altLang="ja-JP" sz="800" dirty="0"/>
              <a:t>	</a:t>
            </a:r>
            <a:r>
              <a:rPr kumimoji="1" lang="ja-JP" altLang="en-US" sz="800" dirty="0"/>
              <a:t>「住民」イラスト</a:t>
            </a:r>
            <a:r>
              <a:rPr kumimoji="1" lang="en-US" altLang="ja-JP" sz="800" dirty="0"/>
              <a:t>: </a:t>
            </a:r>
            <a:r>
              <a:rPr kumimoji="1" lang="en-US" altLang="ja-JP" sz="800" dirty="0" err="1"/>
              <a:t>IllustAC</a:t>
            </a:r>
            <a:r>
              <a:rPr kumimoji="1" lang="en-US" altLang="ja-JP" sz="800" dirty="0"/>
              <a:t> https://ac-illust.com/</a:t>
            </a:r>
          </a:p>
          <a:p>
            <a:r>
              <a:rPr kumimoji="1" lang="en-US" altLang="ja-JP" sz="800" dirty="0"/>
              <a:t>	</a:t>
            </a:r>
            <a:r>
              <a:rPr kumimoji="1" lang="ja-JP" altLang="en-US" sz="800" dirty="0"/>
              <a:t>「？」イラスト</a:t>
            </a:r>
            <a:r>
              <a:rPr kumimoji="1" lang="en-US" altLang="ja-JP" sz="800" dirty="0"/>
              <a:t>:    </a:t>
            </a:r>
            <a:r>
              <a:rPr kumimoji="1" lang="ja-JP" altLang="en-US" sz="800" dirty="0"/>
              <a:t>いらすとや </a:t>
            </a:r>
            <a:r>
              <a:rPr kumimoji="1" lang="en-US" altLang="ja-JP" sz="800" dirty="0"/>
              <a:t>https://irasutoya.com/</a:t>
            </a:r>
          </a:p>
        </p:txBody>
      </p:sp>
      <p:grpSp>
        <p:nvGrpSpPr>
          <p:cNvPr id="20" name="グループ化 19">
            <a:extLst>
              <a:ext uri="{FF2B5EF4-FFF2-40B4-BE49-F238E27FC236}">
                <a16:creationId xmlns:a16="http://schemas.microsoft.com/office/drawing/2014/main" id="{B955DFC1-FA72-4BBC-98C1-9076CAEFED7B}"/>
              </a:ext>
            </a:extLst>
          </p:cNvPr>
          <p:cNvGrpSpPr/>
          <p:nvPr/>
        </p:nvGrpSpPr>
        <p:grpSpPr>
          <a:xfrm>
            <a:off x="3559959" y="3114463"/>
            <a:ext cx="1592315" cy="1485080"/>
            <a:chOff x="3547259" y="2361649"/>
            <a:chExt cx="1592315" cy="1485080"/>
          </a:xfrm>
        </p:grpSpPr>
        <p:pic>
          <p:nvPicPr>
            <p:cNvPr id="8" name="図 7">
              <a:extLst>
                <a:ext uri="{FF2B5EF4-FFF2-40B4-BE49-F238E27FC236}">
                  <a16:creationId xmlns:a16="http://schemas.microsoft.com/office/drawing/2014/main" id="{50762460-7E19-4F9B-B167-CC3421D476CD}"/>
                </a:ext>
              </a:extLst>
            </p:cNvPr>
            <p:cNvPicPr>
              <a:picLocks noChangeAspect="1"/>
            </p:cNvPicPr>
            <p:nvPr/>
          </p:nvPicPr>
          <p:blipFill>
            <a:blip r:embed="rId5"/>
            <a:stretch>
              <a:fillRect/>
            </a:stretch>
          </p:blipFill>
          <p:spPr>
            <a:xfrm>
              <a:off x="3547259" y="2361649"/>
              <a:ext cx="1142398" cy="1017467"/>
            </a:xfrm>
            <a:prstGeom prst="rect">
              <a:avLst/>
            </a:prstGeom>
          </p:spPr>
        </p:pic>
        <p:pic>
          <p:nvPicPr>
            <p:cNvPr id="19" name="図 18" descr="テキスト&#10;&#10;自動的に生成された説明">
              <a:extLst>
                <a:ext uri="{FF2B5EF4-FFF2-40B4-BE49-F238E27FC236}">
                  <a16:creationId xmlns:a16="http://schemas.microsoft.com/office/drawing/2014/main" id="{93A85179-D01D-42DF-9C16-B809FD412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6093" y="2607362"/>
              <a:ext cx="833481" cy="1239367"/>
            </a:xfrm>
            <a:prstGeom prst="rect">
              <a:avLst/>
            </a:prstGeom>
          </p:spPr>
        </p:pic>
      </p:grpSp>
      <p:pic>
        <p:nvPicPr>
          <p:cNvPr id="10" name="図 9">
            <a:extLst>
              <a:ext uri="{FF2B5EF4-FFF2-40B4-BE49-F238E27FC236}">
                <a16:creationId xmlns:a16="http://schemas.microsoft.com/office/drawing/2014/main" id="{53EA19B5-D866-4DF1-921B-4874A2AA0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6215" y="3388824"/>
            <a:ext cx="885077" cy="1127760"/>
          </a:xfrm>
          <a:prstGeom prst="rect">
            <a:avLst/>
          </a:prstGeom>
        </p:spPr>
      </p:pic>
    </p:spTree>
    <p:extLst>
      <p:ext uri="{BB962C8B-B14F-4D97-AF65-F5344CB8AC3E}">
        <p14:creationId xmlns:p14="http://schemas.microsoft.com/office/powerpoint/2010/main" val="303084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6516528"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tx1"/>
                </a:solidFill>
                <a:latin typeface="+mj-ea"/>
                <a:ea typeface="+mj-ea"/>
              </a:rPr>
              <a:t>１</a:t>
            </a:r>
            <a:r>
              <a:rPr lang="en-US" altLang="ja-JP" sz="2200" dirty="0">
                <a:solidFill>
                  <a:schemeClr val="tx1"/>
                </a:solidFill>
                <a:latin typeface="+mj-ea"/>
                <a:ea typeface="+mj-ea"/>
              </a:rPr>
              <a:t>. </a:t>
            </a:r>
            <a:r>
              <a:rPr lang="ja-JP" altLang="en-US" sz="2200" dirty="0">
                <a:solidFill>
                  <a:schemeClr val="tx1"/>
                </a:solidFill>
                <a:latin typeface="+mj-ea"/>
                <a:ea typeface="+mj-ea"/>
              </a:rPr>
              <a:t>はじめに ～オープンデータ研修（応用編）の目的～</a:t>
            </a:r>
          </a:p>
        </p:txBody>
      </p:sp>
      <p:sp>
        <p:nvSpPr>
          <p:cNvPr id="3" name="Text Box 31">
            <a:extLst>
              <a:ext uri="{FF2B5EF4-FFF2-40B4-BE49-F238E27FC236}">
                <a16:creationId xmlns:a16="http://schemas.microsoft.com/office/drawing/2014/main" id="{18F2100A-B039-4BC1-8259-9F346B6F6B5B}"/>
              </a:ext>
            </a:extLst>
          </p:cNvPr>
          <p:cNvSpPr txBox="1">
            <a:spLocks noChangeArrowheads="1"/>
          </p:cNvSpPr>
          <p:nvPr/>
        </p:nvSpPr>
        <p:spPr bwMode="gray">
          <a:xfrm>
            <a:off x="566738" y="3677429"/>
            <a:ext cx="6333785"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２</a:t>
            </a:r>
            <a:r>
              <a:rPr lang="en-US" altLang="ja-JP" sz="2200" dirty="0">
                <a:latin typeface="+mj-ea"/>
                <a:ea typeface="+mj-ea"/>
              </a:rPr>
              <a:t>.</a:t>
            </a:r>
            <a:r>
              <a:rPr lang="ja-JP" altLang="en-US" sz="2200" dirty="0">
                <a:latin typeface="+mj-ea"/>
                <a:ea typeface="+mj-ea"/>
              </a:rPr>
              <a:t> 住民にサービスを提供するための「推奨データセット」</a:t>
            </a:r>
          </a:p>
        </p:txBody>
      </p:sp>
      <p:sp>
        <p:nvSpPr>
          <p:cNvPr id="4" name="Text Box 31">
            <a:extLst>
              <a:ext uri="{FF2B5EF4-FFF2-40B4-BE49-F238E27FC236}">
                <a16:creationId xmlns:a16="http://schemas.microsoft.com/office/drawing/2014/main" id="{AED58B49-AEC4-4D73-9404-4C984B8C61A0}"/>
              </a:ext>
            </a:extLst>
          </p:cNvPr>
          <p:cNvSpPr txBox="1">
            <a:spLocks noChangeArrowheads="1"/>
          </p:cNvSpPr>
          <p:nvPr/>
        </p:nvSpPr>
        <p:spPr bwMode="gray">
          <a:xfrm>
            <a:off x="566738" y="4668029"/>
            <a:ext cx="6619120"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４</a:t>
            </a:r>
            <a:r>
              <a:rPr lang="en-US" altLang="ja-JP" sz="2200" dirty="0">
                <a:latin typeface="+mj-ea"/>
                <a:ea typeface="+mj-ea"/>
              </a:rPr>
              <a:t>. </a:t>
            </a:r>
            <a:r>
              <a:rPr lang="ja-JP" altLang="en-US" sz="2200" dirty="0">
                <a:latin typeface="+mj-ea"/>
                <a:ea typeface="+mj-ea"/>
              </a:rPr>
              <a:t>推奨データセットを用いたデータ作成・公開・活用手法</a:t>
            </a:r>
          </a:p>
        </p:txBody>
      </p:sp>
      <p:sp>
        <p:nvSpPr>
          <p:cNvPr id="5" name="Text Box 31">
            <a:extLst>
              <a:ext uri="{FF2B5EF4-FFF2-40B4-BE49-F238E27FC236}">
                <a16:creationId xmlns:a16="http://schemas.microsoft.com/office/drawing/2014/main" id="{76E20B8E-21CB-4FEE-AA25-1F00DD363654}"/>
              </a:ext>
            </a:extLst>
          </p:cNvPr>
          <p:cNvSpPr txBox="1">
            <a:spLocks noChangeArrowheads="1"/>
          </p:cNvSpPr>
          <p:nvPr/>
        </p:nvSpPr>
        <p:spPr bwMode="gray">
          <a:xfrm>
            <a:off x="566738" y="4176222"/>
            <a:ext cx="422263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３</a:t>
            </a:r>
            <a:r>
              <a:rPr lang="en-US" altLang="ja-JP" sz="2200" dirty="0">
                <a:latin typeface="+mj-ea"/>
                <a:ea typeface="+mj-ea"/>
              </a:rPr>
              <a:t>.</a:t>
            </a:r>
            <a:r>
              <a:rPr lang="ja-JP" altLang="en-US" sz="2200" dirty="0">
                <a:latin typeface="+mj-ea"/>
                <a:ea typeface="+mj-ea"/>
              </a:rPr>
              <a:t> 推奨データセットとその活用事例</a:t>
            </a:r>
          </a:p>
        </p:txBody>
      </p:sp>
      <p:sp>
        <p:nvSpPr>
          <p:cNvPr id="13" name="Text Box 29">
            <a:extLst>
              <a:ext uri="{FF2B5EF4-FFF2-40B4-BE49-F238E27FC236}">
                <a16:creationId xmlns:a16="http://schemas.microsoft.com/office/drawing/2014/main" id="{1ECE5A83-DC3C-4E5F-8072-BA87F5D8AB55}"/>
              </a:ext>
            </a:extLst>
          </p:cNvPr>
          <p:cNvSpPr txBox="1">
            <a:spLocks noChangeArrowheads="1"/>
          </p:cNvSpPr>
          <p:nvPr/>
        </p:nvSpPr>
        <p:spPr bwMode="gray">
          <a:xfrm>
            <a:off x="566738" y="5096607"/>
            <a:ext cx="197522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５</a:t>
            </a:r>
            <a:r>
              <a:rPr lang="en-US" altLang="ja-JP" sz="2200" dirty="0">
                <a:latin typeface="+mj-ea"/>
                <a:ea typeface="+mj-ea"/>
              </a:rPr>
              <a:t>. </a:t>
            </a:r>
            <a:r>
              <a:rPr lang="ja-JP" altLang="en-US" sz="2200" dirty="0">
                <a:latin typeface="+mj-ea"/>
                <a:ea typeface="+mj-ea"/>
              </a:rPr>
              <a:t>困ったときは</a:t>
            </a:r>
          </a:p>
        </p:txBody>
      </p:sp>
    </p:spTree>
    <p:extLst>
      <p:ext uri="{BB962C8B-B14F-4D97-AF65-F5344CB8AC3E}">
        <p14:creationId xmlns:p14="http://schemas.microsoft.com/office/powerpoint/2010/main" val="223806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09AD07-396B-4FD7-8104-6E3B33C8014E}"/>
              </a:ext>
            </a:extLst>
          </p:cNvPr>
          <p:cNvSpPr>
            <a:spLocks noGrp="1"/>
          </p:cNvSpPr>
          <p:nvPr>
            <p:ph type="title"/>
          </p:nvPr>
        </p:nvSpPr>
        <p:spPr/>
        <p:txBody>
          <a:bodyPr/>
          <a:lstStyle/>
          <a:p>
            <a:r>
              <a:rPr kumimoji="1" lang="ja-JP" altLang="en-US" dirty="0"/>
              <a:t>これからの情報発信 ～ サービスを想定したデータ公開とは？</a:t>
            </a:r>
          </a:p>
        </p:txBody>
      </p:sp>
      <p:sp>
        <p:nvSpPr>
          <p:cNvPr id="4" name="テキスト プレースホルダー 3">
            <a:extLst>
              <a:ext uri="{FF2B5EF4-FFF2-40B4-BE49-F238E27FC236}">
                <a16:creationId xmlns:a16="http://schemas.microsoft.com/office/drawing/2014/main" id="{D7A1EF90-146D-4480-98E1-16A4E5235674}"/>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a:p>
            <a:endParaRPr kumimoji="1" lang="ja-JP" altLang="en-US" dirty="0"/>
          </a:p>
        </p:txBody>
      </p:sp>
      <p:sp>
        <p:nvSpPr>
          <p:cNvPr id="5" name="テキスト プレースホルダー 4">
            <a:extLst>
              <a:ext uri="{FF2B5EF4-FFF2-40B4-BE49-F238E27FC236}">
                <a16:creationId xmlns:a16="http://schemas.microsoft.com/office/drawing/2014/main" id="{DD6084D6-3CEF-46D2-A1FB-E38F869F0E95}"/>
              </a:ext>
            </a:extLst>
          </p:cNvPr>
          <p:cNvSpPr>
            <a:spLocks noGrp="1"/>
          </p:cNvSpPr>
          <p:nvPr>
            <p:ph type="body" sz="quarter" idx="14"/>
          </p:nvPr>
        </p:nvSpPr>
        <p:spPr>
          <a:xfrm>
            <a:off x="207963" y="884238"/>
            <a:ext cx="8728075" cy="1144587"/>
          </a:xfrm>
        </p:spPr>
        <p:txBody>
          <a:bodyPr>
            <a:normAutofit/>
          </a:bodyPr>
          <a:lstStyle/>
          <a:p>
            <a:r>
              <a:rPr kumimoji="1" lang="ja-JP" altLang="en-US" dirty="0"/>
              <a:t>人々は、情報を得るために日々サービスを使っています。</a:t>
            </a:r>
          </a:p>
          <a:p>
            <a:r>
              <a:rPr kumimoji="1" lang="ja-JP" altLang="en-US" dirty="0"/>
              <a:t>これらのサービスを利用して情報を届けることにより、住民に対して情報を届けやすくなります。</a:t>
            </a:r>
          </a:p>
        </p:txBody>
      </p:sp>
      <p:pic>
        <p:nvPicPr>
          <p:cNvPr id="30" name="図 29" descr="ダイアグラム&#10;&#10;自動的に生成された説明">
            <a:extLst>
              <a:ext uri="{FF2B5EF4-FFF2-40B4-BE49-F238E27FC236}">
                <a16:creationId xmlns:a16="http://schemas.microsoft.com/office/drawing/2014/main" id="{D56F5137-2779-4AD5-A66D-58411037C5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30" y="3538848"/>
            <a:ext cx="1723004" cy="1157859"/>
          </a:xfrm>
          <a:prstGeom prst="rect">
            <a:avLst/>
          </a:prstGeom>
        </p:spPr>
      </p:pic>
      <p:sp>
        <p:nvSpPr>
          <p:cNvPr id="31" name="テキスト ボックス 30">
            <a:extLst>
              <a:ext uri="{FF2B5EF4-FFF2-40B4-BE49-F238E27FC236}">
                <a16:creationId xmlns:a16="http://schemas.microsoft.com/office/drawing/2014/main" id="{52F2BECF-1634-440B-A685-CA1F7AA30166}"/>
              </a:ext>
            </a:extLst>
          </p:cNvPr>
          <p:cNvSpPr txBox="1"/>
          <p:nvPr/>
        </p:nvSpPr>
        <p:spPr>
          <a:xfrm>
            <a:off x="914866" y="4621888"/>
            <a:ext cx="646331" cy="369332"/>
          </a:xfrm>
          <a:prstGeom prst="rect">
            <a:avLst/>
          </a:prstGeom>
          <a:noFill/>
        </p:spPr>
        <p:txBody>
          <a:bodyPr wrap="none" rtlCol="0">
            <a:spAutoFit/>
          </a:bodyPr>
          <a:lstStyle/>
          <a:p>
            <a:r>
              <a:rPr kumimoji="1" lang="ja-JP" altLang="en-US" dirty="0"/>
              <a:t>役所</a:t>
            </a:r>
          </a:p>
        </p:txBody>
      </p:sp>
      <p:cxnSp>
        <p:nvCxnSpPr>
          <p:cNvPr id="33" name="直線矢印コネクタ 32">
            <a:extLst>
              <a:ext uri="{FF2B5EF4-FFF2-40B4-BE49-F238E27FC236}">
                <a16:creationId xmlns:a16="http://schemas.microsoft.com/office/drawing/2014/main" id="{7E01608C-3F1E-40A3-8963-F7C417CF5F42}"/>
              </a:ext>
            </a:extLst>
          </p:cNvPr>
          <p:cNvCxnSpPr>
            <a:cxnSpLocks/>
            <a:stCxn id="30" idx="3"/>
            <a:endCxn id="44" idx="1"/>
          </p:cNvCxnSpPr>
          <p:nvPr/>
        </p:nvCxnSpPr>
        <p:spPr>
          <a:xfrm flipV="1">
            <a:off x="2099534" y="4117777"/>
            <a:ext cx="145369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6" name="図 35">
            <a:extLst>
              <a:ext uri="{FF2B5EF4-FFF2-40B4-BE49-F238E27FC236}">
                <a16:creationId xmlns:a16="http://schemas.microsoft.com/office/drawing/2014/main" id="{4257858A-83F0-4A40-B3B1-917C1037AB96}"/>
              </a:ext>
            </a:extLst>
          </p:cNvPr>
          <p:cNvPicPr>
            <a:picLocks noChangeAspect="1"/>
          </p:cNvPicPr>
          <p:nvPr/>
        </p:nvPicPr>
        <p:blipFill>
          <a:blip r:embed="rId3"/>
          <a:stretch>
            <a:fillRect/>
          </a:stretch>
        </p:blipFill>
        <p:spPr>
          <a:xfrm>
            <a:off x="2294656" y="3917963"/>
            <a:ext cx="924563" cy="399628"/>
          </a:xfrm>
          <a:prstGeom prst="rect">
            <a:avLst/>
          </a:prstGeom>
        </p:spPr>
      </p:pic>
      <p:sp>
        <p:nvSpPr>
          <p:cNvPr id="38" name="テキスト ボックス 37">
            <a:extLst>
              <a:ext uri="{FF2B5EF4-FFF2-40B4-BE49-F238E27FC236}">
                <a16:creationId xmlns:a16="http://schemas.microsoft.com/office/drawing/2014/main" id="{BCE364F5-22C5-4AB9-B12A-AD0E713B8D93}"/>
              </a:ext>
            </a:extLst>
          </p:cNvPr>
          <p:cNvSpPr txBox="1"/>
          <p:nvPr/>
        </p:nvSpPr>
        <p:spPr>
          <a:xfrm>
            <a:off x="1903177" y="4315925"/>
            <a:ext cx="1707519" cy="461665"/>
          </a:xfrm>
          <a:prstGeom prst="rect">
            <a:avLst/>
          </a:prstGeom>
          <a:noFill/>
        </p:spPr>
        <p:txBody>
          <a:bodyPr wrap="none" rtlCol="0">
            <a:spAutoFit/>
          </a:bodyPr>
          <a:lstStyle/>
          <a:p>
            <a:pPr algn="ctr"/>
            <a:r>
              <a:rPr kumimoji="1" lang="ja-JP" altLang="en-US" sz="1200" dirty="0"/>
              <a:t>標準化されたデータ</a:t>
            </a:r>
          </a:p>
          <a:p>
            <a:pPr algn="ctr"/>
            <a:r>
              <a:rPr kumimoji="1" lang="ja-JP" altLang="en-US" sz="1200" dirty="0"/>
              <a:t>（推奨データセットなど）</a:t>
            </a:r>
          </a:p>
        </p:txBody>
      </p:sp>
      <p:pic>
        <p:nvPicPr>
          <p:cNvPr id="44" name="図 43">
            <a:extLst>
              <a:ext uri="{FF2B5EF4-FFF2-40B4-BE49-F238E27FC236}">
                <a16:creationId xmlns:a16="http://schemas.microsoft.com/office/drawing/2014/main" id="{FAB373A1-B0EC-4558-A453-685874FE73CD}"/>
              </a:ext>
            </a:extLst>
          </p:cNvPr>
          <p:cNvPicPr>
            <a:picLocks noChangeAspect="1"/>
          </p:cNvPicPr>
          <p:nvPr/>
        </p:nvPicPr>
        <p:blipFill>
          <a:blip r:embed="rId4"/>
          <a:stretch>
            <a:fillRect/>
          </a:stretch>
        </p:blipFill>
        <p:spPr>
          <a:xfrm>
            <a:off x="3553226" y="3579345"/>
            <a:ext cx="1615295" cy="1076863"/>
          </a:xfrm>
          <a:prstGeom prst="rect">
            <a:avLst/>
          </a:prstGeom>
        </p:spPr>
      </p:pic>
      <p:pic>
        <p:nvPicPr>
          <p:cNvPr id="48" name="図 47" descr="おもちゃ, 人形, 時計, 部屋 が含まれている画像&#10;&#10;自動的に生成された説明">
            <a:extLst>
              <a:ext uri="{FF2B5EF4-FFF2-40B4-BE49-F238E27FC236}">
                <a16:creationId xmlns:a16="http://schemas.microsoft.com/office/drawing/2014/main" id="{C19C67C1-ECCC-4AAC-B2BE-6F9C930FEC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6446" y="3429000"/>
            <a:ext cx="1836737" cy="1377553"/>
          </a:xfrm>
          <a:prstGeom prst="rect">
            <a:avLst/>
          </a:prstGeom>
        </p:spPr>
      </p:pic>
      <p:sp>
        <p:nvSpPr>
          <p:cNvPr id="50" name="テキスト ボックス 49">
            <a:extLst>
              <a:ext uri="{FF2B5EF4-FFF2-40B4-BE49-F238E27FC236}">
                <a16:creationId xmlns:a16="http://schemas.microsoft.com/office/drawing/2014/main" id="{947F629C-00EA-4B76-9E43-AFF3F960DE5F}"/>
              </a:ext>
            </a:extLst>
          </p:cNvPr>
          <p:cNvSpPr txBox="1"/>
          <p:nvPr/>
        </p:nvSpPr>
        <p:spPr>
          <a:xfrm>
            <a:off x="7208837" y="4641238"/>
            <a:ext cx="646331" cy="369332"/>
          </a:xfrm>
          <a:prstGeom prst="rect">
            <a:avLst/>
          </a:prstGeom>
          <a:noFill/>
        </p:spPr>
        <p:txBody>
          <a:bodyPr wrap="none" rtlCol="0">
            <a:spAutoFit/>
          </a:bodyPr>
          <a:lstStyle/>
          <a:p>
            <a:r>
              <a:rPr kumimoji="1" lang="ja-JP" altLang="en-US" dirty="0"/>
              <a:t>住民</a:t>
            </a:r>
          </a:p>
        </p:txBody>
      </p:sp>
      <p:cxnSp>
        <p:nvCxnSpPr>
          <p:cNvPr id="51" name="直線矢印コネクタ 50">
            <a:extLst>
              <a:ext uri="{FF2B5EF4-FFF2-40B4-BE49-F238E27FC236}">
                <a16:creationId xmlns:a16="http://schemas.microsoft.com/office/drawing/2014/main" id="{5032B42E-7E24-4FEB-A719-4B10E4A823FD}"/>
              </a:ext>
            </a:extLst>
          </p:cNvPr>
          <p:cNvCxnSpPr>
            <a:cxnSpLocks/>
            <a:stCxn id="44" idx="3"/>
            <a:endCxn id="48" idx="1"/>
          </p:cNvCxnSpPr>
          <p:nvPr/>
        </p:nvCxnSpPr>
        <p:spPr>
          <a:xfrm>
            <a:off x="5168521" y="4117777"/>
            <a:ext cx="14079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0E1615C8-B84A-4502-B578-B5635B6E2213}"/>
              </a:ext>
            </a:extLst>
          </p:cNvPr>
          <p:cNvSpPr txBox="1"/>
          <p:nvPr/>
        </p:nvSpPr>
        <p:spPr>
          <a:xfrm>
            <a:off x="3841005" y="4676027"/>
            <a:ext cx="1106393" cy="276999"/>
          </a:xfrm>
          <a:prstGeom prst="rect">
            <a:avLst/>
          </a:prstGeom>
          <a:noFill/>
        </p:spPr>
        <p:txBody>
          <a:bodyPr wrap="none" rtlCol="0">
            <a:spAutoFit/>
          </a:bodyPr>
          <a:lstStyle/>
          <a:p>
            <a:pPr algn="ctr"/>
            <a:r>
              <a:rPr kumimoji="1" lang="ja-JP" altLang="en-US" sz="1200" dirty="0"/>
              <a:t>民間のサービス</a:t>
            </a:r>
          </a:p>
        </p:txBody>
      </p:sp>
      <p:pic>
        <p:nvPicPr>
          <p:cNvPr id="66" name="図 65">
            <a:extLst>
              <a:ext uri="{FF2B5EF4-FFF2-40B4-BE49-F238E27FC236}">
                <a16:creationId xmlns:a16="http://schemas.microsoft.com/office/drawing/2014/main" id="{AB4B8EF1-C220-437B-99FD-B07C6D9C8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008" y="4345753"/>
            <a:ext cx="765931" cy="781250"/>
          </a:xfrm>
          <a:prstGeom prst="rect">
            <a:avLst/>
          </a:prstGeom>
        </p:spPr>
      </p:pic>
      <p:sp>
        <p:nvSpPr>
          <p:cNvPr id="68" name="テキスト ボックス 67">
            <a:extLst>
              <a:ext uri="{FF2B5EF4-FFF2-40B4-BE49-F238E27FC236}">
                <a16:creationId xmlns:a16="http://schemas.microsoft.com/office/drawing/2014/main" id="{E8DFDC6F-6CF2-4E54-A9BB-B47A5B41C8CD}"/>
              </a:ext>
            </a:extLst>
          </p:cNvPr>
          <p:cNvSpPr txBox="1"/>
          <p:nvPr/>
        </p:nvSpPr>
        <p:spPr>
          <a:xfrm>
            <a:off x="5518137" y="4998519"/>
            <a:ext cx="1297150" cy="461665"/>
          </a:xfrm>
          <a:prstGeom prst="rect">
            <a:avLst/>
          </a:prstGeom>
          <a:noFill/>
        </p:spPr>
        <p:txBody>
          <a:bodyPr wrap="none" rtlCol="0">
            <a:spAutoFit/>
          </a:bodyPr>
          <a:lstStyle/>
          <a:p>
            <a:pPr algn="ctr"/>
            <a:r>
              <a:rPr kumimoji="1" lang="ja-JP" altLang="en-US" sz="1200" dirty="0"/>
              <a:t>サービスに</a:t>
            </a:r>
          </a:p>
          <a:p>
            <a:pPr algn="ctr"/>
            <a:r>
              <a:rPr kumimoji="1" lang="ja-JP" altLang="en-US" sz="1200" dirty="0"/>
              <a:t>埋め込まれた情報</a:t>
            </a:r>
          </a:p>
        </p:txBody>
      </p:sp>
      <p:sp>
        <p:nvSpPr>
          <p:cNvPr id="6" name="テキスト ボックス 5">
            <a:extLst>
              <a:ext uri="{FF2B5EF4-FFF2-40B4-BE49-F238E27FC236}">
                <a16:creationId xmlns:a16="http://schemas.microsoft.com/office/drawing/2014/main" id="{70F3C4FC-A0E6-4547-9B58-8128872EC487}"/>
              </a:ext>
            </a:extLst>
          </p:cNvPr>
          <p:cNvSpPr txBox="1"/>
          <p:nvPr/>
        </p:nvSpPr>
        <p:spPr>
          <a:xfrm>
            <a:off x="0" y="6206730"/>
            <a:ext cx="2820003" cy="584775"/>
          </a:xfrm>
          <a:prstGeom prst="rect">
            <a:avLst/>
          </a:prstGeom>
          <a:noFill/>
        </p:spPr>
        <p:txBody>
          <a:bodyPr wrap="none" rtlCol="0">
            <a:spAutoFit/>
          </a:bodyPr>
          <a:lstStyle/>
          <a:p>
            <a:r>
              <a:rPr kumimoji="1" lang="ja-JP" altLang="en-US" sz="800" dirty="0"/>
              <a:t>出所</a:t>
            </a:r>
            <a:r>
              <a:rPr kumimoji="1" lang="en-US" altLang="ja-JP" sz="800" dirty="0"/>
              <a:t>:	</a:t>
            </a:r>
            <a:r>
              <a:rPr kumimoji="1" lang="ja-JP" altLang="en-US" sz="800" dirty="0"/>
              <a:t>「役所」イラスト</a:t>
            </a:r>
            <a:r>
              <a:rPr kumimoji="1" lang="en-US" altLang="ja-JP" sz="800" dirty="0"/>
              <a:t>: SOZAIC https://sozaic.com/</a:t>
            </a:r>
          </a:p>
          <a:p>
            <a:r>
              <a:rPr kumimoji="1" lang="en-US" altLang="ja-JP" sz="800" dirty="0"/>
              <a:t>	Web</a:t>
            </a:r>
            <a:r>
              <a:rPr kumimoji="1" lang="ja-JP" altLang="en-US" sz="800" dirty="0"/>
              <a:t>ページ例</a:t>
            </a:r>
            <a:r>
              <a:rPr kumimoji="1" lang="en-US" altLang="ja-JP" sz="800" dirty="0"/>
              <a:t>: </a:t>
            </a:r>
            <a:r>
              <a:rPr kumimoji="1" lang="ja-JP" altLang="en-US" sz="800" dirty="0"/>
              <a:t>いこーよ </a:t>
            </a:r>
            <a:r>
              <a:rPr kumimoji="1" lang="en-US" altLang="ja-JP" sz="800" dirty="0"/>
              <a:t>https://iko-yo.net/</a:t>
            </a:r>
            <a:endParaRPr kumimoji="1" lang="ja-JP" altLang="en-US" sz="800" dirty="0"/>
          </a:p>
          <a:p>
            <a:r>
              <a:rPr kumimoji="1" lang="en-US" altLang="ja-JP" sz="800" dirty="0"/>
              <a:t>	</a:t>
            </a:r>
            <a:r>
              <a:rPr kumimoji="1" lang="ja-JP" altLang="en-US" sz="800" dirty="0"/>
              <a:t>「住民」イラスト</a:t>
            </a:r>
            <a:r>
              <a:rPr kumimoji="1" lang="en-US" altLang="ja-JP" sz="800" dirty="0"/>
              <a:t>: </a:t>
            </a:r>
            <a:r>
              <a:rPr kumimoji="1" lang="en-US" altLang="ja-JP" sz="800" dirty="0" err="1"/>
              <a:t>IllustAC</a:t>
            </a:r>
            <a:r>
              <a:rPr kumimoji="1" lang="en-US" altLang="ja-JP" sz="800" dirty="0"/>
              <a:t> https://ac-illust.com/</a:t>
            </a:r>
            <a:br>
              <a:rPr kumimoji="1" lang="en-US" altLang="ja-JP" sz="800" dirty="0"/>
            </a:br>
            <a:r>
              <a:rPr kumimoji="1" lang="en-US" altLang="ja-JP" sz="800" dirty="0"/>
              <a:t>	</a:t>
            </a:r>
            <a:r>
              <a:rPr kumimoji="1" lang="ja-JP" altLang="en-US" sz="800" dirty="0"/>
              <a:t>「人」イラスト</a:t>
            </a:r>
            <a:r>
              <a:rPr kumimoji="1" lang="en-US" altLang="ja-JP" sz="800" dirty="0"/>
              <a:t>: </a:t>
            </a:r>
            <a:r>
              <a:rPr kumimoji="1" lang="ja-JP" altLang="en-US" sz="800" dirty="0"/>
              <a:t>いらすとや </a:t>
            </a:r>
            <a:r>
              <a:rPr kumimoji="1" lang="en-US" altLang="ja-JP" sz="800" dirty="0"/>
              <a:t>https://irasutoya.com/</a:t>
            </a:r>
            <a:endParaRPr kumimoji="1" lang="ja-JP" altLang="en-US" sz="800" dirty="0"/>
          </a:p>
        </p:txBody>
      </p:sp>
      <p:pic>
        <p:nvPicPr>
          <p:cNvPr id="19" name="図 18" descr="部屋, 時計 が含まれている画像&#10;&#10;自動的に生成された説明">
            <a:extLst>
              <a:ext uri="{FF2B5EF4-FFF2-40B4-BE49-F238E27FC236}">
                <a16:creationId xmlns:a16="http://schemas.microsoft.com/office/drawing/2014/main" id="{533692E9-9CDF-4DF4-9A9A-3A02E885C2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3028" y="3393457"/>
            <a:ext cx="1054375" cy="1247781"/>
          </a:xfrm>
          <a:prstGeom prst="rect">
            <a:avLst/>
          </a:prstGeom>
        </p:spPr>
      </p:pic>
      <p:pic>
        <p:nvPicPr>
          <p:cNvPr id="20" name="図 19">
            <a:extLst>
              <a:ext uri="{FF2B5EF4-FFF2-40B4-BE49-F238E27FC236}">
                <a16:creationId xmlns:a16="http://schemas.microsoft.com/office/drawing/2014/main" id="{75058FBE-5987-4CAB-AAB5-474CDF26EC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164" y="4320285"/>
            <a:ext cx="765931" cy="781250"/>
          </a:xfrm>
          <a:prstGeom prst="rect">
            <a:avLst/>
          </a:prstGeom>
        </p:spPr>
      </p:pic>
    </p:spTree>
    <p:extLst>
      <p:ext uri="{BB962C8B-B14F-4D97-AF65-F5344CB8AC3E}">
        <p14:creationId xmlns:p14="http://schemas.microsoft.com/office/powerpoint/2010/main" val="110320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lstStyle/>
          <a:p>
            <a:r>
              <a:rPr lang="ja-JP" altLang="en-US" dirty="0"/>
              <a:t>「とりあえず公開」から「サービスを想定した公開」へ</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38"/>
            <a:ext cx="8728075" cy="2215631"/>
          </a:xfrm>
        </p:spPr>
        <p:txBody>
          <a:bodyPr>
            <a:normAutofit fontScale="85000" lnSpcReduction="20000"/>
          </a:bodyPr>
          <a:lstStyle/>
          <a:p>
            <a:pPr>
              <a:lnSpc>
                <a:spcPct val="120000"/>
              </a:lnSpc>
            </a:pPr>
            <a:r>
              <a:rPr lang="ja-JP" altLang="en-US" dirty="0"/>
              <a:t>最終ゴールは、「予想もしない使われ方をするので、データは公開しよう」という、オープン・バイ・デフォルトです。</a:t>
            </a:r>
          </a:p>
          <a:p>
            <a:pPr>
              <a:lnSpc>
                <a:spcPct val="120000"/>
              </a:lnSpc>
            </a:pPr>
            <a:r>
              <a:rPr lang="ja-JP" altLang="en-US" dirty="0"/>
              <a:t>これまで、これを実現するための第一段階として、オープンデータにできるだけ簡単に取り組めるために、既に</a:t>
            </a:r>
            <a:r>
              <a:rPr lang="en-US" altLang="ja-JP" dirty="0"/>
              <a:t>Web</a:t>
            </a:r>
            <a:r>
              <a:rPr lang="ja-JP" altLang="en-US" dirty="0"/>
              <a:t>サイトなどで公開しているデータを二次利用しやすくするための、１）ライセンス（</a:t>
            </a:r>
            <a:r>
              <a:rPr lang="en-US" altLang="ja-JP" dirty="0"/>
              <a:t>CC BY</a:t>
            </a:r>
            <a:r>
              <a:rPr lang="ja-JP" altLang="en-US" dirty="0"/>
              <a:t>など）、２）データ形式（</a:t>
            </a:r>
            <a:r>
              <a:rPr lang="en-US" altLang="ja-JP" dirty="0"/>
              <a:t>CSV</a:t>
            </a:r>
            <a:r>
              <a:rPr lang="ja-JP" altLang="en-US" dirty="0"/>
              <a:t>など）の整備の変更を中心に取り組んできました。</a:t>
            </a:r>
          </a:p>
          <a:p>
            <a:pPr>
              <a:lnSpc>
                <a:spcPct val="120000"/>
              </a:lnSpc>
            </a:pPr>
            <a:r>
              <a:rPr lang="ja-JP" altLang="en-US" dirty="0"/>
              <a:t>これからは、データ活用を促進するための第二段階として、データ公開側だけでなく、データを活用する側を想定したアプローチが必要となります。</a:t>
            </a:r>
          </a:p>
        </p:txBody>
      </p:sp>
      <p:pic>
        <p:nvPicPr>
          <p:cNvPr id="1026" name="Picture 2">
            <a:extLst>
              <a:ext uri="{FF2B5EF4-FFF2-40B4-BE49-F238E27FC236}">
                <a16:creationId xmlns:a16="http://schemas.microsoft.com/office/drawing/2014/main" id="{A25337C8-02E9-4A38-924D-F004845EE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0" y="3146179"/>
            <a:ext cx="6637920" cy="343650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9F9D9E87-AE8F-4E6B-ABAA-E2C196DBC02B}"/>
              </a:ext>
            </a:extLst>
          </p:cNvPr>
          <p:cNvSpPr/>
          <p:nvPr/>
        </p:nvSpPr>
        <p:spPr>
          <a:xfrm>
            <a:off x="35496" y="6582686"/>
            <a:ext cx="8660829" cy="276999"/>
          </a:xfrm>
          <a:prstGeom prst="rect">
            <a:avLst/>
          </a:prstGeom>
        </p:spPr>
        <p:txBody>
          <a:bodyPr wrap="square">
            <a:spAutoFit/>
          </a:bodyPr>
          <a:lstStyle/>
          <a:p>
            <a:r>
              <a:rPr lang="ja-JP" altLang="en-US" sz="1200" dirty="0"/>
              <a:t>出所</a:t>
            </a:r>
            <a:r>
              <a:rPr lang="en-US" altLang="ja-JP" sz="1200" dirty="0"/>
              <a:t>: VLED </a:t>
            </a:r>
            <a:r>
              <a:rPr lang="ja-JP" altLang="en-US" sz="1200" dirty="0"/>
              <a:t>「サービスオリエンテッド・オープンデータ」 ～ オープンデータは第二段階へ ～ </a:t>
            </a:r>
            <a:r>
              <a:rPr lang="en-US" altLang="ja-JP" sz="1100" dirty="0"/>
              <a:t>http://www.vled.or.jp/column/2016/001395/</a:t>
            </a:r>
            <a:endParaRPr lang="ja-JP" altLang="en-US" sz="1200" dirty="0"/>
          </a:p>
        </p:txBody>
      </p:sp>
      <p:sp>
        <p:nvSpPr>
          <p:cNvPr id="7" name="テキスト プレースホルダー 4">
            <a:extLst>
              <a:ext uri="{FF2B5EF4-FFF2-40B4-BE49-F238E27FC236}">
                <a16:creationId xmlns:a16="http://schemas.microsoft.com/office/drawing/2014/main" id="{ED80E606-D6D1-4B1B-BAC2-6A51CD055CFA}"/>
              </a:ext>
            </a:extLst>
          </p:cNvPr>
          <p:cNvSpPr>
            <a:spLocks noGrp="1"/>
          </p:cNvSpPr>
          <p:nvPr>
            <p:ph type="body" sz="quarter" idx="13"/>
          </p:nvPr>
        </p:nvSpPr>
        <p:spPr>
          <a:xfrm>
            <a:off x="207963" y="30163"/>
            <a:ext cx="7537450" cy="217487"/>
          </a:xfrm>
        </p:spPr>
        <p:txBody>
          <a:bodyPr/>
          <a:lstStyle/>
          <a:p>
            <a:r>
              <a:rPr kumimoji="1" lang="ja-JP" altLang="en-US" dirty="0"/>
              <a:t>１</a:t>
            </a:r>
            <a:r>
              <a:rPr kumimoji="1" lang="en-US" altLang="ja-JP" dirty="0"/>
              <a:t>. </a:t>
            </a:r>
            <a:r>
              <a:rPr kumimoji="1" lang="ja-JP" altLang="en-US" dirty="0"/>
              <a:t>はじめに ～オープンデータ研修（応用編）の目的～</a:t>
            </a:r>
          </a:p>
          <a:p>
            <a:endParaRPr kumimoji="1" lang="ja-JP" altLang="en-US" dirty="0"/>
          </a:p>
        </p:txBody>
      </p:sp>
    </p:spTree>
    <p:extLst>
      <p:ext uri="{BB962C8B-B14F-4D97-AF65-F5344CB8AC3E}">
        <p14:creationId xmlns:p14="http://schemas.microsoft.com/office/powerpoint/2010/main" val="1335393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6516528"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はじめに ～オープンデータ研修（応用編）の目的～</a:t>
            </a:r>
          </a:p>
        </p:txBody>
      </p:sp>
      <p:sp>
        <p:nvSpPr>
          <p:cNvPr id="7" name="Text Box 31">
            <a:extLst>
              <a:ext uri="{FF2B5EF4-FFF2-40B4-BE49-F238E27FC236}">
                <a16:creationId xmlns:a16="http://schemas.microsoft.com/office/drawing/2014/main" id="{2AA45135-99A0-4D96-8159-29900E9825E7}"/>
              </a:ext>
            </a:extLst>
          </p:cNvPr>
          <p:cNvSpPr txBox="1">
            <a:spLocks noChangeArrowheads="1"/>
          </p:cNvSpPr>
          <p:nvPr/>
        </p:nvSpPr>
        <p:spPr bwMode="gray">
          <a:xfrm>
            <a:off x="566738" y="3677429"/>
            <a:ext cx="6333785"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２</a:t>
            </a:r>
            <a:r>
              <a:rPr lang="en-US" altLang="ja-JP" sz="2200" dirty="0">
                <a:latin typeface="+mj-ea"/>
                <a:ea typeface="+mj-ea"/>
              </a:rPr>
              <a:t>.</a:t>
            </a:r>
            <a:r>
              <a:rPr lang="ja-JP" altLang="en-US" sz="2200" dirty="0">
                <a:latin typeface="+mj-ea"/>
                <a:ea typeface="+mj-ea"/>
              </a:rPr>
              <a:t> 住民にサービスを提供するための「推奨データセット」</a:t>
            </a:r>
          </a:p>
        </p:txBody>
      </p:sp>
      <p:sp>
        <p:nvSpPr>
          <p:cNvPr id="3" name="Text Box 31">
            <a:extLst>
              <a:ext uri="{FF2B5EF4-FFF2-40B4-BE49-F238E27FC236}">
                <a16:creationId xmlns:a16="http://schemas.microsoft.com/office/drawing/2014/main" id="{B963EF78-4595-41B5-ABD5-46A97A549168}"/>
              </a:ext>
            </a:extLst>
          </p:cNvPr>
          <p:cNvSpPr txBox="1">
            <a:spLocks noChangeArrowheads="1"/>
          </p:cNvSpPr>
          <p:nvPr/>
        </p:nvSpPr>
        <p:spPr bwMode="gray">
          <a:xfrm>
            <a:off x="566738" y="4668029"/>
            <a:ext cx="6619120"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４</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推奨データセットを用いたデータ作成・公開・活用手法</a:t>
            </a:r>
          </a:p>
        </p:txBody>
      </p:sp>
      <p:sp>
        <p:nvSpPr>
          <p:cNvPr id="4" name="Text Box 31">
            <a:extLst>
              <a:ext uri="{FF2B5EF4-FFF2-40B4-BE49-F238E27FC236}">
                <a16:creationId xmlns:a16="http://schemas.microsoft.com/office/drawing/2014/main" id="{10DB566C-5628-48D6-95BE-B4CEA9B11252}"/>
              </a:ext>
            </a:extLst>
          </p:cNvPr>
          <p:cNvSpPr txBox="1">
            <a:spLocks noChangeArrowheads="1"/>
          </p:cNvSpPr>
          <p:nvPr/>
        </p:nvSpPr>
        <p:spPr bwMode="gray">
          <a:xfrm>
            <a:off x="566738" y="4176222"/>
            <a:ext cx="422263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推奨データセットとその活用事例</a:t>
            </a:r>
          </a:p>
        </p:txBody>
      </p:sp>
      <p:sp>
        <p:nvSpPr>
          <p:cNvPr id="2" name="Text Box 31">
            <a:extLst>
              <a:ext uri="{FF2B5EF4-FFF2-40B4-BE49-F238E27FC236}">
                <a16:creationId xmlns:a16="http://schemas.microsoft.com/office/drawing/2014/main" id="{1BF61E67-F238-4711-B115-7A4608B698D8}"/>
              </a:ext>
            </a:extLst>
          </p:cNvPr>
          <p:cNvSpPr txBox="1">
            <a:spLocks noChangeArrowheads="1"/>
          </p:cNvSpPr>
          <p:nvPr/>
        </p:nvSpPr>
        <p:spPr bwMode="gray">
          <a:xfrm>
            <a:off x="566737" y="5159836"/>
            <a:ext cx="197522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５</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困ったときは</a:t>
            </a:r>
          </a:p>
        </p:txBody>
      </p:sp>
    </p:spTree>
    <p:extLst>
      <p:ext uri="{BB962C8B-B14F-4D97-AF65-F5344CB8AC3E}">
        <p14:creationId xmlns:p14="http://schemas.microsoft.com/office/powerpoint/2010/main" val="4192559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DC4E11-A0FB-47DE-9BFC-4E5594104B3B}"/>
              </a:ext>
            </a:extLst>
          </p:cNvPr>
          <p:cNvSpPr>
            <a:spLocks noGrp="1"/>
          </p:cNvSpPr>
          <p:nvPr>
            <p:ph type="title"/>
          </p:nvPr>
        </p:nvSpPr>
        <p:spPr/>
        <p:txBody>
          <a:bodyPr/>
          <a:lstStyle/>
          <a:p>
            <a:r>
              <a:rPr kumimoji="1" lang="ja-JP" altLang="en-US" dirty="0"/>
              <a:t>サービスを想定したデータ公開</a:t>
            </a:r>
          </a:p>
        </p:txBody>
      </p:sp>
      <p:sp>
        <p:nvSpPr>
          <p:cNvPr id="4" name="テキスト プレースホルダー 3">
            <a:extLst>
              <a:ext uri="{FF2B5EF4-FFF2-40B4-BE49-F238E27FC236}">
                <a16:creationId xmlns:a16="http://schemas.microsoft.com/office/drawing/2014/main" id="{23A2A88D-2B8F-4F51-9277-0F2D9FFB1BFE}"/>
              </a:ext>
            </a:extLst>
          </p:cNvPr>
          <p:cNvSpPr>
            <a:spLocks noGrp="1"/>
          </p:cNvSpPr>
          <p:nvPr>
            <p:ph type="body" sz="quarter" idx="13"/>
          </p:nvPr>
        </p:nvSpPr>
        <p:spPr/>
        <p:txBody>
          <a:bodyPr/>
          <a:lstStyle/>
          <a:p>
            <a:r>
              <a:rPr kumimoji="1" lang="ja-JP" altLang="en-US" dirty="0"/>
              <a:t>２</a:t>
            </a:r>
            <a:r>
              <a:rPr kumimoji="1" lang="en-US" altLang="ja-JP" dirty="0"/>
              <a:t>. </a:t>
            </a:r>
            <a:r>
              <a:rPr kumimoji="1" lang="ja-JP" altLang="en-US" dirty="0"/>
              <a:t>住民にサービスを提供するための「推奨データセット」</a:t>
            </a:r>
          </a:p>
          <a:p>
            <a:endParaRPr kumimoji="1" lang="ja-JP" altLang="en-US" dirty="0"/>
          </a:p>
        </p:txBody>
      </p:sp>
      <p:sp>
        <p:nvSpPr>
          <p:cNvPr id="5" name="テキスト プレースホルダー 4">
            <a:extLst>
              <a:ext uri="{FF2B5EF4-FFF2-40B4-BE49-F238E27FC236}">
                <a16:creationId xmlns:a16="http://schemas.microsoft.com/office/drawing/2014/main" id="{E9EAF218-1482-4E13-BF17-8EBDE330128C}"/>
              </a:ext>
            </a:extLst>
          </p:cNvPr>
          <p:cNvSpPr>
            <a:spLocks noGrp="1"/>
          </p:cNvSpPr>
          <p:nvPr>
            <p:ph type="body" sz="quarter" idx="14"/>
          </p:nvPr>
        </p:nvSpPr>
        <p:spPr>
          <a:xfrm>
            <a:off x="207963" y="884238"/>
            <a:ext cx="8728075" cy="752747"/>
          </a:xfrm>
        </p:spPr>
        <p:txBody>
          <a:bodyPr>
            <a:normAutofit/>
          </a:bodyPr>
          <a:lstStyle/>
          <a:p>
            <a:r>
              <a:rPr kumimoji="1" lang="ja-JP" altLang="en-US" dirty="0"/>
              <a:t>人々が日々使っているサービスを用いて情報を届けることにより</a:t>
            </a:r>
            <a:br>
              <a:rPr kumimoji="1" lang="ja-JP" altLang="en-US" dirty="0"/>
            </a:br>
            <a:r>
              <a:rPr kumimoji="1" lang="ja-JP" altLang="en-US" dirty="0"/>
              <a:t>情報が住民に届きやすくなります。</a:t>
            </a:r>
          </a:p>
        </p:txBody>
      </p:sp>
      <p:pic>
        <p:nvPicPr>
          <p:cNvPr id="11" name="図 10">
            <a:extLst>
              <a:ext uri="{FF2B5EF4-FFF2-40B4-BE49-F238E27FC236}">
                <a16:creationId xmlns:a16="http://schemas.microsoft.com/office/drawing/2014/main" id="{1168EE57-DF59-4B85-B9DE-5EA528690B2C}"/>
              </a:ext>
            </a:extLst>
          </p:cNvPr>
          <p:cNvPicPr>
            <a:picLocks noChangeAspect="1"/>
          </p:cNvPicPr>
          <p:nvPr/>
        </p:nvPicPr>
        <p:blipFill>
          <a:blip r:embed="rId2"/>
          <a:stretch>
            <a:fillRect/>
          </a:stretch>
        </p:blipFill>
        <p:spPr>
          <a:xfrm>
            <a:off x="131763" y="3255582"/>
            <a:ext cx="3568548" cy="2379032"/>
          </a:xfrm>
          <a:prstGeom prst="rect">
            <a:avLst/>
          </a:prstGeom>
        </p:spPr>
      </p:pic>
      <p:pic>
        <p:nvPicPr>
          <p:cNvPr id="13" name="図 12">
            <a:extLst>
              <a:ext uri="{FF2B5EF4-FFF2-40B4-BE49-F238E27FC236}">
                <a16:creationId xmlns:a16="http://schemas.microsoft.com/office/drawing/2014/main" id="{6DE57E63-6CD6-48F1-B3D6-B2EC54DF0F60}"/>
              </a:ext>
            </a:extLst>
          </p:cNvPr>
          <p:cNvPicPr>
            <a:picLocks noChangeAspect="1"/>
          </p:cNvPicPr>
          <p:nvPr/>
        </p:nvPicPr>
        <p:blipFill>
          <a:blip r:embed="rId3"/>
          <a:stretch>
            <a:fillRect/>
          </a:stretch>
        </p:blipFill>
        <p:spPr>
          <a:xfrm>
            <a:off x="3831374" y="3255582"/>
            <a:ext cx="1459917" cy="2340760"/>
          </a:xfrm>
          <a:prstGeom prst="rect">
            <a:avLst/>
          </a:prstGeom>
        </p:spPr>
      </p:pic>
      <p:pic>
        <p:nvPicPr>
          <p:cNvPr id="15" name="図 14">
            <a:extLst>
              <a:ext uri="{FF2B5EF4-FFF2-40B4-BE49-F238E27FC236}">
                <a16:creationId xmlns:a16="http://schemas.microsoft.com/office/drawing/2014/main" id="{94E759EB-8710-4555-9029-4E16423F5787}"/>
              </a:ext>
            </a:extLst>
          </p:cNvPr>
          <p:cNvPicPr>
            <a:picLocks noChangeAspect="1"/>
          </p:cNvPicPr>
          <p:nvPr/>
        </p:nvPicPr>
        <p:blipFill>
          <a:blip r:embed="rId4"/>
          <a:stretch>
            <a:fillRect/>
          </a:stretch>
        </p:blipFill>
        <p:spPr>
          <a:xfrm>
            <a:off x="5480547" y="3265108"/>
            <a:ext cx="3559360" cy="2331234"/>
          </a:xfrm>
          <a:prstGeom prst="rect">
            <a:avLst/>
          </a:prstGeom>
        </p:spPr>
      </p:pic>
      <p:sp>
        <p:nvSpPr>
          <p:cNvPr id="17" name="テキスト ボックス 16">
            <a:extLst>
              <a:ext uri="{FF2B5EF4-FFF2-40B4-BE49-F238E27FC236}">
                <a16:creationId xmlns:a16="http://schemas.microsoft.com/office/drawing/2014/main" id="{186484E3-A15B-405C-99AA-6793C9005C49}"/>
              </a:ext>
            </a:extLst>
          </p:cNvPr>
          <p:cNvSpPr txBox="1"/>
          <p:nvPr/>
        </p:nvSpPr>
        <p:spPr>
          <a:xfrm>
            <a:off x="202293" y="5656526"/>
            <a:ext cx="3427488" cy="338554"/>
          </a:xfrm>
          <a:prstGeom prst="rect">
            <a:avLst/>
          </a:prstGeom>
          <a:noFill/>
        </p:spPr>
        <p:txBody>
          <a:bodyPr wrap="square">
            <a:spAutoFit/>
          </a:bodyPr>
          <a:lstStyle/>
          <a:p>
            <a:pPr algn="ctr"/>
            <a:r>
              <a:rPr lang="ja-JP" altLang="en-US" sz="1600" dirty="0">
                <a:latin typeface="+mn-ea"/>
                <a:cs typeface="ヒラギノ角ゴ ProN W6"/>
              </a:rPr>
              <a:t>子供とおでかけサービス「いこーよ」</a:t>
            </a:r>
            <a:endParaRPr kumimoji="1" lang="ja-JP" altLang="en-US" sz="1600" baseline="30000" dirty="0">
              <a:latin typeface="+mn-ea"/>
              <a:ea typeface="+mn-ea"/>
              <a:cs typeface="ヒラギノ角ゴ ProN W6"/>
            </a:endParaRPr>
          </a:p>
        </p:txBody>
      </p:sp>
      <p:sp>
        <p:nvSpPr>
          <p:cNvPr id="19" name="テキスト ボックス 18">
            <a:extLst>
              <a:ext uri="{FF2B5EF4-FFF2-40B4-BE49-F238E27FC236}">
                <a16:creationId xmlns:a16="http://schemas.microsoft.com/office/drawing/2014/main" id="{4FB42E94-7B91-4059-BF4C-AEADF6741C7E}"/>
              </a:ext>
            </a:extLst>
          </p:cNvPr>
          <p:cNvSpPr txBox="1"/>
          <p:nvPr/>
        </p:nvSpPr>
        <p:spPr>
          <a:xfrm>
            <a:off x="3525053" y="5634614"/>
            <a:ext cx="2072558" cy="584775"/>
          </a:xfrm>
          <a:prstGeom prst="rect">
            <a:avLst/>
          </a:prstGeom>
          <a:noFill/>
        </p:spPr>
        <p:txBody>
          <a:bodyPr wrap="square">
            <a:spAutoFit/>
          </a:bodyPr>
          <a:lstStyle/>
          <a:p>
            <a:pPr algn="ctr"/>
            <a:r>
              <a:rPr kumimoji="1" lang="ja-JP" altLang="en-US" sz="1600" dirty="0"/>
              <a:t>介護情報検索サービス</a:t>
            </a:r>
          </a:p>
          <a:p>
            <a:pPr algn="ctr"/>
            <a:r>
              <a:rPr kumimoji="1" lang="ja-JP" altLang="en-US" sz="1600" dirty="0"/>
              <a:t>「ミルモ」</a:t>
            </a:r>
            <a:endParaRPr kumimoji="1" lang="ja-JP" altLang="en-US" sz="1600" baseline="30000" dirty="0"/>
          </a:p>
        </p:txBody>
      </p:sp>
      <p:sp>
        <p:nvSpPr>
          <p:cNvPr id="21" name="テキスト ボックス 20">
            <a:extLst>
              <a:ext uri="{FF2B5EF4-FFF2-40B4-BE49-F238E27FC236}">
                <a16:creationId xmlns:a16="http://schemas.microsoft.com/office/drawing/2014/main" id="{8F4E15EC-F7BE-43C2-93CB-3CE09CE29440}"/>
              </a:ext>
            </a:extLst>
          </p:cNvPr>
          <p:cNvSpPr txBox="1"/>
          <p:nvPr/>
        </p:nvSpPr>
        <p:spPr>
          <a:xfrm>
            <a:off x="5977547" y="5596342"/>
            <a:ext cx="2565359" cy="584775"/>
          </a:xfrm>
          <a:prstGeom prst="rect">
            <a:avLst/>
          </a:prstGeom>
          <a:noFill/>
        </p:spPr>
        <p:txBody>
          <a:bodyPr wrap="square">
            <a:spAutoFit/>
          </a:bodyPr>
          <a:lstStyle/>
          <a:p>
            <a:pPr algn="ctr"/>
            <a:r>
              <a:rPr kumimoji="1" lang="ja-JP" altLang="en-US" sz="1600" dirty="0"/>
              <a:t>乗換案内サービス</a:t>
            </a:r>
          </a:p>
          <a:p>
            <a:pPr algn="ctr"/>
            <a:r>
              <a:rPr kumimoji="1" lang="ja-JP" altLang="en-US" sz="1600" dirty="0"/>
              <a:t>（上記は</a:t>
            </a:r>
            <a:r>
              <a:rPr kumimoji="1" lang="en-US" altLang="ja-JP" sz="1600" dirty="0"/>
              <a:t>Google Maps</a:t>
            </a:r>
            <a:r>
              <a:rPr kumimoji="1" lang="ja-JP" altLang="en-US" sz="1600" dirty="0"/>
              <a:t>）</a:t>
            </a:r>
          </a:p>
        </p:txBody>
      </p:sp>
      <p:sp>
        <p:nvSpPr>
          <p:cNvPr id="7" name="四角形: 角を丸くする 6">
            <a:extLst>
              <a:ext uri="{FF2B5EF4-FFF2-40B4-BE49-F238E27FC236}">
                <a16:creationId xmlns:a16="http://schemas.microsoft.com/office/drawing/2014/main" id="{9CF54557-CC90-4311-8AAC-0280BB801453}"/>
              </a:ext>
            </a:extLst>
          </p:cNvPr>
          <p:cNvSpPr/>
          <p:nvPr/>
        </p:nvSpPr>
        <p:spPr>
          <a:xfrm>
            <a:off x="939724" y="2031707"/>
            <a:ext cx="1952625" cy="6134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子育て世代向け</a:t>
            </a:r>
          </a:p>
          <a:p>
            <a:pPr algn="ctr"/>
            <a:r>
              <a:rPr kumimoji="1" lang="ja-JP" altLang="en-US" dirty="0"/>
              <a:t>サービス</a:t>
            </a:r>
          </a:p>
        </p:txBody>
      </p:sp>
      <p:sp>
        <p:nvSpPr>
          <p:cNvPr id="8" name="四角形: 角を丸くする 7">
            <a:extLst>
              <a:ext uri="{FF2B5EF4-FFF2-40B4-BE49-F238E27FC236}">
                <a16:creationId xmlns:a16="http://schemas.microsoft.com/office/drawing/2014/main" id="{196C9293-C175-433F-91EF-C0F5492A311D}"/>
              </a:ext>
            </a:extLst>
          </p:cNvPr>
          <p:cNvSpPr/>
          <p:nvPr/>
        </p:nvSpPr>
        <p:spPr>
          <a:xfrm>
            <a:off x="3585019" y="2030238"/>
            <a:ext cx="1952625" cy="6134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介護支援サービス</a:t>
            </a:r>
          </a:p>
        </p:txBody>
      </p:sp>
      <p:sp>
        <p:nvSpPr>
          <p:cNvPr id="9" name="四角形: 角を丸くする 8">
            <a:extLst>
              <a:ext uri="{FF2B5EF4-FFF2-40B4-BE49-F238E27FC236}">
                <a16:creationId xmlns:a16="http://schemas.microsoft.com/office/drawing/2014/main" id="{97FCADA1-9EBC-4195-8F2A-348AF4C922DA}"/>
              </a:ext>
            </a:extLst>
          </p:cNvPr>
          <p:cNvSpPr/>
          <p:nvPr/>
        </p:nvSpPr>
        <p:spPr>
          <a:xfrm>
            <a:off x="5780980" y="2030238"/>
            <a:ext cx="2958491" cy="6134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コミュニティバスを利用した</a:t>
            </a:r>
          </a:p>
          <a:p>
            <a:pPr algn="ctr"/>
            <a:r>
              <a:rPr kumimoji="1" lang="ja-JP" altLang="en-US" dirty="0"/>
              <a:t>市内の案内サービス</a:t>
            </a:r>
          </a:p>
        </p:txBody>
      </p:sp>
      <p:cxnSp>
        <p:nvCxnSpPr>
          <p:cNvPr id="20" name="直線矢印コネクタ 19">
            <a:extLst>
              <a:ext uri="{FF2B5EF4-FFF2-40B4-BE49-F238E27FC236}">
                <a16:creationId xmlns:a16="http://schemas.microsoft.com/office/drawing/2014/main" id="{F84000AD-D2ED-482C-8C58-69E18086058C}"/>
              </a:ext>
            </a:extLst>
          </p:cNvPr>
          <p:cNvCxnSpPr>
            <a:stCxn id="7" idx="2"/>
            <a:endCxn id="11" idx="0"/>
          </p:cNvCxnSpPr>
          <p:nvPr/>
        </p:nvCxnSpPr>
        <p:spPr>
          <a:xfrm>
            <a:off x="1916037" y="2645114"/>
            <a:ext cx="0" cy="610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9064901A-1989-49BB-89DD-EC1225F98937}"/>
              </a:ext>
            </a:extLst>
          </p:cNvPr>
          <p:cNvCxnSpPr>
            <a:cxnSpLocks/>
            <a:stCxn id="8" idx="2"/>
            <a:endCxn id="13" idx="0"/>
          </p:cNvCxnSpPr>
          <p:nvPr/>
        </p:nvCxnSpPr>
        <p:spPr>
          <a:xfrm>
            <a:off x="4561332" y="2643645"/>
            <a:ext cx="1" cy="6119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B7E53CB7-A75B-4D5F-9A37-62DCE88D414B}"/>
              </a:ext>
            </a:extLst>
          </p:cNvPr>
          <p:cNvCxnSpPr>
            <a:cxnSpLocks/>
            <a:stCxn id="9" idx="2"/>
            <a:endCxn id="15" idx="0"/>
          </p:cNvCxnSpPr>
          <p:nvPr/>
        </p:nvCxnSpPr>
        <p:spPr>
          <a:xfrm>
            <a:off x="7260226" y="2643645"/>
            <a:ext cx="1" cy="621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60B0EDDC-8C41-4446-B030-25D625782DA8}"/>
              </a:ext>
            </a:extLst>
          </p:cNvPr>
          <p:cNvSpPr txBox="1"/>
          <p:nvPr/>
        </p:nvSpPr>
        <p:spPr>
          <a:xfrm>
            <a:off x="3792579" y="6208279"/>
            <a:ext cx="5309467" cy="600164"/>
          </a:xfrm>
          <a:prstGeom prst="rect">
            <a:avLst/>
          </a:prstGeom>
          <a:noFill/>
        </p:spPr>
        <p:txBody>
          <a:bodyPr wrap="none" rtlCol="0">
            <a:spAutoFit/>
          </a:bodyPr>
          <a:lstStyle/>
          <a:p>
            <a:r>
              <a:rPr kumimoji="1" lang="ja-JP" altLang="en-US" sz="1100" dirty="0"/>
              <a:t>出所</a:t>
            </a:r>
            <a:r>
              <a:rPr kumimoji="1" lang="en-US" altLang="ja-JP" sz="1100" dirty="0"/>
              <a:t>:	(</a:t>
            </a:r>
            <a:r>
              <a:rPr kumimoji="1" lang="ja-JP" altLang="en-US" sz="1100" dirty="0"/>
              <a:t>左</a:t>
            </a:r>
            <a:r>
              <a:rPr kumimoji="1" lang="en-US" altLang="ja-JP" sz="1100" dirty="0"/>
              <a:t>) </a:t>
            </a:r>
            <a:r>
              <a:rPr kumimoji="1" lang="ja-JP" altLang="en-US" sz="1100" dirty="0"/>
              <a:t>いこーよ </a:t>
            </a:r>
            <a:r>
              <a:rPr kumimoji="1" lang="en-US" altLang="ja-JP" sz="1100" dirty="0"/>
              <a:t>https://iko-yo.net/</a:t>
            </a:r>
            <a:br>
              <a:rPr kumimoji="1" lang="en-US" altLang="ja-JP" sz="1100" dirty="0"/>
            </a:br>
            <a:r>
              <a:rPr kumimoji="1" lang="en-US" altLang="ja-JP" sz="1100" dirty="0"/>
              <a:t>	(</a:t>
            </a:r>
            <a:r>
              <a:rPr kumimoji="1" lang="ja-JP" altLang="en-US" sz="1100" dirty="0"/>
              <a:t>中央</a:t>
            </a:r>
            <a:r>
              <a:rPr kumimoji="1" lang="en-US" altLang="ja-JP" sz="1100" dirty="0"/>
              <a:t>) </a:t>
            </a:r>
            <a:r>
              <a:rPr kumimoji="1" lang="ja-JP" altLang="en-US" sz="1100" dirty="0"/>
              <a:t>政府</a:t>
            </a:r>
            <a:r>
              <a:rPr kumimoji="1" lang="en-US" altLang="ja-JP" sz="1100" dirty="0"/>
              <a:t>CIO</a:t>
            </a:r>
            <a:r>
              <a:rPr kumimoji="1" lang="ja-JP" altLang="en-US" sz="1100" dirty="0"/>
              <a:t>ポータル オープンデータ</a:t>
            </a:r>
            <a:r>
              <a:rPr kumimoji="1" lang="en-US" altLang="ja-JP" sz="1100" dirty="0"/>
              <a:t>100 https://cio.go.jp/opendata100</a:t>
            </a:r>
          </a:p>
          <a:p>
            <a:r>
              <a:rPr kumimoji="1" lang="en-US" altLang="ja-JP" sz="1100" dirty="0"/>
              <a:t>	(</a:t>
            </a:r>
            <a:r>
              <a:rPr kumimoji="1" lang="ja-JP" altLang="en-US" sz="1100" dirty="0"/>
              <a:t>右</a:t>
            </a:r>
            <a:r>
              <a:rPr kumimoji="1" lang="en-US" altLang="ja-JP" sz="1100" dirty="0"/>
              <a:t>) Google Maps https://maps.google.com/</a:t>
            </a:r>
          </a:p>
        </p:txBody>
      </p:sp>
    </p:spTree>
    <p:extLst>
      <p:ext uri="{BB962C8B-B14F-4D97-AF65-F5344CB8AC3E}">
        <p14:creationId xmlns:p14="http://schemas.microsoft.com/office/powerpoint/2010/main" val="3983779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DC4E11-A0FB-47DE-9BFC-4E5594104B3B}"/>
              </a:ext>
            </a:extLst>
          </p:cNvPr>
          <p:cNvSpPr>
            <a:spLocks noGrp="1"/>
          </p:cNvSpPr>
          <p:nvPr>
            <p:ph type="title"/>
          </p:nvPr>
        </p:nvSpPr>
        <p:spPr/>
        <p:txBody>
          <a:bodyPr>
            <a:normAutofit/>
          </a:bodyPr>
          <a:lstStyle/>
          <a:p>
            <a:r>
              <a:rPr kumimoji="1" lang="ja-JP" altLang="en-US" sz="2200" dirty="0"/>
              <a:t>サービス事業者に利用されやすいデータとしての「推奨データセット」</a:t>
            </a:r>
          </a:p>
        </p:txBody>
      </p:sp>
      <p:sp>
        <p:nvSpPr>
          <p:cNvPr id="4" name="テキスト プレースホルダー 3">
            <a:extLst>
              <a:ext uri="{FF2B5EF4-FFF2-40B4-BE49-F238E27FC236}">
                <a16:creationId xmlns:a16="http://schemas.microsoft.com/office/drawing/2014/main" id="{23A2A88D-2B8F-4F51-9277-0F2D9FFB1BFE}"/>
              </a:ext>
            </a:extLst>
          </p:cNvPr>
          <p:cNvSpPr>
            <a:spLocks noGrp="1"/>
          </p:cNvSpPr>
          <p:nvPr>
            <p:ph type="body" sz="quarter" idx="13"/>
          </p:nvPr>
        </p:nvSpPr>
        <p:spPr/>
        <p:txBody>
          <a:bodyPr/>
          <a:lstStyle/>
          <a:p>
            <a:r>
              <a:rPr kumimoji="1" lang="ja-JP" altLang="en-US" dirty="0"/>
              <a:t>２</a:t>
            </a:r>
            <a:r>
              <a:rPr kumimoji="1" lang="en-US" altLang="ja-JP" dirty="0"/>
              <a:t>. </a:t>
            </a:r>
            <a:r>
              <a:rPr kumimoji="1" lang="ja-JP" altLang="en-US" dirty="0"/>
              <a:t>住民にサービスを提供するための「推奨データセット」</a:t>
            </a:r>
          </a:p>
          <a:p>
            <a:endParaRPr kumimoji="1" lang="ja-JP" altLang="en-US" dirty="0"/>
          </a:p>
        </p:txBody>
      </p:sp>
      <p:sp>
        <p:nvSpPr>
          <p:cNvPr id="5" name="テキスト プレースホルダー 4">
            <a:extLst>
              <a:ext uri="{FF2B5EF4-FFF2-40B4-BE49-F238E27FC236}">
                <a16:creationId xmlns:a16="http://schemas.microsoft.com/office/drawing/2014/main" id="{E9EAF218-1482-4E13-BF17-8EBDE330128C}"/>
              </a:ext>
            </a:extLst>
          </p:cNvPr>
          <p:cNvSpPr>
            <a:spLocks noGrp="1"/>
          </p:cNvSpPr>
          <p:nvPr>
            <p:ph type="body" sz="quarter" idx="14"/>
          </p:nvPr>
        </p:nvSpPr>
        <p:spPr>
          <a:xfrm>
            <a:off x="207963" y="884238"/>
            <a:ext cx="8812894" cy="1030287"/>
          </a:xfrm>
        </p:spPr>
        <p:txBody>
          <a:bodyPr>
            <a:normAutofit fontScale="92500"/>
          </a:bodyPr>
          <a:lstStyle/>
          <a:p>
            <a:r>
              <a:rPr kumimoji="1" lang="ja-JP" altLang="en-US" dirty="0"/>
              <a:t>各自治体がばらばらのフォーマットで公開すると、民間サービス側で変換の手間が発生します。</a:t>
            </a:r>
          </a:p>
          <a:p>
            <a:r>
              <a:rPr kumimoji="1" lang="zh-TW" altLang="en-US" dirty="0"/>
              <a:t>内閣官房情報通信技術（</a:t>
            </a:r>
            <a:r>
              <a:rPr kumimoji="1" lang="en-US" altLang="zh-TW" dirty="0"/>
              <a:t>IT</a:t>
            </a:r>
            <a:r>
              <a:rPr kumimoji="1" lang="zh-TW" altLang="en-US" dirty="0"/>
              <a:t>）総合戦略室</a:t>
            </a:r>
            <a:r>
              <a:rPr kumimoji="1" lang="ja-JP" altLang="en-US" dirty="0"/>
              <a:t>が、公開することが望ましいデータと</a:t>
            </a:r>
            <a:br>
              <a:rPr kumimoji="1" lang="ja-JP" altLang="en-US" dirty="0"/>
            </a:br>
            <a:r>
              <a:rPr kumimoji="1" lang="ja-JP" altLang="en-US" dirty="0"/>
              <a:t>フォーマットをまとめています。これが</a:t>
            </a:r>
            <a:r>
              <a:rPr kumimoji="1" lang="ja-JP" altLang="en-US" b="1" dirty="0">
                <a:solidFill>
                  <a:schemeClr val="accent2"/>
                </a:solidFill>
              </a:rPr>
              <a:t>推奨データセット</a:t>
            </a:r>
            <a:r>
              <a:rPr kumimoji="1" lang="ja-JP" altLang="en-US" dirty="0"/>
              <a:t>です。</a:t>
            </a:r>
          </a:p>
        </p:txBody>
      </p:sp>
      <p:pic>
        <p:nvPicPr>
          <p:cNvPr id="13" name="図 12">
            <a:extLst>
              <a:ext uri="{FF2B5EF4-FFF2-40B4-BE49-F238E27FC236}">
                <a16:creationId xmlns:a16="http://schemas.microsoft.com/office/drawing/2014/main" id="{1743B143-5385-4B07-9307-022E993589B7}"/>
              </a:ext>
            </a:extLst>
          </p:cNvPr>
          <p:cNvPicPr>
            <a:picLocks noChangeAspect="1"/>
          </p:cNvPicPr>
          <p:nvPr/>
        </p:nvPicPr>
        <p:blipFill>
          <a:blip r:embed="rId2"/>
          <a:stretch>
            <a:fillRect/>
          </a:stretch>
        </p:blipFill>
        <p:spPr>
          <a:xfrm>
            <a:off x="112713" y="2263783"/>
            <a:ext cx="3568548" cy="2379032"/>
          </a:xfrm>
          <a:prstGeom prst="rect">
            <a:avLst/>
          </a:prstGeom>
        </p:spPr>
      </p:pic>
      <p:pic>
        <p:nvPicPr>
          <p:cNvPr id="15" name="図 14">
            <a:extLst>
              <a:ext uri="{FF2B5EF4-FFF2-40B4-BE49-F238E27FC236}">
                <a16:creationId xmlns:a16="http://schemas.microsoft.com/office/drawing/2014/main" id="{D490CEB8-A9CA-46C0-8C0E-6B65C980D081}"/>
              </a:ext>
            </a:extLst>
          </p:cNvPr>
          <p:cNvPicPr>
            <a:picLocks noChangeAspect="1"/>
          </p:cNvPicPr>
          <p:nvPr/>
        </p:nvPicPr>
        <p:blipFill>
          <a:blip r:embed="rId3"/>
          <a:stretch>
            <a:fillRect/>
          </a:stretch>
        </p:blipFill>
        <p:spPr>
          <a:xfrm>
            <a:off x="3812324" y="2263783"/>
            <a:ext cx="1459917" cy="2340760"/>
          </a:xfrm>
          <a:prstGeom prst="rect">
            <a:avLst/>
          </a:prstGeom>
        </p:spPr>
      </p:pic>
      <p:pic>
        <p:nvPicPr>
          <p:cNvPr id="17" name="図 16">
            <a:extLst>
              <a:ext uri="{FF2B5EF4-FFF2-40B4-BE49-F238E27FC236}">
                <a16:creationId xmlns:a16="http://schemas.microsoft.com/office/drawing/2014/main" id="{AFB39B25-2F8F-46FF-B15E-79D9D493BCDB}"/>
              </a:ext>
            </a:extLst>
          </p:cNvPr>
          <p:cNvPicPr>
            <a:picLocks noChangeAspect="1"/>
          </p:cNvPicPr>
          <p:nvPr/>
        </p:nvPicPr>
        <p:blipFill>
          <a:blip r:embed="rId4"/>
          <a:stretch>
            <a:fillRect/>
          </a:stretch>
        </p:blipFill>
        <p:spPr>
          <a:xfrm>
            <a:off x="5461497" y="2273309"/>
            <a:ext cx="3559360" cy="2331234"/>
          </a:xfrm>
          <a:prstGeom prst="rect">
            <a:avLst/>
          </a:prstGeom>
        </p:spPr>
      </p:pic>
      <p:sp>
        <p:nvSpPr>
          <p:cNvPr id="19" name="テキスト ボックス 18">
            <a:extLst>
              <a:ext uri="{FF2B5EF4-FFF2-40B4-BE49-F238E27FC236}">
                <a16:creationId xmlns:a16="http://schemas.microsoft.com/office/drawing/2014/main" id="{84178A5E-074A-4BBF-8AC2-8B7C1420EB15}"/>
              </a:ext>
            </a:extLst>
          </p:cNvPr>
          <p:cNvSpPr txBox="1"/>
          <p:nvPr/>
        </p:nvSpPr>
        <p:spPr>
          <a:xfrm>
            <a:off x="183243" y="4664727"/>
            <a:ext cx="3427488" cy="338554"/>
          </a:xfrm>
          <a:prstGeom prst="rect">
            <a:avLst/>
          </a:prstGeom>
          <a:noFill/>
        </p:spPr>
        <p:txBody>
          <a:bodyPr wrap="square">
            <a:spAutoFit/>
          </a:bodyPr>
          <a:lstStyle/>
          <a:p>
            <a:pPr algn="ctr"/>
            <a:r>
              <a:rPr lang="ja-JP" altLang="en-US" sz="1600" dirty="0">
                <a:latin typeface="+mn-ea"/>
                <a:cs typeface="ヒラギノ角ゴ ProN W6"/>
              </a:rPr>
              <a:t>子供とおでかけサービス「いこーよ」</a:t>
            </a:r>
            <a:endParaRPr kumimoji="1" lang="ja-JP" altLang="en-US" sz="1600" baseline="30000" dirty="0">
              <a:latin typeface="+mn-ea"/>
              <a:ea typeface="+mn-ea"/>
              <a:cs typeface="ヒラギノ角ゴ ProN W6"/>
            </a:endParaRPr>
          </a:p>
        </p:txBody>
      </p:sp>
      <p:sp>
        <p:nvSpPr>
          <p:cNvPr id="21" name="テキスト ボックス 20">
            <a:extLst>
              <a:ext uri="{FF2B5EF4-FFF2-40B4-BE49-F238E27FC236}">
                <a16:creationId xmlns:a16="http://schemas.microsoft.com/office/drawing/2014/main" id="{89C91590-8E05-46E7-9D3D-5A45DAB759F4}"/>
              </a:ext>
            </a:extLst>
          </p:cNvPr>
          <p:cNvSpPr txBox="1"/>
          <p:nvPr/>
        </p:nvSpPr>
        <p:spPr>
          <a:xfrm>
            <a:off x="3506003" y="4642815"/>
            <a:ext cx="2072558" cy="584775"/>
          </a:xfrm>
          <a:prstGeom prst="rect">
            <a:avLst/>
          </a:prstGeom>
          <a:noFill/>
        </p:spPr>
        <p:txBody>
          <a:bodyPr wrap="square">
            <a:spAutoFit/>
          </a:bodyPr>
          <a:lstStyle/>
          <a:p>
            <a:pPr algn="ctr"/>
            <a:r>
              <a:rPr kumimoji="1" lang="ja-JP" altLang="en-US" sz="1600" dirty="0"/>
              <a:t>介護情報検索サービス</a:t>
            </a:r>
          </a:p>
          <a:p>
            <a:pPr algn="ctr"/>
            <a:r>
              <a:rPr kumimoji="1" lang="ja-JP" altLang="en-US" sz="1600" dirty="0"/>
              <a:t>「ミルモ」</a:t>
            </a:r>
            <a:endParaRPr kumimoji="1" lang="ja-JP" altLang="en-US" sz="1600" baseline="30000" dirty="0"/>
          </a:p>
        </p:txBody>
      </p:sp>
      <p:sp>
        <p:nvSpPr>
          <p:cNvPr id="23" name="テキスト ボックス 22">
            <a:extLst>
              <a:ext uri="{FF2B5EF4-FFF2-40B4-BE49-F238E27FC236}">
                <a16:creationId xmlns:a16="http://schemas.microsoft.com/office/drawing/2014/main" id="{D0CE302F-C37B-4DE8-ACFC-F274E22983AB}"/>
              </a:ext>
            </a:extLst>
          </p:cNvPr>
          <p:cNvSpPr txBox="1"/>
          <p:nvPr/>
        </p:nvSpPr>
        <p:spPr>
          <a:xfrm>
            <a:off x="5958497" y="4604543"/>
            <a:ext cx="2565359" cy="584775"/>
          </a:xfrm>
          <a:prstGeom prst="rect">
            <a:avLst/>
          </a:prstGeom>
          <a:noFill/>
        </p:spPr>
        <p:txBody>
          <a:bodyPr wrap="square">
            <a:spAutoFit/>
          </a:bodyPr>
          <a:lstStyle/>
          <a:p>
            <a:pPr algn="ctr"/>
            <a:r>
              <a:rPr kumimoji="1" lang="ja-JP" altLang="en-US" sz="1600" dirty="0"/>
              <a:t>乗換案内サービス</a:t>
            </a:r>
          </a:p>
          <a:p>
            <a:pPr algn="ctr"/>
            <a:r>
              <a:rPr kumimoji="1" lang="ja-JP" altLang="en-US" sz="1600" dirty="0"/>
              <a:t>（上記は</a:t>
            </a:r>
            <a:r>
              <a:rPr kumimoji="1" lang="en-US" altLang="ja-JP" sz="1600" dirty="0"/>
              <a:t>Google Maps</a:t>
            </a:r>
            <a:r>
              <a:rPr kumimoji="1" lang="ja-JP" altLang="en-US" sz="1600" dirty="0"/>
              <a:t>）</a:t>
            </a:r>
          </a:p>
        </p:txBody>
      </p:sp>
      <p:sp>
        <p:nvSpPr>
          <p:cNvPr id="25" name="四角形: 角を丸くする 24">
            <a:extLst>
              <a:ext uri="{FF2B5EF4-FFF2-40B4-BE49-F238E27FC236}">
                <a16:creationId xmlns:a16="http://schemas.microsoft.com/office/drawing/2014/main" id="{6BD88D76-E801-4DBA-85F8-BD111D23F84D}"/>
              </a:ext>
            </a:extLst>
          </p:cNvPr>
          <p:cNvSpPr/>
          <p:nvPr/>
        </p:nvSpPr>
        <p:spPr>
          <a:xfrm>
            <a:off x="484189" y="3047787"/>
            <a:ext cx="1681898" cy="406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公共施設情報</a:t>
            </a:r>
          </a:p>
        </p:txBody>
      </p:sp>
      <p:sp>
        <p:nvSpPr>
          <p:cNvPr id="27" name="四角形: 角を丸くする 26">
            <a:extLst>
              <a:ext uri="{FF2B5EF4-FFF2-40B4-BE49-F238E27FC236}">
                <a16:creationId xmlns:a16="http://schemas.microsoft.com/office/drawing/2014/main" id="{65157A12-22C8-4877-9917-26BEAC281A40}"/>
              </a:ext>
            </a:extLst>
          </p:cNvPr>
          <p:cNvSpPr/>
          <p:nvPr/>
        </p:nvSpPr>
        <p:spPr>
          <a:xfrm>
            <a:off x="1928833" y="3727288"/>
            <a:ext cx="1681898" cy="406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イベント情報</a:t>
            </a:r>
          </a:p>
        </p:txBody>
      </p:sp>
      <p:sp>
        <p:nvSpPr>
          <p:cNvPr id="29" name="四角形: 角を丸くする 28">
            <a:extLst>
              <a:ext uri="{FF2B5EF4-FFF2-40B4-BE49-F238E27FC236}">
                <a16:creationId xmlns:a16="http://schemas.microsoft.com/office/drawing/2014/main" id="{6BB5B5B8-5FA1-4F59-9C60-B3CD8843F416}"/>
              </a:ext>
            </a:extLst>
          </p:cNvPr>
          <p:cNvSpPr/>
          <p:nvPr/>
        </p:nvSpPr>
        <p:spPr>
          <a:xfrm>
            <a:off x="3730430" y="3310074"/>
            <a:ext cx="1681898" cy="406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介護施設情報</a:t>
            </a:r>
          </a:p>
        </p:txBody>
      </p:sp>
      <p:sp>
        <p:nvSpPr>
          <p:cNvPr id="31" name="四角形: 角を丸くする 30">
            <a:extLst>
              <a:ext uri="{FF2B5EF4-FFF2-40B4-BE49-F238E27FC236}">
                <a16:creationId xmlns:a16="http://schemas.microsoft.com/office/drawing/2014/main" id="{ACDC9257-FDA0-4838-AA6B-DDBD909A1E9A}"/>
              </a:ext>
            </a:extLst>
          </p:cNvPr>
          <p:cNvSpPr/>
          <p:nvPr/>
        </p:nvSpPr>
        <p:spPr>
          <a:xfrm>
            <a:off x="6400227" y="3296273"/>
            <a:ext cx="1681898" cy="406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公共交通情報</a:t>
            </a:r>
          </a:p>
        </p:txBody>
      </p:sp>
      <p:sp>
        <p:nvSpPr>
          <p:cNvPr id="32" name="楕円 31">
            <a:extLst>
              <a:ext uri="{FF2B5EF4-FFF2-40B4-BE49-F238E27FC236}">
                <a16:creationId xmlns:a16="http://schemas.microsoft.com/office/drawing/2014/main" id="{0A850F21-3907-424C-A7C3-38B40207D41E}"/>
              </a:ext>
            </a:extLst>
          </p:cNvPr>
          <p:cNvSpPr/>
          <p:nvPr/>
        </p:nvSpPr>
        <p:spPr>
          <a:xfrm>
            <a:off x="1" y="2215185"/>
            <a:ext cx="8523856" cy="2071065"/>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AB3812DA-08B8-4443-B7D9-D3DD533D41C6}"/>
              </a:ext>
            </a:extLst>
          </p:cNvPr>
          <p:cNvSpPr txBox="1"/>
          <p:nvPr/>
        </p:nvSpPr>
        <p:spPr>
          <a:xfrm>
            <a:off x="1262570" y="2031617"/>
            <a:ext cx="6460423" cy="369332"/>
          </a:xfrm>
          <a:prstGeom prst="rect">
            <a:avLst/>
          </a:prstGeom>
          <a:solidFill>
            <a:schemeClr val="bg1"/>
          </a:solidFill>
        </p:spPr>
        <p:txBody>
          <a:bodyPr wrap="none" rtlCol="0">
            <a:spAutoFit/>
          </a:bodyPr>
          <a:lstStyle/>
          <a:p>
            <a:r>
              <a:rPr kumimoji="1" lang="en-US" altLang="ja-JP" dirty="0"/>
              <a:t>(1) </a:t>
            </a:r>
            <a:r>
              <a:rPr kumimoji="1" lang="ja-JP" altLang="en-US" dirty="0"/>
              <a:t>住民の助けとなるサービス提供事業者が利用しているデータセット</a:t>
            </a:r>
          </a:p>
        </p:txBody>
      </p:sp>
      <p:pic>
        <p:nvPicPr>
          <p:cNvPr id="35" name="図 34">
            <a:extLst>
              <a:ext uri="{FF2B5EF4-FFF2-40B4-BE49-F238E27FC236}">
                <a16:creationId xmlns:a16="http://schemas.microsoft.com/office/drawing/2014/main" id="{A0B7B6E9-25C6-4B3B-9773-94650FF882D8}"/>
              </a:ext>
            </a:extLst>
          </p:cNvPr>
          <p:cNvPicPr>
            <a:picLocks noChangeAspect="1"/>
          </p:cNvPicPr>
          <p:nvPr/>
        </p:nvPicPr>
        <p:blipFill>
          <a:blip r:embed="rId5"/>
          <a:stretch>
            <a:fillRect/>
          </a:stretch>
        </p:blipFill>
        <p:spPr>
          <a:xfrm>
            <a:off x="2696396" y="5393691"/>
            <a:ext cx="2373904" cy="1026083"/>
          </a:xfrm>
          <a:prstGeom prst="rect">
            <a:avLst/>
          </a:prstGeom>
        </p:spPr>
      </p:pic>
      <p:sp>
        <p:nvSpPr>
          <p:cNvPr id="39" name="楕円 38">
            <a:extLst>
              <a:ext uri="{FF2B5EF4-FFF2-40B4-BE49-F238E27FC236}">
                <a16:creationId xmlns:a16="http://schemas.microsoft.com/office/drawing/2014/main" id="{5D64FFFE-8468-45E3-A5DE-999EA54A5F77}"/>
              </a:ext>
            </a:extLst>
          </p:cNvPr>
          <p:cNvSpPr/>
          <p:nvPr/>
        </p:nvSpPr>
        <p:spPr>
          <a:xfrm>
            <a:off x="1790700" y="5181574"/>
            <a:ext cx="4167798" cy="1466547"/>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EE858D62-3C1D-46AE-8D2F-D32AAA7E3FF7}"/>
              </a:ext>
            </a:extLst>
          </p:cNvPr>
          <p:cNvSpPr txBox="1"/>
          <p:nvPr/>
        </p:nvSpPr>
        <p:spPr>
          <a:xfrm>
            <a:off x="2500063" y="6444044"/>
            <a:ext cx="2815194" cy="369332"/>
          </a:xfrm>
          <a:prstGeom prst="rect">
            <a:avLst/>
          </a:prstGeom>
          <a:solidFill>
            <a:schemeClr val="bg1"/>
          </a:solidFill>
        </p:spPr>
        <p:txBody>
          <a:bodyPr wrap="none" rtlCol="0">
            <a:spAutoFit/>
          </a:bodyPr>
          <a:lstStyle/>
          <a:p>
            <a:r>
              <a:rPr kumimoji="1" lang="en-US" altLang="ja-JP" dirty="0"/>
              <a:t>(2) </a:t>
            </a:r>
            <a:r>
              <a:rPr kumimoji="1" lang="ja-JP" altLang="en-US" dirty="0"/>
              <a:t>標準化されたフォーマット</a:t>
            </a:r>
          </a:p>
        </p:txBody>
      </p:sp>
      <p:sp>
        <p:nvSpPr>
          <p:cNvPr id="6" name="テキスト ボックス 5">
            <a:extLst>
              <a:ext uri="{FF2B5EF4-FFF2-40B4-BE49-F238E27FC236}">
                <a16:creationId xmlns:a16="http://schemas.microsoft.com/office/drawing/2014/main" id="{B3741673-107B-4E33-A758-61AC1DB88EE2}"/>
              </a:ext>
            </a:extLst>
          </p:cNvPr>
          <p:cNvSpPr txBox="1"/>
          <p:nvPr/>
        </p:nvSpPr>
        <p:spPr>
          <a:xfrm>
            <a:off x="7666727" y="6566227"/>
            <a:ext cx="1189749" cy="261610"/>
          </a:xfrm>
          <a:prstGeom prst="rect">
            <a:avLst/>
          </a:prstGeom>
          <a:noFill/>
        </p:spPr>
        <p:txBody>
          <a:bodyPr wrap="none" rtlCol="0">
            <a:spAutoFit/>
          </a:bodyPr>
          <a:lstStyle/>
          <a:p>
            <a:r>
              <a:rPr kumimoji="1" lang="ja-JP" altLang="en-US" sz="1100" dirty="0"/>
              <a:t>出所</a:t>
            </a:r>
            <a:r>
              <a:rPr kumimoji="1" lang="en-US" altLang="ja-JP" sz="1100" dirty="0"/>
              <a:t>: </a:t>
            </a:r>
            <a:r>
              <a:rPr kumimoji="1" lang="ja-JP" altLang="en-US" sz="1100" dirty="0"/>
              <a:t>前頁と同じ</a:t>
            </a:r>
            <a:endParaRPr kumimoji="1" lang="en-US" altLang="ja-JP" sz="1100" dirty="0"/>
          </a:p>
        </p:txBody>
      </p:sp>
    </p:spTree>
    <p:extLst>
      <p:ext uri="{BB962C8B-B14F-4D97-AF65-F5344CB8AC3E}">
        <p14:creationId xmlns:p14="http://schemas.microsoft.com/office/powerpoint/2010/main" val="3723895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6516528"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はじめに ～オープンデータ研修（応用編）の目的～</a:t>
            </a:r>
          </a:p>
        </p:txBody>
      </p:sp>
      <p:sp>
        <p:nvSpPr>
          <p:cNvPr id="3" name="Text Box 31">
            <a:extLst>
              <a:ext uri="{FF2B5EF4-FFF2-40B4-BE49-F238E27FC236}">
                <a16:creationId xmlns:a16="http://schemas.microsoft.com/office/drawing/2014/main" id="{B963EF78-4595-41B5-ABD5-46A97A549168}"/>
              </a:ext>
            </a:extLst>
          </p:cNvPr>
          <p:cNvSpPr txBox="1">
            <a:spLocks noChangeArrowheads="1"/>
          </p:cNvSpPr>
          <p:nvPr/>
        </p:nvSpPr>
        <p:spPr bwMode="gray">
          <a:xfrm>
            <a:off x="566738" y="4668029"/>
            <a:ext cx="6619120"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４</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推奨データセットを用いたデータ作成・公開・活用手法</a:t>
            </a:r>
          </a:p>
        </p:txBody>
      </p:sp>
      <p:sp>
        <p:nvSpPr>
          <p:cNvPr id="4" name="Text Box 31">
            <a:extLst>
              <a:ext uri="{FF2B5EF4-FFF2-40B4-BE49-F238E27FC236}">
                <a16:creationId xmlns:a16="http://schemas.microsoft.com/office/drawing/2014/main" id="{10DB566C-5628-48D6-95BE-B4CEA9B11252}"/>
              </a:ext>
            </a:extLst>
          </p:cNvPr>
          <p:cNvSpPr txBox="1">
            <a:spLocks noChangeArrowheads="1"/>
          </p:cNvSpPr>
          <p:nvPr/>
        </p:nvSpPr>
        <p:spPr bwMode="gray">
          <a:xfrm>
            <a:off x="566738" y="4176222"/>
            <a:ext cx="422263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３</a:t>
            </a:r>
            <a:r>
              <a:rPr lang="en-US" altLang="ja-JP" sz="2200" dirty="0">
                <a:latin typeface="+mj-ea"/>
                <a:ea typeface="+mj-ea"/>
              </a:rPr>
              <a:t>.</a:t>
            </a:r>
            <a:r>
              <a:rPr lang="ja-JP" altLang="en-US" sz="2200" dirty="0">
                <a:latin typeface="+mj-ea"/>
                <a:ea typeface="+mj-ea"/>
              </a:rPr>
              <a:t> 推奨データセットとその活用事例</a:t>
            </a:r>
          </a:p>
        </p:txBody>
      </p:sp>
      <p:sp>
        <p:nvSpPr>
          <p:cNvPr id="5" name="Text Box 31">
            <a:extLst>
              <a:ext uri="{FF2B5EF4-FFF2-40B4-BE49-F238E27FC236}">
                <a16:creationId xmlns:a16="http://schemas.microsoft.com/office/drawing/2014/main" id="{BE158DDF-9773-4D30-9D41-25DD3C03B5F7}"/>
              </a:ext>
            </a:extLst>
          </p:cNvPr>
          <p:cNvSpPr txBox="1">
            <a:spLocks noChangeArrowheads="1"/>
          </p:cNvSpPr>
          <p:nvPr/>
        </p:nvSpPr>
        <p:spPr bwMode="gray">
          <a:xfrm>
            <a:off x="566738" y="3677429"/>
            <a:ext cx="633378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住民にサービスを提供するための「推奨データセット」</a:t>
            </a:r>
          </a:p>
        </p:txBody>
      </p:sp>
      <p:sp>
        <p:nvSpPr>
          <p:cNvPr id="2" name="Text Box 31">
            <a:extLst>
              <a:ext uri="{FF2B5EF4-FFF2-40B4-BE49-F238E27FC236}">
                <a16:creationId xmlns:a16="http://schemas.microsoft.com/office/drawing/2014/main" id="{189874E3-CA17-4D48-8989-E94991E32B24}"/>
              </a:ext>
            </a:extLst>
          </p:cNvPr>
          <p:cNvSpPr txBox="1">
            <a:spLocks noChangeArrowheads="1"/>
          </p:cNvSpPr>
          <p:nvPr/>
        </p:nvSpPr>
        <p:spPr bwMode="gray">
          <a:xfrm>
            <a:off x="566737" y="5159836"/>
            <a:ext cx="197522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５</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困ったときは</a:t>
            </a:r>
          </a:p>
        </p:txBody>
      </p:sp>
    </p:spTree>
    <p:extLst>
      <p:ext uri="{BB962C8B-B14F-4D97-AF65-F5344CB8AC3E}">
        <p14:creationId xmlns:p14="http://schemas.microsoft.com/office/powerpoint/2010/main" val="736281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lstStyle/>
          <a:p>
            <a:r>
              <a:rPr lang="ja-JP" altLang="en-US" dirty="0"/>
              <a:t>推奨データセットの一覧</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761328"/>
          </a:xfrm>
        </p:spPr>
        <p:txBody>
          <a:bodyPr>
            <a:normAutofit fontScale="92500"/>
          </a:bodyPr>
          <a:lstStyle/>
          <a:p>
            <a:r>
              <a:rPr kumimoji="1" lang="ja-JP" altLang="en-US" dirty="0"/>
              <a:t>現在、基本編</a:t>
            </a:r>
            <a:r>
              <a:rPr kumimoji="1" lang="en-US" altLang="ja-JP" dirty="0"/>
              <a:t>14</a:t>
            </a:r>
            <a:r>
              <a:rPr kumimoji="1" lang="ja-JP" altLang="en-US" dirty="0"/>
              <a:t>種類、応用編</a:t>
            </a:r>
            <a:r>
              <a:rPr kumimoji="1" lang="en-US" altLang="ja-JP" dirty="0"/>
              <a:t>8</a:t>
            </a:r>
            <a:r>
              <a:rPr kumimoji="1" lang="ja-JP" altLang="en-US" dirty="0"/>
              <a:t>種類の計</a:t>
            </a:r>
            <a:r>
              <a:rPr kumimoji="1" lang="en-US" altLang="ja-JP" dirty="0"/>
              <a:t>22</a:t>
            </a:r>
            <a:r>
              <a:rPr kumimoji="1" lang="ja-JP" altLang="en-US" dirty="0"/>
              <a:t>種類の推奨データセットが公開されています。</a:t>
            </a:r>
          </a:p>
          <a:p>
            <a:r>
              <a:rPr kumimoji="1" lang="ja-JP" altLang="en-US" dirty="0"/>
              <a:t>さらに、データセットの追加が検討されており、随時公開される予定です。</a:t>
            </a:r>
          </a:p>
        </p:txBody>
      </p:sp>
      <p:sp>
        <p:nvSpPr>
          <p:cNvPr id="7" name="テキスト プレースホルダー 4">
            <a:extLst>
              <a:ext uri="{FF2B5EF4-FFF2-40B4-BE49-F238E27FC236}">
                <a16:creationId xmlns:a16="http://schemas.microsoft.com/office/drawing/2014/main" id="{36DC1B02-16C1-4A51-9F33-76CD5D49E410}"/>
              </a:ext>
            </a:extLst>
          </p:cNvPr>
          <p:cNvSpPr>
            <a:spLocks noGrp="1"/>
          </p:cNvSpPr>
          <p:nvPr>
            <p:ph type="body" sz="quarter" idx="13"/>
          </p:nvPr>
        </p:nvSpPr>
        <p:spPr>
          <a:xfrm>
            <a:off x="207963" y="30163"/>
            <a:ext cx="7537450" cy="217487"/>
          </a:xfrm>
        </p:spPr>
        <p:txBody>
          <a:bodyPr/>
          <a:lstStyle/>
          <a:p>
            <a:r>
              <a:rPr kumimoji="1" lang="ja-JP" altLang="en-US" dirty="0"/>
              <a:t>３</a:t>
            </a:r>
            <a:r>
              <a:rPr kumimoji="1" lang="en-US" altLang="ja-JP" dirty="0"/>
              <a:t>. </a:t>
            </a:r>
            <a:r>
              <a:rPr kumimoji="1" lang="ja-JP" altLang="en-US" dirty="0"/>
              <a:t>推奨データセットとその活用事例</a:t>
            </a:r>
          </a:p>
        </p:txBody>
      </p:sp>
      <p:graphicFrame>
        <p:nvGraphicFramePr>
          <p:cNvPr id="2" name="表 7">
            <a:extLst>
              <a:ext uri="{FF2B5EF4-FFF2-40B4-BE49-F238E27FC236}">
                <a16:creationId xmlns:a16="http://schemas.microsoft.com/office/drawing/2014/main" id="{AE2F69CC-AB13-4B75-ABFD-83BE68139023}"/>
              </a:ext>
            </a:extLst>
          </p:cNvPr>
          <p:cNvGraphicFramePr>
            <a:graphicFrameLocks noGrp="1"/>
          </p:cNvGraphicFramePr>
          <p:nvPr>
            <p:extLst>
              <p:ext uri="{D42A27DB-BD31-4B8C-83A1-F6EECF244321}">
                <p14:modId xmlns:p14="http://schemas.microsoft.com/office/powerpoint/2010/main" val="2374797653"/>
              </p:ext>
            </p:extLst>
          </p:nvPr>
        </p:nvGraphicFramePr>
        <p:xfrm>
          <a:off x="668360" y="2677924"/>
          <a:ext cx="7807280" cy="3870960"/>
        </p:xfrm>
        <a:graphic>
          <a:graphicData uri="http://schemas.openxmlformats.org/drawingml/2006/table">
            <a:tbl>
              <a:tblPr firstRow="1" bandRow="1">
                <a:tableStyleId>{5C22544A-7EE6-4342-B048-85BDC9FD1C3A}</a:tableStyleId>
              </a:tblPr>
              <a:tblGrid>
                <a:gridCol w="3903640">
                  <a:extLst>
                    <a:ext uri="{9D8B030D-6E8A-4147-A177-3AD203B41FA5}">
                      <a16:colId xmlns:a16="http://schemas.microsoft.com/office/drawing/2014/main" val="2064693019"/>
                    </a:ext>
                  </a:extLst>
                </a:gridCol>
                <a:gridCol w="3903640">
                  <a:extLst>
                    <a:ext uri="{9D8B030D-6E8A-4147-A177-3AD203B41FA5}">
                      <a16:colId xmlns:a16="http://schemas.microsoft.com/office/drawing/2014/main" val="3603781296"/>
                    </a:ext>
                  </a:extLst>
                </a:gridCol>
              </a:tblGrid>
              <a:tr h="259955">
                <a:tc>
                  <a:txBody>
                    <a:bodyPr/>
                    <a:lstStyle/>
                    <a:p>
                      <a:pPr algn="ctr"/>
                      <a:r>
                        <a:rPr kumimoji="1" lang="ja-JP" altLang="en-US" dirty="0"/>
                        <a:t>基本編</a:t>
                      </a:r>
                    </a:p>
                  </a:txBody>
                  <a:tcPr/>
                </a:tc>
                <a:tc>
                  <a:txBody>
                    <a:bodyPr/>
                    <a:lstStyle/>
                    <a:p>
                      <a:pPr algn="ctr"/>
                      <a:r>
                        <a:rPr kumimoji="1" lang="ja-JP" altLang="en-US" dirty="0"/>
                        <a:t>応用編</a:t>
                      </a:r>
                    </a:p>
                  </a:txBody>
                  <a:tcPr/>
                </a:tc>
                <a:extLst>
                  <a:ext uri="{0D108BD9-81ED-4DB2-BD59-A6C34878D82A}">
                    <a16:rowId xmlns:a16="http://schemas.microsoft.com/office/drawing/2014/main" val="3449839473"/>
                  </a:ext>
                </a:extLst>
              </a:tr>
              <a:tr h="2917771">
                <a:tc>
                  <a:txBody>
                    <a:bodyPr/>
                    <a:lstStyle/>
                    <a:p>
                      <a:r>
                        <a:rPr kumimoji="1" lang="en-US" altLang="ja-JP" sz="1600" dirty="0"/>
                        <a:t> 1. AED</a:t>
                      </a:r>
                      <a:r>
                        <a:rPr kumimoji="1" lang="ja-JP" altLang="en-US" sz="1600" dirty="0"/>
                        <a:t>設置箇所一覧</a:t>
                      </a:r>
                    </a:p>
                    <a:p>
                      <a:r>
                        <a:rPr kumimoji="1" lang="en-US" altLang="ja-JP" sz="1600" dirty="0"/>
                        <a:t> 2. </a:t>
                      </a:r>
                      <a:r>
                        <a:rPr kumimoji="1" lang="ja-JP" altLang="en-US" sz="1600" dirty="0"/>
                        <a:t>介護サービス事業所一覧</a:t>
                      </a:r>
                    </a:p>
                    <a:p>
                      <a:r>
                        <a:rPr kumimoji="1" lang="en-US" altLang="ja-JP" sz="1600" dirty="0"/>
                        <a:t> 3. </a:t>
                      </a:r>
                      <a:r>
                        <a:rPr kumimoji="1" lang="ja-JP" altLang="en-US" sz="1600" dirty="0"/>
                        <a:t>医療機関一覧</a:t>
                      </a:r>
                    </a:p>
                    <a:p>
                      <a:r>
                        <a:rPr kumimoji="1" lang="en-US" altLang="ja-JP" sz="1600" dirty="0"/>
                        <a:t> 4. </a:t>
                      </a:r>
                      <a:r>
                        <a:rPr kumimoji="1" lang="ja-JP" altLang="en-US" sz="1600" dirty="0"/>
                        <a:t>文化財一覧</a:t>
                      </a:r>
                    </a:p>
                    <a:p>
                      <a:r>
                        <a:rPr kumimoji="1" lang="en-US" altLang="ja-JP" sz="1600" dirty="0"/>
                        <a:t> 5. </a:t>
                      </a:r>
                      <a:r>
                        <a:rPr kumimoji="1" lang="ja-JP" altLang="en-US" sz="1600" dirty="0"/>
                        <a:t>観光施設一覧</a:t>
                      </a:r>
                    </a:p>
                    <a:p>
                      <a:r>
                        <a:rPr kumimoji="1" lang="en-US" altLang="ja-JP" sz="1600" dirty="0"/>
                        <a:t> 6. </a:t>
                      </a:r>
                      <a:r>
                        <a:rPr kumimoji="1" lang="ja-JP" altLang="en-US" sz="1600" dirty="0"/>
                        <a:t>イベント一覧</a:t>
                      </a:r>
                    </a:p>
                    <a:p>
                      <a:r>
                        <a:rPr kumimoji="1" lang="en-US" altLang="ja-JP" sz="1600" dirty="0"/>
                        <a:t> 7. </a:t>
                      </a:r>
                      <a:r>
                        <a:rPr kumimoji="1" lang="ja-JP" altLang="en-US" sz="1600" dirty="0"/>
                        <a:t>公衆無線</a:t>
                      </a:r>
                      <a:r>
                        <a:rPr kumimoji="1" lang="en-US" altLang="ja-JP" sz="1600" dirty="0"/>
                        <a:t>LAN</a:t>
                      </a:r>
                      <a:r>
                        <a:rPr kumimoji="1" lang="ja-JP" altLang="en-US" sz="1600" dirty="0"/>
                        <a:t>アクセスポイント一覧</a:t>
                      </a:r>
                    </a:p>
                    <a:p>
                      <a:r>
                        <a:rPr kumimoji="1" lang="en-US" altLang="ja-JP" sz="1600" dirty="0"/>
                        <a:t> 8. </a:t>
                      </a:r>
                      <a:r>
                        <a:rPr kumimoji="1" lang="ja-JP" altLang="en-US" sz="1600" dirty="0"/>
                        <a:t>公衆トイレ一覧</a:t>
                      </a:r>
                    </a:p>
                    <a:p>
                      <a:r>
                        <a:rPr kumimoji="1" lang="en-US" altLang="ja-JP" sz="1600" dirty="0"/>
                        <a:t> 9. </a:t>
                      </a:r>
                      <a:r>
                        <a:rPr kumimoji="1" lang="ja-JP" altLang="en-US" sz="1600" dirty="0"/>
                        <a:t>消防水利施設一覧</a:t>
                      </a:r>
                    </a:p>
                    <a:p>
                      <a:r>
                        <a:rPr kumimoji="1" lang="en-US" altLang="ja-JP" sz="1600" dirty="0"/>
                        <a:t>10. </a:t>
                      </a:r>
                      <a:r>
                        <a:rPr kumimoji="1" lang="ja-JP" altLang="en-US" sz="1600" dirty="0"/>
                        <a:t>指定緊急避難場所一覧</a:t>
                      </a:r>
                    </a:p>
                    <a:p>
                      <a:r>
                        <a:rPr kumimoji="1" lang="en-US" altLang="ja-JP" sz="1600" dirty="0"/>
                        <a:t>11. </a:t>
                      </a:r>
                      <a:r>
                        <a:rPr kumimoji="1" lang="ja-JP" altLang="en-US" sz="1600" dirty="0"/>
                        <a:t>地域・年齢別人口</a:t>
                      </a:r>
                    </a:p>
                    <a:p>
                      <a:r>
                        <a:rPr kumimoji="1" lang="en-US" altLang="ja-JP" sz="1600" dirty="0"/>
                        <a:t>12. </a:t>
                      </a:r>
                      <a:r>
                        <a:rPr kumimoji="1" lang="ja-JP" altLang="en-US" sz="1600" dirty="0"/>
                        <a:t>公共施設一覧</a:t>
                      </a:r>
                    </a:p>
                    <a:p>
                      <a:r>
                        <a:rPr kumimoji="1" lang="en-US" altLang="ja-JP" sz="1600" dirty="0"/>
                        <a:t>13. </a:t>
                      </a:r>
                      <a:r>
                        <a:rPr kumimoji="1" lang="ja-JP" altLang="en-US" sz="1600" dirty="0"/>
                        <a:t>子育て施設一覧</a:t>
                      </a:r>
                    </a:p>
                    <a:p>
                      <a:r>
                        <a:rPr kumimoji="1" lang="en-US" altLang="ja-JP" sz="1600" dirty="0"/>
                        <a:t>14. </a:t>
                      </a:r>
                      <a:r>
                        <a:rPr kumimoji="1" lang="ja-JP" altLang="en-US" sz="1600" dirty="0"/>
                        <a:t>オープンデータ一覧</a:t>
                      </a:r>
                    </a:p>
                  </a:txBody>
                  <a:tcPr/>
                </a:tc>
                <a:tc>
                  <a:txBody>
                    <a:bodyPr/>
                    <a:lstStyle/>
                    <a:p>
                      <a:r>
                        <a:rPr kumimoji="1" lang="en-US" altLang="ja-JP" sz="1600" dirty="0"/>
                        <a:t>A-1. </a:t>
                      </a:r>
                      <a:r>
                        <a:rPr kumimoji="1" lang="ja-JP" altLang="en-US" sz="1600" dirty="0"/>
                        <a:t>食品等営業許可・届出一覧</a:t>
                      </a:r>
                    </a:p>
                    <a:p>
                      <a:r>
                        <a:rPr kumimoji="1" lang="en-US" altLang="ja-JP" sz="1600" dirty="0"/>
                        <a:t>A-2.</a:t>
                      </a:r>
                      <a:r>
                        <a:rPr kumimoji="1" lang="ja-JP" altLang="en-US" sz="1600" dirty="0"/>
                        <a:t> 学校給食献立情報</a:t>
                      </a:r>
                    </a:p>
                    <a:p>
                      <a:r>
                        <a:rPr kumimoji="1" lang="en-US" altLang="ja-JP" sz="1600" dirty="0"/>
                        <a:t>A-3.</a:t>
                      </a:r>
                      <a:r>
                        <a:rPr kumimoji="1" lang="ja-JP" altLang="en-US" sz="1600" dirty="0"/>
                        <a:t> 小中学校通学区域情報</a:t>
                      </a:r>
                    </a:p>
                    <a:p>
                      <a:endParaRPr kumimoji="1" lang="ja-JP" altLang="en-US" sz="1600" dirty="0"/>
                    </a:p>
                    <a:p>
                      <a:r>
                        <a:rPr kumimoji="1" lang="en-US" altLang="ja-JP" sz="1600" dirty="0"/>
                        <a:t>B-1. </a:t>
                      </a:r>
                      <a:r>
                        <a:rPr kumimoji="1" lang="ja-JP" altLang="en-US" sz="1600" dirty="0"/>
                        <a:t>ポーリング柱状図等</a:t>
                      </a:r>
                    </a:p>
                    <a:p>
                      <a:r>
                        <a:rPr kumimoji="1" lang="en-US" altLang="ja-JP" sz="1600" dirty="0"/>
                        <a:t>B-2. </a:t>
                      </a:r>
                      <a:r>
                        <a:rPr kumimoji="1" lang="ja-JP" altLang="en-US" sz="1600" dirty="0"/>
                        <a:t>都市計画基本調査情報</a:t>
                      </a:r>
                    </a:p>
                    <a:p>
                      <a:r>
                        <a:rPr kumimoji="1" lang="en-US" altLang="ja-JP" sz="1600" dirty="0"/>
                        <a:t>B-3. </a:t>
                      </a:r>
                      <a:r>
                        <a:rPr kumimoji="1" lang="ja-JP" altLang="en-US" sz="1600" dirty="0"/>
                        <a:t>調達情報</a:t>
                      </a:r>
                    </a:p>
                    <a:p>
                      <a:r>
                        <a:rPr kumimoji="1" lang="en-US" altLang="ja-JP" sz="1600" dirty="0"/>
                        <a:t>B-4. </a:t>
                      </a:r>
                      <a:r>
                        <a:rPr kumimoji="1" lang="ja-JP" altLang="en-US" sz="1600" dirty="0"/>
                        <a:t>標準的なバス情報フォーマット</a:t>
                      </a:r>
                      <a:endParaRPr kumimoji="1" lang="en-US" altLang="ja-JP" sz="1600" dirty="0"/>
                    </a:p>
                    <a:p>
                      <a:r>
                        <a:rPr kumimoji="1" lang="en-US" altLang="ja-JP" sz="1600" dirty="0"/>
                        <a:t>B-5.</a:t>
                      </a:r>
                      <a:r>
                        <a:rPr kumimoji="1" lang="ja-JP" altLang="en-US" sz="1600" dirty="0"/>
                        <a:t> </a:t>
                      </a:r>
                      <a:r>
                        <a:rPr kumimoji="1" lang="zh-TW" altLang="en-US" sz="1600" dirty="0"/>
                        <a:t>支援制度情報</a:t>
                      </a:r>
                      <a:endParaRPr kumimoji="1" lang="ja-JP" altLang="en-US" sz="1600" dirty="0"/>
                    </a:p>
                  </a:txBody>
                  <a:tcPr/>
                </a:tc>
                <a:extLst>
                  <a:ext uri="{0D108BD9-81ED-4DB2-BD59-A6C34878D82A}">
                    <a16:rowId xmlns:a16="http://schemas.microsoft.com/office/drawing/2014/main" val="597725649"/>
                  </a:ext>
                </a:extLst>
              </a:tr>
            </a:tbl>
          </a:graphicData>
        </a:graphic>
      </p:graphicFrame>
      <p:sp>
        <p:nvSpPr>
          <p:cNvPr id="6" name="テキスト ボックス 5">
            <a:extLst>
              <a:ext uri="{FF2B5EF4-FFF2-40B4-BE49-F238E27FC236}">
                <a16:creationId xmlns:a16="http://schemas.microsoft.com/office/drawing/2014/main" id="{D0C94728-3D6B-41F5-BBAC-AE30146093D2}"/>
              </a:ext>
            </a:extLst>
          </p:cNvPr>
          <p:cNvSpPr txBox="1"/>
          <p:nvPr/>
        </p:nvSpPr>
        <p:spPr>
          <a:xfrm>
            <a:off x="2365265" y="6548884"/>
            <a:ext cx="6570773"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政府</a:t>
            </a:r>
            <a:r>
              <a:rPr kumimoji="1" lang="en-US" altLang="ja-JP" sz="1200" dirty="0"/>
              <a:t>CIO</a:t>
            </a:r>
            <a:r>
              <a:rPr kumimoji="1" lang="ja-JP" altLang="en-US" sz="1200" dirty="0"/>
              <a:t>ポータル「推奨データセット」より作成 </a:t>
            </a:r>
            <a:r>
              <a:rPr kumimoji="1" lang="en-US" altLang="ja-JP" sz="1200" dirty="0"/>
              <a:t>https://cio.go.jp/policy-opendata#dataset</a:t>
            </a:r>
            <a:endParaRPr kumimoji="1" lang="ja-JP" altLang="en-US" sz="1200" dirty="0"/>
          </a:p>
        </p:txBody>
      </p:sp>
      <p:sp>
        <p:nvSpPr>
          <p:cNvPr id="9" name="テキスト プレースホルダー 2">
            <a:extLst>
              <a:ext uri="{FF2B5EF4-FFF2-40B4-BE49-F238E27FC236}">
                <a16:creationId xmlns:a16="http://schemas.microsoft.com/office/drawing/2014/main" id="{8E0224E2-887D-45BC-9D11-BBBEDC70F157}"/>
              </a:ext>
            </a:extLst>
          </p:cNvPr>
          <p:cNvSpPr txBox="1">
            <a:spLocks/>
          </p:cNvSpPr>
          <p:nvPr/>
        </p:nvSpPr>
        <p:spPr>
          <a:xfrm>
            <a:off x="207963" y="1645567"/>
            <a:ext cx="8728075" cy="878557"/>
          </a:xfrm>
          <a:prstGeom prst="rect">
            <a:avLst/>
          </a:prstGeom>
          <a:solidFill>
            <a:srgbClr val="DDD9C3"/>
          </a:solidFill>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基本編</a:t>
            </a:r>
            <a:r>
              <a:rPr lang="en-US" altLang="ja-JP" dirty="0"/>
              <a:t>: </a:t>
            </a:r>
            <a:r>
              <a:rPr lang="ja-JP" altLang="en-US" dirty="0"/>
              <a:t>特にオープンデータに取り組み始める地方公共団体の参考となるようなデータ。</a:t>
            </a:r>
          </a:p>
          <a:p>
            <a:r>
              <a:rPr lang="ja-JP" altLang="en-US" dirty="0"/>
              <a:t>応用編</a:t>
            </a:r>
            <a:r>
              <a:rPr lang="en-US" altLang="ja-JP" dirty="0"/>
              <a:t>: </a:t>
            </a:r>
            <a:r>
              <a:rPr lang="ja-JP" altLang="en-US" dirty="0"/>
              <a:t>基本編以外のデータ。</a:t>
            </a:r>
            <a:br>
              <a:rPr lang="en-US" altLang="ja-JP" dirty="0"/>
            </a:br>
            <a:r>
              <a:rPr lang="en-US" altLang="ja-JP" dirty="0"/>
              <a:t>           A-xx</a:t>
            </a:r>
            <a:r>
              <a:rPr lang="ja-JP" altLang="en-US" dirty="0"/>
              <a:t>は内閣官房</a:t>
            </a:r>
            <a:r>
              <a:rPr lang="zh-TW" altLang="en-US" dirty="0"/>
              <a:t>情報通信技術（</a:t>
            </a:r>
            <a:r>
              <a:rPr lang="en-US" altLang="zh-TW" dirty="0"/>
              <a:t>IT</a:t>
            </a:r>
            <a:r>
              <a:rPr lang="zh-TW" altLang="en-US" dirty="0"/>
              <a:t>）総合戦略室</a:t>
            </a:r>
            <a:r>
              <a:rPr lang="ja-JP" altLang="en-US" dirty="0"/>
              <a:t>が規定したフォーマット、</a:t>
            </a:r>
            <a:br>
              <a:rPr lang="en-US" altLang="ja-JP" dirty="0"/>
            </a:br>
            <a:r>
              <a:rPr lang="en-US" altLang="ja-JP" dirty="0"/>
              <a:t>           B-xx</a:t>
            </a:r>
            <a:r>
              <a:rPr lang="ja-JP" altLang="en-US" dirty="0"/>
              <a:t>は省庁が規定したフォーマット。</a:t>
            </a:r>
            <a:endParaRPr lang="en-US" altLang="ja-JP" dirty="0"/>
          </a:p>
        </p:txBody>
      </p:sp>
    </p:spTree>
    <p:extLst>
      <p:ext uri="{BB962C8B-B14F-4D97-AF65-F5344CB8AC3E}">
        <p14:creationId xmlns:p14="http://schemas.microsoft.com/office/powerpoint/2010/main" val="4161347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1CABBF-B737-445B-B936-8C8ED705957D}"/>
              </a:ext>
            </a:extLst>
          </p:cNvPr>
          <p:cNvSpPr>
            <a:spLocks noGrp="1"/>
          </p:cNvSpPr>
          <p:nvPr>
            <p:ph type="title"/>
          </p:nvPr>
        </p:nvSpPr>
        <p:spPr/>
        <p:txBody>
          <a:bodyPr/>
          <a:lstStyle/>
          <a:p>
            <a:r>
              <a:rPr kumimoji="1" lang="ja-JP" altLang="en-US" dirty="0"/>
              <a:t>「推奨データセット」のデータ項目定義例</a:t>
            </a:r>
          </a:p>
        </p:txBody>
      </p:sp>
      <p:sp>
        <p:nvSpPr>
          <p:cNvPr id="4" name="テキスト プレースホルダー 3">
            <a:extLst>
              <a:ext uri="{FF2B5EF4-FFF2-40B4-BE49-F238E27FC236}">
                <a16:creationId xmlns:a16="http://schemas.microsoft.com/office/drawing/2014/main" id="{04391651-24C7-4A33-A080-30F9B41E9288}"/>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p:txBody>
      </p:sp>
      <p:sp>
        <p:nvSpPr>
          <p:cNvPr id="5" name="テキスト プレースホルダー 4">
            <a:extLst>
              <a:ext uri="{FF2B5EF4-FFF2-40B4-BE49-F238E27FC236}">
                <a16:creationId xmlns:a16="http://schemas.microsoft.com/office/drawing/2014/main" id="{8EEB44BA-04DE-4ADF-81EB-F8BC440596A5}"/>
              </a:ext>
            </a:extLst>
          </p:cNvPr>
          <p:cNvSpPr>
            <a:spLocks noGrp="1"/>
          </p:cNvSpPr>
          <p:nvPr>
            <p:ph type="body" sz="quarter" idx="14"/>
          </p:nvPr>
        </p:nvSpPr>
        <p:spPr>
          <a:xfrm>
            <a:off x="207963" y="884239"/>
            <a:ext cx="8728075" cy="754062"/>
          </a:xfrm>
        </p:spPr>
        <p:txBody>
          <a:bodyPr/>
          <a:lstStyle/>
          <a:p>
            <a:r>
              <a:rPr kumimoji="1" lang="ja-JP" altLang="en-US" dirty="0"/>
              <a:t>推奨データセットは、それぞれのデータセットに対して、整備することが望ましいデータ項目を挙げています。</a:t>
            </a:r>
          </a:p>
        </p:txBody>
      </p:sp>
      <p:pic>
        <p:nvPicPr>
          <p:cNvPr id="8" name="図 7">
            <a:extLst>
              <a:ext uri="{FF2B5EF4-FFF2-40B4-BE49-F238E27FC236}">
                <a16:creationId xmlns:a16="http://schemas.microsoft.com/office/drawing/2014/main" id="{E9E056DD-3BA7-4604-8CF1-C2C318116875}"/>
              </a:ext>
            </a:extLst>
          </p:cNvPr>
          <p:cNvPicPr>
            <a:picLocks noChangeAspect="1"/>
          </p:cNvPicPr>
          <p:nvPr/>
        </p:nvPicPr>
        <p:blipFill>
          <a:blip r:embed="rId2"/>
          <a:stretch>
            <a:fillRect/>
          </a:stretch>
        </p:blipFill>
        <p:spPr>
          <a:xfrm>
            <a:off x="1417050" y="1751858"/>
            <a:ext cx="6309899" cy="4824444"/>
          </a:xfrm>
          <a:prstGeom prst="rect">
            <a:avLst/>
          </a:prstGeom>
        </p:spPr>
      </p:pic>
      <p:sp>
        <p:nvSpPr>
          <p:cNvPr id="6" name="テキスト ボックス 5">
            <a:extLst>
              <a:ext uri="{FF2B5EF4-FFF2-40B4-BE49-F238E27FC236}">
                <a16:creationId xmlns:a16="http://schemas.microsoft.com/office/drawing/2014/main" id="{7D225E55-8B99-4B29-A20E-E86637591D6B}"/>
              </a:ext>
            </a:extLst>
          </p:cNvPr>
          <p:cNvSpPr txBox="1"/>
          <p:nvPr/>
        </p:nvSpPr>
        <p:spPr>
          <a:xfrm>
            <a:off x="1339343" y="6581001"/>
            <a:ext cx="7596695"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政府</a:t>
            </a:r>
            <a:r>
              <a:rPr kumimoji="1" lang="en-US" altLang="ja-JP" sz="1200" dirty="0"/>
              <a:t>CIO</a:t>
            </a:r>
            <a:r>
              <a:rPr kumimoji="1" lang="ja-JP" altLang="en-US" sz="1200" dirty="0"/>
              <a:t>ポータル「推奨データセット」内「</a:t>
            </a:r>
            <a:r>
              <a:rPr kumimoji="1" lang="en-US" altLang="ja-JP" sz="1200" dirty="0"/>
              <a:t>AED</a:t>
            </a:r>
            <a:r>
              <a:rPr kumimoji="1" lang="ja-JP" altLang="en-US" sz="1200" dirty="0"/>
              <a:t>設置場所一覧」 </a:t>
            </a:r>
            <a:r>
              <a:rPr kumimoji="1" lang="en-US" altLang="ja-JP" sz="1200" dirty="0"/>
              <a:t>https://cio.go.jp/policy-opendata#dataset</a:t>
            </a:r>
            <a:endParaRPr kumimoji="1" lang="ja-JP" altLang="en-US" sz="1200" dirty="0"/>
          </a:p>
        </p:txBody>
      </p:sp>
    </p:spTree>
    <p:extLst>
      <p:ext uri="{BB962C8B-B14F-4D97-AF65-F5344CB8AC3E}">
        <p14:creationId xmlns:p14="http://schemas.microsoft.com/office/powerpoint/2010/main" val="855921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p:txBody>
          <a:bodyPr>
            <a:normAutofit/>
          </a:bodyPr>
          <a:lstStyle/>
          <a:p>
            <a:r>
              <a:rPr lang="ja-JP" altLang="en-US" sz="2000" dirty="0"/>
              <a:t>事例</a:t>
            </a:r>
            <a:r>
              <a:rPr lang="en-US" altLang="ja-JP" sz="2000" dirty="0"/>
              <a:t>1: </a:t>
            </a:r>
            <a:r>
              <a:rPr lang="ja-JP" altLang="en-US" sz="2000" dirty="0"/>
              <a:t>「いこーよ」に公共施設一覧・イベント一覧が取り込まれるメリット</a:t>
            </a:r>
          </a:p>
        </p:txBody>
      </p:sp>
      <p:sp>
        <p:nvSpPr>
          <p:cNvPr id="4" name="テキスト プレースホルダー 4">
            <a:extLst>
              <a:ext uri="{FF2B5EF4-FFF2-40B4-BE49-F238E27FC236}">
                <a16:creationId xmlns:a16="http://schemas.microsoft.com/office/drawing/2014/main" id="{2EDBD5FC-2364-4F38-B550-48E92C80DDC0}"/>
              </a:ext>
            </a:extLst>
          </p:cNvPr>
          <p:cNvSpPr>
            <a:spLocks noGrp="1"/>
          </p:cNvSpPr>
          <p:nvPr>
            <p:ph type="body" sz="quarter" idx="13"/>
          </p:nvPr>
        </p:nvSpPr>
        <p:spPr/>
        <p:txBody>
          <a:bodyPr/>
          <a:lstStyle/>
          <a:p>
            <a:r>
              <a:rPr lang="ja-JP" altLang="en-US" dirty="0"/>
              <a:t>３</a:t>
            </a:r>
            <a:r>
              <a:rPr lang="en-US" altLang="ja-JP" dirty="0"/>
              <a:t>. </a:t>
            </a:r>
            <a:r>
              <a:rPr lang="ja-JP" altLang="en-US" dirty="0"/>
              <a:t>推奨データセットとその活用事例</a:t>
            </a:r>
          </a:p>
        </p:txBody>
      </p:sp>
      <p:sp>
        <p:nvSpPr>
          <p:cNvPr id="8" name="テキスト プレースホルダー 7">
            <a:extLst>
              <a:ext uri="{FF2B5EF4-FFF2-40B4-BE49-F238E27FC236}">
                <a16:creationId xmlns:a16="http://schemas.microsoft.com/office/drawing/2014/main" id="{CC0359A9-237A-4C43-8D96-6F20D945CA1C}"/>
              </a:ext>
            </a:extLst>
          </p:cNvPr>
          <p:cNvSpPr>
            <a:spLocks noGrp="1"/>
          </p:cNvSpPr>
          <p:nvPr>
            <p:ph type="body" sz="quarter" idx="14"/>
          </p:nvPr>
        </p:nvSpPr>
        <p:spPr>
          <a:xfrm>
            <a:off x="207963" y="884238"/>
            <a:ext cx="8728075" cy="1362851"/>
          </a:xfrm>
        </p:spPr>
        <p:txBody>
          <a:bodyPr>
            <a:normAutofit/>
          </a:bodyPr>
          <a:lstStyle/>
          <a:p>
            <a:r>
              <a:rPr kumimoji="1" lang="ja-JP" altLang="en-US" dirty="0"/>
              <a:t>子どもとお出かけ情報サイト「いこーよ」は、年間利用者数</a:t>
            </a:r>
            <a:r>
              <a:rPr kumimoji="1" lang="ja-JP" altLang="en-US" u="sng" dirty="0"/>
              <a:t>約</a:t>
            </a:r>
            <a:r>
              <a:rPr kumimoji="1" lang="en-US" altLang="ja-JP" u="sng" dirty="0"/>
              <a:t>6,400</a:t>
            </a:r>
            <a:r>
              <a:rPr kumimoji="1" lang="ja-JP" altLang="en-US" u="sng" dirty="0"/>
              <a:t>万人</a:t>
            </a:r>
            <a:r>
              <a:rPr kumimoji="1" lang="ja-JP" altLang="en-US" dirty="0"/>
              <a:t>、</a:t>
            </a:r>
            <a:r>
              <a:rPr kumimoji="1" lang="en-US" altLang="ja-JP" dirty="0"/>
              <a:t>9</a:t>
            </a:r>
            <a:r>
              <a:rPr kumimoji="1" lang="ja-JP" altLang="en-US" dirty="0"/>
              <a:t>歳以下の子どもがいる親の</a:t>
            </a:r>
            <a:r>
              <a:rPr kumimoji="1" lang="en-US" altLang="ja-JP" dirty="0"/>
              <a:t>8</a:t>
            </a:r>
            <a:r>
              <a:rPr kumimoji="1" lang="ja-JP" altLang="en-US" dirty="0"/>
              <a:t>割以上が利用しているといわれる</a:t>
            </a:r>
            <a:r>
              <a:rPr kumimoji="1" lang="en-US" altLang="ja-JP" dirty="0"/>
              <a:t>web</a:t>
            </a:r>
            <a:r>
              <a:rPr kumimoji="1" lang="ja-JP" altLang="en-US" dirty="0"/>
              <a:t>サイトです。</a:t>
            </a:r>
          </a:p>
          <a:p>
            <a:r>
              <a:rPr kumimoji="1" lang="ja-JP" altLang="en-US" dirty="0"/>
              <a:t>このようなサイトにデータが取り込まれることにより、公開したデータがより多くの住民に見られるようになります。</a:t>
            </a:r>
          </a:p>
        </p:txBody>
      </p:sp>
      <p:pic>
        <p:nvPicPr>
          <p:cNvPr id="9" name="図 8">
            <a:extLst>
              <a:ext uri="{FF2B5EF4-FFF2-40B4-BE49-F238E27FC236}">
                <a16:creationId xmlns:a16="http://schemas.microsoft.com/office/drawing/2014/main" id="{1A1E46C1-7EEA-43C2-831F-E71027CC73DB}"/>
              </a:ext>
            </a:extLst>
          </p:cNvPr>
          <p:cNvPicPr>
            <a:picLocks noChangeAspect="1"/>
          </p:cNvPicPr>
          <p:nvPr/>
        </p:nvPicPr>
        <p:blipFill>
          <a:blip r:embed="rId3"/>
          <a:stretch>
            <a:fillRect/>
          </a:stretch>
        </p:blipFill>
        <p:spPr>
          <a:xfrm>
            <a:off x="1719262" y="2484391"/>
            <a:ext cx="5705475" cy="3803650"/>
          </a:xfrm>
          <a:prstGeom prst="rect">
            <a:avLst/>
          </a:prstGeom>
        </p:spPr>
      </p:pic>
      <p:sp>
        <p:nvSpPr>
          <p:cNvPr id="11" name="テキスト ボックス 10">
            <a:extLst>
              <a:ext uri="{FF2B5EF4-FFF2-40B4-BE49-F238E27FC236}">
                <a16:creationId xmlns:a16="http://schemas.microsoft.com/office/drawing/2014/main" id="{8D7A7453-0AD1-4820-8756-54EB256E2D21}"/>
              </a:ext>
            </a:extLst>
          </p:cNvPr>
          <p:cNvSpPr txBox="1"/>
          <p:nvPr/>
        </p:nvSpPr>
        <p:spPr>
          <a:xfrm>
            <a:off x="6308791" y="6581001"/>
            <a:ext cx="2547685"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いこーよ </a:t>
            </a:r>
            <a:r>
              <a:rPr kumimoji="1" lang="en-US" altLang="ja-JP" sz="1200" dirty="0"/>
              <a:t>https://iko-yo.net/</a:t>
            </a:r>
          </a:p>
        </p:txBody>
      </p:sp>
    </p:spTree>
    <p:extLst>
      <p:ext uri="{BB962C8B-B14F-4D97-AF65-F5344CB8AC3E}">
        <p14:creationId xmlns:p14="http://schemas.microsoft.com/office/powerpoint/2010/main" val="234877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Autofit/>
          </a:bodyPr>
          <a:lstStyle/>
          <a:p>
            <a:r>
              <a:rPr lang="ja-JP" altLang="en-US" sz="2000" dirty="0"/>
              <a:t>事例</a:t>
            </a:r>
            <a:r>
              <a:rPr lang="en-US" altLang="ja-JP" sz="2000" dirty="0"/>
              <a:t>2: </a:t>
            </a:r>
            <a:r>
              <a:rPr lang="ja-JP" altLang="en-US" sz="2000" dirty="0"/>
              <a:t>乗換案内サービスにバス時刻表等のデータが掲載されるメリット</a:t>
            </a:r>
            <a:endParaRPr kumimoji="1" lang="ja-JP" altLang="en-US" sz="2000" dirty="0"/>
          </a:p>
        </p:txBody>
      </p:sp>
      <p:pic>
        <p:nvPicPr>
          <p:cNvPr id="2" name="図 1">
            <a:extLst>
              <a:ext uri="{FF2B5EF4-FFF2-40B4-BE49-F238E27FC236}">
                <a16:creationId xmlns:a16="http://schemas.microsoft.com/office/drawing/2014/main" id="{C71157F7-D443-4760-B5E1-FA1FDCAFE514}"/>
              </a:ext>
            </a:extLst>
          </p:cNvPr>
          <p:cNvPicPr>
            <a:picLocks noChangeAspect="1"/>
          </p:cNvPicPr>
          <p:nvPr/>
        </p:nvPicPr>
        <p:blipFill>
          <a:blip r:embed="rId3"/>
          <a:stretch>
            <a:fillRect/>
          </a:stretch>
        </p:blipFill>
        <p:spPr>
          <a:xfrm>
            <a:off x="1664224" y="2118032"/>
            <a:ext cx="5301834" cy="3703320"/>
          </a:xfrm>
          <a:prstGeom prst="rect">
            <a:avLst/>
          </a:prstGeom>
        </p:spPr>
      </p:pic>
      <p:sp>
        <p:nvSpPr>
          <p:cNvPr id="6" name="正方形/長方形 5">
            <a:extLst>
              <a:ext uri="{FF2B5EF4-FFF2-40B4-BE49-F238E27FC236}">
                <a16:creationId xmlns:a16="http://schemas.microsoft.com/office/drawing/2014/main" id="{697DA8AF-F5BE-4B12-A98F-3071080A7C3A}"/>
              </a:ext>
            </a:extLst>
          </p:cNvPr>
          <p:cNvSpPr/>
          <p:nvPr/>
        </p:nvSpPr>
        <p:spPr>
          <a:xfrm>
            <a:off x="207961" y="6396335"/>
            <a:ext cx="8214360" cy="461665"/>
          </a:xfrm>
          <a:prstGeom prst="rect">
            <a:avLst/>
          </a:prstGeom>
        </p:spPr>
        <p:txBody>
          <a:bodyPr wrap="square">
            <a:spAutoFit/>
          </a:bodyPr>
          <a:lstStyle/>
          <a:p>
            <a:r>
              <a:rPr lang="ja-JP" altLang="en-US" sz="1200" dirty="0"/>
              <a:t>出所</a:t>
            </a:r>
            <a:r>
              <a:rPr lang="en-US" altLang="ja-JP" sz="1200" dirty="0"/>
              <a:t>: </a:t>
            </a:r>
            <a:r>
              <a:rPr lang="ja-JP" altLang="en-US" sz="1200" dirty="0"/>
              <a:t>東郷町「インターネットでじゅんかい君の乗り換え検索ができます」</a:t>
            </a:r>
          </a:p>
          <a:p>
            <a:r>
              <a:rPr lang="en-US" altLang="ja-JP" sz="1200" dirty="0"/>
              <a:t>https://www.town.aichi-togo.lg.jp/kurashi/kurashi/machi/koutsuu/bus/busgtfs.html</a:t>
            </a:r>
            <a:endParaRPr lang="ja-JP" altLang="en-US" sz="1200" dirty="0"/>
          </a:p>
        </p:txBody>
      </p:sp>
      <p:sp>
        <p:nvSpPr>
          <p:cNvPr id="7" name="テキスト プレースホルダー 4">
            <a:extLst>
              <a:ext uri="{FF2B5EF4-FFF2-40B4-BE49-F238E27FC236}">
                <a16:creationId xmlns:a16="http://schemas.microsoft.com/office/drawing/2014/main" id="{2F140453-31F5-4896-B954-232BDC7E117B}"/>
              </a:ext>
            </a:extLst>
          </p:cNvPr>
          <p:cNvSpPr>
            <a:spLocks noGrp="1"/>
          </p:cNvSpPr>
          <p:nvPr>
            <p:ph type="body" sz="quarter" idx="13"/>
          </p:nvPr>
        </p:nvSpPr>
        <p:spPr>
          <a:xfrm>
            <a:off x="207963" y="30163"/>
            <a:ext cx="7537450" cy="217487"/>
          </a:xfrm>
        </p:spPr>
        <p:txBody>
          <a:bodyPr/>
          <a:lstStyle/>
          <a:p>
            <a:r>
              <a:rPr kumimoji="1" lang="ja-JP" altLang="en-US" dirty="0"/>
              <a:t>３</a:t>
            </a:r>
            <a:r>
              <a:rPr kumimoji="1" lang="en-US" altLang="ja-JP" dirty="0"/>
              <a:t>. </a:t>
            </a:r>
            <a:r>
              <a:rPr kumimoji="1" lang="ja-JP" altLang="en-US" dirty="0"/>
              <a:t>推奨データセットとその活用事例</a:t>
            </a:r>
          </a:p>
        </p:txBody>
      </p:sp>
      <p:sp>
        <p:nvSpPr>
          <p:cNvPr id="8" name="テキスト プレースホルダー 7">
            <a:extLst>
              <a:ext uri="{FF2B5EF4-FFF2-40B4-BE49-F238E27FC236}">
                <a16:creationId xmlns:a16="http://schemas.microsoft.com/office/drawing/2014/main" id="{695F1708-F188-4BD7-9DF5-5901C7D60012}"/>
              </a:ext>
            </a:extLst>
          </p:cNvPr>
          <p:cNvSpPr>
            <a:spLocks noGrp="1"/>
          </p:cNvSpPr>
          <p:nvPr>
            <p:ph type="body" sz="quarter" idx="14"/>
          </p:nvPr>
        </p:nvSpPr>
        <p:spPr>
          <a:xfrm>
            <a:off x="207963" y="884239"/>
            <a:ext cx="8728075" cy="658811"/>
          </a:xfrm>
        </p:spPr>
        <p:txBody>
          <a:bodyPr>
            <a:normAutofit/>
          </a:bodyPr>
          <a:lstStyle/>
          <a:p>
            <a:r>
              <a:rPr kumimoji="1" lang="ja-JP" altLang="en-US" dirty="0"/>
              <a:t>コミュニティバスの時刻表等の情報を個々に見るのは大変ですが、乗換案内サービスに取り込まれると、経路検索の結果として表示されます。</a:t>
            </a:r>
          </a:p>
        </p:txBody>
      </p:sp>
    </p:spTree>
    <p:extLst>
      <p:ext uri="{BB962C8B-B14F-4D97-AF65-F5344CB8AC3E}">
        <p14:creationId xmlns:p14="http://schemas.microsoft.com/office/powerpoint/2010/main" val="662773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6516528"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tx1"/>
                </a:solidFill>
                <a:latin typeface="+mj-ea"/>
                <a:ea typeface="+mj-ea"/>
              </a:rPr>
              <a:t>１</a:t>
            </a:r>
            <a:r>
              <a:rPr lang="en-US" altLang="ja-JP" sz="2200" dirty="0">
                <a:solidFill>
                  <a:schemeClr val="tx1"/>
                </a:solidFill>
                <a:latin typeface="+mj-ea"/>
                <a:ea typeface="+mj-ea"/>
              </a:rPr>
              <a:t>. </a:t>
            </a:r>
            <a:r>
              <a:rPr lang="ja-JP" altLang="en-US" sz="2200" dirty="0">
                <a:solidFill>
                  <a:schemeClr val="tx1"/>
                </a:solidFill>
                <a:latin typeface="+mj-ea"/>
                <a:ea typeface="+mj-ea"/>
              </a:rPr>
              <a:t>はじめに ～オープンデータ研修（応用編）の目的～</a:t>
            </a:r>
          </a:p>
        </p:txBody>
      </p:sp>
      <p:sp>
        <p:nvSpPr>
          <p:cNvPr id="7" name="Text Box 31">
            <a:extLst>
              <a:ext uri="{FF2B5EF4-FFF2-40B4-BE49-F238E27FC236}">
                <a16:creationId xmlns:a16="http://schemas.microsoft.com/office/drawing/2014/main" id="{2AA45135-99A0-4D96-8159-29900E9825E7}"/>
              </a:ext>
            </a:extLst>
          </p:cNvPr>
          <p:cNvSpPr txBox="1">
            <a:spLocks noChangeArrowheads="1"/>
          </p:cNvSpPr>
          <p:nvPr/>
        </p:nvSpPr>
        <p:spPr bwMode="gray">
          <a:xfrm>
            <a:off x="566738" y="3677429"/>
            <a:ext cx="633378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住民にサービスを提供するための「推奨データセット」</a:t>
            </a:r>
          </a:p>
        </p:txBody>
      </p:sp>
      <p:sp>
        <p:nvSpPr>
          <p:cNvPr id="2" name="Text Box 31">
            <a:extLst>
              <a:ext uri="{FF2B5EF4-FFF2-40B4-BE49-F238E27FC236}">
                <a16:creationId xmlns:a16="http://schemas.microsoft.com/office/drawing/2014/main" id="{06767ED5-9AF9-431A-81F4-631DF92FBC93}"/>
              </a:ext>
            </a:extLst>
          </p:cNvPr>
          <p:cNvSpPr txBox="1">
            <a:spLocks noChangeArrowheads="1"/>
          </p:cNvSpPr>
          <p:nvPr/>
        </p:nvSpPr>
        <p:spPr bwMode="gray">
          <a:xfrm>
            <a:off x="566738" y="4668029"/>
            <a:ext cx="6619120"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４</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推奨データセットを用いたデータ作成・公開・活用手法</a:t>
            </a:r>
          </a:p>
        </p:txBody>
      </p:sp>
      <p:sp>
        <p:nvSpPr>
          <p:cNvPr id="3" name="Text Box 31">
            <a:extLst>
              <a:ext uri="{FF2B5EF4-FFF2-40B4-BE49-F238E27FC236}">
                <a16:creationId xmlns:a16="http://schemas.microsoft.com/office/drawing/2014/main" id="{EFC83BC5-156A-4965-B7F7-2BB35D59A746}"/>
              </a:ext>
            </a:extLst>
          </p:cNvPr>
          <p:cNvSpPr txBox="1">
            <a:spLocks noChangeArrowheads="1"/>
          </p:cNvSpPr>
          <p:nvPr/>
        </p:nvSpPr>
        <p:spPr bwMode="gray">
          <a:xfrm>
            <a:off x="566738" y="4176222"/>
            <a:ext cx="422263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推奨データセットとその活用事例</a:t>
            </a:r>
          </a:p>
        </p:txBody>
      </p:sp>
      <p:sp>
        <p:nvSpPr>
          <p:cNvPr id="4" name="Text Box 31">
            <a:extLst>
              <a:ext uri="{FF2B5EF4-FFF2-40B4-BE49-F238E27FC236}">
                <a16:creationId xmlns:a16="http://schemas.microsoft.com/office/drawing/2014/main" id="{12F8F580-81E3-4C02-9129-D01F35F29D98}"/>
              </a:ext>
            </a:extLst>
          </p:cNvPr>
          <p:cNvSpPr txBox="1">
            <a:spLocks noChangeArrowheads="1"/>
          </p:cNvSpPr>
          <p:nvPr/>
        </p:nvSpPr>
        <p:spPr bwMode="gray">
          <a:xfrm>
            <a:off x="566737" y="5159836"/>
            <a:ext cx="197522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５</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困ったときは</a:t>
            </a:r>
          </a:p>
        </p:txBody>
      </p:sp>
    </p:spTree>
    <p:extLst>
      <p:ext uri="{BB962C8B-B14F-4D97-AF65-F5344CB8AC3E}">
        <p14:creationId xmlns:p14="http://schemas.microsoft.com/office/powerpoint/2010/main" val="2599929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rmAutofit/>
          </a:bodyPr>
          <a:lstStyle/>
          <a:p>
            <a:r>
              <a:rPr lang="ja-JP" altLang="en-US" sz="2000" dirty="0"/>
              <a:t>事例</a:t>
            </a:r>
            <a:r>
              <a:rPr lang="en-US" altLang="ja-JP" sz="2000" dirty="0"/>
              <a:t>2: </a:t>
            </a:r>
            <a:r>
              <a:rPr lang="ja-JP" altLang="en-US" sz="2000" dirty="0"/>
              <a:t>乗換案内サービスにバス時刻表等のデータが掲載されるメリット</a:t>
            </a:r>
            <a:endParaRPr kumimoji="1" lang="ja-JP" altLang="en-US" sz="2000" dirty="0"/>
          </a:p>
        </p:txBody>
      </p:sp>
      <p:sp>
        <p:nvSpPr>
          <p:cNvPr id="7" name="テキスト プレースホルダー 4">
            <a:extLst>
              <a:ext uri="{FF2B5EF4-FFF2-40B4-BE49-F238E27FC236}">
                <a16:creationId xmlns:a16="http://schemas.microsoft.com/office/drawing/2014/main" id="{2F140453-31F5-4896-B954-232BDC7E117B}"/>
              </a:ext>
            </a:extLst>
          </p:cNvPr>
          <p:cNvSpPr>
            <a:spLocks noGrp="1"/>
          </p:cNvSpPr>
          <p:nvPr>
            <p:ph type="body" sz="quarter" idx="13"/>
          </p:nvPr>
        </p:nvSpPr>
        <p:spPr>
          <a:xfrm>
            <a:off x="207963" y="30163"/>
            <a:ext cx="7537450" cy="217487"/>
          </a:xfrm>
        </p:spPr>
        <p:txBody>
          <a:bodyPr/>
          <a:lstStyle/>
          <a:p>
            <a:r>
              <a:rPr kumimoji="1" lang="ja-JP" altLang="en-US" dirty="0"/>
              <a:t>３</a:t>
            </a:r>
            <a:r>
              <a:rPr kumimoji="1" lang="en-US" altLang="ja-JP" dirty="0"/>
              <a:t>. </a:t>
            </a:r>
            <a:r>
              <a:rPr kumimoji="1" lang="ja-JP" altLang="en-US" dirty="0"/>
              <a:t>推奨データセットとその活用事例</a:t>
            </a:r>
          </a:p>
        </p:txBody>
      </p:sp>
      <p:sp>
        <p:nvSpPr>
          <p:cNvPr id="8" name="テキスト プレースホルダー 7">
            <a:extLst>
              <a:ext uri="{FF2B5EF4-FFF2-40B4-BE49-F238E27FC236}">
                <a16:creationId xmlns:a16="http://schemas.microsoft.com/office/drawing/2014/main" id="{695F1708-F188-4BD7-9DF5-5901C7D60012}"/>
              </a:ext>
            </a:extLst>
          </p:cNvPr>
          <p:cNvSpPr>
            <a:spLocks noGrp="1"/>
          </p:cNvSpPr>
          <p:nvPr>
            <p:ph type="body" sz="quarter" idx="14"/>
          </p:nvPr>
        </p:nvSpPr>
        <p:spPr>
          <a:xfrm>
            <a:off x="207963" y="884238"/>
            <a:ext cx="8728075" cy="1061661"/>
          </a:xfrm>
        </p:spPr>
        <p:txBody>
          <a:bodyPr>
            <a:normAutofit fontScale="92500"/>
          </a:bodyPr>
          <a:lstStyle/>
          <a:p>
            <a:r>
              <a:rPr kumimoji="1" lang="ja-JP" altLang="en-US" dirty="0"/>
              <a:t>地方公共団体が公共交通オープンデータ協議会に提供したバスロケデータ等の動的データ</a:t>
            </a:r>
            <a:br>
              <a:rPr kumimoji="1" lang="ja-JP" altLang="en-US" dirty="0"/>
            </a:br>
            <a:r>
              <a:rPr kumimoji="1" lang="ja-JP" altLang="en-US" dirty="0"/>
              <a:t>（</a:t>
            </a:r>
            <a:r>
              <a:rPr kumimoji="1" lang="en-US" altLang="ja-JP" dirty="0"/>
              <a:t>GTFS-RT</a:t>
            </a:r>
            <a:r>
              <a:rPr kumimoji="1" lang="ja-JP" altLang="en-US" dirty="0"/>
              <a:t>）が経路探索情報サービスに取り込まれました。</a:t>
            </a:r>
          </a:p>
          <a:p>
            <a:r>
              <a:rPr kumimoji="1" lang="ja-JP" altLang="en-US" dirty="0"/>
              <a:t>これにより、バスが現在どこを走っているか、住民だけでなく来訪者にも提供できます。</a:t>
            </a:r>
          </a:p>
        </p:txBody>
      </p:sp>
      <p:pic>
        <p:nvPicPr>
          <p:cNvPr id="11" name="図 10">
            <a:extLst>
              <a:ext uri="{FF2B5EF4-FFF2-40B4-BE49-F238E27FC236}">
                <a16:creationId xmlns:a16="http://schemas.microsoft.com/office/drawing/2014/main" id="{2375B603-D648-4F3D-AC14-FA60E4A0B862}"/>
              </a:ext>
            </a:extLst>
          </p:cNvPr>
          <p:cNvPicPr>
            <a:picLocks noChangeAspect="1"/>
          </p:cNvPicPr>
          <p:nvPr/>
        </p:nvPicPr>
        <p:blipFill>
          <a:blip r:embed="rId3"/>
          <a:stretch>
            <a:fillRect/>
          </a:stretch>
        </p:blipFill>
        <p:spPr>
          <a:xfrm>
            <a:off x="207961" y="2354734"/>
            <a:ext cx="6880897" cy="3128720"/>
          </a:xfrm>
          <a:prstGeom prst="rect">
            <a:avLst/>
          </a:prstGeom>
        </p:spPr>
      </p:pic>
      <p:pic>
        <p:nvPicPr>
          <p:cNvPr id="13" name="図 12">
            <a:extLst>
              <a:ext uri="{FF2B5EF4-FFF2-40B4-BE49-F238E27FC236}">
                <a16:creationId xmlns:a16="http://schemas.microsoft.com/office/drawing/2014/main" id="{D395437B-8AD3-4845-9FE2-2CB550C3CB2B}"/>
              </a:ext>
            </a:extLst>
          </p:cNvPr>
          <p:cNvPicPr>
            <a:picLocks noChangeAspect="1"/>
          </p:cNvPicPr>
          <p:nvPr/>
        </p:nvPicPr>
        <p:blipFill>
          <a:blip r:embed="rId4"/>
          <a:stretch>
            <a:fillRect/>
          </a:stretch>
        </p:blipFill>
        <p:spPr>
          <a:xfrm>
            <a:off x="7156811" y="2354734"/>
            <a:ext cx="1447637" cy="3253779"/>
          </a:xfrm>
          <a:prstGeom prst="rect">
            <a:avLst/>
          </a:prstGeom>
        </p:spPr>
      </p:pic>
      <p:sp>
        <p:nvSpPr>
          <p:cNvPr id="15" name="正方形/長方形 14">
            <a:extLst>
              <a:ext uri="{FF2B5EF4-FFF2-40B4-BE49-F238E27FC236}">
                <a16:creationId xmlns:a16="http://schemas.microsoft.com/office/drawing/2014/main" id="{2E6F47AB-519E-4F1E-BF3B-EEE945E7A974}"/>
              </a:ext>
            </a:extLst>
          </p:cNvPr>
          <p:cNvSpPr/>
          <p:nvPr/>
        </p:nvSpPr>
        <p:spPr>
          <a:xfrm>
            <a:off x="207961" y="6396335"/>
            <a:ext cx="8214360" cy="461665"/>
          </a:xfrm>
          <a:prstGeom prst="rect">
            <a:avLst/>
          </a:prstGeom>
        </p:spPr>
        <p:txBody>
          <a:bodyPr wrap="square">
            <a:spAutoFit/>
          </a:bodyPr>
          <a:lstStyle/>
          <a:p>
            <a:r>
              <a:rPr lang="ja-JP" altLang="en-US" sz="1200" dirty="0"/>
              <a:t>出所</a:t>
            </a:r>
            <a:r>
              <a:rPr lang="en-US" altLang="ja-JP" sz="1200" dirty="0"/>
              <a:t>: </a:t>
            </a:r>
            <a:r>
              <a:rPr lang="ja-JP" altLang="en-US" sz="1200" dirty="0"/>
              <a:t>公共交通オープンデータ協議会「都営バスのバスロケーションデータの</a:t>
            </a:r>
            <a:r>
              <a:rPr lang="en-US" altLang="ja-JP" sz="1200" dirty="0"/>
              <a:t>Google </a:t>
            </a:r>
            <a:r>
              <a:rPr lang="ja-JP" altLang="en-US" sz="1200" dirty="0"/>
              <a:t>マップへの提供開始について」</a:t>
            </a:r>
          </a:p>
          <a:p>
            <a:r>
              <a:rPr lang="en-US" altLang="ja-JP" sz="1200" dirty="0"/>
              <a:t>https://www.odpt.org/2020/08/19/press20200819/</a:t>
            </a:r>
            <a:endParaRPr lang="ja-JP" altLang="en-US" sz="1200" dirty="0"/>
          </a:p>
        </p:txBody>
      </p:sp>
    </p:spTree>
    <p:extLst>
      <p:ext uri="{BB962C8B-B14F-4D97-AF65-F5344CB8AC3E}">
        <p14:creationId xmlns:p14="http://schemas.microsoft.com/office/powerpoint/2010/main" val="1494898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rmAutofit/>
          </a:bodyPr>
          <a:lstStyle/>
          <a:p>
            <a:r>
              <a:rPr lang="ja-JP" altLang="en-US" sz="2000" dirty="0"/>
              <a:t>事例</a:t>
            </a:r>
            <a:r>
              <a:rPr lang="en-US" altLang="ja-JP" sz="2000" dirty="0"/>
              <a:t>2: </a:t>
            </a:r>
            <a:r>
              <a:rPr lang="ja-JP" altLang="en-US" sz="2000" dirty="0"/>
              <a:t>乗換案内サービスに鉄道の時刻表等のデータが掲載されるメリット</a:t>
            </a:r>
            <a:endParaRPr kumimoji="1" lang="ja-JP" altLang="en-US" sz="2000" dirty="0"/>
          </a:p>
        </p:txBody>
      </p:sp>
      <p:sp>
        <p:nvSpPr>
          <p:cNvPr id="7" name="テキスト プレースホルダー 4">
            <a:extLst>
              <a:ext uri="{FF2B5EF4-FFF2-40B4-BE49-F238E27FC236}">
                <a16:creationId xmlns:a16="http://schemas.microsoft.com/office/drawing/2014/main" id="{2F140453-31F5-4896-B954-232BDC7E117B}"/>
              </a:ext>
            </a:extLst>
          </p:cNvPr>
          <p:cNvSpPr>
            <a:spLocks noGrp="1"/>
          </p:cNvSpPr>
          <p:nvPr>
            <p:ph type="body" sz="quarter" idx="13"/>
          </p:nvPr>
        </p:nvSpPr>
        <p:spPr>
          <a:xfrm>
            <a:off x="207963" y="30163"/>
            <a:ext cx="7537450" cy="217487"/>
          </a:xfrm>
        </p:spPr>
        <p:txBody>
          <a:bodyPr/>
          <a:lstStyle/>
          <a:p>
            <a:r>
              <a:rPr kumimoji="1" lang="ja-JP" altLang="en-US" dirty="0"/>
              <a:t>３</a:t>
            </a:r>
            <a:r>
              <a:rPr kumimoji="1" lang="en-US" altLang="ja-JP" dirty="0"/>
              <a:t>. </a:t>
            </a:r>
            <a:r>
              <a:rPr kumimoji="1" lang="ja-JP" altLang="en-US" dirty="0"/>
              <a:t>推奨データセットとその活用事例</a:t>
            </a:r>
          </a:p>
        </p:txBody>
      </p:sp>
      <p:sp>
        <p:nvSpPr>
          <p:cNvPr id="8" name="テキスト プレースホルダー 7">
            <a:extLst>
              <a:ext uri="{FF2B5EF4-FFF2-40B4-BE49-F238E27FC236}">
                <a16:creationId xmlns:a16="http://schemas.microsoft.com/office/drawing/2014/main" id="{695F1708-F188-4BD7-9DF5-5901C7D60012}"/>
              </a:ext>
            </a:extLst>
          </p:cNvPr>
          <p:cNvSpPr>
            <a:spLocks noGrp="1"/>
          </p:cNvSpPr>
          <p:nvPr>
            <p:ph type="body" sz="quarter" idx="14"/>
          </p:nvPr>
        </p:nvSpPr>
        <p:spPr>
          <a:xfrm>
            <a:off x="207963" y="884238"/>
            <a:ext cx="8728075" cy="1061661"/>
          </a:xfrm>
        </p:spPr>
        <p:txBody>
          <a:bodyPr>
            <a:normAutofit/>
          </a:bodyPr>
          <a:lstStyle/>
          <a:p>
            <a:r>
              <a:rPr kumimoji="1" lang="ja-JP" altLang="en-US" dirty="0"/>
              <a:t>首都圏の鉄道事業者が公共交通オープンデータ協議会に提供した鉄道のリアルタイム位置情報（</a:t>
            </a:r>
            <a:r>
              <a:rPr kumimoji="1" lang="en-US" altLang="ja-JP" dirty="0"/>
              <a:t>GTFS-JP</a:t>
            </a:r>
            <a:r>
              <a:rPr kumimoji="1" lang="ja-JP" altLang="en-US" dirty="0"/>
              <a:t>）が経路探索情報サービスに取り込まれました。</a:t>
            </a:r>
          </a:p>
          <a:p>
            <a:r>
              <a:rPr kumimoji="1" lang="ja-JP" altLang="en-US" dirty="0"/>
              <a:t>これにより、鉄道が現在どこを走っているか、住民だけでなく来訪者にも提供できます。</a:t>
            </a:r>
          </a:p>
        </p:txBody>
      </p:sp>
      <p:sp>
        <p:nvSpPr>
          <p:cNvPr id="15" name="正方形/長方形 14">
            <a:extLst>
              <a:ext uri="{FF2B5EF4-FFF2-40B4-BE49-F238E27FC236}">
                <a16:creationId xmlns:a16="http://schemas.microsoft.com/office/drawing/2014/main" id="{2E6F47AB-519E-4F1E-BF3B-EEE945E7A974}"/>
              </a:ext>
            </a:extLst>
          </p:cNvPr>
          <p:cNvSpPr/>
          <p:nvPr/>
        </p:nvSpPr>
        <p:spPr>
          <a:xfrm>
            <a:off x="207961" y="6396335"/>
            <a:ext cx="8214360" cy="461665"/>
          </a:xfrm>
          <a:prstGeom prst="rect">
            <a:avLst/>
          </a:prstGeom>
        </p:spPr>
        <p:txBody>
          <a:bodyPr wrap="square">
            <a:spAutoFit/>
          </a:bodyPr>
          <a:lstStyle/>
          <a:p>
            <a:r>
              <a:rPr lang="ja-JP" altLang="en-US" sz="1200" dirty="0"/>
              <a:t>出所</a:t>
            </a:r>
            <a:r>
              <a:rPr lang="en-US" altLang="ja-JP" sz="1200" dirty="0"/>
              <a:t>: </a:t>
            </a:r>
            <a:r>
              <a:rPr lang="ja-JP" altLang="en-US" sz="1200" dirty="0"/>
              <a:t>公共交通オープンデータ協議会「首都圏の鉄道のリアルタイム位置情報の</a:t>
            </a:r>
            <a:r>
              <a:rPr lang="en-US" altLang="ja-JP" sz="1200" dirty="0"/>
              <a:t>Google</a:t>
            </a:r>
            <a:r>
              <a:rPr lang="ja-JP" altLang="en-US" sz="1200" dirty="0"/>
              <a:t>マップへの掲載について」</a:t>
            </a:r>
          </a:p>
          <a:p>
            <a:r>
              <a:rPr lang="en-US" altLang="ja-JP" sz="1200" dirty="0"/>
              <a:t>https://www.odpt.org/2021/02/01/press20210201/</a:t>
            </a:r>
            <a:endParaRPr lang="ja-JP" altLang="en-US" sz="1200" dirty="0"/>
          </a:p>
        </p:txBody>
      </p:sp>
      <p:pic>
        <p:nvPicPr>
          <p:cNvPr id="4" name="図 3">
            <a:extLst>
              <a:ext uri="{FF2B5EF4-FFF2-40B4-BE49-F238E27FC236}">
                <a16:creationId xmlns:a16="http://schemas.microsoft.com/office/drawing/2014/main" id="{E44D042D-FB6C-4779-987F-1F42B1513DAB}"/>
              </a:ext>
            </a:extLst>
          </p:cNvPr>
          <p:cNvPicPr>
            <a:picLocks noChangeAspect="1"/>
          </p:cNvPicPr>
          <p:nvPr/>
        </p:nvPicPr>
        <p:blipFill>
          <a:blip r:embed="rId3"/>
          <a:stretch>
            <a:fillRect/>
          </a:stretch>
        </p:blipFill>
        <p:spPr>
          <a:xfrm>
            <a:off x="7251673" y="2127933"/>
            <a:ext cx="1789457" cy="3874770"/>
          </a:xfrm>
          <a:prstGeom prst="rect">
            <a:avLst/>
          </a:prstGeom>
        </p:spPr>
      </p:pic>
      <p:pic>
        <p:nvPicPr>
          <p:cNvPr id="9" name="図 8">
            <a:extLst>
              <a:ext uri="{FF2B5EF4-FFF2-40B4-BE49-F238E27FC236}">
                <a16:creationId xmlns:a16="http://schemas.microsoft.com/office/drawing/2014/main" id="{F385CB70-FE89-4728-9F10-056B06925584}"/>
              </a:ext>
            </a:extLst>
          </p:cNvPr>
          <p:cNvPicPr>
            <a:picLocks noChangeAspect="1"/>
          </p:cNvPicPr>
          <p:nvPr/>
        </p:nvPicPr>
        <p:blipFill>
          <a:blip r:embed="rId4"/>
          <a:stretch>
            <a:fillRect/>
          </a:stretch>
        </p:blipFill>
        <p:spPr>
          <a:xfrm>
            <a:off x="102870" y="2127933"/>
            <a:ext cx="7018020" cy="3234191"/>
          </a:xfrm>
          <a:prstGeom prst="rect">
            <a:avLst/>
          </a:prstGeom>
        </p:spPr>
      </p:pic>
    </p:spTree>
    <p:extLst>
      <p:ext uri="{BB962C8B-B14F-4D97-AF65-F5344CB8AC3E}">
        <p14:creationId xmlns:p14="http://schemas.microsoft.com/office/powerpoint/2010/main" val="4019867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a:xfrm>
            <a:off x="207962" y="281698"/>
            <a:ext cx="8135937" cy="424732"/>
          </a:xfrm>
        </p:spPr>
        <p:txBody>
          <a:bodyPr/>
          <a:lstStyle/>
          <a:p>
            <a:r>
              <a:rPr kumimoji="1" lang="ja-JP" altLang="en-US" dirty="0"/>
              <a:t>推奨データセット「</a:t>
            </a:r>
            <a:r>
              <a:rPr kumimoji="1" lang="en-US" altLang="ja-JP" dirty="0"/>
              <a:t>1. AED</a:t>
            </a:r>
            <a:r>
              <a:rPr kumimoji="1" lang="ja-JP" altLang="en-US" dirty="0"/>
              <a:t>設置場所一覧」の想定活用サービス例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988629"/>
          </a:xfrm>
        </p:spPr>
        <p:txBody>
          <a:bodyPr>
            <a:normAutofit lnSpcReduction="10000"/>
          </a:bodyPr>
          <a:lstStyle/>
          <a:p>
            <a:r>
              <a:rPr kumimoji="1" lang="en-US" altLang="ja-JP" dirty="0"/>
              <a:t>Coaido119</a:t>
            </a:r>
            <a:r>
              <a:rPr kumimoji="1" lang="ja-JP" altLang="en-US" dirty="0"/>
              <a:t>は、</a:t>
            </a:r>
            <a:r>
              <a:rPr kumimoji="1" lang="en-US" altLang="ja-JP" dirty="0"/>
              <a:t>119</a:t>
            </a:r>
            <a:r>
              <a:rPr kumimoji="1" lang="ja-JP" altLang="en-US" dirty="0"/>
              <a:t>番通報をしながら周囲に</a:t>
            </a:r>
            <a:r>
              <a:rPr kumimoji="1" lang="en-US" altLang="ja-JP" dirty="0"/>
              <a:t>SOS</a:t>
            </a:r>
            <a:r>
              <a:rPr kumimoji="1" lang="ja-JP" altLang="en-US" dirty="0"/>
              <a:t>を発信し、周囲の医療有資格者や救命収集受講者、</a:t>
            </a:r>
            <a:r>
              <a:rPr kumimoji="1" lang="en-US" altLang="ja-JP" dirty="0"/>
              <a:t>AED</a:t>
            </a:r>
            <a:r>
              <a:rPr kumimoji="1" lang="ja-JP" altLang="en-US" dirty="0"/>
              <a:t>設置者等に助けを求められるアプリです。</a:t>
            </a:r>
          </a:p>
          <a:p>
            <a:r>
              <a:rPr kumimoji="1" lang="ja-JP" altLang="en-US" dirty="0"/>
              <a:t>全国</a:t>
            </a:r>
            <a:r>
              <a:rPr kumimoji="1" lang="en-US" altLang="ja-JP" dirty="0"/>
              <a:t>163</a:t>
            </a:r>
            <a:r>
              <a:rPr kumimoji="1" lang="ja-JP" altLang="en-US" dirty="0"/>
              <a:t>自治体の</a:t>
            </a:r>
            <a:r>
              <a:rPr kumimoji="1" lang="en-US" altLang="ja-JP" dirty="0"/>
              <a:t>AED</a:t>
            </a:r>
            <a:r>
              <a:rPr kumimoji="1" lang="ja-JP" altLang="en-US" dirty="0"/>
              <a:t>情報を扱っています。</a:t>
            </a:r>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3159870" y="6638506"/>
            <a:ext cx="3264933" cy="276999"/>
          </a:xfrm>
          <a:prstGeom prst="rect">
            <a:avLst/>
          </a:prstGeom>
          <a:noFill/>
        </p:spPr>
        <p:txBody>
          <a:bodyPr wrap="none" rtlCol="0">
            <a:spAutoFit/>
          </a:bodyPr>
          <a:lstStyle/>
          <a:p>
            <a:r>
              <a:rPr kumimoji="1" lang="ja-JP" altLang="en-US" sz="1200" dirty="0"/>
              <a:t>出所</a:t>
            </a:r>
            <a:r>
              <a:rPr kumimoji="1" lang="en-US" altLang="ja-JP" sz="1200" dirty="0"/>
              <a:t>: Coaido119 https://coaido119.com/</a:t>
            </a:r>
            <a:endParaRPr kumimoji="1" lang="ja-JP" altLang="en-US" sz="1200" dirty="0"/>
          </a:p>
        </p:txBody>
      </p:sp>
      <p:pic>
        <p:nvPicPr>
          <p:cNvPr id="16" name="図 15">
            <a:extLst>
              <a:ext uri="{FF2B5EF4-FFF2-40B4-BE49-F238E27FC236}">
                <a16:creationId xmlns:a16="http://schemas.microsoft.com/office/drawing/2014/main" id="{0B5F9252-9F06-4AB5-9C93-6794FF355375}"/>
              </a:ext>
            </a:extLst>
          </p:cNvPr>
          <p:cNvPicPr>
            <a:picLocks noChangeAspect="1"/>
          </p:cNvPicPr>
          <p:nvPr/>
        </p:nvPicPr>
        <p:blipFill>
          <a:blip r:embed="rId2"/>
          <a:stretch>
            <a:fillRect/>
          </a:stretch>
        </p:blipFill>
        <p:spPr>
          <a:xfrm>
            <a:off x="207962" y="2046860"/>
            <a:ext cx="8656830" cy="4478483"/>
          </a:xfrm>
          <a:prstGeom prst="rect">
            <a:avLst/>
          </a:prstGeom>
        </p:spPr>
      </p:pic>
    </p:spTree>
    <p:extLst>
      <p:ext uri="{BB962C8B-B14F-4D97-AF65-F5344CB8AC3E}">
        <p14:creationId xmlns:p14="http://schemas.microsoft.com/office/powerpoint/2010/main" val="582569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a:xfrm>
            <a:off x="207962" y="281698"/>
            <a:ext cx="8135937" cy="424732"/>
          </a:xfrm>
        </p:spPr>
        <p:txBody>
          <a:bodyPr>
            <a:normAutofit/>
          </a:bodyPr>
          <a:lstStyle/>
          <a:p>
            <a:r>
              <a:rPr kumimoji="1" lang="ja-JP" altLang="en-US" sz="2300" dirty="0"/>
              <a:t>推奨データセット「</a:t>
            </a:r>
            <a:r>
              <a:rPr kumimoji="1" lang="en-US" altLang="ja-JP" sz="2300" dirty="0"/>
              <a:t>2.</a:t>
            </a:r>
            <a:r>
              <a:rPr kumimoji="1" lang="ja-JP" altLang="en-US" sz="2300" dirty="0"/>
              <a:t>介護サービス事業所一覧」の想定活用サービス例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1131849"/>
          </a:xfrm>
        </p:spPr>
        <p:txBody>
          <a:bodyPr>
            <a:normAutofit/>
          </a:bodyPr>
          <a:lstStyle/>
          <a:p>
            <a:r>
              <a:rPr kumimoji="1" lang="ja-JP" altLang="en-US" dirty="0"/>
              <a:t>ミルモは、福祉に関する各種データを収集し、行政と連携をとって介護等に関する情報を簡便に検索することが出来るアプリです。</a:t>
            </a:r>
          </a:p>
          <a:p>
            <a:r>
              <a:rPr kumimoji="1" lang="ja-JP" altLang="en-US" dirty="0"/>
              <a:t>自治体が提供する約</a:t>
            </a:r>
            <a:r>
              <a:rPr kumimoji="1" lang="en-US" altLang="ja-JP" dirty="0"/>
              <a:t>2,100</a:t>
            </a:r>
            <a:r>
              <a:rPr kumimoji="1" lang="ja-JP" altLang="en-US" dirty="0"/>
              <a:t>箇所の介護事業所情報を提供</a:t>
            </a:r>
          </a:p>
          <a:p>
            <a:endParaRPr kumimoji="1" lang="ja-JP" altLang="en-US" dirty="0"/>
          </a:p>
        </p:txBody>
      </p:sp>
      <p:pic>
        <p:nvPicPr>
          <p:cNvPr id="13" name="図 12">
            <a:extLst>
              <a:ext uri="{FF2B5EF4-FFF2-40B4-BE49-F238E27FC236}">
                <a16:creationId xmlns:a16="http://schemas.microsoft.com/office/drawing/2014/main" id="{E7DD707A-B8A4-4B26-9B58-6AA2B419CDD1}"/>
              </a:ext>
            </a:extLst>
          </p:cNvPr>
          <p:cNvPicPr>
            <a:picLocks noChangeAspect="1"/>
          </p:cNvPicPr>
          <p:nvPr/>
        </p:nvPicPr>
        <p:blipFill>
          <a:blip r:embed="rId2"/>
          <a:stretch>
            <a:fillRect/>
          </a:stretch>
        </p:blipFill>
        <p:spPr>
          <a:xfrm>
            <a:off x="3401962" y="2247441"/>
            <a:ext cx="2615035" cy="4192820"/>
          </a:xfrm>
          <a:prstGeom prst="rect">
            <a:avLst/>
          </a:prstGeom>
        </p:spPr>
      </p:pic>
      <p:sp>
        <p:nvSpPr>
          <p:cNvPr id="29" name="テキスト ボックス 28">
            <a:extLst>
              <a:ext uri="{FF2B5EF4-FFF2-40B4-BE49-F238E27FC236}">
                <a16:creationId xmlns:a16="http://schemas.microsoft.com/office/drawing/2014/main" id="{CE8CCFFC-EF6A-4874-8917-BCAA677C7788}"/>
              </a:ext>
            </a:extLst>
          </p:cNvPr>
          <p:cNvSpPr txBox="1"/>
          <p:nvPr/>
        </p:nvSpPr>
        <p:spPr>
          <a:xfrm>
            <a:off x="3615607" y="6550838"/>
            <a:ext cx="5320431"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政府</a:t>
            </a:r>
            <a:r>
              <a:rPr kumimoji="1" lang="en-US" altLang="ja-JP" sz="1200" dirty="0"/>
              <a:t>CIO</a:t>
            </a:r>
            <a:r>
              <a:rPr kumimoji="1" lang="ja-JP" altLang="en-US" sz="1200" dirty="0"/>
              <a:t>ポータル オープンデータ</a:t>
            </a:r>
            <a:r>
              <a:rPr kumimoji="1" lang="en-US" altLang="ja-JP" sz="1200" dirty="0"/>
              <a:t>100 https://cio.go.jp/opendata100</a:t>
            </a:r>
            <a:endParaRPr kumimoji="1" lang="ja-JP" altLang="en-US" sz="1200" dirty="0"/>
          </a:p>
        </p:txBody>
      </p:sp>
    </p:spTree>
    <p:extLst>
      <p:ext uri="{BB962C8B-B14F-4D97-AF65-F5344CB8AC3E}">
        <p14:creationId xmlns:p14="http://schemas.microsoft.com/office/powerpoint/2010/main" val="1577959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rmAutofit/>
          </a:bodyPr>
          <a:lstStyle/>
          <a:p>
            <a:r>
              <a:rPr kumimoji="1" lang="ja-JP" altLang="en-US" dirty="0"/>
              <a:t>推奨データセット「</a:t>
            </a:r>
            <a:r>
              <a:rPr kumimoji="1" lang="en-US" altLang="zh-TW" dirty="0"/>
              <a:t>3. </a:t>
            </a:r>
            <a:r>
              <a:rPr kumimoji="1" lang="zh-TW" altLang="en-US" dirty="0"/>
              <a:t>医療機関一覧</a:t>
            </a:r>
            <a:r>
              <a:rPr kumimoji="1" lang="ja-JP" altLang="en-US" dirty="0"/>
              <a:t>」の想定活用サービス例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744537"/>
          </a:xfrm>
        </p:spPr>
        <p:txBody>
          <a:bodyPr>
            <a:normAutofit lnSpcReduction="10000"/>
          </a:bodyPr>
          <a:lstStyle/>
          <a:p>
            <a:r>
              <a:rPr kumimoji="1" lang="en-US" altLang="ja-JP" dirty="0"/>
              <a:t>SCUEL</a:t>
            </a:r>
            <a:r>
              <a:rPr kumimoji="1" lang="ja-JP" altLang="en-US" dirty="0"/>
              <a:t>は、病院・クリニック・歯科・薬局を全国から検索する</a:t>
            </a:r>
            <a:r>
              <a:rPr kumimoji="1" lang="en-US" altLang="ja-JP" dirty="0"/>
              <a:t>Web</a:t>
            </a:r>
            <a:r>
              <a:rPr kumimoji="1" lang="ja-JP" altLang="en-US" dirty="0"/>
              <a:t>サイトです。</a:t>
            </a:r>
          </a:p>
          <a:p>
            <a:r>
              <a:rPr kumimoji="1" lang="ja-JP" altLang="en-US" dirty="0"/>
              <a:t>診療科目・病名等をキーとして、病院・クリニック・歯科・薬局を検索できます。</a:t>
            </a:r>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6407170" y="6585426"/>
            <a:ext cx="2487412" cy="276999"/>
          </a:xfrm>
          <a:prstGeom prst="rect">
            <a:avLst/>
          </a:prstGeom>
          <a:noFill/>
        </p:spPr>
        <p:txBody>
          <a:bodyPr wrap="none" rtlCol="0">
            <a:spAutoFit/>
          </a:bodyPr>
          <a:lstStyle/>
          <a:p>
            <a:r>
              <a:rPr kumimoji="1" lang="ja-JP" altLang="en-US" sz="1200" dirty="0"/>
              <a:t>出所</a:t>
            </a:r>
            <a:r>
              <a:rPr kumimoji="1" lang="en-US" altLang="ja-JP" sz="1200" dirty="0"/>
              <a:t>: SCUEL https://scuel.me/</a:t>
            </a:r>
          </a:p>
        </p:txBody>
      </p:sp>
      <p:pic>
        <p:nvPicPr>
          <p:cNvPr id="12" name="図 11">
            <a:extLst>
              <a:ext uri="{FF2B5EF4-FFF2-40B4-BE49-F238E27FC236}">
                <a16:creationId xmlns:a16="http://schemas.microsoft.com/office/drawing/2014/main" id="{EEFECA41-35F5-4D0E-B554-FD7213A31909}"/>
              </a:ext>
            </a:extLst>
          </p:cNvPr>
          <p:cNvPicPr>
            <a:picLocks noChangeAspect="1"/>
          </p:cNvPicPr>
          <p:nvPr/>
        </p:nvPicPr>
        <p:blipFill>
          <a:blip r:embed="rId2"/>
          <a:stretch>
            <a:fillRect/>
          </a:stretch>
        </p:blipFill>
        <p:spPr>
          <a:xfrm>
            <a:off x="4224010" y="2483929"/>
            <a:ext cx="4818276" cy="3489833"/>
          </a:xfrm>
          <a:prstGeom prst="rect">
            <a:avLst/>
          </a:prstGeom>
        </p:spPr>
      </p:pic>
      <p:pic>
        <p:nvPicPr>
          <p:cNvPr id="7" name="図 6">
            <a:extLst>
              <a:ext uri="{FF2B5EF4-FFF2-40B4-BE49-F238E27FC236}">
                <a16:creationId xmlns:a16="http://schemas.microsoft.com/office/drawing/2014/main" id="{F1C35CDF-6F61-4CE3-AA92-B94FBB5D2337}"/>
              </a:ext>
            </a:extLst>
          </p:cNvPr>
          <p:cNvPicPr>
            <a:picLocks noChangeAspect="1"/>
          </p:cNvPicPr>
          <p:nvPr/>
        </p:nvPicPr>
        <p:blipFill>
          <a:blip r:embed="rId3"/>
          <a:stretch>
            <a:fillRect/>
          </a:stretch>
        </p:blipFill>
        <p:spPr>
          <a:xfrm>
            <a:off x="116873" y="1806583"/>
            <a:ext cx="4013300" cy="4617561"/>
          </a:xfrm>
          <a:prstGeom prst="rect">
            <a:avLst/>
          </a:prstGeom>
        </p:spPr>
      </p:pic>
      <p:sp>
        <p:nvSpPr>
          <p:cNvPr id="8" name="テキスト ボックス 7">
            <a:extLst>
              <a:ext uri="{FF2B5EF4-FFF2-40B4-BE49-F238E27FC236}">
                <a16:creationId xmlns:a16="http://schemas.microsoft.com/office/drawing/2014/main" id="{3D8C652D-7CD0-4849-94C9-D9CA850B55D7}"/>
              </a:ext>
            </a:extLst>
          </p:cNvPr>
          <p:cNvSpPr txBox="1"/>
          <p:nvPr/>
        </p:nvSpPr>
        <p:spPr>
          <a:xfrm>
            <a:off x="773634" y="6416148"/>
            <a:ext cx="2699778" cy="307777"/>
          </a:xfrm>
          <a:prstGeom prst="rect">
            <a:avLst/>
          </a:prstGeom>
          <a:noFill/>
        </p:spPr>
        <p:txBody>
          <a:bodyPr wrap="none" rtlCol="0">
            <a:spAutoFit/>
          </a:bodyPr>
          <a:lstStyle/>
          <a:p>
            <a:r>
              <a:rPr kumimoji="1" lang="ja-JP" altLang="en-US" sz="1400" dirty="0"/>
              <a:t>診療科目・病名等をキーとした検索</a:t>
            </a:r>
          </a:p>
        </p:txBody>
      </p:sp>
      <p:sp>
        <p:nvSpPr>
          <p:cNvPr id="11" name="テキスト ボックス 10">
            <a:extLst>
              <a:ext uri="{FF2B5EF4-FFF2-40B4-BE49-F238E27FC236}">
                <a16:creationId xmlns:a16="http://schemas.microsoft.com/office/drawing/2014/main" id="{73615A03-5903-4A74-9041-318829C6AF65}"/>
              </a:ext>
            </a:extLst>
          </p:cNvPr>
          <p:cNvSpPr txBox="1"/>
          <p:nvPr/>
        </p:nvSpPr>
        <p:spPr>
          <a:xfrm>
            <a:off x="5400278" y="6108371"/>
            <a:ext cx="2465740" cy="307777"/>
          </a:xfrm>
          <a:prstGeom prst="rect">
            <a:avLst/>
          </a:prstGeom>
          <a:noFill/>
        </p:spPr>
        <p:txBody>
          <a:bodyPr wrap="none" rtlCol="0">
            <a:spAutoFit/>
          </a:bodyPr>
          <a:lstStyle/>
          <a:p>
            <a:r>
              <a:rPr kumimoji="1" lang="ja-JP" altLang="en-US" sz="1400" dirty="0"/>
              <a:t>都道府県ごとの病院・歯科情報</a:t>
            </a:r>
          </a:p>
        </p:txBody>
      </p:sp>
    </p:spTree>
    <p:extLst>
      <p:ext uri="{BB962C8B-B14F-4D97-AF65-F5344CB8AC3E}">
        <p14:creationId xmlns:p14="http://schemas.microsoft.com/office/powerpoint/2010/main" val="4093947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Autofit/>
          </a:bodyPr>
          <a:lstStyle/>
          <a:p>
            <a:r>
              <a:rPr kumimoji="1" lang="ja-JP" altLang="en-US" sz="1800" dirty="0"/>
              <a:t>推奨データセット「</a:t>
            </a:r>
            <a:r>
              <a:rPr lang="en-US" altLang="ja-JP" sz="1800" dirty="0"/>
              <a:t>4. </a:t>
            </a:r>
            <a:r>
              <a:rPr lang="ja-JP" altLang="en-US" sz="1800" dirty="0"/>
              <a:t>文化財一覧」「</a:t>
            </a:r>
            <a:r>
              <a:rPr lang="en-US" altLang="ja-JP" sz="1800" dirty="0"/>
              <a:t>5. </a:t>
            </a:r>
            <a:r>
              <a:rPr lang="ja-JP" altLang="en-US" sz="1800" dirty="0"/>
              <a:t>観光施設一覧」「</a:t>
            </a:r>
            <a:r>
              <a:rPr lang="en-US" altLang="ja-JP" sz="1800" dirty="0"/>
              <a:t> 6. </a:t>
            </a:r>
            <a:r>
              <a:rPr lang="ja-JP" altLang="en-US" sz="1800" dirty="0"/>
              <a:t>イベント一覧」</a:t>
            </a:r>
            <a:br>
              <a:rPr lang="ja-JP" altLang="en-US" sz="1800" dirty="0"/>
            </a:br>
            <a:r>
              <a:rPr lang="ja-JP" altLang="en-US" sz="1800" dirty="0"/>
              <a:t>「</a:t>
            </a:r>
            <a:r>
              <a:rPr lang="en-US" altLang="ja-JP" sz="1800" dirty="0"/>
              <a:t>7. </a:t>
            </a:r>
            <a:r>
              <a:rPr lang="ja-JP" altLang="en-US" sz="1800" dirty="0"/>
              <a:t>公衆無線</a:t>
            </a:r>
            <a:r>
              <a:rPr lang="en-US" altLang="ja-JP" sz="1800" dirty="0"/>
              <a:t>LAN</a:t>
            </a:r>
            <a:r>
              <a:rPr lang="ja-JP" altLang="en-US" sz="1800" dirty="0"/>
              <a:t>アクセスポイント一覧」「</a:t>
            </a:r>
            <a:r>
              <a:rPr lang="en-US" altLang="ja-JP" sz="1800" dirty="0"/>
              <a:t>8. </a:t>
            </a:r>
            <a:r>
              <a:rPr lang="ja-JP" altLang="en-US" sz="1800" dirty="0"/>
              <a:t>公衆トイレ一覧」の想定活用サービス例</a:t>
            </a:r>
            <a:r>
              <a:rPr kumimoji="1" lang="ja-JP" altLang="en-US" sz="1800" dirty="0"/>
              <a:t> </a:t>
            </a:r>
            <a:r>
              <a:rPr kumimoji="1" lang="en-US" altLang="ja-JP" sz="1800" dirty="0"/>
              <a:t>(1)</a:t>
            </a:r>
            <a:endParaRPr kumimoji="1" lang="ja-JP" altLang="en-US" sz="1800" dirty="0"/>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1034873"/>
          </a:xfrm>
        </p:spPr>
        <p:txBody>
          <a:bodyPr>
            <a:normAutofit lnSpcReduction="10000"/>
          </a:bodyPr>
          <a:lstStyle/>
          <a:p>
            <a:r>
              <a:rPr kumimoji="1" lang="en-US" altLang="ja-JP" dirty="0"/>
              <a:t>japan-guide.com</a:t>
            </a:r>
            <a:r>
              <a:rPr kumimoji="1" lang="ja-JP" altLang="en-US" dirty="0"/>
              <a:t>は、訪日外国人向けに、日本の観光地を案内し、観光プランの立案をサポートする</a:t>
            </a:r>
            <a:r>
              <a:rPr kumimoji="1" lang="en-US" altLang="ja-JP" dirty="0"/>
              <a:t>Web</a:t>
            </a:r>
            <a:r>
              <a:rPr kumimoji="1" lang="ja-JP" altLang="en-US" dirty="0"/>
              <a:t>サイトです。</a:t>
            </a:r>
          </a:p>
          <a:p>
            <a:r>
              <a:rPr kumimoji="1" lang="ja-JP" altLang="en-US" dirty="0"/>
              <a:t>日本国内からの当該アクセスの</a:t>
            </a:r>
            <a:r>
              <a:rPr kumimoji="1" lang="en-US" altLang="ja-JP" dirty="0"/>
              <a:t>8</a:t>
            </a:r>
            <a:r>
              <a:rPr kumimoji="1" lang="ja-JP" altLang="en-US" dirty="0"/>
              <a:t>割は、日本語以外のブラウザによるものです。</a:t>
            </a:r>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4572000" y="6570921"/>
            <a:ext cx="4287456" cy="276999"/>
          </a:xfrm>
          <a:prstGeom prst="rect">
            <a:avLst/>
          </a:prstGeom>
          <a:noFill/>
        </p:spPr>
        <p:txBody>
          <a:bodyPr wrap="none" rtlCol="0">
            <a:spAutoFit/>
          </a:bodyPr>
          <a:lstStyle/>
          <a:p>
            <a:r>
              <a:rPr kumimoji="1" lang="ja-JP" altLang="en-US" sz="1200" dirty="0"/>
              <a:t>出所</a:t>
            </a:r>
            <a:r>
              <a:rPr kumimoji="1" lang="en-US" altLang="ja-JP" sz="1200" dirty="0"/>
              <a:t>: japan-guide.com https://www.japan-guide.com/</a:t>
            </a:r>
          </a:p>
        </p:txBody>
      </p:sp>
      <p:pic>
        <p:nvPicPr>
          <p:cNvPr id="20" name="図 19">
            <a:extLst>
              <a:ext uri="{FF2B5EF4-FFF2-40B4-BE49-F238E27FC236}">
                <a16:creationId xmlns:a16="http://schemas.microsoft.com/office/drawing/2014/main" id="{015482BA-3BC2-4EED-A5F6-C75591880A75}"/>
              </a:ext>
            </a:extLst>
          </p:cNvPr>
          <p:cNvPicPr>
            <a:picLocks noChangeAspect="1"/>
          </p:cNvPicPr>
          <p:nvPr/>
        </p:nvPicPr>
        <p:blipFill>
          <a:blip r:embed="rId2"/>
          <a:stretch>
            <a:fillRect/>
          </a:stretch>
        </p:blipFill>
        <p:spPr>
          <a:xfrm>
            <a:off x="1285692" y="2148193"/>
            <a:ext cx="6572615" cy="4377151"/>
          </a:xfrm>
          <a:prstGeom prst="rect">
            <a:avLst/>
          </a:prstGeom>
        </p:spPr>
      </p:pic>
    </p:spTree>
    <p:extLst>
      <p:ext uri="{BB962C8B-B14F-4D97-AF65-F5344CB8AC3E}">
        <p14:creationId xmlns:p14="http://schemas.microsoft.com/office/powerpoint/2010/main" val="3544185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Autofit/>
          </a:bodyPr>
          <a:lstStyle/>
          <a:p>
            <a:r>
              <a:rPr kumimoji="1" lang="ja-JP" altLang="en-US" sz="1800" dirty="0"/>
              <a:t>推奨データセット「</a:t>
            </a:r>
            <a:r>
              <a:rPr lang="en-US" altLang="ja-JP" sz="1800" dirty="0"/>
              <a:t>4. </a:t>
            </a:r>
            <a:r>
              <a:rPr lang="ja-JP" altLang="en-US" sz="1800" dirty="0"/>
              <a:t>文化財一覧」「</a:t>
            </a:r>
            <a:r>
              <a:rPr lang="en-US" altLang="ja-JP" sz="1800" dirty="0"/>
              <a:t>5. </a:t>
            </a:r>
            <a:r>
              <a:rPr lang="ja-JP" altLang="en-US" sz="1800" dirty="0"/>
              <a:t>観光施設一覧」「</a:t>
            </a:r>
            <a:r>
              <a:rPr lang="en-US" altLang="ja-JP" sz="1800" dirty="0"/>
              <a:t> 6. </a:t>
            </a:r>
            <a:r>
              <a:rPr lang="ja-JP" altLang="en-US" sz="1800" dirty="0"/>
              <a:t>イベント一覧」</a:t>
            </a:r>
            <a:br>
              <a:rPr lang="ja-JP" altLang="en-US" sz="1800" dirty="0"/>
            </a:br>
            <a:r>
              <a:rPr lang="ja-JP" altLang="en-US" sz="1800" dirty="0"/>
              <a:t>「</a:t>
            </a:r>
            <a:r>
              <a:rPr lang="en-US" altLang="ja-JP" sz="1800" dirty="0"/>
              <a:t>7. </a:t>
            </a:r>
            <a:r>
              <a:rPr lang="ja-JP" altLang="en-US" sz="1800" dirty="0"/>
              <a:t>公衆無線</a:t>
            </a:r>
            <a:r>
              <a:rPr lang="en-US" altLang="ja-JP" sz="1800" dirty="0"/>
              <a:t>LAN</a:t>
            </a:r>
            <a:r>
              <a:rPr lang="ja-JP" altLang="en-US" sz="1800" dirty="0"/>
              <a:t>アクセスポイント一覧」「</a:t>
            </a:r>
            <a:r>
              <a:rPr lang="en-US" altLang="ja-JP" sz="1800" dirty="0"/>
              <a:t>8. </a:t>
            </a:r>
            <a:r>
              <a:rPr lang="ja-JP" altLang="en-US" sz="1800" dirty="0"/>
              <a:t>公衆トイレ一覧」の想定活用サービス例</a:t>
            </a:r>
            <a:r>
              <a:rPr kumimoji="1" lang="ja-JP" altLang="en-US" sz="1800" dirty="0"/>
              <a:t> </a:t>
            </a:r>
            <a:r>
              <a:rPr kumimoji="1" lang="en-US" altLang="ja-JP" sz="1800" dirty="0"/>
              <a:t>(2)</a:t>
            </a:r>
            <a:endParaRPr kumimoji="1" lang="ja-JP" altLang="en-US" sz="1800" dirty="0"/>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831262" cy="744537"/>
          </a:xfrm>
        </p:spPr>
        <p:txBody>
          <a:bodyPr>
            <a:normAutofit fontScale="92500"/>
          </a:bodyPr>
          <a:lstStyle/>
          <a:p>
            <a:r>
              <a:rPr kumimoji="1" lang="ja-JP" altLang="en-US" dirty="0"/>
              <a:t>じゃらんは、国内外旅行や宿泊、遊び・体験の予約等をサポートする観光ポータルサイトです。</a:t>
            </a:r>
            <a:br>
              <a:rPr kumimoji="1" lang="ja-JP" altLang="en-US" dirty="0"/>
            </a:br>
            <a:r>
              <a:rPr kumimoji="1" lang="en-US" altLang="ja-JP" dirty="0"/>
              <a:t>3,000</a:t>
            </a:r>
            <a:r>
              <a:rPr kumimoji="1" lang="ja-JP" altLang="en-US" dirty="0"/>
              <a:t>万以上の閲覧者があります。</a:t>
            </a:r>
          </a:p>
          <a:p>
            <a:endParaRPr kumimoji="1" lang="ja-JP" altLang="en-US" dirty="0"/>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5867086" y="6550838"/>
            <a:ext cx="2863989"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じゃらん </a:t>
            </a:r>
            <a:r>
              <a:rPr kumimoji="1" lang="en-US" altLang="ja-JP" sz="1200" dirty="0"/>
              <a:t>https://www.jalan.net/</a:t>
            </a:r>
          </a:p>
        </p:txBody>
      </p:sp>
      <p:pic>
        <p:nvPicPr>
          <p:cNvPr id="36" name="図 35">
            <a:extLst>
              <a:ext uri="{FF2B5EF4-FFF2-40B4-BE49-F238E27FC236}">
                <a16:creationId xmlns:a16="http://schemas.microsoft.com/office/drawing/2014/main" id="{0247B11F-C1CC-42B2-B396-A22A4028F873}"/>
              </a:ext>
            </a:extLst>
          </p:cNvPr>
          <p:cNvPicPr>
            <a:picLocks noChangeAspect="1"/>
          </p:cNvPicPr>
          <p:nvPr/>
        </p:nvPicPr>
        <p:blipFill>
          <a:blip r:embed="rId2"/>
          <a:stretch>
            <a:fillRect/>
          </a:stretch>
        </p:blipFill>
        <p:spPr>
          <a:xfrm>
            <a:off x="3276913" y="1798277"/>
            <a:ext cx="2590173" cy="4715319"/>
          </a:xfrm>
          <a:prstGeom prst="rect">
            <a:avLst/>
          </a:prstGeom>
        </p:spPr>
      </p:pic>
    </p:spTree>
    <p:extLst>
      <p:ext uri="{BB962C8B-B14F-4D97-AF65-F5344CB8AC3E}">
        <p14:creationId xmlns:p14="http://schemas.microsoft.com/office/powerpoint/2010/main" val="196626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Autofit/>
          </a:bodyPr>
          <a:lstStyle/>
          <a:p>
            <a:r>
              <a:rPr kumimoji="1" lang="ja-JP" altLang="en-US" sz="1800" dirty="0"/>
              <a:t>推奨データセット「</a:t>
            </a:r>
            <a:r>
              <a:rPr lang="en-US" altLang="ja-JP" sz="1800" dirty="0"/>
              <a:t>4. </a:t>
            </a:r>
            <a:r>
              <a:rPr lang="ja-JP" altLang="en-US" sz="1800" dirty="0"/>
              <a:t>文化財一覧」「</a:t>
            </a:r>
            <a:r>
              <a:rPr lang="en-US" altLang="ja-JP" sz="1800" dirty="0"/>
              <a:t>5. </a:t>
            </a:r>
            <a:r>
              <a:rPr lang="ja-JP" altLang="en-US" sz="1800" dirty="0"/>
              <a:t>観光施設一覧」「</a:t>
            </a:r>
            <a:r>
              <a:rPr lang="en-US" altLang="ja-JP" sz="1800" dirty="0"/>
              <a:t> 6. </a:t>
            </a:r>
            <a:r>
              <a:rPr lang="ja-JP" altLang="en-US" sz="1800" dirty="0"/>
              <a:t>イベント一覧」</a:t>
            </a:r>
            <a:br>
              <a:rPr lang="ja-JP" altLang="en-US" sz="1800" dirty="0"/>
            </a:br>
            <a:r>
              <a:rPr lang="ja-JP" altLang="en-US" sz="1800" dirty="0"/>
              <a:t>「</a:t>
            </a:r>
            <a:r>
              <a:rPr lang="en-US" altLang="ja-JP" sz="1800" dirty="0"/>
              <a:t>7. </a:t>
            </a:r>
            <a:r>
              <a:rPr lang="ja-JP" altLang="en-US" sz="1800" dirty="0"/>
              <a:t>公衆無線</a:t>
            </a:r>
            <a:r>
              <a:rPr lang="en-US" altLang="ja-JP" sz="1800" dirty="0"/>
              <a:t>LAN</a:t>
            </a:r>
            <a:r>
              <a:rPr lang="ja-JP" altLang="en-US" sz="1800" dirty="0"/>
              <a:t>アクセスポイント一覧」「</a:t>
            </a:r>
            <a:r>
              <a:rPr lang="en-US" altLang="ja-JP" sz="1800" dirty="0"/>
              <a:t>8. </a:t>
            </a:r>
            <a:r>
              <a:rPr lang="ja-JP" altLang="en-US" sz="1800" dirty="0"/>
              <a:t>公衆トイレ一覧」の想定活用サービス例</a:t>
            </a:r>
            <a:r>
              <a:rPr kumimoji="1" lang="ja-JP" altLang="en-US" sz="1800" dirty="0"/>
              <a:t> </a:t>
            </a:r>
            <a:r>
              <a:rPr kumimoji="1" lang="en-US" altLang="ja-JP" sz="1800" dirty="0"/>
              <a:t>(3)</a:t>
            </a:r>
            <a:endParaRPr kumimoji="1" lang="ja-JP" altLang="en-US" sz="1800" dirty="0"/>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744537"/>
          </a:xfrm>
        </p:spPr>
        <p:txBody>
          <a:bodyPr>
            <a:normAutofit fontScale="92500"/>
          </a:bodyPr>
          <a:lstStyle/>
          <a:p>
            <a:r>
              <a:rPr kumimoji="1" lang="ja-JP" altLang="en-US" dirty="0"/>
              <a:t>ココシルは、街歩き・観光情報サービス機能を提供するオールインワンパッケージシステムです。</a:t>
            </a:r>
            <a:br>
              <a:rPr kumimoji="1" lang="ja-JP" altLang="en-US" dirty="0"/>
            </a:br>
            <a:r>
              <a:rPr kumimoji="1" lang="ja-JP" altLang="en-US" dirty="0"/>
              <a:t>国内外</a:t>
            </a:r>
            <a:r>
              <a:rPr kumimoji="1" lang="en-US" altLang="ja-JP" dirty="0"/>
              <a:t>60</a:t>
            </a:r>
            <a:r>
              <a:rPr kumimoji="1" lang="ja-JP" altLang="en-US" dirty="0"/>
              <a:t>箇所以上に導入されています。</a:t>
            </a:r>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5864748" y="6581001"/>
            <a:ext cx="3071290"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ココシル </a:t>
            </a:r>
            <a:r>
              <a:rPr kumimoji="1" lang="en-US" altLang="ja-JP" sz="1200" dirty="0"/>
              <a:t>https://www.kokosil.net/</a:t>
            </a:r>
          </a:p>
        </p:txBody>
      </p:sp>
      <p:pic>
        <p:nvPicPr>
          <p:cNvPr id="7" name="図 6">
            <a:extLst>
              <a:ext uri="{FF2B5EF4-FFF2-40B4-BE49-F238E27FC236}">
                <a16:creationId xmlns:a16="http://schemas.microsoft.com/office/drawing/2014/main" id="{6F5D2517-1C71-4108-9BDB-749D0C5D02E7}"/>
              </a:ext>
            </a:extLst>
          </p:cNvPr>
          <p:cNvPicPr>
            <a:picLocks noChangeAspect="1"/>
          </p:cNvPicPr>
          <p:nvPr/>
        </p:nvPicPr>
        <p:blipFill>
          <a:blip r:embed="rId2"/>
          <a:stretch>
            <a:fillRect/>
          </a:stretch>
        </p:blipFill>
        <p:spPr>
          <a:xfrm>
            <a:off x="3137507" y="1833191"/>
            <a:ext cx="2868986" cy="4543394"/>
          </a:xfrm>
          <a:prstGeom prst="rect">
            <a:avLst/>
          </a:prstGeom>
        </p:spPr>
      </p:pic>
    </p:spTree>
    <p:extLst>
      <p:ext uri="{BB962C8B-B14F-4D97-AF65-F5344CB8AC3E}">
        <p14:creationId xmlns:p14="http://schemas.microsoft.com/office/powerpoint/2010/main" val="3607287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lstStyle/>
          <a:p>
            <a:r>
              <a:rPr kumimoji="1" lang="ja-JP" altLang="en-US" dirty="0"/>
              <a:t>推奨データセット「</a:t>
            </a:r>
            <a:r>
              <a:rPr lang="en-US" altLang="ja-JP" dirty="0"/>
              <a:t>9. </a:t>
            </a:r>
            <a:r>
              <a:rPr lang="ja-JP" altLang="en-US" dirty="0"/>
              <a:t>消防水利施設一覧」</a:t>
            </a:r>
            <a:r>
              <a:rPr kumimoji="1" lang="ja-JP" altLang="en-US" dirty="0"/>
              <a:t>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1253018"/>
          </a:xfrm>
        </p:spPr>
        <p:txBody>
          <a:bodyPr>
            <a:normAutofit fontScale="92500" lnSpcReduction="10000"/>
          </a:bodyPr>
          <a:lstStyle/>
          <a:p>
            <a:r>
              <a:rPr kumimoji="1" lang="ja-JP" altLang="en-US" dirty="0"/>
              <a:t>全国水利台帳は、火災現場にて、現場から近い水利を迅速に検索できるアプリです。</a:t>
            </a:r>
          </a:p>
          <a:p>
            <a:r>
              <a:rPr kumimoji="1" lang="ja-JP" altLang="en-US" dirty="0"/>
              <a:t>火災現場の位置情報を入力することにより、現場に近い防災用の水利の位置・種類を表示します。</a:t>
            </a:r>
            <a:br>
              <a:rPr kumimoji="1" lang="ja-JP" altLang="en-US" dirty="0"/>
            </a:br>
            <a:r>
              <a:rPr kumimoji="1" lang="ja-JP" altLang="en-US" dirty="0"/>
              <a:t>消防団員・消防署職員だけでなく、自主防災や地域防災においても活用できます。</a:t>
            </a:r>
          </a:p>
          <a:p>
            <a:endParaRPr kumimoji="1" lang="ja-JP" altLang="en-US" dirty="0"/>
          </a:p>
          <a:p>
            <a:endParaRPr kumimoji="1" lang="ja-JP" altLang="en-US" dirty="0"/>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900758" y="6438527"/>
            <a:ext cx="2855269" cy="461665"/>
          </a:xfrm>
          <a:prstGeom prst="rect">
            <a:avLst/>
          </a:prstGeom>
          <a:noFill/>
        </p:spPr>
        <p:txBody>
          <a:bodyPr wrap="none" rtlCol="0">
            <a:spAutoFit/>
          </a:bodyPr>
          <a:lstStyle/>
          <a:p>
            <a:pPr algn="ctr"/>
            <a:r>
              <a:rPr kumimoji="1" lang="ja-JP" altLang="en-US" sz="1200" dirty="0"/>
              <a:t>出所</a:t>
            </a:r>
            <a:r>
              <a:rPr kumimoji="1" lang="en-US" altLang="ja-JP" sz="1200" dirty="0"/>
              <a:t>: </a:t>
            </a:r>
            <a:r>
              <a:rPr kumimoji="1" lang="ja-JP" altLang="en-US" sz="1200" dirty="0"/>
              <a:t>政府</a:t>
            </a:r>
            <a:r>
              <a:rPr kumimoji="1" lang="en-US" altLang="ja-JP" sz="1200" dirty="0"/>
              <a:t>CIO</a:t>
            </a:r>
            <a:r>
              <a:rPr kumimoji="1" lang="ja-JP" altLang="en-US" sz="1200" dirty="0"/>
              <a:t>ポータル オープンデータ</a:t>
            </a:r>
            <a:r>
              <a:rPr kumimoji="1" lang="en-US" altLang="ja-JP" sz="1200" dirty="0"/>
              <a:t>100</a:t>
            </a:r>
            <a:br>
              <a:rPr kumimoji="1" lang="en-US" altLang="ja-JP" sz="1100" dirty="0"/>
            </a:br>
            <a:r>
              <a:rPr kumimoji="1" lang="en-US" altLang="ja-JP" sz="1200" dirty="0"/>
              <a:t> https://cio.go.jp/opendata100</a:t>
            </a:r>
          </a:p>
        </p:txBody>
      </p:sp>
      <p:pic>
        <p:nvPicPr>
          <p:cNvPr id="6" name="図 5">
            <a:extLst>
              <a:ext uri="{FF2B5EF4-FFF2-40B4-BE49-F238E27FC236}">
                <a16:creationId xmlns:a16="http://schemas.microsoft.com/office/drawing/2014/main" id="{34AE2993-EAA2-47FD-8D50-0EAD3646AD19}"/>
              </a:ext>
            </a:extLst>
          </p:cNvPr>
          <p:cNvPicPr>
            <a:picLocks noChangeAspect="1"/>
          </p:cNvPicPr>
          <p:nvPr/>
        </p:nvPicPr>
        <p:blipFill>
          <a:blip r:embed="rId2"/>
          <a:stretch>
            <a:fillRect/>
          </a:stretch>
        </p:blipFill>
        <p:spPr>
          <a:xfrm>
            <a:off x="699171" y="2148290"/>
            <a:ext cx="3602401" cy="4290238"/>
          </a:xfrm>
          <a:prstGeom prst="rect">
            <a:avLst/>
          </a:prstGeom>
        </p:spPr>
      </p:pic>
      <p:pic>
        <p:nvPicPr>
          <p:cNvPr id="10" name="図 9">
            <a:extLst>
              <a:ext uri="{FF2B5EF4-FFF2-40B4-BE49-F238E27FC236}">
                <a16:creationId xmlns:a16="http://schemas.microsoft.com/office/drawing/2014/main" id="{3B7014D1-BE2F-4816-8103-A4E905C624DB}"/>
              </a:ext>
            </a:extLst>
          </p:cNvPr>
          <p:cNvPicPr>
            <a:picLocks noChangeAspect="1"/>
          </p:cNvPicPr>
          <p:nvPr/>
        </p:nvPicPr>
        <p:blipFill>
          <a:blip r:embed="rId3"/>
          <a:stretch>
            <a:fillRect/>
          </a:stretch>
        </p:blipFill>
        <p:spPr>
          <a:xfrm>
            <a:off x="5177226" y="2175407"/>
            <a:ext cx="2377773" cy="4224969"/>
          </a:xfrm>
          <a:prstGeom prst="rect">
            <a:avLst/>
          </a:prstGeom>
        </p:spPr>
      </p:pic>
      <p:sp>
        <p:nvSpPr>
          <p:cNvPr id="12" name="テキスト ボックス 11">
            <a:extLst>
              <a:ext uri="{FF2B5EF4-FFF2-40B4-BE49-F238E27FC236}">
                <a16:creationId xmlns:a16="http://schemas.microsoft.com/office/drawing/2014/main" id="{59EE2983-334C-450E-ABED-BF85426556D5}"/>
              </a:ext>
            </a:extLst>
          </p:cNvPr>
          <p:cNvSpPr txBox="1"/>
          <p:nvPr/>
        </p:nvSpPr>
        <p:spPr>
          <a:xfrm>
            <a:off x="4187622" y="6438527"/>
            <a:ext cx="4748416" cy="438582"/>
          </a:xfrm>
          <a:prstGeom prst="rect">
            <a:avLst/>
          </a:prstGeom>
          <a:noFill/>
        </p:spPr>
        <p:txBody>
          <a:bodyPr wrap="none" rtlCol="0">
            <a:spAutoFit/>
          </a:bodyPr>
          <a:lstStyle/>
          <a:p>
            <a:pPr algn="ctr"/>
            <a:r>
              <a:rPr kumimoji="1" lang="ja-JP" altLang="en-US" sz="1200" dirty="0"/>
              <a:t>出所</a:t>
            </a:r>
            <a:r>
              <a:rPr kumimoji="1" lang="en-US" altLang="ja-JP" sz="1200" dirty="0"/>
              <a:t>: </a:t>
            </a:r>
            <a:r>
              <a:rPr kumimoji="1" lang="ja-JP" altLang="en-US" sz="1200" dirty="0"/>
              <a:t>全国水利台帳</a:t>
            </a:r>
            <a:r>
              <a:rPr kumimoji="1" lang="en-US" altLang="ja-JP" sz="1200" dirty="0"/>
              <a:t>LITE</a:t>
            </a:r>
            <a:br>
              <a:rPr kumimoji="1" lang="en-US" altLang="ja-JP" sz="1200" dirty="0"/>
            </a:br>
            <a:r>
              <a:rPr kumimoji="1" lang="en-US" altLang="ja-JP" sz="1050" dirty="0"/>
              <a:t>https://play.google.com/store/apps/details?id=jp.placeon.waterpoint</a:t>
            </a:r>
          </a:p>
        </p:txBody>
      </p:sp>
    </p:spTree>
    <p:extLst>
      <p:ext uri="{BB962C8B-B14F-4D97-AF65-F5344CB8AC3E}">
        <p14:creationId xmlns:p14="http://schemas.microsoft.com/office/powerpoint/2010/main" val="810145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rmAutofit/>
          </a:bodyPr>
          <a:lstStyle/>
          <a:p>
            <a:r>
              <a:rPr kumimoji="1" lang="ja-JP" altLang="en-US" sz="2000" dirty="0"/>
              <a:t>推奨データセット「</a:t>
            </a:r>
            <a:r>
              <a:rPr kumimoji="1" lang="en-US" altLang="ja-JP" sz="2000" dirty="0"/>
              <a:t>10. </a:t>
            </a:r>
            <a:r>
              <a:rPr kumimoji="1" lang="ja-JP" altLang="en-US" sz="2000" dirty="0"/>
              <a:t>指定救急避難場所一覧」の想定活用サービス例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744537"/>
          </a:xfrm>
        </p:spPr>
        <p:txBody>
          <a:bodyPr>
            <a:normAutofit/>
          </a:bodyPr>
          <a:lstStyle/>
          <a:p>
            <a:r>
              <a:rPr kumimoji="1" lang="en-US" altLang="ja-JP" dirty="0"/>
              <a:t>Yahoo! </a:t>
            </a:r>
            <a:r>
              <a:rPr kumimoji="1" lang="ja-JP" altLang="en-US" dirty="0"/>
              <a:t>防災情報は、避難情報や緊急地震速報、津波、ゲリラ豪雨、などの災害情報や今後の予報・予測を通知するアプリです。</a:t>
            </a:r>
            <a:r>
              <a:rPr kumimoji="1" lang="en-US" altLang="ja-JP" dirty="0"/>
              <a:t>1,700</a:t>
            </a:r>
            <a:r>
              <a:rPr kumimoji="1" lang="ja-JP" altLang="en-US" dirty="0"/>
              <a:t>万人以上の利用者があります。</a:t>
            </a:r>
          </a:p>
          <a:p>
            <a:endParaRPr kumimoji="1" lang="ja-JP" altLang="en-US" dirty="0"/>
          </a:p>
        </p:txBody>
      </p:sp>
      <p:pic>
        <p:nvPicPr>
          <p:cNvPr id="9" name="図 8">
            <a:extLst>
              <a:ext uri="{FF2B5EF4-FFF2-40B4-BE49-F238E27FC236}">
                <a16:creationId xmlns:a16="http://schemas.microsoft.com/office/drawing/2014/main" id="{A5323A93-DB42-49E4-B3B7-49E56F19538E}"/>
              </a:ext>
            </a:extLst>
          </p:cNvPr>
          <p:cNvPicPr>
            <a:picLocks noChangeAspect="1"/>
          </p:cNvPicPr>
          <p:nvPr/>
        </p:nvPicPr>
        <p:blipFill>
          <a:blip r:embed="rId2"/>
          <a:stretch>
            <a:fillRect/>
          </a:stretch>
        </p:blipFill>
        <p:spPr>
          <a:xfrm>
            <a:off x="3210234" y="1701527"/>
            <a:ext cx="2723531" cy="4964632"/>
          </a:xfrm>
          <a:prstGeom prst="rect">
            <a:avLst/>
          </a:prstGeom>
        </p:spPr>
      </p:pic>
      <p:sp>
        <p:nvSpPr>
          <p:cNvPr id="29" name="テキスト ボックス 28">
            <a:extLst>
              <a:ext uri="{FF2B5EF4-FFF2-40B4-BE49-F238E27FC236}">
                <a16:creationId xmlns:a16="http://schemas.microsoft.com/office/drawing/2014/main" id="{CE8CCFFC-EF6A-4874-8917-BCAA677C7788}"/>
              </a:ext>
            </a:extLst>
          </p:cNvPr>
          <p:cNvSpPr txBox="1"/>
          <p:nvPr/>
        </p:nvSpPr>
        <p:spPr>
          <a:xfrm>
            <a:off x="5521139" y="6527660"/>
            <a:ext cx="3335337" cy="276999"/>
          </a:xfrm>
          <a:prstGeom prst="rect">
            <a:avLst/>
          </a:prstGeom>
          <a:noFill/>
        </p:spPr>
        <p:txBody>
          <a:bodyPr wrap="none" rtlCol="0">
            <a:spAutoFit/>
          </a:bodyPr>
          <a:lstStyle/>
          <a:p>
            <a:r>
              <a:rPr kumimoji="1" lang="en-US" altLang="ja-JP" sz="1200" dirty="0"/>
              <a:t>Yahoo! </a:t>
            </a:r>
            <a:r>
              <a:rPr kumimoji="1" lang="ja-JP" altLang="en-US" sz="1200" dirty="0"/>
              <a:t>防災情報 </a:t>
            </a:r>
            <a:r>
              <a:rPr kumimoji="1" lang="en-US" altLang="ja-JP" sz="1200" dirty="0"/>
              <a:t>https://emg.yahoo.co.jp/</a:t>
            </a:r>
          </a:p>
        </p:txBody>
      </p:sp>
    </p:spTree>
    <p:extLst>
      <p:ext uri="{BB962C8B-B14F-4D97-AF65-F5344CB8AC3E}">
        <p14:creationId xmlns:p14="http://schemas.microsoft.com/office/powerpoint/2010/main" val="3534865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p:txBody>
          <a:bodyPr/>
          <a:lstStyle/>
          <a:p>
            <a:r>
              <a:rPr lang="ja-JP" altLang="en-US" dirty="0"/>
              <a:t>オープンデータ研修の経緯</a:t>
            </a:r>
            <a:endParaRPr kumimoji="1" lang="ja-JP" altLang="en-US" dirty="0"/>
          </a:p>
        </p:txBody>
      </p:sp>
      <p:sp>
        <p:nvSpPr>
          <p:cNvPr id="7" name="テキスト プレースホルダー 6">
            <a:extLst>
              <a:ext uri="{FF2B5EF4-FFF2-40B4-BE49-F238E27FC236}">
                <a16:creationId xmlns:a16="http://schemas.microsoft.com/office/drawing/2014/main" id="{F1F174DB-F96E-4389-9082-B21E8BDCE11D}"/>
              </a:ext>
            </a:extLst>
          </p:cNvPr>
          <p:cNvSpPr>
            <a:spLocks noGrp="1"/>
          </p:cNvSpPr>
          <p:nvPr>
            <p:ph type="body" sz="quarter" idx="14"/>
          </p:nvPr>
        </p:nvSpPr>
        <p:spPr>
          <a:xfrm>
            <a:off x="207963" y="884237"/>
            <a:ext cx="8728075" cy="1231765"/>
          </a:xfrm>
        </p:spPr>
        <p:txBody>
          <a:bodyPr>
            <a:normAutofit lnSpcReduction="10000"/>
          </a:bodyPr>
          <a:lstStyle/>
          <a:p>
            <a:r>
              <a:rPr kumimoji="1" lang="ja-JP" altLang="en-US" dirty="0"/>
              <a:t>オープンデータ研修は、地方公共団体においてオープンデータの取組を推進するため、</a:t>
            </a:r>
            <a:r>
              <a:rPr kumimoji="1" lang="en-US" altLang="ja-JP" dirty="0"/>
              <a:t>2018</a:t>
            </a:r>
            <a:r>
              <a:rPr kumimoji="1" lang="ja-JP" altLang="en-US" dirty="0"/>
              <a:t>年度から総務省が実施している研修です。</a:t>
            </a:r>
          </a:p>
          <a:p>
            <a:r>
              <a:rPr kumimoji="1" lang="ja-JP" altLang="en-US" dirty="0"/>
              <a:t>オープンデータを推進する地方公共団体職員を育成するためのオープンデータの意義・必要性や基本的な技術などを体系的に習得することを目的としています。</a:t>
            </a:r>
          </a:p>
        </p:txBody>
      </p:sp>
      <p:sp>
        <p:nvSpPr>
          <p:cNvPr id="8" name="テキスト プレースホルダー 4">
            <a:extLst>
              <a:ext uri="{FF2B5EF4-FFF2-40B4-BE49-F238E27FC236}">
                <a16:creationId xmlns:a16="http://schemas.microsoft.com/office/drawing/2014/main" id="{4210AAE2-FAAD-41E1-8B64-1E3FFF16D9D9}"/>
              </a:ext>
            </a:extLst>
          </p:cNvPr>
          <p:cNvSpPr>
            <a:spLocks noGrp="1"/>
          </p:cNvSpPr>
          <p:nvPr>
            <p:ph type="body" sz="quarter" idx="13"/>
          </p:nvPr>
        </p:nvSpPr>
        <p:spPr>
          <a:xfrm>
            <a:off x="207963" y="30163"/>
            <a:ext cx="7537450" cy="217487"/>
          </a:xfrm>
        </p:spPr>
        <p:txBody>
          <a:bodyPr/>
          <a:lstStyle/>
          <a:p>
            <a:r>
              <a:rPr kumimoji="1" lang="ja-JP" altLang="en-US" dirty="0"/>
              <a:t>１</a:t>
            </a:r>
            <a:r>
              <a:rPr kumimoji="1" lang="en-US" altLang="ja-JP" dirty="0"/>
              <a:t>. </a:t>
            </a:r>
            <a:r>
              <a:rPr kumimoji="1" lang="ja-JP" altLang="en-US" dirty="0"/>
              <a:t>はじめに ～オープンデータ研修（応用編）の目的～</a:t>
            </a:r>
          </a:p>
        </p:txBody>
      </p:sp>
      <p:sp>
        <p:nvSpPr>
          <p:cNvPr id="11" name="正方形/長方形 10">
            <a:extLst>
              <a:ext uri="{FF2B5EF4-FFF2-40B4-BE49-F238E27FC236}">
                <a16:creationId xmlns:a16="http://schemas.microsoft.com/office/drawing/2014/main" id="{AF018DED-8197-4022-8530-81D8751AF03C}"/>
              </a:ext>
            </a:extLst>
          </p:cNvPr>
          <p:cNvSpPr/>
          <p:nvPr/>
        </p:nvSpPr>
        <p:spPr>
          <a:xfrm>
            <a:off x="579438" y="3754212"/>
            <a:ext cx="612214" cy="744712"/>
          </a:xfrm>
          <a:prstGeom prst="rect">
            <a:avLst/>
          </a:prstGeom>
          <a:solidFill>
            <a:srgbClr val="DDD9C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習得</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スキル</a:t>
            </a:r>
          </a:p>
        </p:txBody>
      </p:sp>
      <p:sp>
        <p:nvSpPr>
          <p:cNvPr id="13" name="正方形/長方形 12">
            <a:extLst>
              <a:ext uri="{FF2B5EF4-FFF2-40B4-BE49-F238E27FC236}">
                <a16:creationId xmlns:a16="http://schemas.microsoft.com/office/drawing/2014/main" id="{9BFAC6A7-F5AB-4FE2-AE1D-6640D0F2308F}"/>
              </a:ext>
            </a:extLst>
          </p:cNvPr>
          <p:cNvSpPr/>
          <p:nvPr/>
        </p:nvSpPr>
        <p:spPr>
          <a:xfrm>
            <a:off x="1273928" y="2721034"/>
            <a:ext cx="3744000" cy="52071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オープンデータを推進する情報政策課等の職員</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（オープンデータリーダ）</a:t>
            </a:r>
          </a:p>
        </p:txBody>
      </p:sp>
      <p:sp>
        <p:nvSpPr>
          <p:cNvPr id="15" name="正方形/長方形 14">
            <a:extLst>
              <a:ext uri="{FF2B5EF4-FFF2-40B4-BE49-F238E27FC236}">
                <a16:creationId xmlns:a16="http://schemas.microsoft.com/office/drawing/2014/main" id="{98C9E6B3-B861-442A-BEB1-B22D98918451}"/>
              </a:ext>
            </a:extLst>
          </p:cNvPr>
          <p:cNvSpPr/>
          <p:nvPr/>
        </p:nvSpPr>
        <p:spPr>
          <a:xfrm>
            <a:off x="5184877" y="3754212"/>
            <a:ext cx="3744000" cy="7447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・自分たちの業務に関連して、なぜオープンデータが必要なのか理解</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・自分たちの業務の中でのデータの加工・公開方法</a:t>
            </a:r>
          </a:p>
        </p:txBody>
      </p:sp>
      <p:sp>
        <p:nvSpPr>
          <p:cNvPr id="17" name="正方形/長方形 16">
            <a:extLst>
              <a:ext uri="{FF2B5EF4-FFF2-40B4-BE49-F238E27FC236}">
                <a16:creationId xmlns:a16="http://schemas.microsoft.com/office/drawing/2014/main" id="{76EBE1B8-4AA5-471E-BB2B-A2B3A934E2E9}"/>
              </a:ext>
            </a:extLst>
          </p:cNvPr>
          <p:cNvSpPr/>
          <p:nvPr/>
        </p:nvSpPr>
        <p:spPr>
          <a:xfrm>
            <a:off x="1273928" y="3754212"/>
            <a:ext cx="3744000" cy="74471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indent="-87313"/>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・オープンデータの基礎知識</a:t>
            </a:r>
          </a:p>
          <a:p>
            <a:pPr marL="87313" indent="-87313"/>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・関連部署と連携して庁内でオープンデータを推進するために必要な能力</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a:extLst>
              <a:ext uri="{FF2B5EF4-FFF2-40B4-BE49-F238E27FC236}">
                <a16:creationId xmlns:a16="http://schemas.microsoft.com/office/drawing/2014/main" id="{E2D64C20-685F-411E-AD52-066ACC2FEF92}"/>
              </a:ext>
            </a:extLst>
          </p:cNvPr>
          <p:cNvSpPr/>
          <p:nvPr/>
        </p:nvSpPr>
        <p:spPr>
          <a:xfrm>
            <a:off x="579439" y="2723780"/>
            <a:ext cx="620664" cy="520718"/>
          </a:xfrm>
          <a:prstGeom prst="rect">
            <a:avLst/>
          </a:prstGeom>
          <a:solidFill>
            <a:srgbClr val="DDD9C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a:t>
            </a:r>
          </a:p>
        </p:txBody>
      </p:sp>
      <p:sp>
        <p:nvSpPr>
          <p:cNvPr id="21" name="正方形/長方形 20">
            <a:extLst>
              <a:ext uri="{FF2B5EF4-FFF2-40B4-BE49-F238E27FC236}">
                <a16:creationId xmlns:a16="http://schemas.microsoft.com/office/drawing/2014/main" id="{E76F9390-27B0-4BBF-AC90-A8F8F29D9161}"/>
              </a:ext>
            </a:extLst>
          </p:cNvPr>
          <p:cNvSpPr/>
          <p:nvPr/>
        </p:nvSpPr>
        <p:spPr>
          <a:xfrm>
            <a:off x="5176428" y="2721034"/>
            <a:ext cx="3744000" cy="5207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オープンデータの元データを保有する原課の職員</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（一般職員）</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583A0631-16C9-46EE-B69A-81B089713ADD}"/>
              </a:ext>
            </a:extLst>
          </p:cNvPr>
          <p:cNvSpPr/>
          <p:nvPr/>
        </p:nvSpPr>
        <p:spPr>
          <a:xfrm>
            <a:off x="579438" y="3301594"/>
            <a:ext cx="606669" cy="402295"/>
          </a:xfrm>
          <a:prstGeom prst="rect">
            <a:avLst/>
          </a:prstGeom>
          <a:solidFill>
            <a:srgbClr val="DDD9C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目的</a:t>
            </a:r>
          </a:p>
        </p:txBody>
      </p:sp>
      <p:sp>
        <p:nvSpPr>
          <p:cNvPr id="25" name="正方形/長方形 24">
            <a:extLst>
              <a:ext uri="{FF2B5EF4-FFF2-40B4-BE49-F238E27FC236}">
                <a16:creationId xmlns:a16="http://schemas.microsoft.com/office/drawing/2014/main" id="{6604893C-C655-4C5F-9A38-5F81EEC5A445}"/>
              </a:ext>
            </a:extLst>
          </p:cNvPr>
          <p:cNvSpPr/>
          <p:nvPr/>
        </p:nvSpPr>
        <p:spPr>
          <a:xfrm>
            <a:off x="5179333" y="3292549"/>
            <a:ext cx="3744000" cy="4105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受講者となる原課職員のオープンデータに対する意識を変える</a:t>
            </a:r>
          </a:p>
        </p:txBody>
      </p:sp>
      <p:sp>
        <p:nvSpPr>
          <p:cNvPr id="27" name="正方形/長方形 26">
            <a:extLst>
              <a:ext uri="{FF2B5EF4-FFF2-40B4-BE49-F238E27FC236}">
                <a16:creationId xmlns:a16="http://schemas.microsoft.com/office/drawing/2014/main" id="{AC2FAC72-8249-44AE-A404-394E06DF21C3}"/>
              </a:ext>
            </a:extLst>
          </p:cNvPr>
          <p:cNvSpPr/>
          <p:nvPr/>
        </p:nvSpPr>
        <p:spPr>
          <a:xfrm>
            <a:off x="1273928" y="3292549"/>
            <a:ext cx="3744000" cy="41051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00" dirty="0">
                <a:solidFill>
                  <a:schemeClr val="tx1"/>
                </a:solidFill>
              </a:rPr>
              <a:t>原課等と調整を行い、実際にオープンデータを公開できる</a:t>
            </a:r>
            <a:endParaRPr kumimoji="1" lang="ja-JP" altLang="en-US" sz="1200" dirty="0">
              <a:solidFill>
                <a:schemeClr val="tx1"/>
              </a:solidFill>
            </a:endParaRPr>
          </a:p>
        </p:txBody>
      </p:sp>
      <p:sp>
        <p:nvSpPr>
          <p:cNvPr id="29" name="テキスト ボックス 28">
            <a:extLst>
              <a:ext uri="{FF2B5EF4-FFF2-40B4-BE49-F238E27FC236}">
                <a16:creationId xmlns:a16="http://schemas.microsoft.com/office/drawing/2014/main" id="{399B38D6-F3C3-438C-9168-2771B97C86E5}"/>
              </a:ext>
            </a:extLst>
          </p:cNvPr>
          <p:cNvSpPr txBox="1"/>
          <p:nvPr/>
        </p:nvSpPr>
        <p:spPr>
          <a:xfrm>
            <a:off x="1273928" y="2355717"/>
            <a:ext cx="3744000" cy="338554"/>
          </a:xfrm>
          <a:prstGeom prst="rect">
            <a:avLst/>
          </a:prstGeom>
          <a:solidFill>
            <a:schemeClr val="accent1"/>
          </a:solidFill>
          <a:ln w="635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オープンデータリーダ育成研修</a:t>
            </a:r>
          </a:p>
        </p:txBody>
      </p:sp>
      <p:sp>
        <p:nvSpPr>
          <p:cNvPr id="31" name="テキスト ボックス 30">
            <a:extLst>
              <a:ext uri="{FF2B5EF4-FFF2-40B4-BE49-F238E27FC236}">
                <a16:creationId xmlns:a16="http://schemas.microsoft.com/office/drawing/2014/main" id="{4D4F5788-7CA8-4A65-BB3B-0EAF350FC66E}"/>
              </a:ext>
            </a:extLst>
          </p:cNvPr>
          <p:cNvSpPr txBox="1"/>
          <p:nvPr/>
        </p:nvSpPr>
        <p:spPr>
          <a:xfrm>
            <a:off x="5169323" y="2355717"/>
            <a:ext cx="3744000" cy="338554"/>
          </a:xfrm>
          <a:prstGeom prst="rect">
            <a:avLst/>
          </a:prstGeom>
          <a:solidFill>
            <a:schemeClr val="accent3">
              <a:lumMod val="75000"/>
            </a:schemeClr>
          </a:solidFill>
          <a:ln w="635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オープンデータ化支援研修</a:t>
            </a:r>
          </a:p>
        </p:txBody>
      </p:sp>
      <p:sp>
        <p:nvSpPr>
          <p:cNvPr id="33" name="テキスト ボックス 32">
            <a:extLst>
              <a:ext uri="{FF2B5EF4-FFF2-40B4-BE49-F238E27FC236}">
                <a16:creationId xmlns:a16="http://schemas.microsoft.com/office/drawing/2014/main" id="{A8CC9DDE-CD3C-4722-90EC-E25688BB40A9}"/>
              </a:ext>
            </a:extLst>
          </p:cNvPr>
          <p:cNvSpPr txBox="1"/>
          <p:nvPr/>
        </p:nvSpPr>
        <p:spPr>
          <a:xfrm>
            <a:off x="1273928" y="5667159"/>
            <a:ext cx="3744000" cy="338554"/>
          </a:xfrm>
          <a:prstGeom prst="rect">
            <a:avLst/>
          </a:prstGeom>
          <a:solidFill>
            <a:schemeClr val="accent1"/>
          </a:solidFill>
          <a:ln w="635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オープンデータ研修（基礎編）</a:t>
            </a:r>
          </a:p>
        </p:txBody>
      </p:sp>
      <p:sp>
        <p:nvSpPr>
          <p:cNvPr id="37" name="テキスト ボックス 36">
            <a:extLst>
              <a:ext uri="{FF2B5EF4-FFF2-40B4-BE49-F238E27FC236}">
                <a16:creationId xmlns:a16="http://schemas.microsoft.com/office/drawing/2014/main" id="{A862C6EE-0837-4C07-B7FC-C36B0236B81E}"/>
              </a:ext>
            </a:extLst>
          </p:cNvPr>
          <p:cNvSpPr txBox="1"/>
          <p:nvPr/>
        </p:nvSpPr>
        <p:spPr>
          <a:xfrm>
            <a:off x="5192038" y="5667159"/>
            <a:ext cx="3744000" cy="338554"/>
          </a:xfrm>
          <a:prstGeom prst="rect">
            <a:avLst/>
          </a:prstGeom>
          <a:solidFill>
            <a:schemeClr val="accent6">
              <a:lumMod val="75000"/>
            </a:schemeClr>
          </a:solidFill>
          <a:ln w="635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オープンデータ研修（応用編）</a:t>
            </a:r>
          </a:p>
        </p:txBody>
      </p:sp>
      <p:sp>
        <p:nvSpPr>
          <p:cNvPr id="39" name="正方形/長方形 38">
            <a:extLst>
              <a:ext uri="{FF2B5EF4-FFF2-40B4-BE49-F238E27FC236}">
                <a16:creationId xmlns:a16="http://schemas.microsoft.com/office/drawing/2014/main" id="{95C40E34-D6D2-4587-9AAF-EDB0D41FAB7D}"/>
              </a:ext>
            </a:extLst>
          </p:cNvPr>
          <p:cNvSpPr/>
          <p:nvPr/>
        </p:nvSpPr>
        <p:spPr>
          <a:xfrm>
            <a:off x="1273928" y="6068971"/>
            <a:ext cx="3744000" cy="44473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オープンデータ化に取り組む地方公共団体職員</a:t>
            </a:r>
          </a:p>
        </p:txBody>
      </p:sp>
      <p:sp>
        <p:nvSpPr>
          <p:cNvPr id="41" name="正方形/長方形 40">
            <a:extLst>
              <a:ext uri="{FF2B5EF4-FFF2-40B4-BE49-F238E27FC236}">
                <a16:creationId xmlns:a16="http://schemas.microsoft.com/office/drawing/2014/main" id="{74908DF9-2B69-4A52-B0E1-75B0556B7CB1}"/>
              </a:ext>
            </a:extLst>
          </p:cNvPr>
          <p:cNvSpPr/>
          <p:nvPr/>
        </p:nvSpPr>
        <p:spPr>
          <a:xfrm>
            <a:off x="572334" y="6071717"/>
            <a:ext cx="620664" cy="444736"/>
          </a:xfrm>
          <a:prstGeom prst="rect">
            <a:avLst/>
          </a:prstGeom>
          <a:solidFill>
            <a:srgbClr val="DDD9C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a:t>
            </a:r>
          </a:p>
        </p:txBody>
      </p:sp>
      <p:sp>
        <p:nvSpPr>
          <p:cNvPr id="43" name="正方形/長方形 42">
            <a:extLst>
              <a:ext uri="{FF2B5EF4-FFF2-40B4-BE49-F238E27FC236}">
                <a16:creationId xmlns:a16="http://schemas.microsoft.com/office/drawing/2014/main" id="{2E1CD93C-24D2-4F4D-8C0D-07424D4E6E69}"/>
              </a:ext>
            </a:extLst>
          </p:cNvPr>
          <p:cNvSpPr/>
          <p:nvPr/>
        </p:nvSpPr>
        <p:spPr>
          <a:xfrm>
            <a:off x="5192037" y="6068971"/>
            <a:ext cx="3721285" cy="444736"/>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すでにオープンデータとしてデータを公開している地方公共</a:t>
            </a:r>
            <a:br>
              <a:rPr kumimoji="1" lang="en-US" altLang="ja-JP"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団体に所属する、よりよいデータの提供に興味のある職員</a:t>
            </a:r>
            <a:endParaRPr kumimoji="1" lang="en-US" altLang="ja-JP"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コネクタ: カギ線 44">
            <a:extLst>
              <a:ext uri="{FF2B5EF4-FFF2-40B4-BE49-F238E27FC236}">
                <a16:creationId xmlns:a16="http://schemas.microsoft.com/office/drawing/2014/main" id="{C08F6A13-A1D0-44F8-B8FB-F86A38D9DD7D}"/>
              </a:ext>
            </a:extLst>
          </p:cNvPr>
          <p:cNvCxnSpPr>
            <a:cxnSpLocks/>
            <a:stCxn id="63" idx="2"/>
            <a:endCxn id="33" idx="0"/>
          </p:cNvCxnSpPr>
          <p:nvPr/>
        </p:nvCxnSpPr>
        <p:spPr>
          <a:xfrm rot="5400000">
            <a:off x="2802559" y="5311085"/>
            <a:ext cx="699444" cy="12705"/>
          </a:xfrm>
          <a:prstGeom prst="bentConnector3">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コネクタ: カギ線 45">
            <a:extLst>
              <a:ext uri="{FF2B5EF4-FFF2-40B4-BE49-F238E27FC236}">
                <a16:creationId xmlns:a16="http://schemas.microsoft.com/office/drawing/2014/main" id="{DF4F79E4-B762-4F30-A237-48058DE05896}"/>
              </a:ext>
            </a:extLst>
          </p:cNvPr>
          <p:cNvCxnSpPr>
            <a:cxnSpLocks/>
            <a:stCxn id="61" idx="2"/>
            <a:endCxn id="33" idx="0"/>
          </p:cNvCxnSpPr>
          <p:nvPr/>
        </p:nvCxnSpPr>
        <p:spPr>
          <a:xfrm rot="5400000">
            <a:off x="4750271" y="3363373"/>
            <a:ext cx="699444" cy="3908129"/>
          </a:xfrm>
          <a:prstGeom prst="bentConnector3">
            <a:avLst>
              <a:gd name="adj1" fmla="val 50000"/>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四角形: 角を丸くする 49">
            <a:extLst>
              <a:ext uri="{FF2B5EF4-FFF2-40B4-BE49-F238E27FC236}">
                <a16:creationId xmlns:a16="http://schemas.microsoft.com/office/drawing/2014/main" id="{D7F22DF2-0A77-4534-B788-3FDDDA774B6D}"/>
              </a:ext>
            </a:extLst>
          </p:cNvPr>
          <p:cNvSpPr/>
          <p:nvPr/>
        </p:nvSpPr>
        <p:spPr>
          <a:xfrm>
            <a:off x="89669" y="2314220"/>
            <a:ext cx="1145341" cy="37590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1"/>
                </a:solidFill>
              </a:rPr>
              <a:t>2018-2019</a:t>
            </a:r>
            <a:r>
              <a:rPr kumimoji="1" lang="ja-JP" altLang="en-US" sz="1200" dirty="0">
                <a:solidFill>
                  <a:schemeClr val="accent1"/>
                </a:solidFill>
              </a:rPr>
              <a:t>年度</a:t>
            </a:r>
          </a:p>
        </p:txBody>
      </p:sp>
      <p:sp>
        <p:nvSpPr>
          <p:cNvPr id="52" name="四角形: 角を丸くする 51">
            <a:extLst>
              <a:ext uri="{FF2B5EF4-FFF2-40B4-BE49-F238E27FC236}">
                <a16:creationId xmlns:a16="http://schemas.microsoft.com/office/drawing/2014/main" id="{A73E4BC1-C196-4535-8BDA-55A9609C506E}"/>
              </a:ext>
            </a:extLst>
          </p:cNvPr>
          <p:cNvSpPr/>
          <p:nvPr/>
        </p:nvSpPr>
        <p:spPr>
          <a:xfrm>
            <a:off x="107124" y="5674132"/>
            <a:ext cx="1110433" cy="31351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1"/>
                </a:solidFill>
              </a:rPr>
              <a:t>2020</a:t>
            </a:r>
            <a:r>
              <a:rPr kumimoji="1" lang="ja-JP" altLang="en-US" sz="1200" dirty="0">
                <a:solidFill>
                  <a:schemeClr val="accent1"/>
                </a:solidFill>
              </a:rPr>
              <a:t>年度</a:t>
            </a:r>
          </a:p>
        </p:txBody>
      </p:sp>
      <p:sp>
        <p:nvSpPr>
          <p:cNvPr id="53" name="四角形: 角を丸くする 52">
            <a:extLst>
              <a:ext uri="{FF2B5EF4-FFF2-40B4-BE49-F238E27FC236}">
                <a16:creationId xmlns:a16="http://schemas.microsoft.com/office/drawing/2014/main" id="{271C615B-0FFF-4E66-838D-B2D47911A4EE}"/>
              </a:ext>
            </a:extLst>
          </p:cNvPr>
          <p:cNvSpPr/>
          <p:nvPr/>
        </p:nvSpPr>
        <p:spPr>
          <a:xfrm>
            <a:off x="8147248" y="5390994"/>
            <a:ext cx="914400" cy="338555"/>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新設</a:t>
            </a:r>
          </a:p>
        </p:txBody>
      </p:sp>
      <p:sp>
        <p:nvSpPr>
          <p:cNvPr id="55" name="四角形: 角を丸くする 54">
            <a:extLst>
              <a:ext uri="{FF2B5EF4-FFF2-40B4-BE49-F238E27FC236}">
                <a16:creationId xmlns:a16="http://schemas.microsoft.com/office/drawing/2014/main" id="{C35D3C18-206B-48C4-8C40-BE95636AA090}"/>
              </a:ext>
            </a:extLst>
          </p:cNvPr>
          <p:cNvSpPr/>
          <p:nvPr/>
        </p:nvSpPr>
        <p:spPr>
          <a:xfrm>
            <a:off x="2701433" y="5125503"/>
            <a:ext cx="914400" cy="338555"/>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統合</a:t>
            </a:r>
          </a:p>
        </p:txBody>
      </p:sp>
      <p:sp>
        <p:nvSpPr>
          <p:cNvPr id="59" name="正方形/長方形 58">
            <a:extLst>
              <a:ext uri="{FF2B5EF4-FFF2-40B4-BE49-F238E27FC236}">
                <a16:creationId xmlns:a16="http://schemas.microsoft.com/office/drawing/2014/main" id="{813989A0-2485-4937-B167-9883A14520E0}"/>
              </a:ext>
            </a:extLst>
          </p:cNvPr>
          <p:cNvSpPr/>
          <p:nvPr/>
        </p:nvSpPr>
        <p:spPr>
          <a:xfrm>
            <a:off x="592143" y="4566241"/>
            <a:ext cx="606669" cy="402295"/>
          </a:xfrm>
          <a:prstGeom prst="rect">
            <a:avLst/>
          </a:prstGeom>
          <a:solidFill>
            <a:srgbClr val="DDD9C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p>
        </p:txBody>
      </p:sp>
      <p:sp>
        <p:nvSpPr>
          <p:cNvPr id="61" name="正方形/長方形 60">
            <a:extLst>
              <a:ext uri="{FF2B5EF4-FFF2-40B4-BE49-F238E27FC236}">
                <a16:creationId xmlns:a16="http://schemas.microsoft.com/office/drawing/2014/main" id="{5FD848A3-EDF4-468D-B12F-737220F14E71}"/>
              </a:ext>
            </a:extLst>
          </p:cNvPr>
          <p:cNvSpPr/>
          <p:nvPr/>
        </p:nvSpPr>
        <p:spPr>
          <a:xfrm>
            <a:off x="5172075" y="4557196"/>
            <a:ext cx="3763963" cy="4105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回実施、</a:t>
            </a:r>
            <a:r>
              <a:rPr lang="ja-JP" altLang="en-US" sz="1200" dirty="0">
                <a:solidFill>
                  <a:schemeClr val="tx1"/>
                </a:solidFill>
              </a:rPr>
              <a:t>のべ</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1,338</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211</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団体）が受講</a:t>
            </a:r>
          </a:p>
        </p:txBody>
      </p:sp>
      <p:sp>
        <p:nvSpPr>
          <p:cNvPr id="63" name="正方形/長方形 62">
            <a:extLst>
              <a:ext uri="{FF2B5EF4-FFF2-40B4-BE49-F238E27FC236}">
                <a16:creationId xmlns:a16="http://schemas.microsoft.com/office/drawing/2014/main" id="{6FEEBBD1-4965-4C75-8B2D-FF907F7BA655}"/>
              </a:ext>
            </a:extLst>
          </p:cNvPr>
          <p:cNvSpPr/>
          <p:nvPr/>
        </p:nvSpPr>
        <p:spPr>
          <a:xfrm>
            <a:off x="1286633" y="4557196"/>
            <a:ext cx="3744000" cy="41051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38</a:t>
            </a:r>
            <a:r>
              <a:rPr lang="ja-JP" altLang="en-US" sz="1200" dirty="0">
                <a:solidFill>
                  <a:schemeClr val="tx1"/>
                </a:solidFill>
              </a:rPr>
              <a:t>回実施、のべ</a:t>
            </a:r>
            <a:r>
              <a:rPr lang="en-US" altLang="ja-JP" sz="1200" dirty="0">
                <a:solidFill>
                  <a:schemeClr val="tx1"/>
                </a:solidFill>
              </a:rPr>
              <a:t>874</a:t>
            </a:r>
            <a:r>
              <a:rPr lang="ja-JP" altLang="en-US" sz="1200" dirty="0">
                <a:solidFill>
                  <a:schemeClr val="tx1"/>
                </a:solidFill>
              </a:rPr>
              <a:t>名（</a:t>
            </a:r>
            <a:r>
              <a:rPr lang="en-US" altLang="ja-JP" sz="1200" dirty="0">
                <a:solidFill>
                  <a:schemeClr val="tx1"/>
                </a:solidFill>
              </a:rPr>
              <a:t>637</a:t>
            </a:r>
            <a:r>
              <a:rPr lang="ja-JP" altLang="en-US" sz="1200" dirty="0">
                <a:solidFill>
                  <a:schemeClr val="tx1"/>
                </a:solidFill>
              </a:rPr>
              <a:t>団体）が受講</a:t>
            </a:r>
            <a:endParaRPr kumimoji="1" lang="ja-JP" altLang="en-US" sz="1200" dirty="0">
              <a:solidFill>
                <a:schemeClr val="tx1"/>
              </a:solidFill>
            </a:endParaRPr>
          </a:p>
        </p:txBody>
      </p:sp>
    </p:spTree>
    <p:extLst>
      <p:ext uri="{BB962C8B-B14F-4D97-AF65-F5344CB8AC3E}">
        <p14:creationId xmlns:p14="http://schemas.microsoft.com/office/powerpoint/2010/main" val="1170413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lstStyle/>
          <a:p>
            <a:r>
              <a:rPr kumimoji="1" lang="ja-JP" altLang="en-US" dirty="0"/>
              <a:t>推奨データセット「</a:t>
            </a:r>
            <a:r>
              <a:rPr kumimoji="1" lang="en-US" altLang="ja-JP" dirty="0"/>
              <a:t>12. </a:t>
            </a:r>
            <a:r>
              <a:rPr kumimoji="1" lang="ja-JP" altLang="en-US" dirty="0"/>
              <a:t>公共施設一覧」の想定活用サービス例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744537"/>
          </a:xfrm>
        </p:spPr>
        <p:txBody>
          <a:bodyPr>
            <a:normAutofit/>
          </a:bodyPr>
          <a:lstStyle/>
          <a:p>
            <a:r>
              <a:rPr kumimoji="1" lang="ja-JP" altLang="en-US" dirty="0"/>
              <a:t>会津若松市福祉まっぷは、公共施設等の住所や連絡先、トイレの数、ベビーシートの有無などを確認できるサイトです。</a:t>
            </a:r>
          </a:p>
        </p:txBody>
      </p:sp>
      <p:pic>
        <p:nvPicPr>
          <p:cNvPr id="8" name="図 7">
            <a:extLst>
              <a:ext uri="{FF2B5EF4-FFF2-40B4-BE49-F238E27FC236}">
                <a16:creationId xmlns:a16="http://schemas.microsoft.com/office/drawing/2014/main" id="{565237F0-A923-410B-AE83-433EA18B49DE}"/>
              </a:ext>
            </a:extLst>
          </p:cNvPr>
          <p:cNvPicPr>
            <a:picLocks noChangeAspect="1"/>
          </p:cNvPicPr>
          <p:nvPr/>
        </p:nvPicPr>
        <p:blipFill>
          <a:blip r:embed="rId2"/>
          <a:stretch>
            <a:fillRect/>
          </a:stretch>
        </p:blipFill>
        <p:spPr>
          <a:xfrm>
            <a:off x="3638178" y="1672519"/>
            <a:ext cx="1867644" cy="5046981"/>
          </a:xfrm>
          <a:prstGeom prst="rect">
            <a:avLst/>
          </a:prstGeom>
        </p:spPr>
      </p:pic>
      <p:sp>
        <p:nvSpPr>
          <p:cNvPr id="29" name="テキスト ボックス 28">
            <a:extLst>
              <a:ext uri="{FF2B5EF4-FFF2-40B4-BE49-F238E27FC236}">
                <a16:creationId xmlns:a16="http://schemas.microsoft.com/office/drawing/2014/main" id="{CE8CCFFC-EF6A-4874-8917-BCAA677C7788}"/>
              </a:ext>
            </a:extLst>
          </p:cNvPr>
          <p:cNvSpPr txBox="1"/>
          <p:nvPr/>
        </p:nvSpPr>
        <p:spPr>
          <a:xfrm>
            <a:off x="3593357" y="6581001"/>
            <a:ext cx="5342681" cy="276999"/>
          </a:xfrm>
          <a:prstGeom prst="rect">
            <a:avLst/>
          </a:prstGeom>
          <a:noFill/>
        </p:spPr>
        <p:txBody>
          <a:bodyPr wrap="none" rtlCol="0">
            <a:spAutoFit/>
          </a:bodyPr>
          <a:lstStyle/>
          <a:p>
            <a:r>
              <a:rPr kumimoji="1" lang="ja-JP" altLang="en-US" sz="1200" dirty="0"/>
              <a:t>出所</a:t>
            </a:r>
            <a:r>
              <a:rPr kumimoji="1" lang="en-US" altLang="ja-JP" sz="1200" dirty="0"/>
              <a:t>:</a:t>
            </a:r>
            <a:r>
              <a:rPr kumimoji="1" lang="ja-JP" altLang="en-US" sz="1200" dirty="0"/>
              <a:t>会津若松市福祉まっぷ </a:t>
            </a:r>
            <a:r>
              <a:rPr kumimoji="1" lang="en-US" altLang="ja-JP" sz="1200" dirty="0"/>
              <a:t>https://app.data4citizen.jp/08_welfareMap/</a:t>
            </a:r>
          </a:p>
        </p:txBody>
      </p:sp>
    </p:spTree>
    <p:extLst>
      <p:ext uri="{BB962C8B-B14F-4D97-AF65-F5344CB8AC3E}">
        <p14:creationId xmlns:p14="http://schemas.microsoft.com/office/powerpoint/2010/main" val="3653038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rmAutofit/>
          </a:bodyPr>
          <a:lstStyle/>
          <a:p>
            <a:r>
              <a:rPr kumimoji="1" lang="ja-JP" altLang="en-US" sz="2300" dirty="0"/>
              <a:t>推奨データセット「</a:t>
            </a:r>
            <a:r>
              <a:rPr kumimoji="1" lang="en-US" altLang="ja-JP" sz="2300" dirty="0"/>
              <a:t>13. </a:t>
            </a:r>
            <a:r>
              <a:rPr kumimoji="1" lang="ja-JP" altLang="en-US" sz="2300" dirty="0"/>
              <a:t>子育て施設一覧」の想定活用サービス例 </a:t>
            </a:r>
            <a:r>
              <a:rPr kumimoji="1" lang="en-US" altLang="ja-JP" sz="2300" dirty="0"/>
              <a:t>(1)</a:t>
            </a:r>
            <a:endParaRPr kumimoji="1" lang="ja-JP" altLang="en-US" sz="2300" dirty="0"/>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7"/>
            <a:ext cx="8728075" cy="1182687"/>
          </a:xfrm>
        </p:spPr>
        <p:txBody>
          <a:bodyPr>
            <a:normAutofit lnSpcReduction="10000"/>
          </a:bodyPr>
          <a:lstStyle/>
          <a:p>
            <a:r>
              <a:rPr kumimoji="1" lang="ja-JP" altLang="en-US" dirty="0"/>
              <a:t>さっぽろ保育園マップは、地図上に認可・認可外保育園・幼稚園の場所を表示する</a:t>
            </a:r>
            <a:br>
              <a:rPr kumimoji="1" lang="ja-JP" altLang="en-US" dirty="0"/>
            </a:br>
            <a:r>
              <a:rPr kumimoji="1" lang="ja-JP" altLang="en-US" dirty="0"/>
              <a:t>アプリです。</a:t>
            </a:r>
            <a:br>
              <a:rPr kumimoji="1" lang="en-US" altLang="ja-JP" dirty="0"/>
            </a:br>
            <a:r>
              <a:rPr kumimoji="1" lang="ja-JP" altLang="en-US" dirty="0"/>
              <a:t>任意の場所から一定の距離内にある保育園の検索や、個別保育園の詳細情報の参照ができます。</a:t>
            </a:r>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3593357" y="6581001"/>
            <a:ext cx="5342681"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政府</a:t>
            </a:r>
            <a:r>
              <a:rPr kumimoji="1" lang="en-US" altLang="ja-JP" sz="1200" dirty="0"/>
              <a:t>CIO</a:t>
            </a:r>
            <a:r>
              <a:rPr kumimoji="1" lang="ja-JP" altLang="en-US" sz="1200" dirty="0"/>
              <a:t>ポータル オープンデータ</a:t>
            </a:r>
            <a:r>
              <a:rPr kumimoji="1" lang="en-US" altLang="ja-JP" sz="1200" dirty="0"/>
              <a:t>100 https://cio.go.jp/opendata100</a:t>
            </a:r>
          </a:p>
        </p:txBody>
      </p:sp>
      <p:pic>
        <p:nvPicPr>
          <p:cNvPr id="6" name="図 5">
            <a:extLst>
              <a:ext uri="{FF2B5EF4-FFF2-40B4-BE49-F238E27FC236}">
                <a16:creationId xmlns:a16="http://schemas.microsoft.com/office/drawing/2014/main" id="{AE5E385D-8B4A-4644-B585-1CC77C90CC5F}"/>
              </a:ext>
            </a:extLst>
          </p:cNvPr>
          <p:cNvPicPr>
            <a:picLocks noChangeAspect="1"/>
          </p:cNvPicPr>
          <p:nvPr/>
        </p:nvPicPr>
        <p:blipFill>
          <a:blip r:embed="rId2"/>
          <a:stretch>
            <a:fillRect/>
          </a:stretch>
        </p:blipFill>
        <p:spPr>
          <a:xfrm>
            <a:off x="1232801" y="2244731"/>
            <a:ext cx="6678397" cy="3975436"/>
          </a:xfrm>
          <a:prstGeom prst="rect">
            <a:avLst/>
          </a:prstGeom>
        </p:spPr>
      </p:pic>
    </p:spTree>
    <p:extLst>
      <p:ext uri="{BB962C8B-B14F-4D97-AF65-F5344CB8AC3E}">
        <p14:creationId xmlns:p14="http://schemas.microsoft.com/office/powerpoint/2010/main" val="2180212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rmAutofit/>
          </a:bodyPr>
          <a:lstStyle/>
          <a:p>
            <a:r>
              <a:rPr kumimoji="1" lang="ja-JP" altLang="en-US" sz="2300" dirty="0"/>
              <a:t>推奨データセット「</a:t>
            </a:r>
            <a:r>
              <a:rPr kumimoji="1" lang="en-US" altLang="ja-JP" sz="2300" dirty="0"/>
              <a:t>13. </a:t>
            </a:r>
            <a:r>
              <a:rPr kumimoji="1" lang="ja-JP" altLang="en-US" sz="2300" dirty="0"/>
              <a:t>子育て施設一覧」の想定活用サービス例 </a:t>
            </a:r>
            <a:r>
              <a:rPr kumimoji="1" lang="en-US" altLang="ja-JP" sz="2300" dirty="0"/>
              <a:t>(2)</a:t>
            </a:r>
            <a:endParaRPr kumimoji="1" lang="ja-JP" altLang="en-US" sz="2300" dirty="0"/>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7"/>
            <a:ext cx="8728075" cy="735013"/>
          </a:xfrm>
        </p:spPr>
        <p:txBody>
          <a:bodyPr>
            <a:normAutofit/>
          </a:bodyPr>
          <a:lstStyle/>
          <a:p>
            <a:r>
              <a:rPr kumimoji="1" lang="ja-JP" altLang="en-US" dirty="0"/>
              <a:t>働くママ応援し隊は、入所状況や施設画像、保育サービスを検索することが可能な</a:t>
            </a:r>
            <a:r>
              <a:rPr kumimoji="1" lang="en-US" altLang="ja-JP" dirty="0"/>
              <a:t>web</a:t>
            </a:r>
            <a:r>
              <a:rPr kumimoji="1" lang="ja-JP" altLang="en-US" dirty="0"/>
              <a:t>ページです。</a:t>
            </a:r>
          </a:p>
        </p:txBody>
      </p:sp>
      <p:sp>
        <p:nvSpPr>
          <p:cNvPr id="29" name="テキスト ボックス 28">
            <a:extLst>
              <a:ext uri="{FF2B5EF4-FFF2-40B4-BE49-F238E27FC236}">
                <a16:creationId xmlns:a16="http://schemas.microsoft.com/office/drawing/2014/main" id="{CE8CCFFC-EF6A-4874-8917-BCAA677C7788}"/>
              </a:ext>
            </a:extLst>
          </p:cNvPr>
          <p:cNvSpPr txBox="1"/>
          <p:nvPr/>
        </p:nvSpPr>
        <p:spPr>
          <a:xfrm>
            <a:off x="3593357" y="6581001"/>
            <a:ext cx="5342681"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政府</a:t>
            </a:r>
            <a:r>
              <a:rPr kumimoji="1" lang="en-US" altLang="ja-JP" sz="1200" dirty="0"/>
              <a:t>CIO</a:t>
            </a:r>
            <a:r>
              <a:rPr kumimoji="1" lang="ja-JP" altLang="en-US" sz="1200" dirty="0"/>
              <a:t>ポータル オープンデータ</a:t>
            </a:r>
            <a:r>
              <a:rPr kumimoji="1" lang="en-US" altLang="ja-JP" sz="1200" dirty="0"/>
              <a:t>100 https://cio.go.jp/opendata100</a:t>
            </a:r>
          </a:p>
        </p:txBody>
      </p:sp>
      <p:pic>
        <p:nvPicPr>
          <p:cNvPr id="7" name="図 6">
            <a:extLst>
              <a:ext uri="{FF2B5EF4-FFF2-40B4-BE49-F238E27FC236}">
                <a16:creationId xmlns:a16="http://schemas.microsoft.com/office/drawing/2014/main" id="{3B91AD5F-0789-4EF1-ABF0-30387443FA67}"/>
              </a:ext>
            </a:extLst>
          </p:cNvPr>
          <p:cNvPicPr>
            <a:picLocks noChangeAspect="1"/>
          </p:cNvPicPr>
          <p:nvPr/>
        </p:nvPicPr>
        <p:blipFill rotWithShape="1">
          <a:blip r:embed="rId2"/>
          <a:srcRect l="12021" t="14139" r="43646" b="10358"/>
          <a:stretch/>
        </p:blipFill>
        <p:spPr>
          <a:xfrm>
            <a:off x="4945633" y="2186918"/>
            <a:ext cx="3658815" cy="3349331"/>
          </a:xfrm>
          <a:prstGeom prst="rect">
            <a:avLst/>
          </a:prstGeom>
        </p:spPr>
      </p:pic>
      <p:pic>
        <p:nvPicPr>
          <p:cNvPr id="9" name="図 8">
            <a:extLst>
              <a:ext uri="{FF2B5EF4-FFF2-40B4-BE49-F238E27FC236}">
                <a16:creationId xmlns:a16="http://schemas.microsoft.com/office/drawing/2014/main" id="{F5008C50-F95B-4693-94AE-20670E2018FB}"/>
              </a:ext>
            </a:extLst>
          </p:cNvPr>
          <p:cNvPicPr>
            <a:picLocks noChangeAspect="1"/>
          </p:cNvPicPr>
          <p:nvPr/>
        </p:nvPicPr>
        <p:blipFill rotWithShape="1">
          <a:blip r:embed="rId3"/>
          <a:srcRect l="19834" t="9029" r="20750" b="4458"/>
          <a:stretch/>
        </p:blipFill>
        <p:spPr>
          <a:xfrm>
            <a:off x="274638" y="2162301"/>
            <a:ext cx="4437799" cy="3473057"/>
          </a:xfrm>
          <a:prstGeom prst="rect">
            <a:avLst/>
          </a:prstGeom>
        </p:spPr>
      </p:pic>
    </p:spTree>
    <p:extLst>
      <p:ext uri="{BB962C8B-B14F-4D97-AF65-F5344CB8AC3E}">
        <p14:creationId xmlns:p14="http://schemas.microsoft.com/office/powerpoint/2010/main" val="1312066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rmAutofit/>
          </a:bodyPr>
          <a:lstStyle/>
          <a:p>
            <a:r>
              <a:rPr kumimoji="1" lang="ja-JP" altLang="en-US" sz="2000" dirty="0"/>
              <a:t>推奨データセット「</a:t>
            </a:r>
            <a:r>
              <a:rPr kumimoji="1" lang="en-US" altLang="ja-JP" sz="2000" dirty="0"/>
              <a:t>A-1. </a:t>
            </a:r>
            <a:r>
              <a:rPr kumimoji="1" lang="ja-JP" altLang="en-US" sz="2000" dirty="0"/>
              <a:t>食品等営業許可・届出一覧」の想定活用サービス例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744537"/>
          </a:xfrm>
        </p:spPr>
        <p:txBody>
          <a:bodyPr>
            <a:normAutofit/>
          </a:bodyPr>
          <a:lstStyle/>
          <a:p>
            <a:r>
              <a:rPr kumimoji="1" lang="ja-JP" altLang="en-US" dirty="0"/>
              <a:t>おでかけ情報サイト「</a:t>
            </a:r>
            <a:r>
              <a:rPr kumimoji="1" lang="en-US" altLang="ja-JP" dirty="0"/>
              <a:t>Yahoo!</a:t>
            </a:r>
            <a:r>
              <a:rPr kumimoji="1" lang="ja-JP" altLang="en-US" dirty="0"/>
              <a:t>ロコ」は、グルメ、レストラン、ショッピング、レジャー施設などの写真、クチコミ、クーポン情報などが検索できる日本最大級の地域情報サイトです。</a:t>
            </a:r>
          </a:p>
          <a:p>
            <a:endParaRPr kumimoji="1" lang="ja-JP" altLang="en-US" dirty="0"/>
          </a:p>
        </p:txBody>
      </p:sp>
      <p:pic>
        <p:nvPicPr>
          <p:cNvPr id="7" name="図 6">
            <a:extLst>
              <a:ext uri="{FF2B5EF4-FFF2-40B4-BE49-F238E27FC236}">
                <a16:creationId xmlns:a16="http://schemas.microsoft.com/office/drawing/2014/main" id="{0500ED71-874E-435C-83AD-52D5CBC84EA7}"/>
              </a:ext>
            </a:extLst>
          </p:cNvPr>
          <p:cNvPicPr>
            <a:picLocks noChangeAspect="1"/>
          </p:cNvPicPr>
          <p:nvPr/>
        </p:nvPicPr>
        <p:blipFill>
          <a:blip r:embed="rId2"/>
          <a:stretch>
            <a:fillRect/>
          </a:stretch>
        </p:blipFill>
        <p:spPr>
          <a:xfrm>
            <a:off x="2033790" y="1806583"/>
            <a:ext cx="5076419" cy="4860839"/>
          </a:xfrm>
          <a:prstGeom prst="rect">
            <a:avLst/>
          </a:prstGeom>
        </p:spPr>
      </p:pic>
      <p:sp>
        <p:nvSpPr>
          <p:cNvPr id="29" name="テキスト ボックス 28">
            <a:extLst>
              <a:ext uri="{FF2B5EF4-FFF2-40B4-BE49-F238E27FC236}">
                <a16:creationId xmlns:a16="http://schemas.microsoft.com/office/drawing/2014/main" id="{CE8CCFFC-EF6A-4874-8917-BCAA677C7788}"/>
              </a:ext>
            </a:extLst>
          </p:cNvPr>
          <p:cNvSpPr txBox="1"/>
          <p:nvPr/>
        </p:nvSpPr>
        <p:spPr>
          <a:xfrm>
            <a:off x="5576988" y="6581001"/>
            <a:ext cx="3279488" cy="276999"/>
          </a:xfrm>
          <a:prstGeom prst="rect">
            <a:avLst/>
          </a:prstGeom>
          <a:noFill/>
        </p:spPr>
        <p:txBody>
          <a:bodyPr wrap="none" rtlCol="0">
            <a:spAutoFit/>
          </a:bodyPr>
          <a:lstStyle/>
          <a:p>
            <a:r>
              <a:rPr kumimoji="1" lang="ja-JP" altLang="en-US" sz="1200" dirty="0"/>
              <a:t>出所</a:t>
            </a:r>
            <a:r>
              <a:rPr kumimoji="1" lang="en-US" altLang="ja-JP" sz="1200" dirty="0"/>
              <a:t>: Yahoo!</a:t>
            </a:r>
            <a:r>
              <a:rPr kumimoji="1" lang="ja-JP" altLang="en-US" sz="1200" dirty="0"/>
              <a:t>ロコ </a:t>
            </a:r>
            <a:r>
              <a:rPr kumimoji="1" lang="en-US" altLang="ja-JP" sz="1200" dirty="0"/>
              <a:t>https://loco.yahoo.co.jp/</a:t>
            </a:r>
          </a:p>
        </p:txBody>
      </p:sp>
    </p:spTree>
    <p:extLst>
      <p:ext uri="{BB962C8B-B14F-4D97-AF65-F5344CB8AC3E}">
        <p14:creationId xmlns:p14="http://schemas.microsoft.com/office/powerpoint/2010/main" val="3013626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rmAutofit/>
          </a:bodyPr>
          <a:lstStyle/>
          <a:p>
            <a:r>
              <a:rPr kumimoji="1" lang="ja-JP" altLang="en-US" sz="2300" dirty="0"/>
              <a:t>推奨データセット「</a:t>
            </a:r>
            <a:r>
              <a:rPr kumimoji="1" lang="en-US" altLang="ja-JP" sz="2300" dirty="0"/>
              <a:t>A-2. </a:t>
            </a:r>
            <a:r>
              <a:rPr kumimoji="1" lang="ja-JP" altLang="en-US" sz="2300" dirty="0"/>
              <a:t>学校給食献立情報」の想定活用サービス例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744537"/>
          </a:xfrm>
        </p:spPr>
        <p:txBody>
          <a:bodyPr>
            <a:normAutofit/>
          </a:bodyPr>
          <a:lstStyle/>
          <a:p>
            <a:r>
              <a:rPr kumimoji="1" lang="ja-JP" altLang="en-US" dirty="0"/>
              <a:t>あんしん給食管理は、福岡市</a:t>
            </a:r>
            <a:r>
              <a:rPr kumimoji="1" lang="en-US" altLang="ja-JP" dirty="0"/>
              <a:t>LINE</a:t>
            </a:r>
            <a:r>
              <a:rPr kumimoji="1" lang="ja-JP" altLang="en-US" dirty="0"/>
              <a:t>公式アカウント上で、学校給食の献立情報や</a:t>
            </a:r>
            <a:br>
              <a:rPr kumimoji="1" lang="ja-JP" altLang="en-US" dirty="0"/>
            </a:br>
            <a:r>
              <a:rPr kumimoji="1" lang="ja-JP" altLang="en-US" dirty="0"/>
              <a:t>アレルギー通知や、検索のできる機能です。</a:t>
            </a:r>
          </a:p>
          <a:p>
            <a:endParaRPr kumimoji="1" lang="ja-JP" altLang="en-US" dirty="0"/>
          </a:p>
        </p:txBody>
      </p:sp>
      <p:sp>
        <p:nvSpPr>
          <p:cNvPr id="6" name="テキスト ボックス 5">
            <a:extLst>
              <a:ext uri="{FF2B5EF4-FFF2-40B4-BE49-F238E27FC236}">
                <a16:creationId xmlns:a16="http://schemas.microsoft.com/office/drawing/2014/main" id="{D2EA3EB0-A626-4887-87C4-CA770DC03994}"/>
              </a:ext>
            </a:extLst>
          </p:cNvPr>
          <p:cNvSpPr txBox="1"/>
          <p:nvPr/>
        </p:nvSpPr>
        <p:spPr>
          <a:xfrm>
            <a:off x="3593357" y="6581001"/>
            <a:ext cx="5342681" cy="276999"/>
          </a:xfrm>
          <a:prstGeom prst="rect">
            <a:avLst/>
          </a:prstGeom>
          <a:noFill/>
        </p:spPr>
        <p:txBody>
          <a:bodyPr wrap="none" rtlCol="0">
            <a:spAutoFit/>
          </a:bodyPr>
          <a:lstStyle/>
          <a:p>
            <a:r>
              <a:rPr kumimoji="1" lang="ja-JP" altLang="en-US" sz="1200" dirty="0"/>
              <a:t>出所</a:t>
            </a:r>
            <a:r>
              <a:rPr kumimoji="1" lang="en-US" altLang="ja-JP" sz="1200" dirty="0"/>
              <a:t>: </a:t>
            </a:r>
            <a:r>
              <a:rPr kumimoji="1" lang="ja-JP" altLang="en-US" sz="1200" dirty="0"/>
              <a:t>政府</a:t>
            </a:r>
            <a:r>
              <a:rPr kumimoji="1" lang="en-US" altLang="ja-JP" sz="1200" dirty="0"/>
              <a:t>CIO</a:t>
            </a:r>
            <a:r>
              <a:rPr kumimoji="1" lang="ja-JP" altLang="en-US" sz="1200" dirty="0"/>
              <a:t>ポータル オープンデータ</a:t>
            </a:r>
            <a:r>
              <a:rPr kumimoji="1" lang="en-US" altLang="ja-JP" sz="1200" dirty="0"/>
              <a:t>100 https://cio.go.jp/opendata100</a:t>
            </a:r>
          </a:p>
        </p:txBody>
      </p:sp>
      <p:pic>
        <p:nvPicPr>
          <p:cNvPr id="12" name="図 11">
            <a:extLst>
              <a:ext uri="{FF2B5EF4-FFF2-40B4-BE49-F238E27FC236}">
                <a16:creationId xmlns:a16="http://schemas.microsoft.com/office/drawing/2014/main" id="{47B468C8-6493-3E48-A605-C6C62FA2170D}"/>
              </a:ext>
            </a:extLst>
          </p:cNvPr>
          <p:cNvPicPr>
            <a:picLocks noChangeAspect="1"/>
          </p:cNvPicPr>
          <p:nvPr/>
        </p:nvPicPr>
        <p:blipFill rotWithShape="1">
          <a:blip r:embed="rId2"/>
          <a:srcRect l="26545" r="44944"/>
          <a:stretch/>
        </p:blipFill>
        <p:spPr>
          <a:xfrm>
            <a:off x="1418240" y="1256506"/>
            <a:ext cx="3153760" cy="5530928"/>
          </a:xfrm>
          <a:prstGeom prst="rect">
            <a:avLst/>
          </a:prstGeom>
        </p:spPr>
      </p:pic>
      <p:pic>
        <p:nvPicPr>
          <p:cNvPr id="13" name="図 12">
            <a:extLst>
              <a:ext uri="{FF2B5EF4-FFF2-40B4-BE49-F238E27FC236}">
                <a16:creationId xmlns:a16="http://schemas.microsoft.com/office/drawing/2014/main" id="{F616ADA1-3D3B-2545-96BE-FA9E33BF663D}"/>
              </a:ext>
            </a:extLst>
          </p:cNvPr>
          <p:cNvPicPr>
            <a:picLocks noChangeAspect="1"/>
          </p:cNvPicPr>
          <p:nvPr/>
        </p:nvPicPr>
        <p:blipFill rotWithShape="1">
          <a:blip r:embed="rId3"/>
          <a:srcRect l="51104" r="15059"/>
          <a:stretch/>
        </p:blipFill>
        <p:spPr>
          <a:xfrm>
            <a:off x="4392010" y="1858140"/>
            <a:ext cx="3192943" cy="4718162"/>
          </a:xfrm>
          <a:prstGeom prst="rect">
            <a:avLst/>
          </a:prstGeom>
        </p:spPr>
      </p:pic>
    </p:spTree>
    <p:extLst>
      <p:ext uri="{BB962C8B-B14F-4D97-AF65-F5344CB8AC3E}">
        <p14:creationId xmlns:p14="http://schemas.microsoft.com/office/powerpoint/2010/main" val="2478570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F1583-2545-48DD-9853-0755EADAC764}"/>
              </a:ext>
            </a:extLst>
          </p:cNvPr>
          <p:cNvSpPr>
            <a:spLocks noGrp="1"/>
          </p:cNvSpPr>
          <p:nvPr>
            <p:ph type="title"/>
          </p:nvPr>
        </p:nvSpPr>
        <p:spPr/>
        <p:txBody>
          <a:bodyPr>
            <a:normAutofit/>
          </a:bodyPr>
          <a:lstStyle/>
          <a:p>
            <a:r>
              <a:rPr kumimoji="1" lang="ja-JP" altLang="en-US" sz="1900" dirty="0"/>
              <a:t>推奨データセット「</a:t>
            </a:r>
            <a:r>
              <a:rPr kumimoji="1" lang="en-US" altLang="ja-JP" sz="1900" dirty="0"/>
              <a:t>B-4. </a:t>
            </a:r>
            <a:r>
              <a:rPr kumimoji="1" lang="ja-JP" altLang="en-US" sz="1900" dirty="0"/>
              <a:t>標準的なバス情報フォーマット」の想定活用サービス例</a:t>
            </a:r>
          </a:p>
        </p:txBody>
      </p:sp>
      <p:sp>
        <p:nvSpPr>
          <p:cNvPr id="4" name="テキスト プレースホルダー 3">
            <a:extLst>
              <a:ext uri="{FF2B5EF4-FFF2-40B4-BE49-F238E27FC236}">
                <a16:creationId xmlns:a16="http://schemas.microsoft.com/office/drawing/2014/main" id="{4C2DD61D-A410-423F-B1E5-9284CEC8BD91}"/>
              </a:ext>
            </a:extLst>
          </p:cNvPr>
          <p:cNvSpPr>
            <a:spLocks noGrp="1"/>
          </p:cNvSpPr>
          <p:nvPr>
            <p:ph type="body" sz="quarter" idx="13"/>
          </p:nvPr>
        </p:nvSpPr>
        <p:spPr/>
        <p:txBody>
          <a:bodyPr/>
          <a:lstStyle/>
          <a:p>
            <a:r>
              <a:rPr kumimoji="1" lang="ja-JP" altLang="en-US" dirty="0"/>
              <a:t>３</a:t>
            </a:r>
            <a:r>
              <a:rPr kumimoji="1" lang="en-US" altLang="ja-JP" dirty="0"/>
              <a:t>. </a:t>
            </a:r>
            <a:r>
              <a:rPr kumimoji="1" lang="ja-JP" altLang="en-US" dirty="0"/>
              <a:t>推奨データセットとその活用事例</a:t>
            </a:r>
          </a:p>
          <a:p>
            <a:endParaRPr kumimoji="1" lang="ja-JP" altLang="en-US" dirty="0"/>
          </a:p>
        </p:txBody>
      </p:sp>
      <p:sp>
        <p:nvSpPr>
          <p:cNvPr id="5" name="テキスト プレースホルダー 4">
            <a:extLst>
              <a:ext uri="{FF2B5EF4-FFF2-40B4-BE49-F238E27FC236}">
                <a16:creationId xmlns:a16="http://schemas.microsoft.com/office/drawing/2014/main" id="{F90B2668-EA82-4842-A217-99B8B83D5A39}"/>
              </a:ext>
            </a:extLst>
          </p:cNvPr>
          <p:cNvSpPr>
            <a:spLocks noGrp="1"/>
          </p:cNvSpPr>
          <p:nvPr>
            <p:ph type="body" sz="quarter" idx="14"/>
          </p:nvPr>
        </p:nvSpPr>
        <p:spPr>
          <a:xfrm>
            <a:off x="207963" y="884238"/>
            <a:ext cx="8728075" cy="744537"/>
          </a:xfrm>
        </p:spPr>
        <p:txBody>
          <a:bodyPr>
            <a:normAutofit/>
          </a:bodyPr>
          <a:lstStyle/>
          <a:p>
            <a:r>
              <a:rPr kumimoji="1" lang="en-US" altLang="ja-JP" dirty="0"/>
              <a:t>Yahoo!</a:t>
            </a:r>
            <a:r>
              <a:rPr kumimoji="1" lang="ja-JP" altLang="en-US" dirty="0"/>
              <a:t>路線情報は、全国の路線や高速バス、路線バス、飛行機の乗り換え案内サービスです。</a:t>
            </a:r>
          </a:p>
        </p:txBody>
      </p:sp>
      <p:pic>
        <p:nvPicPr>
          <p:cNvPr id="14" name="図 13">
            <a:extLst>
              <a:ext uri="{FF2B5EF4-FFF2-40B4-BE49-F238E27FC236}">
                <a16:creationId xmlns:a16="http://schemas.microsoft.com/office/drawing/2014/main" id="{DCF7D2AC-D79F-4176-BE0C-B3D5B8330E6E}"/>
              </a:ext>
            </a:extLst>
          </p:cNvPr>
          <p:cNvPicPr>
            <a:picLocks noChangeAspect="1"/>
          </p:cNvPicPr>
          <p:nvPr/>
        </p:nvPicPr>
        <p:blipFill>
          <a:blip r:embed="rId2"/>
          <a:stretch>
            <a:fillRect/>
          </a:stretch>
        </p:blipFill>
        <p:spPr>
          <a:xfrm>
            <a:off x="2543604" y="1700746"/>
            <a:ext cx="4056791" cy="5152555"/>
          </a:xfrm>
          <a:prstGeom prst="rect">
            <a:avLst/>
          </a:prstGeom>
        </p:spPr>
      </p:pic>
      <p:sp>
        <p:nvSpPr>
          <p:cNvPr id="29" name="テキスト ボックス 28">
            <a:extLst>
              <a:ext uri="{FF2B5EF4-FFF2-40B4-BE49-F238E27FC236}">
                <a16:creationId xmlns:a16="http://schemas.microsoft.com/office/drawing/2014/main" id="{CE8CCFFC-EF6A-4874-8917-BCAA677C7788}"/>
              </a:ext>
            </a:extLst>
          </p:cNvPr>
          <p:cNvSpPr txBox="1"/>
          <p:nvPr/>
        </p:nvSpPr>
        <p:spPr>
          <a:xfrm>
            <a:off x="5078699" y="6576302"/>
            <a:ext cx="3857338" cy="276999"/>
          </a:xfrm>
          <a:prstGeom prst="rect">
            <a:avLst/>
          </a:prstGeom>
          <a:noFill/>
        </p:spPr>
        <p:txBody>
          <a:bodyPr wrap="none" rtlCol="0">
            <a:spAutoFit/>
          </a:bodyPr>
          <a:lstStyle/>
          <a:p>
            <a:r>
              <a:rPr kumimoji="1" lang="ja-JP" altLang="en-US" sz="1200" dirty="0"/>
              <a:t>出所</a:t>
            </a:r>
            <a:r>
              <a:rPr kumimoji="1" lang="en-US" altLang="ja-JP" sz="1200" dirty="0"/>
              <a:t>: Yahoo!</a:t>
            </a:r>
            <a:r>
              <a:rPr kumimoji="1" lang="ja-JP" altLang="en-US" sz="1200" dirty="0"/>
              <a:t>路線情報 </a:t>
            </a:r>
            <a:r>
              <a:rPr kumimoji="1" lang="en-US" altLang="ja-JP" sz="1200" dirty="0"/>
              <a:t>https://transit.yahoo.co.jp/</a:t>
            </a:r>
          </a:p>
        </p:txBody>
      </p:sp>
    </p:spTree>
    <p:extLst>
      <p:ext uri="{BB962C8B-B14F-4D97-AF65-F5344CB8AC3E}">
        <p14:creationId xmlns:p14="http://schemas.microsoft.com/office/powerpoint/2010/main" val="374488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6516528"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はじめに ～オープンデータ研修（応用編）の目的～</a:t>
            </a:r>
          </a:p>
        </p:txBody>
      </p:sp>
      <p:sp>
        <p:nvSpPr>
          <p:cNvPr id="4" name="Text Box 31">
            <a:extLst>
              <a:ext uri="{FF2B5EF4-FFF2-40B4-BE49-F238E27FC236}">
                <a16:creationId xmlns:a16="http://schemas.microsoft.com/office/drawing/2014/main" id="{E1212434-9410-4F57-AD7B-95258AA94799}"/>
              </a:ext>
            </a:extLst>
          </p:cNvPr>
          <p:cNvSpPr txBox="1">
            <a:spLocks noChangeArrowheads="1"/>
          </p:cNvSpPr>
          <p:nvPr/>
        </p:nvSpPr>
        <p:spPr bwMode="gray">
          <a:xfrm>
            <a:off x="566738" y="4668029"/>
            <a:ext cx="6619120"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４</a:t>
            </a:r>
            <a:r>
              <a:rPr lang="en-US" altLang="ja-JP" sz="2200" dirty="0">
                <a:latin typeface="+mj-ea"/>
                <a:ea typeface="+mj-ea"/>
              </a:rPr>
              <a:t>. </a:t>
            </a:r>
            <a:r>
              <a:rPr lang="ja-JP" altLang="en-US" sz="2200" dirty="0">
                <a:latin typeface="+mj-ea"/>
                <a:ea typeface="+mj-ea"/>
              </a:rPr>
              <a:t>推奨データセットを用いたデータ作成・公開・活用手法</a:t>
            </a:r>
          </a:p>
        </p:txBody>
      </p:sp>
      <p:sp>
        <p:nvSpPr>
          <p:cNvPr id="2" name="Text Box 31">
            <a:extLst>
              <a:ext uri="{FF2B5EF4-FFF2-40B4-BE49-F238E27FC236}">
                <a16:creationId xmlns:a16="http://schemas.microsoft.com/office/drawing/2014/main" id="{F2328421-6895-4C70-88AA-6BD15E66F3A3}"/>
              </a:ext>
            </a:extLst>
          </p:cNvPr>
          <p:cNvSpPr txBox="1">
            <a:spLocks noChangeArrowheads="1"/>
          </p:cNvSpPr>
          <p:nvPr/>
        </p:nvSpPr>
        <p:spPr bwMode="gray">
          <a:xfrm>
            <a:off x="566738" y="3677429"/>
            <a:ext cx="633378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住民にサービスを提供するための「推奨データセット」</a:t>
            </a:r>
          </a:p>
        </p:txBody>
      </p:sp>
      <p:sp>
        <p:nvSpPr>
          <p:cNvPr id="3" name="Text Box 31">
            <a:extLst>
              <a:ext uri="{FF2B5EF4-FFF2-40B4-BE49-F238E27FC236}">
                <a16:creationId xmlns:a16="http://schemas.microsoft.com/office/drawing/2014/main" id="{2913EE43-1EC0-4D78-9BB3-C7FF56D6B931}"/>
              </a:ext>
            </a:extLst>
          </p:cNvPr>
          <p:cNvSpPr txBox="1">
            <a:spLocks noChangeArrowheads="1"/>
          </p:cNvSpPr>
          <p:nvPr/>
        </p:nvSpPr>
        <p:spPr bwMode="gray">
          <a:xfrm>
            <a:off x="566738" y="4176222"/>
            <a:ext cx="422263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推奨データセットとその活用事例</a:t>
            </a:r>
          </a:p>
        </p:txBody>
      </p:sp>
      <p:sp>
        <p:nvSpPr>
          <p:cNvPr id="11" name="Text Box 31">
            <a:extLst>
              <a:ext uri="{FF2B5EF4-FFF2-40B4-BE49-F238E27FC236}">
                <a16:creationId xmlns:a16="http://schemas.microsoft.com/office/drawing/2014/main" id="{11932E8E-328D-4C7E-8011-172D51E63463}"/>
              </a:ext>
            </a:extLst>
          </p:cNvPr>
          <p:cNvSpPr txBox="1">
            <a:spLocks noChangeArrowheads="1"/>
          </p:cNvSpPr>
          <p:nvPr/>
        </p:nvSpPr>
        <p:spPr bwMode="gray">
          <a:xfrm>
            <a:off x="566737" y="5159836"/>
            <a:ext cx="197522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５</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困ったときは</a:t>
            </a:r>
          </a:p>
        </p:txBody>
      </p:sp>
    </p:spTree>
    <p:extLst>
      <p:ext uri="{BB962C8B-B14F-4D97-AF65-F5344CB8AC3E}">
        <p14:creationId xmlns:p14="http://schemas.microsoft.com/office/powerpoint/2010/main" val="334437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0" y="231752"/>
            <a:ext cx="8900543" cy="424732"/>
          </a:xfrm>
        </p:spPr>
        <p:txBody>
          <a:bodyPr/>
          <a:lstStyle/>
          <a:p>
            <a:r>
              <a:rPr lang="ja-JP" altLang="en-US" dirty="0"/>
              <a:t>推奨データセットに基づいたデータの準備・公開の手順</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830260"/>
          </a:xfrm>
        </p:spPr>
        <p:txBody>
          <a:bodyPr>
            <a:normAutofit fontScale="92500" lnSpcReduction="10000"/>
          </a:bodyPr>
          <a:lstStyle/>
          <a:p>
            <a:pPr>
              <a:lnSpc>
                <a:spcPct val="120000"/>
              </a:lnSpc>
            </a:pPr>
            <a:r>
              <a:rPr lang="ja-JP" altLang="en-US" dirty="0"/>
              <a:t>以下の手順で、推奨データセットに基づいたデータの公開に取り組んでください。</a:t>
            </a:r>
          </a:p>
          <a:p>
            <a:pPr>
              <a:lnSpc>
                <a:spcPct val="120000"/>
              </a:lnSpc>
            </a:pPr>
            <a:r>
              <a:rPr lang="ja-JP" altLang="en-US" dirty="0"/>
              <a:t>本研修で得た知見も、あわせて活用しましょう。</a:t>
            </a:r>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7" name="テキスト プレースホルダー 11">
            <a:extLst>
              <a:ext uri="{FF2B5EF4-FFF2-40B4-BE49-F238E27FC236}">
                <a16:creationId xmlns:a16="http://schemas.microsoft.com/office/drawing/2014/main" id="{C6CC92A3-DFE1-441C-B670-E72C22AF3735}"/>
              </a:ext>
            </a:extLst>
          </p:cNvPr>
          <p:cNvSpPr>
            <a:spLocks noGrp="1"/>
          </p:cNvSpPr>
          <p:nvPr>
            <p:ph type="body" sz="quarter" idx="15"/>
          </p:nvPr>
        </p:nvSpPr>
        <p:spPr>
          <a:xfrm>
            <a:off x="207960" y="1714500"/>
            <a:ext cx="8728077" cy="4581524"/>
          </a:xfrm>
        </p:spPr>
        <p:txBody>
          <a:bodyPr>
            <a:normAutofit/>
          </a:bodyPr>
          <a:lstStyle/>
          <a:p>
            <a:pPr marL="342900" indent="-342900">
              <a:buFont typeface="+mj-lt"/>
              <a:buAutoNum type="arabicPeriod"/>
            </a:pPr>
            <a:r>
              <a:rPr lang="ja-JP" altLang="en-US" sz="1800" dirty="0"/>
              <a:t>事前準備</a:t>
            </a:r>
          </a:p>
          <a:p>
            <a:pPr marL="971550" lvl="1" indent="-285750">
              <a:buFont typeface="Wingdings" panose="05000000000000000000" pitchFamily="2" charset="2"/>
              <a:buChar char="l"/>
            </a:pPr>
            <a:r>
              <a:rPr lang="ja-JP" altLang="en-US" sz="1600" dirty="0"/>
              <a:t>住民に提供したいサービスに必要なデータを選定しましょう。</a:t>
            </a:r>
          </a:p>
          <a:p>
            <a:pPr marL="971550" lvl="1" indent="-285750">
              <a:buFont typeface="Wingdings" panose="05000000000000000000" pitchFamily="2" charset="2"/>
              <a:buChar char="l"/>
            </a:pPr>
            <a:r>
              <a:rPr lang="ja-JP" altLang="en-US" sz="1600" dirty="0"/>
              <a:t>選定したデータの定義書に、どのような項目が定義されているかを確認しましょう。</a:t>
            </a:r>
          </a:p>
          <a:p>
            <a:pPr marL="971550" lvl="1" indent="-285750">
              <a:buFont typeface="Wingdings" panose="05000000000000000000" pitchFamily="2" charset="2"/>
              <a:buChar char="l"/>
            </a:pPr>
            <a:r>
              <a:rPr lang="ja-JP" altLang="en-US" sz="1600" dirty="0"/>
              <a:t>原課や庁内での説明を行い、対象のデータを取得しましょう。</a:t>
            </a:r>
          </a:p>
          <a:p>
            <a:pPr marL="971550" lvl="1" indent="-285750">
              <a:buFont typeface="Wingdings" panose="05000000000000000000" pitchFamily="2" charset="2"/>
              <a:buChar char="l"/>
            </a:pPr>
            <a:endParaRPr lang="ja-JP" altLang="en-US" sz="1600" dirty="0"/>
          </a:p>
          <a:p>
            <a:pPr marL="342900" indent="-342900">
              <a:buFont typeface="+mj-lt"/>
              <a:buAutoNum type="arabicPeriod"/>
            </a:pPr>
            <a:r>
              <a:rPr lang="ja-JP" altLang="en-US" sz="1800" dirty="0"/>
              <a:t>データの作成</a:t>
            </a:r>
          </a:p>
          <a:p>
            <a:pPr marL="971550" lvl="1" indent="-285750">
              <a:buFont typeface="Wingdings" panose="05000000000000000000" pitchFamily="2" charset="2"/>
              <a:buChar char="l"/>
            </a:pPr>
            <a:r>
              <a:rPr lang="ja-JP" altLang="en-US" sz="1600" dirty="0"/>
              <a:t>取得したデータを、推奨データセットの定義に従って加工しましょう。</a:t>
            </a:r>
          </a:p>
          <a:p>
            <a:pPr marL="342900" indent="-342900">
              <a:buFont typeface="+mj-lt"/>
              <a:buAutoNum type="arabicPeriod"/>
            </a:pPr>
            <a:endParaRPr lang="ja-JP" altLang="en-US" sz="1800" dirty="0"/>
          </a:p>
          <a:p>
            <a:pPr marL="342900" indent="-342900">
              <a:buFont typeface="+mj-lt"/>
              <a:buAutoNum type="arabicPeriod"/>
            </a:pPr>
            <a:r>
              <a:rPr lang="ja-JP" altLang="en-US" sz="1800" dirty="0"/>
              <a:t>データの公開</a:t>
            </a:r>
          </a:p>
          <a:p>
            <a:pPr marL="971550" lvl="1" indent="-285750">
              <a:buFont typeface="Wingdings" panose="05000000000000000000" pitchFamily="2" charset="2"/>
              <a:buChar char="l"/>
            </a:pPr>
            <a:r>
              <a:rPr lang="ja-JP" altLang="en-US" sz="1600" dirty="0"/>
              <a:t>加工したデータを、公開しましょう。</a:t>
            </a:r>
          </a:p>
          <a:p>
            <a:pPr marL="971550" lvl="1" indent="-285750">
              <a:buFont typeface="Wingdings" panose="05000000000000000000" pitchFamily="2" charset="2"/>
              <a:buChar char="l"/>
            </a:pPr>
            <a:endParaRPr lang="ja-JP" altLang="en-US" sz="1600" dirty="0"/>
          </a:p>
          <a:p>
            <a:pPr marL="342900" indent="-342900">
              <a:buFont typeface="+mj-lt"/>
              <a:buAutoNum type="arabicPeriod"/>
            </a:pPr>
            <a:r>
              <a:rPr lang="ja-JP" altLang="en-US" sz="1800" dirty="0"/>
              <a:t>データの活用</a:t>
            </a:r>
          </a:p>
          <a:p>
            <a:pPr marL="971550" lvl="1" indent="-285750">
              <a:buFont typeface="Wingdings" panose="05000000000000000000" pitchFamily="2" charset="2"/>
              <a:buChar char="l"/>
            </a:pPr>
            <a:r>
              <a:rPr lang="ja-JP" altLang="en-US" sz="1600" dirty="0"/>
              <a:t>データを公開したら、サービス提供事業者に連絡すると、より早く利用されるようになります。</a:t>
            </a:r>
          </a:p>
        </p:txBody>
      </p:sp>
      <p:sp>
        <p:nvSpPr>
          <p:cNvPr id="2" name="楕円 1">
            <a:extLst>
              <a:ext uri="{FF2B5EF4-FFF2-40B4-BE49-F238E27FC236}">
                <a16:creationId xmlns:a16="http://schemas.microsoft.com/office/drawing/2014/main" id="{3E91D72C-9A4F-4A13-8F83-6DA18A7FCC2F}"/>
              </a:ext>
            </a:extLst>
          </p:cNvPr>
          <p:cNvSpPr/>
          <p:nvPr/>
        </p:nvSpPr>
        <p:spPr>
          <a:xfrm>
            <a:off x="7850198" y="2124076"/>
            <a:ext cx="1030288"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準備</a:t>
            </a:r>
          </a:p>
        </p:txBody>
      </p:sp>
      <p:sp>
        <p:nvSpPr>
          <p:cNvPr id="9" name="楕円 8">
            <a:extLst>
              <a:ext uri="{FF2B5EF4-FFF2-40B4-BE49-F238E27FC236}">
                <a16:creationId xmlns:a16="http://schemas.microsoft.com/office/drawing/2014/main" id="{75E854A6-70AF-468C-A124-32DD8BF65689}"/>
              </a:ext>
            </a:extLst>
          </p:cNvPr>
          <p:cNvSpPr/>
          <p:nvPr/>
        </p:nvSpPr>
        <p:spPr>
          <a:xfrm>
            <a:off x="7850198" y="3173572"/>
            <a:ext cx="1030288"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作成</a:t>
            </a:r>
          </a:p>
        </p:txBody>
      </p:sp>
      <p:sp>
        <p:nvSpPr>
          <p:cNvPr id="11" name="楕円 10">
            <a:extLst>
              <a:ext uri="{FF2B5EF4-FFF2-40B4-BE49-F238E27FC236}">
                <a16:creationId xmlns:a16="http://schemas.microsoft.com/office/drawing/2014/main" id="{E1D2DCDD-7E51-4442-81BC-C0FF69B2B859}"/>
              </a:ext>
            </a:extLst>
          </p:cNvPr>
          <p:cNvSpPr/>
          <p:nvPr/>
        </p:nvSpPr>
        <p:spPr>
          <a:xfrm>
            <a:off x="7850198" y="4171473"/>
            <a:ext cx="1030288"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公開</a:t>
            </a:r>
          </a:p>
        </p:txBody>
      </p:sp>
      <p:sp>
        <p:nvSpPr>
          <p:cNvPr id="13" name="楕円 12">
            <a:extLst>
              <a:ext uri="{FF2B5EF4-FFF2-40B4-BE49-F238E27FC236}">
                <a16:creationId xmlns:a16="http://schemas.microsoft.com/office/drawing/2014/main" id="{770ECD46-0604-4D74-A8D2-EF53F9FD4509}"/>
              </a:ext>
            </a:extLst>
          </p:cNvPr>
          <p:cNvSpPr/>
          <p:nvPr/>
        </p:nvSpPr>
        <p:spPr>
          <a:xfrm>
            <a:off x="7850198" y="5053328"/>
            <a:ext cx="1030288"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活用</a:t>
            </a:r>
          </a:p>
        </p:txBody>
      </p:sp>
      <p:cxnSp>
        <p:nvCxnSpPr>
          <p:cNvPr id="15" name="直線矢印コネクタ 14">
            <a:extLst>
              <a:ext uri="{FF2B5EF4-FFF2-40B4-BE49-F238E27FC236}">
                <a16:creationId xmlns:a16="http://schemas.microsoft.com/office/drawing/2014/main" id="{6AEA7576-D4DF-497F-9C87-7B7DB8CD0B29}"/>
              </a:ext>
            </a:extLst>
          </p:cNvPr>
          <p:cNvCxnSpPr>
            <a:stCxn id="2" idx="4"/>
            <a:endCxn id="9" idx="0"/>
          </p:cNvCxnSpPr>
          <p:nvPr/>
        </p:nvCxnSpPr>
        <p:spPr>
          <a:xfrm>
            <a:off x="8365342" y="2590801"/>
            <a:ext cx="0" cy="582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62F9B330-43F1-4EEE-8A49-78FB8058C044}"/>
              </a:ext>
            </a:extLst>
          </p:cNvPr>
          <p:cNvCxnSpPr>
            <a:cxnSpLocks/>
            <a:stCxn id="9" idx="4"/>
          </p:cNvCxnSpPr>
          <p:nvPr/>
        </p:nvCxnSpPr>
        <p:spPr>
          <a:xfrm>
            <a:off x="8365342" y="3640297"/>
            <a:ext cx="0" cy="5311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5F071480-3D87-4128-BF5A-7FBCF44FAD8F}"/>
              </a:ext>
            </a:extLst>
          </p:cNvPr>
          <p:cNvCxnSpPr>
            <a:cxnSpLocks/>
            <a:stCxn id="11" idx="4"/>
            <a:endCxn id="13" idx="0"/>
          </p:cNvCxnSpPr>
          <p:nvPr/>
        </p:nvCxnSpPr>
        <p:spPr>
          <a:xfrm>
            <a:off x="8365342" y="4638198"/>
            <a:ext cx="0" cy="4151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8004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C5B8B2-1270-4F6B-957B-9D3753A64482}"/>
              </a:ext>
            </a:extLst>
          </p:cNvPr>
          <p:cNvSpPr>
            <a:spLocks noGrp="1"/>
          </p:cNvSpPr>
          <p:nvPr>
            <p:ph type="title"/>
          </p:nvPr>
        </p:nvSpPr>
        <p:spPr/>
        <p:txBody>
          <a:bodyPr/>
          <a:lstStyle/>
          <a:p>
            <a:r>
              <a:rPr kumimoji="1" lang="en-US" altLang="ja-JP" dirty="0"/>
              <a:t>(1-1) </a:t>
            </a:r>
            <a:r>
              <a:rPr kumimoji="1" lang="ja-JP" altLang="en-US" dirty="0"/>
              <a:t>対象データの選定</a:t>
            </a:r>
          </a:p>
        </p:txBody>
      </p:sp>
      <p:sp>
        <p:nvSpPr>
          <p:cNvPr id="4" name="テキスト プレースホルダー 3">
            <a:extLst>
              <a:ext uri="{FF2B5EF4-FFF2-40B4-BE49-F238E27FC236}">
                <a16:creationId xmlns:a16="http://schemas.microsoft.com/office/drawing/2014/main" id="{F0F953CA-01F1-4EE3-9755-CD916BDBE2D9}"/>
              </a:ext>
            </a:extLst>
          </p:cNvPr>
          <p:cNvSpPr>
            <a:spLocks noGrp="1"/>
          </p:cNvSpPr>
          <p:nvPr>
            <p:ph type="body" sz="quarter" idx="13"/>
          </p:nvPr>
        </p:nvSpPr>
        <p:spPr/>
        <p:txBody>
          <a:bodyPr/>
          <a:lstStyle/>
          <a:p>
            <a:r>
              <a:rPr kumimoji="1" lang="en-US" altLang="ja-JP" dirty="0"/>
              <a:t>4. </a:t>
            </a:r>
            <a:r>
              <a:rPr kumimoji="1" lang="ja-JP" altLang="en-US" dirty="0"/>
              <a:t>推奨データセットを用いたデータ作成・公開・活用手法</a:t>
            </a:r>
          </a:p>
        </p:txBody>
      </p:sp>
      <p:sp>
        <p:nvSpPr>
          <p:cNvPr id="5" name="テキスト プレースホルダー 4">
            <a:extLst>
              <a:ext uri="{FF2B5EF4-FFF2-40B4-BE49-F238E27FC236}">
                <a16:creationId xmlns:a16="http://schemas.microsoft.com/office/drawing/2014/main" id="{0D66BA07-0F6C-4D69-8BA7-25AF576BB78B}"/>
              </a:ext>
            </a:extLst>
          </p:cNvPr>
          <p:cNvSpPr>
            <a:spLocks noGrp="1"/>
          </p:cNvSpPr>
          <p:nvPr>
            <p:ph type="body" sz="quarter" idx="14"/>
          </p:nvPr>
        </p:nvSpPr>
        <p:spPr>
          <a:xfrm>
            <a:off x="207963" y="884239"/>
            <a:ext cx="8728075" cy="1604180"/>
          </a:xfrm>
        </p:spPr>
        <p:txBody>
          <a:bodyPr>
            <a:normAutofit/>
          </a:bodyPr>
          <a:lstStyle/>
          <a:p>
            <a:r>
              <a:rPr kumimoji="1" lang="ja-JP" altLang="en-US" dirty="0"/>
              <a:t>住民に提供したいサービスに必要なデータと、そのサービスの提供事業者を調査しましょう。</a:t>
            </a:r>
          </a:p>
          <a:p>
            <a:pPr marL="342900" indent="-342900">
              <a:buFont typeface="Wingdings" panose="05000000000000000000" pitchFamily="2" charset="2"/>
              <a:buChar char="l"/>
            </a:pPr>
            <a:r>
              <a:rPr kumimoji="1" lang="ja-JP" altLang="en-US" dirty="0"/>
              <a:t>どのような事業者が、サービスを提供しているか</a:t>
            </a:r>
          </a:p>
          <a:p>
            <a:pPr marL="342900" indent="-342900">
              <a:buFont typeface="Wingdings" panose="05000000000000000000" pitchFamily="2" charset="2"/>
              <a:buChar char="l"/>
            </a:pPr>
            <a:r>
              <a:rPr kumimoji="1" lang="ja-JP" altLang="en-US" dirty="0"/>
              <a:t>提供したいサービスには、どのようなデータが必要か</a:t>
            </a:r>
          </a:p>
        </p:txBody>
      </p:sp>
      <p:grpSp>
        <p:nvGrpSpPr>
          <p:cNvPr id="6" name="グループ化 5">
            <a:extLst>
              <a:ext uri="{FF2B5EF4-FFF2-40B4-BE49-F238E27FC236}">
                <a16:creationId xmlns:a16="http://schemas.microsoft.com/office/drawing/2014/main" id="{0F2EE00A-27E9-41FE-86A4-1CC96B1C03F4}"/>
              </a:ext>
            </a:extLst>
          </p:cNvPr>
          <p:cNvGrpSpPr>
            <a:grpSpLocks noChangeAspect="1"/>
          </p:cNvGrpSpPr>
          <p:nvPr/>
        </p:nvGrpSpPr>
        <p:grpSpPr>
          <a:xfrm>
            <a:off x="3560168" y="42268"/>
            <a:ext cx="3112163" cy="300320"/>
            <a:chOff x="4336030" y="332127"/>
            <a:chExt cx="4112078" cy="396810"/>
          </a:xfrm>
        </p:grpSpPr>
        <p:sp>
          <p:nvSpPr>
            <p:cNvPr id="26" name="楕円 25">
              <a:extLst>
                <a:ext uri="{FF2B5EF4-FFF2-40B4-BE49-F238E27FC236}">
                  <a16:creationId xmlns:a16="http://schemas.microsoft.com/office/drawing/2014/main" id="{2DCF2A31-7A3D-484F-9A9B-C028CF78D64B}"/>
                </a:ext>
              </a:extLst>
            </p:cNvPr>
            <p:cNvSpPr/>
            <p:nvPr/>
          </p:nvSpPr>
          <p:spPr>
            <a:xfrm>
              <a:off x="4336030" y="332128"/>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27" name="楕円 26">
              <a:extLst>
                <a:ext uri="{FF2B5EF4-FFF2-40B4-BE49-F238E27FC236}">
                  <a16:creationId xmlns:a16="http://schemas.microsoft.com/office/drawing/2014/main" id="{46FBA2CD-22C8-402F-B3FD-CC749DBCD695}"/>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28" name="楕円 27">
              <a:extLst>
                <a:ext uri="{FF2B5EF4-FFF2-40B4-BE49-F238E27FC236}">
                  <a16:creationId xmlns:a16="http://schemas.microsoft.com/office/drawing/2014/main" id="{7C678B85-2803-454A-AECD-FA833C9E8D65}"/>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29" name="楕円 28">
              <a:extLst>
                <a:ext uri="{FF2B5EF4-FFF2-40B4-BE49-F238E27FC236}">
                  <a16:creationId xmlns:a16="http://schemas.microsoft.com/office/drawing/2014/main" id="{964DE22F-76F2-480D-86C8-27A63AD4FAAE}"/>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30" name="直線矢印コネクタ 29">
              <a:extLst>
                <a:ext uri="{FF2B5EF4-FFF2-40B4-BE49-F238E27FC236}">
                  <a16:creationId xmlns:a16="http://schemas.microsoft.com/office/drawing/2014/main" id="{833DB679-1AEC-484B-9D40-3713C7716D36}"/>
                </a:ext>
              </a:extLst>
            </p:cNvPr>
            <p:cNvCxnSpPr>
              <a:cxnSpLocks/>
              <a:stCxn id="26" idx="6"/>
              <a:endCxn id="27"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0578F7CC-3727-4C5F-B39B-22A46FBA3828}"/>
                </a:ext>
              </a:extLst>
            </p:cNvPr>
            <p:cNvCxnSpPr>
              <a:cxnSpLocks/>
              <a:stCxn id="27" idx="6"/>
              <a:endCxn id="28"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8121DA26-35F5-4ACA-9CE8-A60D5D7E1B8D}"/>
                </a:ext>
              </a:extLst>
            </p:cNvPr>
            <p:cNvCxnSpPr>
              <a:cxnSpLocks/>
              <a:stCxn id="28" idx="6"/>
              <a:endCxn id="29"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pic>
        <p:nvPicPr>
          <p:cNvPr id="46" name="図 45" descr="ダイアグラム&#10;&#10;自動的に生成された説明">
            <a:extLst>
              <a:ext uri="{FF2B5EF4-FFF2-40B4-BE49-F238E27FC236}">
                <a16:creationId xmlns:a16="http://schemas.microsoft.com/office/drawing/2014/main" id="{8150F8CF-B20B-4A56-A3E8-E62269D6B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55" y="3770740"/>
            <a:ext cx="1723004" cy="1157859"/>
          </a:xfrm>
          <a:prstGeom prst="rect">
            <a:avLst/>
          </a:prstGeom>
        </p:spPr>
      </p:pic>
      <p:sp>
        <p:nvSpPr>
          <p:cNvPr id="47" name="テキスト ボックス 46">
            <a:extLst>
              <a:ext uri="{FF2B5EF4-FFF2-40B4-BE49-F238E27FC236}">
                <a16:creationId xmlns:a16="http://schemas.microsoft.com/office/drawing/2014/main" id="{46B745DF-B1E4-4BEE-A6AB-8E6A809A5AD4}"/>
              </a:ext>
            </a:extLst>
          </p:cNvPr>
          <p:cNvSpPr txBox="1"/>
          <p:nvPr/>
        </p:nvSpPr>
        <p:spPr>
          <a:xfrm>
            <a:off x="949791" y="4853780"/>
            <a:ext cx="646331" cy="369332"/>
          </a:xfrm>
          <a:prstGeom prst="rect">
            <a:avLst/>
          </a:prstGeom>
          <a:noFill/>
        </p:spPr>
        <p:txBody>
          <a:bodyPr wrap="none" rtlCol="0">
            <a:spAutoFit/>
          </a:bodyPr>
          <a:lstStyle/>
          <a:p>
            <a:r>
              <a:rPr kumimoji="1" lang="ja-JP" altLang="en-US" dirty="0"/>
              <a:t>役所</a:t>
            </a:r>
          </a:p>
        </p:txBody>
      </p:sp>
      <p:cxnSp>
        <p:nvCxnSpPr>
          <p:cNvPr id="48" name="直線矢印コネクタ 47">
            <a:extLst>
              <a:ext uri="{FF2B5EF4-FFF2-40B4-BE49-F238E27FC236}">
                <a16:creationId xmlns:a16="http://schemas.microsoft.com/office/drawing/2014/main" id="{D6B6AD68-87E9-452D-A25F-68D0E55094D9}"/>
              </a:ext>
            </a:extLst>
          </p:cNvPr>
          <p:cNvCxnSpPr>
            <a:cxnSpLocks/>
            <a:stCxn id="46" idx="3"/>
            <a:endCxn id="51" idx="1"/>
          </p:cNvCxnSpPr>
          <p:nvPr/>
        </p:nvCxnSpPr>
        <p:spPr>
          <a:xfrm flipV="1">
            <a:off x="2134459" y="4349669"/>
            <a:ext cx="145369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9" name="図 48">
            <a:extLst>
              <a:ext uri="{FF2B5EF4-FFF2-40B4-BE49-F238E27FC236}">
                <a16:creationId xmlns:a16="http://schemas.microsoft.com/office/drawing/2014/main" id="{685A8146-F40C-4D3D-B407-F37042FB3529}"/>
              </a:ext>
            </a:extLst>
          </p:cNvPr>
          <p:cNvPicPr>
            <a:picLocks noChangeAspect="1"/>
          </p:cNvPicPr>
          <p:nvPr/>
        </p:nvPicPr>
        <p:blipFill>
          <a:blip r:embed="rId4"/>
          <a:stretch>
            <a:fillRect/>
          </a:stretch>
        </p:blipFill>
        <p:spPr>
          <a:xfrm>
            <a:off x="1748232" y="4621362"/>
            <a:ext cx="924563" cy="399628"/>
          </a:xfrm>
          <a:prstGeom prst="rect">
            <a:avLst/>
          </a:prstGeom>
        </p:spPr>
      </p:pic>
      <p:sp>
        <p:nvSpPr>
          <p:cNvPr id="50" name="テキスト ボックス 49">
            <a:extLst>
              <a:ext uri="{FF2B5EF4-FFF2-40B4-BE49-F238E27FC236}">
                <a16:creationId xmlns:a16="http://schemas.microsoft.com/office/drawing/2014/main" id="{CAB47D3D-480D-4CF8-9032-6EB189D577FB}"/>
              </a:ext>
            </a:extLst>
          </p:cNvPr>
          <p:cNvSpPr txBox="1"/>
          <p:nvPr/>
        </p:nvSpPr>
        <p:spPr>
          <a:xfrm>
            <a:off x="1356753" y="5019324"/>
            <a:ext cx="1707519" cy="461665"/>
          </a:xfrm>
          <a:prstGeom prst="rect">
            <a:avLst/>
          </a:prstGeom>
          <a:noFill/>
        </p:spPr>
        <p:txBody>
          <a:bodyPr wrap="none" rtlCol="0">
            <a:spAutoFit/>
          </a:bodyPr>
          <a:lstStyle/>
          <a:p>
            <a:pPr algn="ctr"/>
            <a:r>
              <a:rPr kumimoji="1" lang="ja-JP" altLang="en-US" sz="1200" dirty="0"/>
              <a:t>標準化されたデータ</a:t>
            </a:r>
          </a:p>
          <a:p>
            <a:pPr algn="ctr"/>
            <a:r>
              <a:rPr kumimoji="1" lang="ja-JP" altLang="en-US" sz="1200" dirty="0"/>
              <a:t>（推奨データセットなど）</a:t>
            </a:r>
          </a:p>
        </p:txBody>
      </p:sp>
      <p:pic>
        <p:nvPicPr>
          <p:cNvPr id="51" name="図 50">
            <a:extLst>
              <a:ext uri="{FF2B5EF4-FFF2-40B4-BE49-F238E27FC236}">
                <a16:creationId xmlns:a16="http://schemas.microsoft.com/office/drawing/2014/main" id="{83DC45EA-8652-416C-A989-028B48073C86}"/>
              </a:ext>
            </a:extLst>
          </p:cNvPr>
          <p:cNvPicPr>
            <a:picLocks noChangeAspect="1"/>
          </p:cNvPicPr>
          <p:nvPr/>
        </p:nvPicPr>
        <p:blipFill>
          <a:blip r:embed="rId5"/>
          <a:stretch>
            <a:fillRect/>
          </a:stretch>
        </p:blipFill>
        <p:spPr>
          <a:xfrm>
            <a:off x="3588151" y="3811237"/>
            <a:ext cx="1615295" cy="1076863"/>
          </a:xfrm>
          <a:prstGeom prst="rect">
            <a:avLst/>
          </a:prstGeom>
        </p:spPr>
      </p:pic>
      <p:pic>
        <p:nvPicPr>
          <p:cNvPr id="52" name="図 51" descr="おもちゃ, 人形, 時計, 部屋 が含まれている画像&#10;&#10;自動的に生成された説明">
            <a:extLst>
              <a:ext uri="{FF2B5EF4-FFF2-40B4-BE49-F238E27FC236}">
                <a16:creationId xmlns:a16="http://schemas.microsoft.com/office/drawing/2014/main" id="{560547C2-7952-4EF9-A4E3-73C1F7230F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1371" y="3660892"/>
            <a:ext cx="1836737" cy="1377553"/>
          </a:xfrm>
          <a:prstGeom prst="rect">
            <a:avLst/>
          </a:prstGeom>
        </p:spPr>
      </p:pic>
      <p:sp>
        <p:nvSpPr>
          <p:cNvPr id="53" name="テキスト ボックス 52">
            <a:extLst>
              <a:ext uri="{FF2B5EF4-FFF2-40B4-BE49-F238E27FC236}">
                <a16:creationId xmlns:a16="http://schemas.microsoft.com/office/drawing/2014/main" id="{52E77D08-226B-4B81-998F-FADA54CC0B7A}"/>
              </a:ext>
            </a:extLst>
          </p:cNvPr>
          <p:cNvSpPr txBox="1"/>
          <p:nvPr/>
        </p:nvSpPr>
        <p:spPr>
          <a:xfrm>
            <a:off x="7243762" y="4873130"/>
            <a:ext cx="646331" cy="369332"/>
          </a:xfrm>
          <a:prstGeom prst="rect">
            <a:avLst/>
          </a:prstGeom>
          <a:noFill/>
        </p:spPr>
        <p:txBody>
          <a:bodyPr wrap="none" rtlCol="0">
            <a:spAutoFit/>
          </a:bodyPr>
          <a:lstStyle/>
          <a:p>
            <a:r>
              <a:rPr kumimoji="1" lang="ja-JP" altLang="en-US" dirty="0"/>
              <a:t>住民</a:t>
            </a:r>
          </a:p>
        </p:txBody>
      </p:sp>
      <p:cxnSp>
        <p:nvCxnSpPr>
          <p:cNvPr id="54" name="直線矢印コネクタ 53">
            <a:extLst>
              <a:ext uri="{FF2B5EF4-FFF2-40B4-BE49-F238E27FC236}">
                <a16:creationId xmlns:a16="http://schemas.microsoft.com/office/drawing/2014/main" id="{D76BD1B3-D3A9-4F96-875D-983F98092141}"/>
              </a:ext>
            </a:extLst>
          </p:cNvPr>
          <p:cNvCxnSpPr>
            <a:cxnSpLocks/>
            <a:stCxn id="51" idx="3"/>
            <a:endCxn id="52" idx="1"/>
          </p:cNvCxnSpPr>
          <p:nvPr/>
        </p:nvCxnSpPr>
        <p:spPr>
          <a:xfrm>
            <a:off x="5203446" y="4349669"/>
            <a:ext cx="14079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2F7C4D2B-B89E-41EE-BAC3-6FF29732405E}"/>
              </a:ext>
            </a:extLst>
          </p:cNvPr>
          <p:cNvSpPr txBox="1"/>
          <p:nvPr/>
        </p:nvSpPr>
        <p:spPr>
          <a:xfrm>
            <a:off x="3875930" y="4907919"/>
            <a:ext cx="1106393" cy="276999"/>
          </a:xfrm>
          <a:prstGeom prst="rect">
            <a:avLst/>
          </a:prstGeom>
          <a:noFill/>
        </p:spPr>
        <p:txBody>
          <a:bodyPr wrap="none" rtlCol="0">
            <a:spAutoFit/>
          </a:bodyPr>
          <a:lstStyle/>
          <a:p>
            <a:pPr algn="ctr"/>
            <a:r>
              <a:rPr kumimoji="1" lang="ja-JP" altLang="en-US" sz="1200" dirty="0"/>
              <a:t>民間のサービス</a:t>
            </a:r>
          </a:p>
        </p:txBody>
      </p:sp>
      <p:pic>
        <p:nvPicPr>
          <p:cNvPr id="56" name="図 55">
            <a:extLst>
              <a:ext uri="{FF2B5EF4-FFF2-40B4-BE49-F238E27FC236}">
                <a16:creationId xmlns:a16="http://schemas.microsoft.com/office/drawing/2014/main" id="{F2B11F3A-0FE0-4DFA-AF49-DC311F5A1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5458" y="4430551"/>
            <a:ext cx="765931" cy="781250"/>
          </a:xfrm>
          <a:prstGeom prst="rect">
            <a:avLst/>
          </a:prstGeom>
        </p:spPr>
      </p:pic>
      <p:sp>
        <p:nvSpPr>
          <p:cNvPr id="57" name="テキスト ボックス 56">
            <a:extLst>
              <a:ext uri="{FF2B5EF4-FFF2-40B4-BE49-F238E27FC236}">
                <a16:creationId xmlns:a16="http://schemas.microsoft.com/office/drawing/2014/main" id="{4AB2CD4A-01AF-46A8-B1C0-A609BBE90167}"/>
              </a:ext>
            </a:extLst>
          </p:cNvPr>
          <p:cNvSpPr txBox="1"/>
          <p:nvPr/>
        </p:nvSpPr>
        <p:spPr>
          <a:xfrm>
            <a:off x="5896587" y="5083317"/>
            <a:ext cx="1297150" cy="461665"/>
          </a:xfrm>
          <a:prstGeom prst="rect">
            <a:avLst/>
          </a:prstGeom>
          <a:noFill/>
        </p:spPr>
        <p:txBody>
          <a:bodyPr wrap="none" rtlCol="0">
            <a:spAutoFit/>
          </a:bodyPr>
          <a:lstStyle/>
          <a:p>
            <a:pPr algn="ctr"/>
            <a:r>
              <a:rPr kumimoji="1" lang="ja-JP" altLang="en-US" sz="1200" dirty="0"/>
              <a:t>サービスに</a:t>
            </a:r>
          </a:p>
          <a:p>
            <a:pPr algn="ctr"/>
            <a:r>
              <a:rPr kumimoji="1" lang="ja-JP" altLang="en-US" sz="1200" dirty="0"/>
              <a:t>埋め込まれた情報</a:t>
            </a:r>
          </a:p>
        </p:txBody>
      </p:sp>
      <p:sp>
        <p:nvSpPr>
          <p:cNvPr id="10" name="吹き出し: 角を丸めた四角形 9">
            <a:extLst>
              <a:ext uri="{FF2B5EF4-FFF2-40B4-BE49-F238E27FC236}">
                <a16:creationId xmlns:a16="http://schemas.microsoft.com/office/drawing/2014/main" id="{19A3FBA2-BE10-40C0-B047-F9DE73B1588C}"/>
              </a:ext>
            </a:extLst>
          </p:cNvPr>
          <p:cNvSpPr/>
          <p:nvPr/>
        </p:nvSpPr>
        <p:spPr>
          <a:xfrm>
            <a:off x="949791" y="2928620"/>
            <a:ext cx="4957767" cy="457200"/>
          </a:xfrm>
          <a:prstGeom prst="wedgeRoundRectCallout">
            <a:avLst>
              <a:gd name="adj1" fmla="val 15652"/>
              <a:gd name="adj2" fmla="val 131250"/>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(1)</a:t>
            </a:r>
            <a:r>
              <a:rPr kumimoji="1" lang="ja-JP" altLang="en-US" dirty="0">
                <a:solidFill>
                  <a:schemeClr val="tx1"/>
                </a:solidFill>
              </a:rPr>
              <a:t>どのような事業者が、サービスを提供しているか？</a:t>
            </a:r>
          </a:p>
        </p:txBody>
      </p:sp>
      <p:sp>
        <p:nvSpPr>
          <p:cNvPr id="11" name="吹き出し: 角を丸めた四角形 10">
            <a:extLst>
              <a:ext uri="{FF2B5EF4-FFF2-40B4-BE49-F238E27FC236}">
                <a16:creationId xmlns:a16="http://schemas.microsoft.com/office/drawing/2014/main" id="{8A66F193-9C46-495D-8F8D-658260113161}"/>
              </a:ext>
            </a:extLst>
          </p:cNvPr>
          <p:cNvSpPr/>
          <p:nvPr/>
        </p:nvSpPr>
        <p:spPr>
          <a:xfrm>
            <a:off x="2134460" y="5851949"/>
            <a:ext cx="5260750" cy="457200"/>
          </a:xfrm>
          <a:prstGeom prst="wedgeRoundRectCallout">
            <a:avLst>
              <a:gd name="adj1" fmla="val -52965"/>
              <a:gd name="adj2" fmla="val -140000"/>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(2)</a:t>
            </a:r>
            <a:r>
              <a:rPr kumimoji="1" lang="ja-JP" altLang="en-US" dirty="0">
                <a:solidFill>
                  <a:schemeClr val="tx1"/>
                </a:solidFill>
              </a:rPr>
              <a:t>提供したいサービスには、どのようなデータが必要か？</a:t>
            </a:r>
          </a:p>
        </p:txBody>
      </p:sp>
    </p:spTree>
    <p:extLst>
      <p:ext uri="{BB962C8B-B14F-4D97-AF65-F5344CB8AC3E}">
        <p14:creationId xmlns:p14="http://schemas.microsoft.com/office/powerpoint/2010/main" val="880513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C5B8B2-1270-4F6B-957B-9D3753A64482}"/>
              </a:ext>
            </a:extLst>
          </p:cNvPr>
          <p:cNvSpPr>
            <a:spLocks noGrp="1"/>
          </p:cNvSpPr>
          <p:nvPr>
            <p:ph type="title"/>
          </p:nvPr>
        </p:nvSpPr>
        <p:spPr/>
        <p:txBody>
          <a:bodyPr/>
          <a:lstStyle/>
          <a:p>
            <a:r>
              <a:rPr kumimoji="1" lang="en-US" altLang="ja-JP" dirty="0"/>
              <a:t>(1-2) </a:t>
            </a:r>
            <a:r>
              <a:rPr kumimoji="1" lang="ja-JP" altLang="en-US" dirty="0"/>
              <a:t>データ定義の確認</a:t>
            </a:r>
          </a:p>
        </p:txBody>
      </p:sp>
      <p:sp>
        <p:nvSpPr>
          <p:cNvPr id="4" name="テキスト プレースホルダー 3">
            <a:extLst>
              <a:ext uri="{FF2B5EF4-FFF2-40B4-BE49-F238E27FC236}">
                <a16:creationId xmlns:a16="http://schemas.microsoft.com/office/drawing/2014/main" id="{F0F953CA-01F1-4EE3-9755-CD916BDBE2D9}"/>
              </a:ext>
            </a:extLst>
          </p:cNvPr>
          <p:cNvSpPr>
            <a:spLocks noGrp="1"/>
          </p:cNvSpPr>
          <p:nvPr>
            <p:ph type="body" sz="quarter" idx="13"/>
          </p:nvPr>
        </p:nvSpPr>
        <p:spPr/>
        <p:txBody>
          <a:bodyPr/>
          <a:lstStyle/>
          <a:p>
            <a:r>
              <a:rPr kumimoji="1" lang="en-US" altLang="ja-JP" dirty="0"/>
              <a:t>4. </a:t>
            </a:r>
            <a:r>
              <a:rPr kumimoji="1" lang="ja-JP" altLang="en-US" dirty="0"/>
              <a:t>推奨データセットを用いたデータ作成・公開・活用手法</a:t>
            </a:r>
          </a:p>
        </p:txBody>
      </p:sp>
      <p:sp>
        <p:nvSpPr>
          <p:cNvPr id="5" name="テキスト プレースホルダー 4">
            <a:extLst>
              <a:ext uri="{FF2B5EF4-FFF2-40B4-BE49-F238E27FC236}">
                <a16:creationId xmlns:a16="http://schemas.microsoft.com/office/drawing/2014/main" id="{0D66BA07-0F6C-4D69-8BA7-25AF576BB78B}"/>
              </a:ext>
            </a:extLst>
          </p:cNvPr>
          <p:cNvSpPr>
            <a:spLocks noGrp="1"/>
          </p:cNvSpPr>
          <p:nvPr>
            <p:ph type="body" sz="quarter" idx="14"/>
          </p:nvPr>
        </p:nvSpPr>
        <p:spPr>
          <a:xfrm>
            <a:off x="207963" y="884239"/>
            <a:ext cx="8728075" cy="1470770"/>
          </a:xfrm>
        </p:spPr>
        <p:txBody>
          <a:bodyPr>
            <a:normAutofit lnSpcReduction="10000"/>
          </a:bodyPr>
          <a:lstStyle/>
          <a:p>
            <a:r>
              <a:rPr kumimoji="1" lang="ja-JP" altLang="en-US" dirty="0"/>
              <a:t>推奨データセットの定義書を確認し、</a:t>
            </a:r>
          </a:p>
          <a:p>
            <a:pPr marL="342900" indent="-342900">
              <a:buFont typeface="Wingdings" panose="05000000000000000000" pitchFamily="2" charset="2"/>
              <a:buChar char="l"/>
            </a:pPr>
            <a:r>
              <a:rPr kumimoji="1" lang="ja-JP" altLang="en-US" dirty="0"/>
              <a:t>選定したデータセットにどのような項目が定義されているか</a:t>
            </a:r>
          </a:p>
          <a:p>
            <a:pPr marL="342900" indent="-342900">
              <a:buFont typeface="Wingdings" panose="05000000000000000000" pitchFamily="2" charset="2"/>
              <a:buChar char="l"/>
            </a:pPr>
            <a:r>
              <a:rPr kumimoji="1" lang="ja-JP" altLang="en-US" dirty="0"/>
              <a:t>必須項目や推奨項目は何か</a:t>
            </a:r>
          </a:p>
          <a:p>
            <a:r>
              <a:rPr kumimoji="1" lang="ja-JP" altLang="en-US" dirty="0"/>
              <a:t>確認しましょう。</a:t>
            </a:r>
          </a:p>
        </p:txBody>
      </p:sp>
      <p:sp>
        <p:nvSpPr>
          <p:cNvPr id="17" name="テキスト プレースホルダー 5">
            <a:extLst>
              <a:ext uri="{FF2B5EF4-FFF2-40B4-BE49-F238E27FC236}">
                <a16:creationId xmlns:a16="http://schemas.microsoft.com/office/drawing/2014/main" id="{531C3A71-DCD5-431B-98C6-61D594222B68}"/>
              </a:ext>
            </a:extLst>
          </p:cNvPr>
          <p:cNvSpPr>
            <a:spLocks noGrp="1"/>
          </p:cNvSpPr>
          <p:nvPr>
            <p:ph type="body" sz="quarter" idx="15"/>
          </p:nvPr>
        </p:nvSpPr>
        <p:spPr>
          <a:xfrm>
            <a:off x="207963" y="2355009"/>
            <a:ext cx="4535487" cy="4170335"/>
          </a:xfrm>
        </p:spPr>
        <p:txBody>
          <a:bodyPr>
            <a:normAutofit/>
          </a:bodyPr>
          <a:lstStyle/>
          <a:p>
            <a:r>
              <a:rPr lang="ja-JP" altLang="en-US" dirty="0"/>
              <a:t>たとえば、</a:t>
            </a:r>
            <a:r>
              <a:rPr lang="en-US" altLang="ja-JP" dirty="0"/>
              <a:t>AED</a:t>
            </a:r>
            <a:r>
              <a:rPr lang="ja-JP" altLang="en-US" dirty="0"/>
              <a:t>設置場所一覧のデータ項目定義書は、以下の項目を必須・推奨としています。</a:t>
            </a:r>
          </a:p>
          <a:p>
            <a:r>
              <a:rPr lang="ja-JP" altLang="en-US" dirty="0"/>
              <a:t>必須項目</a:t>
            </a:r>
          </a:p>
          <a:p>
            <a:pPr marL="285750" indent="-285750">
              <a:buFont typeface="Arial" panose="020B0604020202020204" pitchFamily="34" charset="0"/>
              <a:buChar char="•"/>
            </a:pPr>
            <a:r>
              <a:rPr lang="ja-JP" altLang="en-US" dirty="0"/>
              <a:t>名称</a:t>
            </a:r>
          </a:p>
          <a:p>
            <a:pPr marL="285750" indent="-285750">
              <a:buFont typeface="Arial" panose="020B0604020202020204" pitchFamily="34" charset="0"/>
              <a:buChar char="•"/>
            </a:pPr>
            <a:r>
              <a:rPr lang="ja-JP" altLang="en-US" dirty="0"/>
              <a:t>名称</a:t>
            </a:r>
            <a:r>
              <a:rPr lang="en-US" altLang="ja-JP" dirty="0"/>
              <a:t>_</a:t>
            </a:r>
            <a:r>
              <a:rPr lang="ja-JP" altLang="en-US" dirty="0"/>
              <a:t>カナ</a:t>
            </a:r>
          </a:p>
          <a:p>
            <a:pPr marL="285750" indent="-285750">
              <a:buFont typeface="Arial" panose="020B0604020202020204" pitchFamily="34" charset="0"/>
              <a:buChar char="•"/>
            </a:pPr>
            <a:r>
              <a:rPr lang="ja-JP" altLang="en-US" dirty="0"/>
              <a:t>住所</a:t>
            </a:r>
          </a:p>
          <a:p>
            <a:pPr marL="285750" indent="-285750">
              <a:buFont typeface="Arial" panose="020B0604020202020204" pitchFamily="34" charset="0"/>
              <a:buChar char="•"/>
            </a:pPr>
            <a:r>
              <a:rPr lang="ja-JP" altLang="en-US" dirty="0"/>
              <a:t>設置位置（建物内の詳細な位置）</a:t>
            </a:r>
          </a:p>
          <a:p>
            <a:pPr marL="285750" indent="-285750">
              <a:buFont typeface="Arial" panose="020B0604020202020204" pitchFamily="34" charset="0"/>
              <a:buChar char="•"/>
            </a:pPr>
            <a:r>
              <a:rPr lang="ja-JP" altLang="en-US" dirty="0"/>
              <a:t>利用可能曜日（設定されている場合）</a:t>
            </a:r>
          </a:p>
          <a:p>
            <a:pPr marL="285750" indent="-285750">
              <a:buFont typeface="Arial" panose="020B0604020202020204" pitchFamily="34" charset="0"/>
              <a:buChar char="•"/>
            </a:pPr>
            <a:r>
              <a:rPr lang="ja-JP" altLang="en-US" dirty="0"/>
              <a:t>開始時間・終了時間（設定されている場合）</a:t>
            </a:r>
          </a:p>
          <a:p>
            <a:r>
              <a:rPr lang="ja-JP" altLang="en-US" dirty="0"/>
              <a:t>推奨項目</a:t>
            </a:r>
          </a:p>
          <a:p>
            <a:pPr marL="285750" indent="-285750">
              <a:buFont typeface="Arial" panose="020B0604020202020204" pitchFamily="34" charset="0"/>
              <a:buChar char="•"/>
            </a:pPr>
            <a:r>
              <a:rPr lang="ja-JP" altLang="en-US" dirty="0"/>
              <a:t>緯度・経度</a:t>
            </a:r>
          </a:p>
          <a:p>
            <a:endParaRPr lang="ja-JP" altLang="en-US" dirty="0"/>
          </a:p>
        </p:txBody>
      </p:sp>
      <p:pic>
        <p:nvPicPr>
          <p:cNvPr id="18" name="図 17">
            <a:extLst>
              <a:ext uri="{FF2B5EF4-FFF2-40B4-BE49-F238E27FC236}">
                <a16:creationId xmlns:a16="http://schemas.microsoft.com/office/drawing/2014/main" id="{D9AA1F2A-8537-4E54-8469-1A8BD3FA0105}"/>
              </a:ext>
            </a:extLst>
          </p:cNvPr>
          <p:cNvPicPr>
            <a:picLocks noChangeAspect="1"/>
          </p:cNvPicPr>
          <p:nvPr/>
        </p:nvPicPr>
        <p:blipFill>
          <a:blip r:embed="rId3"/>
          <a:stretch>
            <a:fillRect/>
          </a:stretch>
        </p:blipFill>
        <p:spPr>
          <a:xfrm>
            <a:off x="4756717" y="3126949"/>
            <a:ext cx="4179320" cy="2841464"/>
          </a:xfrm>
          <a:prstGeom prst="rect">
            <a:avLst/>
          </a:prstGeom>
        </p:spPr>
      </p:pic>
      <p:sp>
        <p:nvSpPr>
          <p:cNvPr id="19" name="四角形: 角を丸くする 18">
            <a:extLst>
              <a:ext uri="{FF2B5EF4-FFF2-40B4-BE49-F238E27FC236}">
                <a16:creationId xmlns:a16="http://schemas.microsoft.com/office/drawing/2014/main" id="{FB6E6C30-1241-4AAA-ABCE-79AA0E076178}"/>
              </a:ext>
            </a:extLst>
          </p:cNvPr>
          <p:cNvSpPr/>
          <p:nvPr/>
        </p:nvSpPr>
        <p:spPr>
          <a:xfrm>
            <a:off x="4934792" y="4547681"/>
            <a:ext cx="758029" cy="4526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ln>
              <a:noFill/>
            </a:endParaRPr>
          </a:p>
        </p:txBody>
      </p:sp>
      <p:sp>
        <p:nvSpPr>
          <p:cNvPr id="20" name="テキスト ボックス 19">
            <a:extLst>
              <a:ext uri="{FF2B5EF4-FFF2-40B4-BE49-F238E27FC236}">
                <a16:creationId xmlns:a16="http://schemas.microsoft.com/office/drawing/2014/main" id="{8CEB1044-2EDE-4928-BA70-326F7F5354BB}"/>
              </a:ext>
            </a:extLst>
          </p:cNvPr>
          <p:cNvSpPr txBox="1"/>
          <p:nvPr/>
        </p:nvSpPr>
        <p:spPr>
          <a:xfrm>
            <a:off x="4749857" y="2355009"/>
            <a:ext cx="3119765" cy="307777"/>
          </a:xfrm>
          <a:prstGeom prst="rect">
            <a:avLst/>
          </a:prstGeom>
          <a:noFill/>
        </p:spPr>
        <p:txBody>
          <a:bodyPr wrap="none" rtlCol="0">
            <a:spAutoFit/>
          </a:bodyPr>
          <a:lstStyle/>
          <a:p>
            <a:r>
              <a:rPr kumimoji="1" lang="en-US" altLang="ja-JP" sz="1400">
                <a:solidFill>
                  <a:srgbClr val="FF0000"/>
                </a:solidFill>
              </a:rPr>
              <a:t>C</a:t>
            </a:r>
            <a:r>
              <a:rPr kumimoji="1" lang="ja-JP" altLang="en-US" sz="1400">
                <a:solidFill>
                  <a:srgbClr val="FF0000"/>
                </a:solidFill>
              </a:rPr>
              <a:t>列「区分」が</a:t>
            </a:r>
            <a:r>
              <a:rPr kumimoji="1" lang="en-US" altLang="ja-JP" sz="1400">
                <a:solidFill>
                  <a:srgbClr val="FF0000"/>
                </a:solidFill>
              </a:rPr>
              <a:t>2</a:t>
            </a:r>
            <a:r>
              <a:rPr kumimoji="1" lang="ja-JP" altLang="en-US" sz="1400">
                <a:solidFill>
                  <a:srgbClr val="FF0000"/>
                </a:solidFill>
              </a:rPr>
              <a:t>重丸◎である項目は必須</a:t>
            </a:r>
          </a:p>
        </p:txBody>
      </p:sp>
      <p:cxnSp>
        <p:nvCxnSpPr>
          <p:cNvPr id="21" name="直線矢印コネクタ 20">
            <a:extLst>
              <a:ext uri="{FF2B5EF4-FFF2-40B4-BE49-F238E27FC236}">
                <a16:creationId xmlns:a16="http://schemas.microsoft.com/office/drawing/2014/main" id="{4E822AD2-9F13-48D4-BC46-C6EAF7CEFF3E}"/>
              </a:ext>
            </a:extLst>
          </p:cNvPr>
          <p:cNvCxnSpPr>
            <a:cxnSpLocks/>
            <a:stCxn id="20" idx="2"/>
            <a:endCxn id="19" idx="0"/>
          </p:cNvCxnSpPr>
          <p:nvPr/>
        </p:nvCxnSpPr>
        <p:spPr>
          <a:xfrm flipH="1">
            <a:off x="5313807" y="2662786"/>
            <a:ext cx="995933" cy="18848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四角形: 角を丸くする 24">
            <a:extLst>
              <a:ext uri="{FF2B5EF4-FFF2-40B4-BE49-F238E27FC236}">
                <a16:creationId xmlns:a16="http://schemas.microsoft.com/office/drawing/2014/main" id="{699D7EDE-CB48-4C88-ABDE-673F8C36E2AE}"/>
              </a:ext>
            </a:extLst>
          </p:cNvPr>
          <p:cNvSpPr/>
          <p:nvPr/>
        </p:nvSpPr>
        <p:spPr>
          <a:xfrm>
            <a:off x="4937842" y="5224529"/>
            <a:ext cx="758029" cy="23992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ln>
              <a:noFill/>
            </a:endParaRPr>
          </a:p>
        </p:txBody>
      </p:sp>
      <p:sp>
        <p:nvSpPr>
          <p:cNvPr id="26" name="テキスト ボックス 25">
            <a:extLst>
              <a:ext uri="{FF2B5EF4-FFF2-40B4-BE49-F238E27FC236}">
                <a16:creationId xmlns:a16="http://schemas.microsoft.com/office/drawing/2014/main" id="{D84A56BA-52DF-451B-844C-ED3459065F50}"/>
              </a:ext>
            </a:extLst>
          </p:cNvPr>
          <p:cNvSpPr txBox="1"/>
          <p:nvPr/>
        </p:nvSpPr>
        <p:spPr>
          <a:xfrm>
            <a:off x="5071098" y="6155552"/>
            <a:ext cx="3119765" cy="307777"/>
          </a:xfrm>
          <a:prstGeom prst="rect">
            <a:avLst/>
          </a:prstGeom>
          <a:noFill/>
        </p:spPr>
        <p:txBody>
          <a:bodyPr wrap="none" rtlCol="0">
            <a:spAutoFit/>
          </a:bodyPr>
          <a:lstStyle/>
          <a:p>
            <a:r>
              <a:rPr kumimoji="1" lang="en-US" altLang="ja-JP" sz="1400">
                <a:solidFill>
                  <a:srgbClr val="FF0000"/>
                </a:solidFill>
              </a:rPr>
              <a:t>C</a:t>
            </a:r>
            <a:r>
              <a:rPr kumimoji="1" lang="ja-JP" altLang="en-US" sz="1400">
                <a:solidFill>
                  <a:srgbClr val="FF0000"/>
                </a:solidFill>
              </a:rPr>
              <a:t>列「区分」が</a:t>
            </a:r>
            <a:r>
              <a:rPr kumimoji="1" lang="en-US" altLang="ja-JP" sz="1400">
                <a:solidFill>
                  <a:srgbClr val="FF0000"/>
                </a:solidFill>
              </a:rPr>
              <a:t>1</a:t>
            </a:r>
            <a:r>
              <a:rPr kumimoji="1" lang="ja-JP" altLang="en-US" sz="1400">
                <a:solidFill>
                  <a:srgbClr val="FF0000"/>
                </a:solidFill>
              </a:rPr>
              <a:t>重丸○である項目は推奨</a:t>
            </a:r>
          </a:p>
        </p:txBody>
      </p:sp>
      <p:cxnSp>
        <p:nvCxnSpPr>
          <p:cNvPr id="27" name="直線矢印コネクタ 26">
            <a:extLst>
              <a:ext uri="{FF2B5EF4-FFF2-40B4-BE49-F238E27FC236}">
                <a16:creationId xmlns:a16="http://schemas.microsoft.com/office/drawing/2014/main" id="{1227AD2D-4F92-47FE-9907-842CAD714335}"/>
              </a:ext>
            </a:extLst>
          </p:cNvPr>
          <p:cNvCxnSpPr>
            <a:cxnSpLocks/>
            <a:stCxn id="26" idx="0"/>
            <a:endCxn id="25" idx="2"/>
          </p:cNvCxnSpPr>
          <p:nvPr/>
        </p:nvCxnSpPr>
        <p:spPr>
          <a:xfrm flipH="1" flipV="1">
            <a:off x="5316857" y="5464458"/>
            <a:ext cx="1314124" cy="6910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C47B5123-BBB3-4962-AF5A-82480007D78E}"/>
              </a:ext>
            </a:extLst>
          </p:cNvPr>
          <p:cNvGrpSpPr>
            <a:grpSpLocks noChangeAspect="1"/>
          </p:cNvGrpSpPr>
          <p:nvPr/>
        </p:nvGrpSpPr>
        <p:grpSpPr>
          <a:xfrm>
            <a:off x="3560168" y="42268"/>
            <a:ext cx="3112163" cy="300320"/>
            <a:chOff x="4336030" y="332127"/>
            <a:chExt cx="4112078" cy="396810"/>
          </a:xfrm>
        </p:grpSpPr>
        <p:sp>
          <p:nvSpPr>
            <p:cNvPr id="23" name="楕円 22">
              <a:extLst>
                <a:ext uri="{FF2B5EF4-FFF2-40B4-BE49-F238E27FC236}">
                  <a16:creationId xmlns:a16="http://schemas.microsoft.com/office/drawing/2014/main" id="{CD597D7C-0B3A-4C51-95CB-131D8655EBD2}"/>
                </a:ext>
              </a:extLst>
            </p:cNvPr>
            <p:cNvSpPr/>
            <p:nvPr/>
          </p:nvSpPr>
          <p:spPr>
            <a:xfrm>
              <a:off x="4336030" y="332128"/>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24" name="楕円 23">
              <a:extLst>
                <a:ext uri="{FF2B5EF4-FFF2-40B4-BE49-F238E27FC236}">
                  <a16:creationId xmlns:a16="http://schemas.microsoft.com/office/drawing/2014/main" id="{757FB408-5838-44BA-82BE-72CFFDA7B259}"/>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28" name="楕円 27">
              <a:extLst>
                <a:ext uri="{FF2B5EF4-FFF2-40B4-BE49-F238E27FC236}">
                  <a16:creationId xmlns:a16="http://schemas.microsoft.com/office/drawing/2014/main" id="{C2D7577D-0FDC-4D0D-A1DB-0314A8D26CE9}"/>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29" name="楕円 28">
              <a:extLst>
                <a:ext uri="{FF2B5EF4-FFF2-40B4-BE49-F238E27FC236}">
                  <a16:creationId xmlns:a16="http://schemas.microsoft.com/office/drawing/2014/main" id="{5D05126E-B135-4F54-A2FF-128923FAB34A}"/>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30" name="直線矢印コネクタ 29">
              <a:extLst>
                <a:ext uri="{FF2B5EF4-FFF2-40B4-BE49-F238E27FC236}">
                  <a16:creationId xmlns:a16="http://schemas.microsoft.com/office/drawing/2014/main" id="{2CD17473-57F4-4ADE-A7B9-ACC87E6EE1F2}"/>
                </a:ext>
              </a:extLst>
            </p:cNvPr>
            <p:cNvCxnSpPr>
              <a:cxnSpLocks/>
              <a:stCxn id="23" idx="6"/>
              <a:endCxn id="24"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C70FA6AE-1790-4AA6-88A4-757ABD822AAC}"/>
                </a:ext>
              </a:extLst>
            </p:cNvPr>
            <p:cNvCxnSpPr>
              <a:cxnSpLocks/>
              <a:stCxn id="24" idx="6"/>
              <a:endCxn id="28"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850BCF9A-A735-4F84-AC3F-E028FA3CDAAE}"/>
                </a:ext>
              </a:extLst>
            </p:cNvPr>
            <p:cNvCxnSpPr>
              <a:cxnSpLocks/>
              <a:stCxn id="28" idx="6"/>
              <a:endCxn id="29"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2218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p:txBody>
          <a:bodyPr/>
          <a:lstStyle/>
          <a:p>
            <a:r>
              <a:rPr lang="ja-JP" altLang="en-US" dirty="0"/>
              <a:t>オープンデータに取り組む自治体が抱える課題</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39"/>
            <a:ext cx="8728075" cy="424732"/>
          </a:xfrm>
        </p:spPr>
        <p:txBody>
          <a:bodyPr>
            <a:normAutofit/>
          </a:bodyPr>
          <a:lstStyle/>
          <a:p>
            <a:r>
              <a:rPr lang="ja-JP" altLang="en-US" dirty="0"/>
              <a:t>多くの地方公共団体が、オープンデータに関して以下のような課題を抱えています。</a:t>
            </a:r>
          </a:p>
        </p:txBody>
      </p:sp>
      <p:sp>
        <p:nvSpPr>
          <p:cNvPr id="7" name="テキスト プレースホルダー 4">
            <a:extLst>
              <a:ext uri="{FF2B5EF4-FFF2-40B4-BE49-F238E27FC236}">
                <a16:creationId xmlns:a16="http://schemas.microsoft.com/office/drawing/2014/main" id="{5D957E21-97BB-43D6-87FC-8B82F27F4550}"/>
              </a:ext>
            </a:extLst>
          </p:cNvPr>
          <p:cNvSpPr>
            <a:spLocks noGrp="1"/>
          </p:cNvSpPr>
          <p:nvPr>
            <p:ph type="body" sz="quarter" idx="13"/>
          </p:nvPr>
        </p:nvSpPr>
        <p:spPr>
          <a:xfrm>
            <a:off x="207963" y="30163"/>
            <a:ext cx="7537450" cy="217487"/>
          </a:xfrm>
        </p:spPr>
        <p:txBody>
          <a:bodyPr/>
          <a:lstStyle/>
          <a:p>
            <a:r>
              <a:rPr kumimoji="1" lang="ja-JP" altLang="en-US" dirty="0"/>
              <a:t>１</a:t>
            </a:r>
            <a:r>
              <a:rPr kumimoji="1" lang="en-US" altLang="ja-JP" dirty="0"/>
              <a:t>. </a:t>
            </a:r>
            <a:r>
              <a:rPr kumimoji="1" lang="ja-JP" altLang="en-US" dirty="0"/>
              <a:t>はじめに ～オープンデータ研修（応用編）の目的～</a:t>
            </a:r>
          </a:p>
        </p:txBody>
      </p:sp>
      <p:graphicFrame>
        <p:nvGraphicFramePr>
          <p:cNvPr id="6" name="表 5">
            <a:extLst>
              <a:ext uri="{FF2B5EF4-FFF2-40B4-BE49-F238E27FC236}">
                <a16:creationId xmlns:a16="http://schemas.microsoft.com/office/drawing/2014/main" id="{24E5CD8D-09B5-4E68-B9A6-FEC6439FF69F}"/>
              </a:ext>
            </a:extLst>
          </p:cNvPr>
          <p:cNvGraphicFramePr>
            <a:graphicFrameLocks noGrp="1"/>
          </p:cNvGraphicFramePr>
          <p:nvPr/>
        </p:nvGraphicFramePr>
        <p:xfrm>
          <a:off x="207963" y="2163761"/>
          <a:ext cx="8686800" cy="4419600"/>
        </p:xfrm>
        <a:graphic>
          <a:graphicData uri="http://schemas.openxmlformats.org/drawingml/2006/table">
            <a:tbl>
              <a:tblPr firstRow="1" bandRow="1">
                <a:tableStyleId>{5C22544A-7EE6-4342-B048-85BDC9FD1C3A}</a:tableStyleId>
              </a:tblPr>
              <a:tblGrid>
                <a:gridCol w="3220278">
                  <a:extLst>
                    <a:ext uri="{9D8B030D-6E8A-4147-A177-3AD203B41FA5}">
                      <a16:colId xmlns:a16="http://schemas.microsoft.com/office/drawing/2014/main" val="2919683253"/>
                    </a:ext>
                  </a:extLst>
                </a:gridCol>
                <a:gridCol w="5466522">
                  <a:extLst>
                    <a:ext uri="{9D8B030D-6E8A-4147-A177-3AD203B41FA5}">
                      <a16:colId xmlns:a16="http://schemas.microsoft.com/office/drawing/2014/main" val="2089531151"/>
                    </a:ext>
                  </a:extLst>
                </a:gridCol>
              </a:tblGrid>
              <a:tr h="370840">
                <a:tc>
                  <a:txBody>
                    <a:bodyPr/>
                    <a:lstStyle/>
                    <a:p>
                      <a:pPr algn="ctr"/>
                      <a:r>
                        <a:rPr kumimoji="1" lang="ja-JP" altLang="en-US" sz="2000" dirty="0">
                          <a:latin typeface="Meiryo UI" panose="020B0604030504040204" pitchFamily="50" charset="-128"/>
                          <a:ea typeface="Meiryo UI" panose="020B0604030504040204" pitchFamily="50" charset="-128"/>
                        </a:rPr>
                        <a:t>オープンデータ化の課題</a:t>
                      </a:r>
                    </a:p>
                  </a:txBody>
                  <a:tcPr/>
                </a:tc>
                <a:tc>
                  <a:txBody>
                    <a:bodyPr/>
                    <a:lstStyle/>
                    <a:p>
                      <a:pPr algn="ctr"/>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38715474"/>
                  </a:ext>
                </a:extLst>
              </a:tr>
              <a:tr h="370840">
                <a:tc>
                  <a:txBody>
                    <a:bodyPr/>
                    <a:lstStyle/>
                    <a:p>
                      <a:r>
                        <a:rPr kumimoji="1" lang="ja-JP" altLang="en-US" sz="2000" dirty="0">
                          <a:latin typeface="Meiryo UI" panose="020B0604030504040204" pitchFamily="50" charset="-128"/>
                          <a:ea typeface="Meiryo UI" panose="020B0604030504040204" pitchFamily="50" charset="-128"/>
                        </a:rPr>
                        <a:t>何から取り組んでいいかわからない。</a:t>
                      </a:r>
                    </a:p>
                  </a:txBody>
                  <a:tcPr/>
                </a:tc>
                <a:tc>
                  <a:txBody>
                    <a:bodyPr/>
                    <a:lstStyle/>
                    <a:p>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9322913"/>
                  </a:ext>
                </a:extLst>
              </a:tr>
              <a:tr h="370840">
                <a:tc>
                  <a:txBody>
                    <a:bodyPr/>
                    <a:lstStyle/>
                    <a:p>
                      <a:r>
                        <a:rPr kumimoji="1" lang="ja-JP" altLang="en-US" sz="2000" dirty="0">
                          <a:latin typeface="Meiryo UI" panose="020B0604030504040204" pitchFamily="50" charset="-128"/>
                          <a:ea typeface="Meiryo UI" panose="020B0604030504040204" pitchFamily="50" charset="-128"/>
                        </a:rPr>
                        <a:t>原課の理解が得られない。</a:t>
                      </a:r>
                    </a:p>
                    <a:p>
                      <a:endParaRPr kumimoji="1" lang="ja-JP" altLang="en-US" sz="2000" dirty="0">
                        <a:latin typeface="Meiryo UI" panose="020B0604030504040204" pitchFamily="50" charset="-128"/>
                        <a:ea typeface="Meiryo UI" panose="020B0604030504040204" pitchFamily="50" charset="-128"/>
                      </a:endParaRPr>
                    </a:p>
                    <a:p>
                      <a:endParaRPr kumimoji="1" lang="ja-JP" altLang="en-US" sz="2000" dirty="0">
                        <a:latin typeface="Meiryo UI" panose="020B0604030504040204" pitchFamily="50" charset="-128"/>
                        <a:ea typeface="Meiryo UI" panose="020B0604030504040204" pitchFamily="50" charset="-128"/>
                      </a:endParaRPr>
                    </a:p>
                  </a:txBody>
                  <a:tcPr/>
                </a:tc>
                <a:tc>
                  <a:txBody>
                    <a:bodyPr/>
                    <a:lstStyle/>
                    <a:p>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28977827"/>
                  </a:ext>
                </a:extLst>
              </a:tr>
              <a:tr h="370840">
                <a:tc>
                  <a:txBody>
                    <a:bodyPr/>
                    <a:lstStyle/>
                    <a:p>
                      <a:r>
                        <a:rPr kumimoji="1" lang="ja-JP" altLang="en-US" sz="2000" dirty="0">
                          <a:latin typeface="Meiryo UI" panose="020B0604030504040204" pitchFamily="50" charset="-128"/>
                          <a:ea typeface="Meiryo UI" panose="020B0604030504040204" pitchFamily="50" charset="-128"/>
                        </a:rPr>
                        <a:t>意義や効果を明確に示せない。</a:t>
                      </a:r>
                    </a:p>
                    <a:p>
                      <a:endParaRPr kumimoji="1" lang="ja-JP" altLang="en-US" sz="2000" dirty="0">
                        <a:latin typeface="Meiryo UI" panose="020B0604030504040204" pitchFamily="50" charset="-128"/>
                        <a:ea typeface="Meiryo UI" panose="020B0604030504040204" pitchFamily="50" charset="-128"/>
                      </a:endParaRPr>
                    </a:p>
                    <a:p>
                      <a:endParaRPr kumimoji="1" lang="ja-JP" altLang="en-US" sz="2000" dirty="0">
                        <a:latin typeface="Meiryo UI" panose="020B0604030504040204" pitchFamily="50" charset="-128"/>
                        <a:ea typeface="Meiryo UI" panose="020B0604030504040204" pitchFamily="50" charset="-128"/>
                      </a:endParaRPr>
                    </a:p>
                    <a:p>
                      <a:endParaRPr kumimoji="1" lang="ja-JP" altLang="en-US" sz="2000" dirty="0">
                        <a:latin typeface="Meiryo UI" panose="020B0604030504040204" pitchFamily="50" charset="-128"/>
                        <a:ea typeface="Meiryo UI" panose="020B0604030504040204" pitchFamily="50" charset="-128"/>
                      </a:endParaRPr>
                    </a:p>
                  </a:txBody>
                  <a:tcPr/>
                </a:tc>
                <a:tc>
                  <a:txBody>
                    <a:bodyPr/>
                    <a:lstStyle/>
                    <a:p>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37318971"/>
                  </a:ext>
                </a:extLst>
              </a:tr>
              <a:tr h="370840">
                <a:tc>
                  <a:txBody>
                    <a:bodyPr/>
                    <a:lstStyle/>
                    <a:p>
                      <a:r>
                        <a:rPr kumimoji="1" lang="ja-JP" altLang="en-US" sz="2000" dirty="0">
                          <a:latin typeface="Meiryo UI" panose="020B0604030504040204" pitchFamily="50" charset="-128"/>
                          <a:ea typeface="Meiryo UI" panose="020B0604030504040204" pitchFamily="50" charset="-128"/>
                        </a:rPr>
                        <a:t>とりあえず始めたが、今後どのように増やしていけばいいかわからない。</a:t>
                      </a:r>
                    </a:p>
                  </a:txBody>
                  <a:tcPr/>
                </a:tc>
                <a:tc>
                  <a:txBody>
                    <a:bodyPr/>
                    <a:lstStyle/>
                    <a:p>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67632219"/>
                  </a:ext>
                </a:extLst>
              </a:tr>
            </a:tbl>
          </a:graphicData>
        </a:graphic>
      </p:graphicFrame>
      <p:pic>
        <p:nvPicPr>
          <p:cNvPr id="12" name="図 11" descr="おもちゃ, 時計 が含まれている画像&#10;&#10;自動的に生成された説明">
            <a:extLst>
              <a:ext uri="{FF2B5EF4-FFF2-40B4-BE49-F238E27FC236}">
                <a16:creationId xmlns:a16="http://schemas.microsoft.com/office/drawing/2014/main" id="{77900044-6E44-4398-AE3C-533880A4F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937" y="2220911"/>
            <a:ext cx="3419475" cy="3810000"/>
          </a:xfrm>
          <a:prstGeom prst="rect">
            <a:avLst/>
          </a:prstGeom>
        </p:spPr>
      </p:pic>
      <p:sp>
        <p:nvSpPr>
          <p:cNvPr id="2" name="テキスト ボックス 1">
            <a:extLst>
              <a:ext uri="{FF2B5EF4-FFF2-40B4-BE49-F238E27FC236}">
                <a16:creationId xmlns:a16="http://schemas.microsoft.com/office/drawing/2014/main" id="{4C90B1FF-7BA7-4F98-B387-E69E66DF9534}"/>
              </a:ext>
            </a:extLst>
          </p:cNvPr>
          <p:cNvSpPr txBox="1"/>
          <p:nvPr/>
        </p:nvSpPr>
        <p:spPr>
          <a:xfrm>
            <a:off x="4887761" y="6559869"/>
            <a:ext cx="3968715" cy="276999"/>
          </a:xfrm>
          <a:prstGeom prst="rect">
            <a:avLst/>
          </a:prstGeom>
          <a:noFill/>
        </p:spPr>
        <p:txBody>
          <a:bodyPr wrap="none" rtlCol="0">
            <a:spAutoFit/>
          </a:bodyPr>
          <a:lstStyle/>
          <a:p>
            <a:pPr algn="r"/>
            <a:r>
              <a:rPr kumimoji="1" lang="ja-JP" altLang="en-US" sz="1200" dirty="0"/>
              <a:t>イラストの出所</a:t>
            </a:r>
            <a:r>
              <a:rPr kumimoji="1" lang="en-US" altLang="ja-JP" sz="1200" dirty="0"/>
              <a:t>: </a:t>
            </a:r>
            <a:r>
              <a:rPr kumimoji="1" lang="ja-JP" altLang="en-US" sz="1200" dirty="0"/>
              <a:t>いらすとや </a:t>
            </a:r>
            <a:r>
              <a:rPr kumimoji="1" lang="en-US" altLang="ja-JP" sz="1200" dirty="0"/>
              <a:t>https://www.irasutoya.com/</a:t>
            </a:r>
          </a:p>
        </p:txBody>
      </p:sp>
    </p:spTree>
    <p:extLst>
      <p:ext uri="{BB962C8B-B14F-4D97-AF65-F5344CB8AC3E}">
        <p14:creationId xmlns:p14="http://schemas.microsoft.com/office/powerpoint/2010/main" val="3425758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lstStyle/>
          <a:p>
            <a:r>
              <a:rPr lang="en-US" altLang="ja-JP" dirty="0"/>
              <a:t>(1-3) </a:t>
            </a:r>
            <a:r>
              <a:rPr lang="ja-JP" altLang="en-US" dirty="0"/>
              <a:t>原課や庁内での説明</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744535"/>
          </a:xfrm>
        </p:spPr>
        <p:txBody>
          <a:bodyPr>
            <a:normAutofit fontScale="92500" lnSpcReduction="10000"/>
          </a:bodyPr>
          <a:lstStyle/>
          <a:p>
            <a:pPr>
              <a:lnSpc>
                <a:spcPct val="120000"/>
              </a:lnSpc>
            </a:pPr>
            <a:r>
              <a:rPr lang="ja-JP" altLang="en-US" dirty="0"/>
              <a:t>原課や庁内に対しては、対象のデータが「推奨データセット」に挙げられていることを</a:t>
            </a:r>
            <a:br>
              <a:rPr lang="ja-JP" altLang="en-US" dirty="0"/>
            </a:br>
            <a:r>
              <a:rPr lang="ja-JP" altLang="en-US" dirty="0"/>
              <a:t>説明しましょう。</a:t>
            </a:r>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7" name="テキスト プレースホルダー 11">
            <a:extLst>
              <a:ext uri="{FF2B5EF4-FFF2-40B4-BE49-F238E27FC236}">
                <a16:creationId xmlns:a16="http://schemas.microsoft.com/office/drawing/2014/main" id="{C6CC92A3-DFE1-441C-B670-E72C22AF3735}"/>
              </a:ext>
            </a:extLst>
          </p:cNvPr>
          <p:cNvSpPr>
            <a:spLocks noGrp="1"/>
          </p:cNvSpPr>
          <p:nvPr>
            <p:ph type="body" sz="quarter" idx="15"/>
          </p:nvPr>
        </p:nvSpPr>
        <p:spPr>
          <a:xfrm>
            <a:off x="207960" y="1790700"/>
            <a:ext cx="8728077" cy="4505324"/>
          </a:xfrm>
        </p:spPr>
        <p:txBody>
          <a:bodyPr>
            <a:normAutofit/>
          </a:bodyPr>
          <a:lstStyle/>
          <a:p>
            <a:pPr marL="285750" indent="-285750">
              <a:buFont typeface="Wingdings" panose="05000000000000000000" pitchFamily="2" charset="2"/>
              <a:buChar char="n"/>
            </a:pPr>
            <a:r>
              <a:rPr lang="ja-JP" altLang="en-US" sz="1800" dirty="0"/>
              <a:t>選定したデータを管理している原課等に説明する際に、「推奨データセット」の意義と目的を</a:t>
            </a:r>
            <a:br>
              <a:rPr lang="ja-JP" altLang="en-US" sz="1800" dirty="0"/>
            </a:br>
            <a:r>
              <a:rPr lang="ja-JP" altLang="en-US" sz="1800" dirty="0"/>
              <a:t>説明しましょう。</a:t>
            </a:r>
          </a:p>
          <a:p>
            <a:pPr marL="1143000" lvl="1" indent="-457200">
              <a:buFont typeface="Wingdings" panose="05000000000000000000" pitchFamily="2" charset="2"/>
              <a:buChar char="l"/>
            </a:pPr>
            <a:r>
              <a:rPr lang="ja-JP" altLang="en-US" sz="1800" dirty="0"/>
              <a:t>公開しているデータが利用されやすくなるために</a:t>
            </a:r>
          </a:p>
          <a:p>
            <a:pPr marL="1143000" lvl="1" indent="-457200">
              <a:buFont typeface="Wingdings" panose="05000000000000000000" pitchFamily="2" charset="2"/>
              <a:buChar char="l"/>
            </a:pPr>
            <a:r>
              <a:rPr lang="zh-TW" altLang="en-US" sz="1800" dirty="0"/>
              <a:t>内閣官房情報通信技術（</a:t>
            </a:r>
            <a:r>
              <a:rPr lang="en-US" altLang="zh-TW" sz="1800" dirty="0"/>
              <a:t>IT</a:t>
            </a:r>
            <a:r>
              <a:rPr lang="zh-TW" altLang="en-US" sz="1800" dirty="0"/>
              <a:t>）総合戦略室</a:t>
            </a:r>
            <a:r>
              <a:rPr lang="ja-JP" altLang="en-US" sz="1800" dirty="0"/>
              <a:t>が</a:t>
            </a:r>
          </a:p>
          <a:p>
            <a:pPr marL="1143000" lvl="1" indent="-457200">
              <a:buFont typeface="Wingdings" panose="05000000000000000000" pitchFamily="2" charset="2"/>
              <a:buChar char="l"/>
            </a:pPr>
            <a:r>
              <a:rPr lang="ja-JP" altLang="en-US" sz="1800" dirty="0"/>
              <a:t>公開することが望ましいデータとフォーマットを挙げている</a:t>
            </a:r>
            <a:endParaRPr kumimoji="1" lang="ja-JP" altLang="en-US" sz="1800" dirty="0"/>
          </a:p>
          <a:p>
            <a:pPr marL="285750" indent="-285750">
              <a:buFont typeface="Wingdings" panose="05000000000000000000" pitchFamily="2" charset="2"/>
              <a:buChar char="n"/>
            </a:pPr>
            <a:r>
              <a:rPr lang="ja-JP" altLang="en-US" sz="1800" dirty="0"/>
              <a:t>推奨データセットに基づいたデータを公開することにより、</a:t>
            </a:r>
            <a:br>
              <a:rPr lang="ja-JP" altLang="en-US" sz="1800" dirty="0"/>
            </a:br>
            <a:br>
              <a:rPr lang="ja-JP" altLang="en-US" sz="1800" dirty="0"/>
            </a:br>
            <a:br>
              <a:rPr lang="ja-JP" altLang="en-US" sz="1800" dirty="0"/>
            </a:br>
            <a:br>
              <a:rPr lang="ja-JP" altLang="en-US" sz="1800" dirty="0"/>
            </a:br>
            <a:br>
              <a:rPr lang="ja-JP" altLang="en-US" sz="1800" dirty="0"/>
            </a:br>
            <a:br>
              <a:rPr lang="ja-JP" altLang="en-US" sz="1800" dirty="0"/>
            </a:br>
            <a:br>
              <a:rPr lang="ja-JP" altLang="en-US" sz="1800" dirty="0"/>
            </a:br>
            <a:br>
              <a:rPr lang="ja-JP" altLang="en-US" sz="1800" dirty="0"/>
            </a:br>
            <a:r>
              <a:rPr lang="ja-JP" altLang="en-US" sz="1800" dirty="0"/>
              <a:t>	（自前で情報公開するよりも、大きな情報発信効果が得られる）</a:t>
            </a:r>
            <a:br>
              <a:rPr lang="ja-JP" altLang="en-US" sz="1800" dirty="0"/>
            </a:br>
            <a:r>
              <a:rPr lang="ja-JP" altLang="en-US" sz="1800" dirty="0"/>
              <a:t>ということを説明しましょう。</a:t>
            </a:r>
          </a:p>
        </p:txBody>
      </p:sp>
      <p:grpSp>
        <p:nvGrpSpPr>
          <p:cNvPr id="15" name="グループ化 14">
            <a:extLst>
              <a:ext uri="{FF2B5EF4-FFF2-40B4-BE49-F238E27FC236}">
                <a16:creationId xmlns:a16="http://schemas.microsoft.com/office/drawing/2014/main" id="{5A874490-C5E3-48C2-ADBC-5F4D6E79F819}"/>
              </a:ext>
            </a:extLst>
          </p:cNvPr>
          <p:cNvGrpSpPr>
            <a:grpSpLocks noChangeAspect="1"/>
          </p:cNvGrpSpPr>
          <p:nvPr/>
        </p:nvGrpSpPr>
        <p:grpSpPr>
          <a:xfrm>
            <a:off x="3560168" y="42268"/>
            <a:ext cx="3112163" cy="300320"/>
            <a:chOff x="4336030" y="332127"/>
            <a:chExt cx="4112078" cy="396810"/>
          </a:xfrm>
        </p:grpSpPr>
        <p:sp>
          <p:nvSpPr>
            <p:cNvPr id="16" name="楕円 15">
              <a:extLst>
                <a:ext uri="{FF2B5EF4-FFF2-40B4-BE49-F238E27FC236}">
                  <a16:creationId xmlns:a16="http://schemas.microsoft.com/office/drawing/2014/main" id="{9A5E7DC6-FEC2-43F0-AC57-1AB705462030}"/>
                </a:ext>
              </a:extLst>
            </p:cNvPr>
            <p:cNvSpPr/>
            <p:nvPr/>
          </p:nvSpPr>
          <p:spPr>
            <a:xfrm>
              <a:off x="4336030" y="332128"/>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17" name="楕円 16">
              <a:extLst>
                <a:ext uri="{FF2B5EF4-FFF2-40B4-BE49-F238E27FC236}">
                  <a16:creationId xmlns:a16="http://schemas.microsoft.com/office/drawing/2014/main" id="{DAFBDD9D-9523-40D1-B1E1-F29A342936A2}"/>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18" name="楕円 17">
              <a:extLst>
                <a:ext uri="{FF2B5EF4-FFF2-40B4-BE49-F238E27FC236}">
                  <a16:creationId xmlns:a16="http://schemas.microsoft.com/office/drawing/2014/main" id="{62DBC7E3-F4F7-4A13-B9D0-54539BDF3475}"/>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19" name="楕円 18">
              <a:extLst>
                <a:ext uri="{FF2B5EF4-FFF2-40B4-BE49-F238E27FC236}">
                  <a16:creationId xmlns:a16="http://schemas.microsoft.com/office/drawing/2014/main" id="{21AD574B-776E-4ACE-8054-DB22CE223A48}"/>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20" name="直線矢印コネクタ 19">
              <a:extLst>
                <a:ext uri="{FF2B5EF4-FFF2-40B4-BE49-F238E27FC236}">
                  <a16:creationId xmlns:a16="http://schemas.microsoft.com/office/drawing/2014/main" id="{1445F9FC-007E-42F7-AE6B-ADF67E51EB29}"/>
                </a:ext>
              </a:extLst>
            </p:cNvPr>
            <p:cNvCxnSpPr>
              <a:cxnSpLocks/>
              <a:stCxn id="16" idx="6"/>
              <a:endCxn id="17"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76F73701-789A-4E49-A6F5-7E189BC17757}"/>
                </a:ext>
              </a:extLst>
            </p:cNvPr>
            <p:cNvCxnSpPr>
              <a:cxnSpLocks/>
              <a:stCxn id="17" idx="6"/>
              <a:endCxn id="18"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80A057F0-9FB9-4D85-B54F-8CDEBB9026A6}"/>
                </a:ext>
              </a:extLst>
            </p:cNvPr>
            <p:cNvCxnSpPr>
              <a:cxnSpLocks/>
              <a:stCxn id="18" idx="6"/>
              <a:endCxn id="19"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2" name="四角形: 角を丸くする 1">
            <a:extLst>
              <a:ext uri="{FF2B5EF4-FFF2-40B4-BE49-F238E27FC236}">
                <a16:creationId xmlns:a16="http://schemas.microsoft.com/office/drawing/2014/main" id="{B086F7A2-85DE-4B87-B5D8-D20FA5721A6F}"/>
              </a:ext>
            </a:extLst>
          </p:cNvPr>
          <p:cNvSpPr/>
          <p:nvPr/>
        </p:nvSpPr>
        <p:spPr>
          <a:xfrm>
            <a:off x="1185539" y="3700462"/>
            <a:ext cx="437769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統一化されたフォーマットでデータを公開できる</a:t>
            </a:r>
          </a:p>
        </p:txBody>
      </p:sp>
      <p:sp>
        <p:nvSpPr>
          <p:cNvPr id="23" name="四角形: 角を丸くする 22">
            <a:extLst>
              <a:ext uri="{FF2B5EF4-FFF2-40B4-BE49-F238E27FC236}">
                <a16:creationId xmlns:a16="http://schemas.microsoft.com/office/drawing/2014/main" id="{4FF7B1FA-8C88-4E0B-822A-F5A3DBEBFA15}"/>
              </a:ext>
            </a:extLst>
          </p:cNvPr>
          <p:cNvSpPr/>
          <p:nvPr/>
        </p:nvSpPr>
        <p:spPr>
          <a:xfrm>
            <a:off x="1185539" y="4321492"/>
            <a:ext cx="6849752"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サービス提供事業者が活用しやすくなり、公開したデータが採用されやすい</a:t>
            </a:r>
          </a:p>
        </p:txBody>
      </p:sp>
      <p:cxnSp>
        <p:nvCxnSpPr>
          <p:cNvPr id="9" name="直線矢印コネクタ 8">
            <a:extLst>
              <a:ext uri="{FF2B5EF4-FFF2-40B4-BE49-F238E27FC236}">
                <a16:creationId xmlns:a16="http://schemas.microsoft.com/office/drawing/2014/main" id="{35C307F9-CB73-452D-91DD-24D3D65E8423}"/>
              </a:ext>
            </a:extLst>
          </p:cNvPr>
          <p:cNvCxnSpPr>
            <a:cxnSpLocks/>
            <a:stCxn id="2" idx="2"/>
          </p:cNvCxnSpPr>
          <p:nvPr/>
        </p:nvCxnSpPr>
        <p:spPr>
          <a:xfrm>
            <a:off x="3374384" y="4043362"/>
            <a:ext cx="0" cy="278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四角形: 角を丸くする 23">
            <a:extLst>
              <a:ext uri="{FF2B5EF4-FFF2-40B4-BE49-F238E27FC236}">
                <a16:creationId xmlns:a16="http://schemas.microsoft.com/office/drawing/2014/main" id="{64613720-9C68-4CA5-AD65-78FB947B4998}"/>
              </a:ext>
            </a:extLst>
          </p:cNvPr>
          <p:cNvSpPr/>
          <p:nvPr/>
        </p:nvSpPr>
        <p:spPr>
          <a:xfrm>
            <a:off x="1185539" y="4958502"/>
            <a:ext cx="7418909"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サービス提供事業者の提供するサービスを通して、住民に情報が伝わりやすくなる</a:t>
            </a:r>
          </a:p>
        </p:txBody>
      </p:sp>
      <p:cxnSp>
        <p:nvCxnSpPr>
          <p:cNvPr id="25" name="直線矢印コネクタ 24">
            <a:extLst>
              <a:ext uri="{FF2B5EF4-FFF2-40B4-BE49-F238E27FC236}">
                <a16:creationId xmlns:a16="http://schemas.microsoft.com/office/drawing/2014/main" id="{36B90F85-4906-47A0-BC1B-2DA176E7ED25}"/>
              </a:ext>
            </a:extLst>
          </p:cNvPr>
          <p:cNvCxnSpPr>
            <a:cxnSpLocks/>
          </p:cNvCxnSpPr>
          <p:nvPr/>
        </p:nvCxnSpPr>
        <p:spPr>
          <a:xfrm>
            <a:off x="3374384" y="4664392"/>
            <a:ext cx="0" cy="2941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664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lstStyle/>
          <a:p>
            <a:r>
              <a:rPr lang="en-US" altLang="ja-JP" dirty="0"/>
              <a:t>(2) </a:t>
            </a:r>
            <a:r>
              <a:rPr lang="ja-JP" altLang="en-US" dirty="0"/>
              <a:t>データの作成</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424732"/>
          </a:xfrm>
        </p:spPr>
        <p:txBody>
          <a:bodyPr>
            <a:normAutofit/>
          </a:bodyPr>
          <a:lstStyle/>
          <a:p>
            <a:pPr>
              <a:lnSpc>
                <a:spcPct val="120000"/>
              </a:lnSpc>
            </a:pPr>
            <a:r>
              <a:rPr lang="ja-JP" altLang="en-US" dirty="0"/>
              <a:t>入手したデータを、「推奨データセット」に基づいたフォーマットに入力しましょう。</a:t>
            </a:r>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7" name="テキスト プレースホルダー 11">
            <a:extLst>
              <a:ext uri="{FF2B5EF4-FFF2-40B4-BE49-F238E27FC236}">
                <a16:creationId xmlns:a16="http://schemas.microsoft.com/office/drawing/2014/main" id="{C6CC92A3-DFE1-441C-B670-E72C22AF3735}"/>
              </a:ext>
            </a:extLst>
          </p:cNvPr>
          <p:cNvSpPr>
            <a:spLocks noGrp="1"/>
          </p:cNvSpPr>
          <p:nvPr>
            <p:ph type="body" sz="quarter" idx="15"/>
          </p:nvPr>
        </p:nvSpPr>
        <p:spPr>
          <a:xfrm>
            <a:off x="207960" y="1381327"/>
            <a:ext cx="8728077" cy="1281863"/>
          </a:xfrm>
        </p:spPr>
        <p:txBody>
          <a:bodyPr>
            <a:normAutofit/>
          </a:bodyPr>
          <a:lstStyle/>
          <a:p>
            <a:pPr marL="342900" indent="-342900">
              <a:buFont typeface="Wingdings" panose="05000000000000000000" pitchFamily="2" charset="2"/>
              <a:buChar char="n"/>
            </a:pPr>
            <a:r>
              <a:rPr lang="ja-JP" altLang="en-US" sz="1800" dirty="0"/>
              <a:t>オープンデータ研修（応用編）ポータルの「事前作業」の項目に</a:t>
            </a:r>
            <a:br>
              <a:rPr lang="ja-JP" altLang="en-US" sz="1800" dirty="0"/>
            </a:br>
            <a:r>
              <a:rPr lang="ja-JP" altLang="en-US" sz="1800" dirty="0"/>
              <a:t>基本編</a:t>
            </a:r>
            <a:r>
              <a:rPr lang="en-US" altLang="ja-JP" sz="1800" dirty="0"/>
              <a:t>14</a:t>
            </a:r>
            <a:r>
              <a:rPr lang="ja-JP" altLang="en-US" sz="1800" dirty="0"/>
              <a:t>種類と応用編「</a:t>
            </a:r>
            <a:r>
              <a:rPr lang="en-US" altLang="ja-JP" sz="1800" dirty="0"/>
              <a:t>A-1. </a:t>
            </a:r>
            <a:r>
              <a:rPr lang="ja-JP" altLang="en-US" sz="1800" dirty="0"/>
              <a:t>食品等営業許可・届出一覧」～「</a:t>
            </a:r>
            <a:r>
              <a:rPr lang="en-US" altLang="ja-JP" sz="1800" dirty="0"/>
              <a:t>A-3.</a:t>
            </a:r>
            <a:r>
              <a:rPr lang="zh-CN" altLang="en-US" sz="1800" dirty="0"/>
              <a:t>小中学校通学区域情報</a:t>
            </a:r>
            <a:r>
              <a:rPr lang="ja-JP" altLang="en-US" sz="1800" dirty="0"/>
              <a:t>」の変換手順を、データごとに掲載しています。これを参考にしてください。</a:t>
            </a:r>
            <a:br>
              <a:rPr lang="ja-JP" altLang="en-US" sz="1800" dirty="0"/>
            </a:br>
            <a:r>
              <a:rPr lang="en-US" altLang="ja-JP" sz="1800" dirty="0">
                <a:hlinkClick r:id="rId3"/>
              </a:rPr>
              <a:t>https://www.opendata-training.org/advanced/</a:t>
            </a:r>
            <a:endParaRPr lang="en-US" altLang="ja-JP" sz="1800" dirty="0"/>
          </a:p>
        </p:txBody>
      </p:sp>
      <p:grpSp>
        <p:nvGrpSpPr>
          <p:cNvPr id="15" name="グループ化 14">
            <a:extLst>
              <a:ext uri="{FF2B5EF4-FFF2-40B4-BE49-F238E27FC236}">
                <a16:creationId xmlns:a16="http://schemas.microsoft.com/office/drawing/2014/main" id="{E8F85ED7-C9A5-4991-8EDD-01931664C20A}"/>
              </a:ext>
            </a:extLst>
          </p:cNvPr>
          <p:cNvGrpSpPr>
            <a:grpSpLocks noChangeAspect="1"/>
          </p:cNvGrpSpPr>
          <p:nvPr/>
        </p:nvGrpSpPr>
        <p:grpSpPr>
          <a:xfrm>
            <a:off x="3560168" y="42268"/>
            <a:ext cx="3112163" cy="300320"/>
            <a:chOff x="4336030" y="332127"/>
            <a:chExt cx="4112078" cy="396810"/>
          </a:xfrm>
        </p:grpSpPr>
        <p:sp>
          <p:nvSpPr>
            <p:cNvPr id="16" name="楕円 15">
              <a:extLst>
                <a:ext uri="{FF2B5EF4-FFF2-40B4-BE49-F238E27FC236}">
                  <a16:creationId xmlns:a16="http://schemas.microsoft.com/office/drawing/2014/main" id="{BE18D8B0-E4A2-4CF2-81B6-297AEE146F9B}"/>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17" name="楕円 16">
              <a:extLst>
                <a:ext uri="{FF2B5EF4-FFF2-40B4-BE49-F238E27FC236}">
                  <a16:creationId xmlns:a16="http://schemas.microsoft.com/office/drawing/2014/main" id="{A5A614A2-7031-4AA1-8989-D8C62213E52A}"/>
                </a:ext>
              </a:extLst>
            </p:cNvPr>
            <p:cNvSpPr/>
            <p:nvPr/>
          </p:nvSpPr>
          <p:spPr>
            <a:xfrm>
              <a:off x="5437531" y="332270"/>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18" name="楕円 17">
              <a:extLst>
                <a:ext uri="{FF2B5EF4-FFF2-40B4-BE49-F238E27FC236}">
                  <a16:creationId xmlns:a16="http://schemas.microsoft.com/office/drawing/2014/main" id="{15FC3E83-BFB0-475C-B3A8-03E5310B458B}"/>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19" name="楕円 18">
              <a:extLst>
                <a:ext uri="{FF2B5EF4-FFF2-40B4-BE49-F238E27FC236}">
                  <a16:creationId xmlns:a16="http://schemas.microsoft.com/office/drawing/2014/main" id="{ECA3A434-F8EB-4937-9707-88F728359DF7}"/>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20" name="直線矢印コネクタ 19">
              <a:extLst>
                <a:ext uri="{FF2B5EF4-FFF2-40B4-BE49-F238E27FC236}">
                  <a16:creationId xmlns:a16="http://schemas.microsoft.com/office/drawing/2014/main" id="{5513F3C8-F1C5-4C04-BC5C-EBC87C2311C0}"/>
                </a:ext>
              </a:extLst>
            </p:cNvPr>
            <p:cNvCxnSpPr>
              <a:cxnSpLocks/>
              <a:stCxn id="16" idx="6"/>
              <a:endCxn id="17"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2BC6E8A5-F643-4DCD-B4FA-DB73484C47C9}"/>
                </a:ext>
              </a:extLst>
            </p:cNvPr>
            <p:cNvCxnSpPr>
              <a:cxnSpLocks/>
              <a:stCxn id="17" idx="6"/>
              <a:endCxn id="18"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07C887D9-DC3F-46E4-896D-B02630305597}"/>
                </a:ext>
              </a:extLst>
            </p:cNvPr>
            <p:cNvCxnSpPr>
              <a:cxnSpLocks/>
              <a:stCxn id="18" idx="6"/>
              <a:endCxn id="19"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23" name="テキスト ボックス 22">
            <a:extLst>
              <a:ext uri="{FF2B5EF4-FFF2-40B4-BE49-F238E27FC236}">
                <a16:creationId xmlns:a16="http://schemas.microsoft.com/office/drawing/2014/main" id="{315995FC-D643-48E9-B6A6-FFDE7B68E0D9}"/>
              </a:ext>
            </a:extLst>
          </p:cNvPr>
          <p:cNvSpPr txBox="1"/>
          <p:nvPr/>
        </p:nvSpPr>
        <p:spPr>
          <a:xfrm>
            <a:off x="787400" y="6070600"/>
            <a:ext cx="184731" cy="369332"/>
          </a:xfrm>
          <a:prstGeom prst="rect">
            <a:avLst/>
          </a:prstGeom>
          <a:noFill/>
        </p:spPr>
        <p:txBody>
          <a:bodyPr wrap="none" rtlCol="0">
            <a:spAutoFit/>
          </a:bodyPr>
          <a:lstStyle/>
          <a:p>
            <a:endParaRPr kumimoji="1" lang="ja-JP" altLang="en-US" dirty="0"/>
          </a:p>
        </p:txBody>
      </p:sp>
      <p:pic>
        <p:nvPicPr>
          <p:cNvPr id="8" name="図 7">
            <a:extLst>
              <a:ext uri="{FF2B5EF4-FFF2-40B4-BE49-F238E27FC236}">
                <a16:creationId xmlns:a16="http://schemas.microsoft.com/office/drawing/2014/main" id="{07DC6730-0371-41FB-BAA6-B9FE2B6AAF2D}"/>
              </a:ext>
            </a:extLst>
          </p:cNvPr>
          <p:cNvPicPr>
            <a:picLocks noChangeAspect="1"/>
          </p:cNvPicPr>
          <p:nvPr/>
        </p:nvPicPr>
        <p:blipFill>
          <a:blip r:embed="rId4"/>
          <a:stretch>
            <a:fillRect/>
          </a:stretch>
        </p:blipFill>
        <p:spPr>
          <a:xfrm>
            <a:off x="2113423" y="2766264"/>
            <a:ext cx="5223510" cy="3899361"/>
          </a:xfrm>
          <a:prstGeom prst="rect">
            <a:avLst/>
          </a:prstGeom>
        </p:spPr>
      </p:pic>
      <p:sp>
        <p:nvSpPr>
          <p:cNvPr id="9" name="四角形: 角を丸くする 8">
            <a:extLst>
              <a:ext uri="{FF2B5EF4-FFF2-40B4-BE49-F238E27FC236}">
                <a16:creationId xmlns:a16="http://schemas.microsoft.com/office/drawing/2014/main" id="{65A9895F-D258-42C6-AE95-9C8723E78E7A}"/>
              </a:ext>
            </a:extLst>
          </p:cNvPr>
          <p:cNvSpPr/>
          <p:nvPr/>
        </p:nvSpPr>
        <p:spPr>
          <a:xfrm>
            <a:off x="2194560" y="4400550"/>
            <a:ext cx="1365608" cy="212479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86485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lstStyle/>
          <a:p>
            <a:r>
              <a:rPr lang="en-US" altLang="ja-JP" dirty="0"/>
              <a:t>(2) </a:t>
            </a:r>
            <a:r>
              <a:rPr lang="ja-JP" altLang="en-US" dirty="0"/>
              <a:t>データの作成</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424732"/>
          </a:xfrm>
        </p:spPr>
        <p:txBody>
          <a:bodyPr>
            <a:normAutofit/>
          </a:bodyPr>
          <a:lstStyle/>
          <a:p>
            <a:pPr>
              <a:lnSpc>
                <a:spcPct val="120000"/>
              </a:lnSpc>
            </a:pPr>
            <a:r>
              <a:rPr lang="ja-JP" altLang="en-US" dirty="0"/>
              <a:t>入手したデータを、「推奨データセット」に基づいたフォーマットに入力しましょう。</a:t>
            </a:r>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7" name="テキスト プレースホルダー 11">
            <a:extLst>
              <a:ext uri="{FF2B5EF4-FFF2-40B4-BE49-F238E27FC236}">
                <a16:creationId xmlns:a16="http://schemas.microsoft.com/office/drawing/2014/main" id="{C6CC92A3-DFE1-441C-B670-E72C22AF3735}"/>
              </a:ext>
            </a:extLst>
          </p:cNvPr>
          <p:cNvSpPr>
            <a:spLocks noGrp="1"/>
          </p:cNvSpPr>
          <p:nvPr>
            <p:ph type="body" sz="quarter" idx="15"/>
          </p:nvPr>
        </p:nvSpPr>
        <p:spPr>
          <a:xfrm>
            <a:off x="207960" y="1381327"/>
            <a:ext cx="8728077" cy="1281863"/>
          </a:xfrm>
        </p:spPr>
        <p:txBody>
          <a:bodyPr>
            <a:normAutofit/>
          </a:bodyPr>
          <a:lstStyle/>
          <a:p>
            <a:pPr marL="342900" indent="-342900">
              <a:buFont typeface="Wingdings" panose="05000000000000000000" pitchFamily="2" charset="2"/>
              <a:buChar char="n"/>
            </a:pPr>
            <a:r>
              <a:rPr lang="ja-JP" altLang="en-US" sz="1800" dirty="0"/>
              <a:t>オープンデータ研修（応用編）ポータルの「事前作業」の項目に</a:t>
            </a:r>
            <a:br>
              <a:rPr lang="ja-JP" altLang="en-US" sz="1800" dirty="0"/>
            </a:br>
            <a:r>
              <a:rPr lang="ja-JP" altLang="en-US" sz="1800" dirty="0"/>
              <a:t>基本編</a:t>
            </a:r>
            <a:r>
              <a:rPr lang="en-US" altLang="ja-JP" sz="1800" dirty="0"/>
              <a:t>14</a:t>
            </a:r>
            <a:r>
              <a:rPr lang="ja-JP" altLang="en-US" sz="1800" dirty="0"/>
              <a:t>種類と応用編「</a:t>
            </a:r>
            <a:r>
              <a:rPr lang="en-US" altLang="ja-JP" sz="1800" dirty="0"/>
              <a:t>A-1. </a:t>
            </a:r>
            <a:r>
              <a:rPr lang="ja-JP" altLang="en-US" sz="1800" dirty="0"/>
              <a:t>食品等営業許可・届出一覧」～「</a:t>
            </a:r>
            <a:r>
              <a:rPr lang="en-US" altLang="ja-JP" sz="1800" dirty="0"/>
              <a:t>A-3.</a:t>
            </a:r>
            <a:r>
              <a:rPr lang="zh-CN" altLang="en-US" sz="1800" dirty="0"/>
              <a:t>小中学校通学区域情報</a:t>
            </a:r>
            <a:r>
              <a:rPr lang="ja-JP" altLang="en-US" sz="1800" dirty="0"/>
              <a:t>」の変換手順を、データごとに掲載しています。これを参考にしてください。</a:t>
            </a:r>
            <a:br>
              <a:rPr lang="ja-JP" altLang="en-US" sz="1800" dirty="0"/>
            </a:br>
            <a:r>
              <a:rPr lang="en-US" altLang="ja-JP" sz="1800" dirty="0">
                <a:hlinkClick r:id="rId3"/>
              </a:rPr>
              <a:t>https://www.opendata-training.org/advanced/</a:t>
            </a:r>
            <a:endParaRPr lang="en-US" altLang="ja-JP" sz="1800" dirty="0"/>
          </a:p>
        </p:txBody>
      </p:sp>
      <p:grpSp>
        <p:nvGrpSpPr>
          <p:cNvPr id="15" name="グループ化 14">
            <a:extLst>
              <a:ext uri="{FF2B5EF4-FFF2-40B4-BE49-F238E27FC236}">
                <a16:creationId xmlns:a16="http://schemas.microsoft.com/office/drawing/2014/main" id="{E8F85ED7-C9A5-4991-8EDD-01931664C20A}"/>
              </a:ext>
            </a:extLst>
          </p:cNvPr>
          <p:cNvGrpSpPr>
            <a:grpSpLocks noChangeAspect="1"/>
          </p:cNvGrpSpPr>
          <p:nvPr/>
        </p:nvGrpSpPr>
        <p:grpSpPr>
          <a:xfrm>
            <a:off x="3560168" y="42268"/>
            <a:ext cx="3112163" cy="300320"/>
            <a:chOff x="4336030" y="332127"/>
            <a:chExt cx="4112078" cy="396810"/>
          </a:xfrm>
        </p:grpSpPr>
        <p:sp>
          <p:nvSpPr>
            <p:cNvPr id="16" name="楕円 15">
              <a:extLst>
                <a:ext uri="{FF2B5EF4-FFF2-40B4-BE49-F238E27FC236}">
                  <a16:creationId xmlns:a16="http://schemas.microsoft.com/office/drawing/2014/main" id="{BE18D8B0-E4A2-4CF2-81B6-297AEE146F9B}"/>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17" name="楕円 16">
              <a:extLst>
                <a:ext uri="{FF2B5EF4-FFF2-40B4-BE49-F238E27FC236}">
                  <a16:creationId xmlns:a16="http://schemas.microsoft.com/office/drawing/2014/main" id="{A5A614A2-7031-4AA1-8989-D8C62213E52A}"/>
                </a:ext>
              </a:extLst>
            </p:cNvPr>
            <p:cNvSpPr/>
            <p:nvPr/>
          </p:nvSpPr>
          <p:spPr>
            <a:xfrm>
              <a:off x="5437531" y="332270"/>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18" name="楕円 17">
              <a:extLst>
                <a:ext uri="{FF2B5EF4-FFF2-40B4-BE49-F238E27FC236}">
                  <a16:creationId xmlns:a16="http://schemas.microsoft.com/office/drawing/2014/main" id="{15FC3E83-BFB0-475C-B3A8-03E5310B458B}"/>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19" name="楕円 18">
              <a:extLst>
                <a:ext uri="{FF2B5EF4-FFF2-40B4-BE49-F238E27FC236}">
                  <a16:creationId xmlns:a16="http://schemas.microsoft.com/office/drawing/2014/main" id="{ECA3A434-F8EB-4937-9707-88F728359DF7}"/>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20" name="直線矢印コネクタ 19">
              <a:extLst>
                <a:ext uri="{FF2B5EF4-FFF2-40B4-BE49-F238E27FC236}">
                  <a16:creationId xmlns:a16="http://schemas.microsoft.com/office/drawing/2014/main" id="{5513F3C8-F1C5-4C04-BC5C-EBC87C2311C0}"/>
                </a:ext>
              </a:extLst>
            </p:cNvPr>
            <p:cNvCxnSpPr>
              <a:cxnSpLocks/>
              <a:stCxn id="16" idx="6"/>
              <a:endCxn id="17"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2BC6E8A5-F643-4DCD-B4FA-DB73484C47C9}"/>
                </a:ext>
              </a:extLst>
            </p:cNvPr>
            <p:cNvCxnSpPr>
              <a:cxnSpLocks/>
              <a:stCxn id="17" idx="6"/>
              <a:endCxn id="18"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07C887D9-DC3F-46E4-896D-B02630305597}"/>
                </a:ext>
              </a:extLst>
            </p:cNvPr>
            <p:cNvCxnSpPr>
              <a:cxnSpLocks/>
              <a:stCxn id="18" idx="6"/>
              <a:endCxn id="19"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pic>
        <p:nvPicPr>
          <p:cNvPr id="10" name="図 9" descr="テキスト, 手紙&#10;&#10;自動的に生成された説明">
            <a:extLst>
              <a:ext uri="{FF2B5EF4-FFF2-40B4-BE49-F238E27FC236}">
                <a16:creationId xmlns:a16="http://schemas.microsoft.com/office/drawing/2014/main" id="{575CDC0F-9010-4ED9-A68B-09A8819D1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316" y="3126594"/>
            <a:ext cx="3796221" cy="2847166"/>
          </a:xfrm>
          <a:prstGeom prst="rect">
            <a:avLst/>
          </a:prstGeom>
          <a:ln>
            <a:solidFill>
              <a:schemeClr val="tx1"/>
            </a:solidFill>
          </a:ln>
        </p:spPr>
      </p:pic>
      <p:pic>
        <p:nvPicPr>
          <p:cNvPr id="12" name="図 11" descr="テキスト&#10;&#10;自動的に生成された説明">
            <a:extLst>
              <a:ext uri="{FF2B5EF4-FFF2-40B4-BE49-F238E27FC236}">
                <a16:creationId xmlns:a16="http://schemas.microsoft.com/office/drawing/2014/main" id="{A7A8CF8B-65D8-4642-BFBA-44CAC2E24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220" y="3126594"/>
            <a:ext cx="3796221" cy="2847166"/>
          </a:xfrm>
          <a:prstGeom prst="rect">
            <a:avLst/>
          </a:prstGeom>
          <a:ln>
            <a:solidFill>
              <a:schemeClr val="tx1"/>
            </a:solidFill>
          </a:ln>
        </p:spPr>
      </p:pic>
      <p:sp>
        <p:nvSpPr>
          <p:cNvPr id="13" name="テキスト ボックス 12">
            <a:extLst>
              <a:ext uri="{FF2B5EF4-FFF2-40B4-BE49-F238E27FC236}">
                <a16:creationId xmlns:a16="http://schemas.microsoft.com/office/drawing/2014/main" id="{FC1BC416-3F6F-4E0B-8BBD-ED09C59B4380}"/>
              </a:ext>
            </a:extLst>
          </p:cNvPr>
          <p:cNvSpPr txBox="1"/>
          <p:nvPr/>
        </p:nvSpPr>
        <p:spPr>
          <a:xfrm>
            <a:off x="1671832" y="5973760"/>
            <a:ext cx="1531188" cy="307777"/>
          </a:xfrm>
          <a:prstGeom prst="rect">
            <a:avLst/>
          </a:prstGeom>
          <a:noFill/>
        </p:spPr>
        <p:txBody>
          <a:bodyPr wrap="none" rtlCol="0">
            <a:spAutoFit/>
          </a:bodyPr>
          <a:lstStyle/>
          <a:p>
            <a:r>
              <a:rPr kumimoji="1" lang="ja-JP" altLang="en-US" sz="1400" dirty="0"/>
              <a:t>変換手順書・表紙</a:t>
            </a:r>
          </a:p>
        </p:txBody>
      </p:sp>
      <p:sp>
        <p:nvSpPr>
          <p:cNvPr id="24" name="テキスト ボックス 23">
            <a:extLst>
              <a:ext uri="{FF2B5EF4-FFF2-40B4-BE49-F238E27FC236}">
                <a16:creationId xmlns:a16="http://schemas.microsoft.com/office/drawing/2014/main" id="{5C27297A-6AD8-433C-BAAA-98C5A3F945D3}"/>
              </a:ext>
            </a:extLst>
          </p:cNvPr>
          <p:cNvSpPr txBox="1"/>
          <p:nvPr/>
        </p:nvSpPr>
        <p:spPr>
          <a:xfrm>
            <a:off x="5906736" y="5973760"/>
            <a:ext cx="1531188" cy="307777"/>
          </a:xfrm>
          <a:prstGeom prst="rect">
            <a:avLst/>
          </a:prstGeom>
          <a:noFill/>
        </p:spPr>
        <p:txBody>
          <a:bodyPr wrap="none" rtlCol="0">
            <a:spAutoFit/>
          </a:bodyPr>
          <a:lstStyle/>
          <a:p>
            <a:r>
              <a:rPr kumimoji="1" lang="ja-JP" altLang="en-US" sz="1400" dirty="0"/>
              <a:t>変換手順書・目次</a:t>
            </a:r>
          </a:p>
        </p:txBody>
      </p:sp>
    </p:spTree>
    <p:extLst>
      <p:ext uri="{BB962C8B-B14F-4D97-AF65-F5344CB8AC3E}">
        <p14:creationId xmlns:p14="http://schemas.microsoft.com/office/powerpoint/2010/main" val="3319233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0" y="337966"/>
            <a:ext cx="7560840" cy="424732"/>
          </a:xfrm>
        </p:spPr>
        <p:txBody>
          <a:bodyPr>
            <a:normAutofit/>
          </a:bodyPr>
          <a:lstStyle/>
          <a:p>
            <a:r>
              <a:rPr lang="en-US" altLang="ja-JP" sz="2000" dirty="0"/>
              <a:t>(2) </a:t>
            </a:r>
            <a:r>
              <a:rPr lang="ja-JP" altLang="en-US" sz="2000" dirty="0"/>
              <a:t>補足</a:t>
            </a:r>
            <a:r>
              <a:rPr lang="en-US" altLang="ja-JP" sz="2000" dirty="0"/>
              <a:t>1: </a:t>
            </a:r>
            <a:r>
              <a:rPr lang="ja-JP" altLang="en-US" sz="2000" dirty="0"/>
              <a:t>「</a:t>
            </a:r>
            <a:r>
              <a:rPr lang="en-US" altLang="ja-JP" sz="2000" dirty="0"/>
              <a:t>B-4. </a:t>
            </a:r>
            <a:r>
              <a:rPr lang="ja-JP" altLang="en-US" sz="2000" dirty="0"/>
              <a:t>標準的なバス情報フォーマット」データの作成</a:t>
            </a:r>
            <a:endParaRPr kumimoji="1" lang="ja-JP" altLang="en-US" sz="2000"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424732"/>
          </a:xfrm>
        </p:spPr>
        <p:txBody>
          <a:bodyPr>
            <a:normAutofit/>
          </a:bodyPr>
          <a:lstStyle/>
          <a:p>
            <a:pPr>
              <a:lnSpc>
                <a:spcPct val="120000"/>
              </a:lnSpc>
            </a:pPr>
            <a:r>
              <a:rPr lang="ja-JP" altLang="en-US" sz="2000" dirty="0"/>
              <a:t>「</a:t>
            </a:r>
            <a:r>
              <a:rPr lang="en-US" altLang="ja-JP" sz="2000" dirty="0"/>
              <a:t>B-4. </a:t>
            </a:r>
            <a:r>
              <a:rPr lang="ja-JP" altLang="en-US" sz="2000" dirty="0"/>
              <a:t>標準的なバス情報フォーマット」データの作成方法を補足します。</a:t>
            </a:r>
            <a:endParaRPr lang="ja-JP" altLang="en-US" dirty="0"/>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7" name="テキスト プレースホルダー 11">
            <a:extLst>
              <a:ext uri="{FF2B5EF4-FFF2-40B4-BE49-F238E27FC236}">
                <a16:creationId xmlns:a16="http://schemas.microsoft.com/office/drawing/2014/main" id="{C6CC92A3-DFE1-441C-B670-E72C22AF3735}"/>
              </a:ext>
            </a:extLst>
          </p:cNvPr>
          <p:cNvSpPr>
            <a:spLocks noGrp="1"/>
          </p:cNvSpPr>
          <p:nvPr>
            <p:ph type="body" sz="quarter" idx="15"/>
          </p:nvPr>
        </p:nvSpPr>
        <p:spPr>
          <a:xfrm>
            <a:off x="207960" y="1381327"/>
            <a:ext cx="8728077" cy="2974773"/>
          </a:xfrm>
        </p:spPr>
        <p:txBody>
          <a:bodyPr>
            <a:normAutofit/>
          </a:bodyPr>
          <a:lstStyle/>
          <a:p>
            <a:pPr marL="342900" indent="-342900">
              <a:buFont typeface="Wingdings" panose="05000000000000000000" pitchFamily="2" charset="2"/>
              <a:buChar char="n"/>
            </a:pPr>
            <a:r>
              <a:rPr lang="ja-JP" altLang="en-US" sz="1800" dirty="0"/>
              <a:t>「</a:t>
            </a:r>
            <a:r>
              <a:rPr lang="en-US" altLang="ja-JP" sz="1800" dirty="0"/>
              <a:t>B-4.</a:t>
            </a:r>
            <a:r>
              <a:rPr lang="ja-JP" altLang="en-US" sz="1800" dirty="0"/>
              <a:t>標準的なバス情報フォーマット」については、以下のようなツールを利用できます。</a:t>
            </a:r>
          </a:p>
          <a:p>
            <a:pPr marL="971550" lvl="1" indent="-285750">
              <a:buFont typeface="Wingdings" panose="05000000000000000000" pitchFamily="2" charset="2"/>
              <a:buChar char="l"/>
            </a:pPr>
            <a:r>
              <a:rPr lang="ja-JP" altLang="en-US" sz="1600" dirty="0"/>
              <a:t>その筋屋</a:t>
            </a:r>
            <a:r>
              <a:rPr lang="en-US" altLang="ja-JP" sz="1600" dirty="0"/>
              <a:t>			</a:t>
            </a:r>
            <a:r>
              <a:rPr lang="en-US" altLang="ja-JP" sz="1400" dirty="0">
                <a:hlinkClick r:id="rId3"/>
              </a:rPr>
              <a:t>http://www.sinjidai.com/sujiya/</a:t>
            </a:r>
            <a:endParaRPr lang="en-US" altLang="ja-JP" sz="1400" dirty="0"/>
          </a:p>
          <a:p>
            <a:pPr marL="971550" lvl="1" indent="-285750">
              <a:buFont typeface="Wingdings" panose="05000000000000000000" pitchFamily="2" charset="2"/>
              <a:buChar char="l"/>
            </a:pPr>
            <a:r>
              <a:rPr lang="ja-JP" altLang="en-US" sz="1600" dirty="0"/>
              <a:t>見える化共通入力フォーマット</a:t>
            </a:r>
            <a:r>
              <a:rPr lang="en-US" altLang="ja-JP" sz="1600" dirty="0"/>
              <a:t>	</a:t>
            </a:r>
            <a:r>
              <a:rPr lang="en-US" altLang="ja-JP" sz="1400" dirty="0">
                <a:hlinkClick r:id="rId4"/>
              </a:rPr>
              <a:t>https://www.rosenzu.com/net/mieru/fm/</a:t>
            </a:r>
            <a:endParaRPr lang="en-US" altLang="ja-JP" sz="1400" dirty="0"/>
          </a:p>
          <a:p>
            <a:pPr marL="971550" lvl="1" indent="-285750">
              <a:buFont typeface="Wingdings" panose="05000000000000000000" pitchFamily="2" charset="2"/>
              <a:buChar char="l"/>
            </a:pPr>
            <a:r>
              <a:rPr lang="ja-JP" altLang="en-US" sz="1600" dirty="0"/>
              <a:t>西沢ツール		</a:t>
            </a:r>
            <a:r>
              <a:rPr lang="en-US" altLang="ja-JP" sz="1400" dirty="0">
                <a:hlinkClick r:id="rId5"/>
              </a:rPr>
              <a:t>https://home.csis.u-tokyo.ac.jp/~nishizawa/gtfs/</a:t>
            </a:r>
            <a:endParaRPr lang="ja-JP" altLang="en-US" sz="1600" dirty="0"/>
          </a:p>
          <a:p>
            <a:pPr lvl="1" indent="0">
              <a:buNone/>
            </a:pPr>
            <a:r>
              <a:rPr lang="ja-JP" altLang="en-US" sz="1400" dirty="0"/>
              <a:t>これらのツールの提供者等が、セミナーを開催していることもありますので、それに参加して情報を得ることも可能です。</a:t>
            </a:r>
          </a:p>
          <a:p>
            <a:pPr marL="342900" indent="-342900">
              <a:buFont typeface="Wingdings" panose="05000000000000000000" pitchFamily="2" charset="2"/>
              <a:buChar char="n"/>
            </a:pPr>
            <a:endParaRPr lang="ja-JP" altLang="en-US" sz="1800" dirty="0"/>
          </a:p>
          <a:p>
            <a:pPr marL="342900" indent="-342900">
              <a:buFont typeface="Wingdings" panose="05000000000000000000" pitchFamily="2" charset="2"/>
              <a:buChar char="n"/>
            </a:pPr>
            <a:r>
              <a:rPr lang="ja-JP" altLang="en-US" sz="1800" dirty="0"/>
              <a:t>以下のような方法で、データを作成することもできます。</a:t>
            </a:r>
          </a:p>
          <a:p>
            <a:pPr marL="971550" lvl="1" indent="-285750">
              <a:buFont typeface="Wingdings" panose="05000000000000000000" pitchFamily="2" charset="2"/>
              <a:buChar char="l"/>
            </a:pPr>
            <a:r>
              <a:rPr lang="ja-JP" altLang="en-US" sz="1600" dirty="0"/>
              <a:t>地元の大学等と連携する。</a:t>
            </a:r>
          </a:p>
          <a:p>
            <a:pPr marL="971550" lvl="1" indent="-285750">
              <a:buFont typeface="Wingdings" panose="05000000000000000000" pitchFamily="2" charset="2"/>
              <a:buChar char="l"/>
            </a:pPr>
            <a:r>
              <a:rPr lang="ja-JP" altLang="en-US" sz="1600" dirty="0"/>
              <a:t>民間事業者に委託する。</a:t>
            </a:r>
          </a:p>
          <a:p>
            <a:pPr marL="1143000" lvl="1" indent="-457200">
              <a:buFont typeface="Wingdings" panose="05000000000000000000" pitchFamily="2" charset="2"/>
              <a:buChar char="l"/>
            </a:pPr>
            <a:endParaRPr lang="ja-JP" altLang="en-US" sz="1600" dirty="0"/>
          </a:p>
        </p:txBody>
      </p:sp>
      <p:grpSp>
        <p:nvGrpSpPr>
          <p:cNvPr id="16" name="グループ化 15">
            <a:extLst>
              <a:ext uri="{FF2B5EF4-FFF2-40B4-BE49-F238E27FC236}">
                <a16:creationId xmlns:a16="http://schemas.microsoft.com/office/drawing/2014/main" id="{E8F2B3A3-CB0A-4FC6-97DD-B3FC2C4FF44F}"/>
              </a:ext>
            </a:extLst>
          </p:cNvPr>
          <p:cNvGrpSpPr>
            <a:grpSpLocks noChangeAspect="1"/>
          </p:cNvGrpSpPr>
          <p:nvPr/>
        </p:nvGrpSpPr>
        <p:grpSpPr>
          <a:xfrm>
            <a:off x="3560168" y="42268"/>
            <a:ext cx="3112163" cy="300320"/>
            <a:chOff x="4336030" y="332127"/>
            <a:chExt cx="4112078" cy="396810"/>
          </a:xfrm>
        </p:grpSpPr>
        <p:sp>
          <p:nvSpPr>
            <p:cNvPr id="17" name="楕円 16">
              <a:extLst>
                <a:ext uri="{FF2B5EF4-FFF2-40B4-BE49-F238E27FC236}">
                  <a16:creationId xmlns:a16="http://schemas.microsoft.com/office/drawing/2014/main" id="{C9E894AF-3329-4DD8-A2A1-0C5BAF94F843}"/>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18" name="楕円 17">
              <a:extLst>
                <a:ext uri="{FF2B5EF4-FFF2-40B4-BE49-F238E27FC236}">
                  <a16:creationId xmlns:a16="http://schemas.microsoft.com/office/drawing/2014/main" id="{1C574EDB-565D-4890-9DC4-9517F6C351D9}"/>
                </a:ext>
              </a:extLst>
            </p:cNvPr>
            <p:cNvSpPr/>
            <p:nvPr/>
          </p:nvSpPr>
          <p:spPr>
            <a:xfrm>
              <a:off x="5437531" y="332270"/>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19" name="楕円 18">
              <a:extLst>
                <a:ext uri="{FF2B5EF4-FFF2-40B4-BE49-F238E27FC236}">
                  <a16:creationId xmlns:a16="http://schemas.microsoft.com/office/drawing/2014/main" id="{93BC7CFB-8F02-4EB1-83DD-137A2CE646F4}"/>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20" name="楕円 19">
              <a:extLst>
                <a:ext uri="{FF2B5EF4-FFF2-40B4-BE49-F238E27FC236}">
                  <a16:creationId xmlns:a16="http://schemas.microsoft.com/office/drawing/2014/main" id="{E21BE40F-D4CD-4DAA-AC22-0AF07FCB9836}"/>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21" name="直線矢印コネクタ 20">
              <a:extLst>
                <a:ext uri="{FF2B5EF4-FFF2-40B4-BE49-F238E27FC236}">
                  <a16:creationId xmlns:a16="http://schemas.microsoft.com/office/drawing/2014/main" id="{96E4CCF4-AF61-4968-A19C-557FF3E0CE64}"/>
                </a:ext>
              </a:extLst>
            </p:cNvPr>
            <p:cNvCxnSpPr>
              <a:cxnSpLocks/>
              <a:stCxn id="17" idx="6"/>
              <a:endCxn id="18"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BF787E22-BC02-41DB-BB15-D7446A653C22}"/>
                </a:ext>
              </a:extLst>
            </p:cNvPr>
            <p:cNvCxnSpPr>
              <a:cxnSpLocks/>
              <a:stCxn id="18" idx="6"/>
              <a:endCxn id="19"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475586FE-EF4E-4239-B252-F4A55DE79EDD}"/>
                </a:ext>
              </a:extLst>
            </p:cNvPr>
            <p:cNvCxnSpPr>
              <a:cxnSpLocks/>
              <a:stCxn id="19" idx="6"/>
              <a:endCxn id="20"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19796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0" y="347178"/>
            <a:ext cx="7560840" cy="424732"/>
          </a:xfrm>
        </p:spPr>
        <p:txBody>
          <a:bodyPr>
            <a:normAutofit/>
          </a:bodyPr>
          <a:lstStyle/>
          <a:p>
            <a:r>
              <a:rPr lang="en-US" altLang="ja-JP" sz="2000" dirty="0"/>
              <a:t>(2) </a:t>
            </a:r>
            <a:r>
              <a:rPr lang="ja-JP" altLang="en-US" sz="2000" dirty="0"/>
              <a:t>補足</a:t>
            </a:r>
            <a:r>
              <a:rPr lang="en-US" altLang="ja-JP" sz="2000" dirty="0"/>
              <a:t>2: </a:t>
            </a:r>
            <a:r>
              <a:rPr lang="ja-JP" altLang="en-US" sz="2000" dirty="0"/>
              <a:t>サービス提供事業者の提案するフォーマットの利用</a:t>
            </a:r>
            <a:endParaRPr kumimoji="1" lang="ja-JP" altLang="en-US" sz="2000"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864862"/>
          </a:xfrm>
        </p:spPr>
        <p:txBody>
          <a:bodyPr>
            <a:normAutofit fontScale="92500" lnSpcReduction="10000"/>
          </a:bodyPr>
          <a:lstStyle/>
          <a:p>
            <a:pPr>
              <a:lnSpc>
                <a:spcPct val="120000"/>
              </a:lnSpc>
            </a:pPr>
            <a:r>
              <a:rPr lang="ja-JP" altLang="en-US" dirty="0"/>
              <a:t>「推奨データセット」を拡張したフォーマットを提案しているサービス提供事業者もあります。</a:t>
            </a:r>
          </a:p>
          <a:p>
            <a:pPr>
              <a:lnSpc>
                <a:spcPct val="120000"/>
              </a:lnSpc>
            </a:pPr>
            <a:r>
              <a:rPr lang="ja-JP" altLang="en-US" dirty="0"/>
              <a:t>そのフォーマットに準拠してデータを整備すると、サービス提供事業者と連携しやすくなります。</a:t>
            </a:r>
          </a:p>
          <a:p>
            <a:pPr>
              <a:lnSpc>
                <a:spcPct val="120000"/>
              </a:lnSpc>
            </a:pPr>
            <a:endParaRPr lang="ja-JP" altLang="en-US" dirty="0"/>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7" name="テキスト プレースホルダー 11">
            <a:extLst>
              <a:ext uri="{FF2B5EF4-FFF2-40B4-BE49-F238E27FC236}">
                <a16:creationId xmlns:a16="http://schemas.microsoft.com/office/drawing/2014/main" id="{C6CC92A3-DFE1-441C-B670-E72C22AF3735}"/>
              </a:ext>
            </a:extLst>
          </p:cNvPr>
          <p:cNvSpPr>
            <a:spLocks noGrp="1"/>
          </p:cNvSpPr>
          <p:nvPr>
            <p:ph type="body" sz="quarter" idx="15"/>
          </p:nvPr>
        </p:nvSpPr>
        <p:spPr>
          <a:xfrm>
            <a:off x="207960" y="1749102"/>
            <a:ext cx="8728077" cy="1143004"/>
          </a:xfrm>
        </p:spPr>
        <p:txBody>
          <a:bodyPr>
            <a:normAutofit/>
          </a:bodyPr>
          <a:lstStyle/>
          <a:p>
            <a:pPr marL="342900" indent="-342900">
              <a:buFont typeface="Wingdings" panose="05000000000000000000" pitchFamily="2" charset="2"/>
              <a:buChar char="n"/>
            </a:pPr>
            <a:r>
              <a:rPr lang="ja-JP" altLang="en-US" sz="1800" dirty="0"/>
              <a:t>子どもとお出かけ情報サイト「いこーよ」では、「推奨データセット」の「</a:t>
            </a:r>
            <a:r>
              <a:rPr lang="en-US" altLang="ja-JP" sz="1800" dirty="0"/>
              <a:t>6. </a:t>
            </a:r>
            <a:r>
              <a:rPr lang="ja-JP" altLang="en-US" sz="1800" dirty="0"/>
              <a:t>イベント一覧」</a:t>
            </a:r>
            <a:br>
              <a:rPr lang="ja-JP" altLang="en-US" sz="1800" dirty="0"/>
            </a:br>
            <a:r>
              <a:rPr lang="ja-JP" altLang="en-US" sz="1800" dirty="0"/>
              <a:t>「</a:t>
            </a:r>
            <a:r>
              <a:rPr lang="en-US" altLang="ja-JP" sz="1800" dirty="0"/>
              <a:t>12. </a:t>
            </a:r>
            <a:r>
              <a:rPr lang="ja-JP" altLang="en-US" sz="1800" dirty="0"/>
              <a:t>公共施設一覧」にある項目を拡張したフォーマットを提案しています。</a:t>
            </a:r>
          </a:p>
          <a:p>
            <a:pPr marL="971550" lvl="1" indent="-285750">
              <a:buFont typeface="Wingdings" panose="05000000000000000000" pitchFamily="2" charset="2"/>
              <a:buChar char="l"/>
            </a:pPr>
            <a:r>
              <a:rPr lang="ja-JP" altLang="en-US" sz="1600" dirty="0"/>
              <a:t>「いこーよ」からの提案</a:t>
            </a:r>
            <a:r>
              <a:rPr lang="en-US" altLang="ja-JP" sz="1600" dirty="0"/>
              <a:t>		</a:t>
            </a:r>
            <a:r>
              <a:rPr lang="en-US" altLang="ja-JP" sz="1400" dirty="0">
                <a:hlinkClick r:id="rId3"/>
              </a:rPr>
              <a:t>https://actindi.net/service/municipality/</a:t>
            </a:r>
            <a:endParaRPr lang="en-US" altLang="ja-JP" sz="1400" dirty="0"/>
          </a:p>
          <a:p>
            <a:pPr marL="342900" indent="-342900">
              <a:buFont typeface="Wingdings" panose="05000000000000000000" pitchFamily="2" charset="2"/>
              <a:buChar char="n"/>
            </a:pPr>
            <a:endParaRPr lang="ja-JP" altLang="en-US" sz="1800" dirty="0"/>
          </a:p>
          <a:p>
            <a:pPr marL="1143000" lvl="1" indent="-457200">
              <a:buFont typeface="Wingdings" panose="05000000000000000000" pitchFamily="2" charset="2"/>
              <a:buChar char="l"/>
            </a:pPr>
            <a:endParaRPr lang="ja-JP" altLang="en-US" sz="1600" dirty="0"/>
          </a:p>
        </p:txBody>
      </p:sp>
      <p:grpSp>
        <p:nvGrpSpPr>
          <p:cNvPr id="15" name="グループ化 14">
            <a:extLst>
              <a:ext uri="{FF2B5EF4-FFF2-40B4-BE49-F238E27FC236}">
                <a16:creationId xmlns:a16="http://schemas.microsoft.com/office/drawing/2014/main" id="{117565B3-88C1-4457-BB44-6450307DFA9C}"/>
              </a:ext>
            </a:extLst>
          </p:cNvPr>
          <p:cNvGrpSpPr>
            <a:grpSpLocks noChangeAspect="1"/>
          </p:cNvGrpSpPr>
          <p:nvPr/>
        </p:nvGrpSpPr>
        <p:grpSpPr>
          <a:xfrm>
            <a:off x="3560168" y="42268"/>
            <a:ext cx="3112163" cy="300320"/>
            <a:chOff x="4336030" y="332127"/>
            <a:chExt cx="4112078" cy="396810"/>
          </a:xfrm>
        </p:grpSpPr>
        <p:sp>
          <p:nvSpPr>
            <p:cNvPr id="24" name="楕円 23">
              <a:extLst>
                <a:ext uri="{FF2B5EF4-FFF2-40B4-BE49-F238E27FC236}">
                  <a16:creationId xmlns:a16="http://schemas.microsoft.com/office/drawing/2014/main" id="{957E8255-D5D0-4515-BB94-FA9844C41BB4}"/>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25" name="楕円 24">
              <a:extLst>
                <a:ext uri="{FF2B5EF4-FFF2-40B4-BE49-F238E27FC236}">
                  <a16:creationId xmlns:a16="http://schemas.microsoft.com/office/drawing/2014/main" id="{70E0C8CC-DA86-4C86-AA76-B941A620AF76}"/>
                </a:ext>
              </a:extLst>
            </p:cNvPr>
            <p:cNvSpPr/>
            <p:nvPr/>
          </p:nvSpPr>
          <p:spPr>
            <a:xfrm>
              <a:off x="5437531" y="332270"/>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26" name="楕円 25">
              <a:extLst>
                <a:ext uri="{FF2B5EF4-FFF2-40B4-BE49-F238E27FC236}">
                  <a16:creationId xmlns:a16="http://schemas.microsoft.com/office/drawing/2014/main" id="{E391A455-6F7A-47F7-84F5-DD51AB5AB0A8}"/>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27" name="楕円 26">
              <a:extLst>
                <a:ext uri="{FF2B5EF4-FFF2-40B4-BE49-F238E27FC236}">
                  <a16:creationId xmlns:a16="http://schemas.microsoft.com/office/drawing/2014/main" id="{355507DF-2F9E-441F-A4A7-B9C6D4C633B2}"/>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28" name="直線矢印コネクタ 27">
              <a:extLst>
                <a:ext uri="{FF2B5EF4-FFF2-40B4-BE49-F238E27FC236}">
                  <a16:creationId xmlns:a16="http://schemas.microsoft.com/office/drawing/2014/main" id="{49406086-CC94-42FF-9A44-F368A0BDDFD8}"/>
                </a:ext>
              </a:extLst>
            </p:cNvPr>
            <p:cNvCxnSpPr>
              <a:cxnSpLocks/>
              <a:stCxn id="24" idx="6"/>
              <a:endCxn id="25"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7762F43C-C093-4D01-B902-0CFA2E6BD8A4}"/>
                </a:ext>
              </a:extLst>
            </p:cNvPr>
            <p:cNvCxnSpPr>
              <a:cxnSpLocks/>
              <a:stCxn id="25" idx="6"/>
              <a:endCxn id="26"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44ECCA0A-1927-4F0F-B986-8CCC3861E8D4}"/>
                </a:ext>
              </a:extLst>
            </p:cNvPr>
            <p:cNvCxnSpPr>
              <a:cxnSpLocks/>
              <a:stCxn id="26" idx="6"/>
              <a:endCxn id="27"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48940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lstStyle/>
          <a:p>
            <a:r>
              <a:rPr lang="en-US" altLang="ja-JP" dirty="0"/>
              <a:t>(3) </a:t>
            </a:r>
            <a:r>
              <a:rPr lang="ja-JP" altLang="en-US" dirty="0"/>
              <a:t>データの公開</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424732"/>
          </a:xfrm>
        </p:spPr>
        <p:txBody>
          <a:bodyPr>
            <a:normAutofit/>
          </a:bodyPr>
          <a:lstStyle/>
          <a:p>
            <a:pPr>
              <a:lnSpc>
                <a:spcPct val="120000"/>
              </a:lnSpc>
            </a:pPr>
            <a:r>
              <a:rPr lang="ja-JP" altLang="en-US" dirty="0"/>
              <a:t>作成したデータを、オープンデータとして公開しましょう。</a:t>
            </a:r>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7" name="テキスト プレースホルダー 11">
            <a:extLst>
              <a:ext uri="{FF2B5EF4-FFF2-40B4-BE49-F238E27FC236}">
                <a16:creationId xmlns:a16="http://schemas.microsoft.com/office/drawing/2014/main" id="{C6CC92A3-DFE1-441C-B670-E72C22AF3735}"/>
              </a:ext>
            </a:extLst>
          </p:cNvPr>
          <p:cNvSpPr>
            <a:spLocks noGrp="1"/>
          </p:cNvSpPr>
          <p:nvPr>
            <p:ph type="body" sz="quarter" idx="15"/>
          </p:nvPr>
        </p:nvSpPr>
        <p:spPr>
          <a:xfrm>
            <a:off x="207960" y="1381327"/>
            <a:ext cx="8728077" cy="2571548"/>
          </a:xfrm>
        </p:spPr>
        <p:txBody>
          <a:bodyPr>
            <a:normAutofit/>
          </a:bodyPr>
          <a:lstStyle/>
          <a:p>
            <a:pPr marL="342900" indent="-342900">
              <a:buFont typeface="Wingdings" panose="05000000000000000000" pitchFamily="2" charset="2"/>
              <a:buChar char="n"/>
            </a:pPr>
            <a:r>
              <a:rPr lang="ja-JP" altLang="en-US" sz="1800" dirty="0"/>
              <a:t>データの公開方法は、これまでのオープンデータの公開方法と同じです。</a:t>
            </a:r>
          </a:p>
          <a:p>
            <a:pPr marL="1143000" lvl="1" indent="-457200">
              <a:buFont typeface="Wingdings" panose="05000000000000000000" pitchFamily="2" charset="2"/>
              <a:buChar char="l"/>
            </a:pPr>
            <a:r>
              <a:rPr lang="ja-JP" altLang="en-US" sz="1600" dirty="0"/>
              <a:t>ホームページをそのままオープンデータとして公開</a:t>
            </a:r>
          </a:p>
          <a:p>
            <a:pPr marL="1143000" lvl="1" indent="-457200">
              <a:buFont typeface="Wingdings" panose="05000000000000000000" pitchFamily="2" charset="2"/>
              <a:buChar char="l"/>
            </a:pPr>
            <a:r>
              <a:rPr lang="ja-JP" altLang="en-US" sz="1600" dirty="0"/>
              <a:t>ホームページにファイル一覧を掲載</a:t>
            </a:r>
          </a:p>
          <a:p>
            <a:pPr marL="1143000" lvl="1" indent="-457200">
              <a:buFont typeface="Wingdings" panose="05000000000000000000" pitchFamily="2" charset="2"/>
              <a:buChar char="l"/>
            </a:pPr>
            <a:r>
              <a:rPr lang="ja-JP" altLang="en-US" sz="1600" dirty="0"/>
              <a:t>データカタログサイトで公開</a:t>
            </a:r>
            <a:endParaRPr lang="ja-JP" altLang="en-US" sz="1800" dirty="0"/>
          </a:p>
          <a:p>
            <a:pPr marL="342900" indent="-342900">
              <a:buFont typeface="Wingdings" panose="05000000000000000000" pitchFamily="2" charset="2"/>
              <a:buChar char="n"/>
            </a:pPr>
            <a:r>
              <a:rPr lang="ja-JP" altLang="en-US" sz="1800" dirty="0"/>
              <a:t>データの種類によっては、データを集約している組織を利用して公開することも可能です。</a:t>
            </a:r>
          </a:p>
          <a:p>
            <a:pPr marL="1143000" lvl="1" indent="-457200">
              <a:buFont typeface="Wingdings" panose="05000000000000000000" pitchFamily="2" charset="2"/>
              <a:buChar char="l"/>
            </a:pPr>
            <a:endParaRPr lang="ja-JP" altLang="en-US" sz="2600" dirty="0"/>
          </a:p>
        </p:txBody>
      </p:sp>
      <p:grpSp>
        <p:nvGrpSpPr>
          <p:cNvPr id="15" name="グループ化 14">
            <a:extLst>
              <a:ext uri="{FF2B5EF4-FFF2-40B4-BE49-F238E27FC236}">
                <a16:creationId xmlns:a16="http://schemas.microsoft.com/office/drawing/2014/main" id="{F46B226A-EC8A-4A65-9A9E-5561CA52316D}"/>
              </a:ext>
            </a:extLst>
          </p:cNvPr>
          <p:cNvGrpSpPr>
            <a:grpSpLocks noChangeAspect="1"/>
          </p:cNvGrpSpPr>
          <p:nvPr/>
        </p:nvGrpSpPr>
        <p:grpSpPr>
          <a:xfrm>
            <a:off x="3560168" y="42268"/>
            <a:ext cx="3112163" cy="300320"/>
            <a:chOff x="4336030" y="332127"/>
            <a:chExt cx="4112078" cy="396810"/>
          </a:xfrm>
        </p:grpSpPr>
        <p:sp>
          <p:nvSpPr>
            <p:cNvPr id="24" name="楕円 23">
              <a:extLst>
                <a:ext uri="{FF2B5EF4-FFF2-40B4-BE49-F238E27FC236}">
                  <a16:creationId xmlns:a16="http://schemas.microsoft.com/office/drawing/2014/main" id="{B386FBFB-F9A9-44DE-BBE0-E8C548B1E7F1}"/>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25" name="楕円 24">
              <a:extLst>
                <a:ext uri="{FF2B5EF4-FFF2-40B4-BE49-F238E27FC236}">
                  <a16:creationId xmlns:a16="http://schemas.microsoft.com/office/drawing/2014/main" id="{77C5AA7E-C0BD-4586-BB50-F8A2191FD2F3}"/>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26" name="楕円 25">
              <a:extLst>
                <a:ext uri="{FF2B5EF4-FFF2-40B4-BE49-F238E27FC236}">
                  <a16:creationId xmlns:a16="http://schemas.microsoft.com/office/drawing/2014/main" id="{42FD71CB-A599-41BA-A4AE-9D7AAB8CFED2}"/>
                </a:ext>
              </a:extLst>
            </p:cNvPr>
            <p:cNvSpPr/>
            <p:nvPr/>
          </p:nvSpPr>
          <p:spPr>
            <a:xfrm>
              <a:off x="6488542" y="332127"/>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27" name="楕円 26">
              <a:extLst>
                <a:ext uri="{FF2B5EF4-FFF2-40B4-BE49-F238E27FC236}">
                  <a16:creationId xmlns:a16="http://schemas.microsoft.com/office/drawing/2014/main" id="{AE715C20-BF53-4C0E-9E8E-04C7B8256144}"/>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28" name="直線矢印コネクタ 27">
              <a:extLst>
                <a:ext uri="{FF2B5EF4-FFF2-40B4-BE49-F238E27FC236}">
                  <a16:creationId xmlns:a16="http://schemas.microsoft.com/office/drawing/2014/main" id="{A45C8572-8C65-47F3-8D50-539A4EF486CB}"/>
                </a:ext>
              </a:extLst>
            </p:cNvPr>
            <p:cNvCxnSpPr>
              <a:cxnSpLocks/>
              <a:stCxn id="24" idx="6"/>
              <a:endCxn id="25"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3F5D39C5-CFB5-49A8-97AD-995678BB2305}"/>
                </a:ext>
              </a:extLst>
            </p:cNvPr>
            <p:cNvCxnSpPr>
              <a:cxnSpLocks/>
              <a:stCxn id="25" idx="6"/>
              <a:endCxn id="26"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78A924F2-4709-4801-980D-8ED433148EB4}"/>
                </a:ext>
              </a:extLst>
            </p:cNvPr>
            <p:cNvCxnSpPr>
              <a:cxnSpLocks/>
              <a:stCxn id="26" idx="6"/>
              <a:endCxn id="27"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96994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rmAutofit/>
          </a:bodyPr>
          <a:lstStyle/>
          <a:p>
            <a:r>
              <a:rPr lang="en-US" altLang="ja-JP" sz="2100" dirty="0"/>
              <a:t>(3-1) </a:t>
            </a:r>
            <a:r>
              <a:rPr lang="ja-JP" altLang="en-US" sz="2100" dirty="0"/>
              <a:t>ホームページをオープンデータとして公開</a:t>
            </a:r>
            <a:endParaRPr kumimoji="1" lang="ja-JP" altLang="en-US" sz="2100"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424732"/>
          </a:xfrm>
        </p:spPr>
        <p:txBody>
          <a:bodyPr>
            <a:normAutofit/>
          </a:bodyPr>
          <a:lstStyle/>
          <a:p>
            <a:pPr>
              <a:lnSpc>
                <a:spcPct val="120000"/>
              </a:lnSpc>
            </a:pPr>
            <a:r>
              <a:rPr lang="ja-JP" altLang="en-US" dirty="0"/>
              <a:t>ホームページをそのままオープンデータとして公開している例です。</a:t>
            </a:r>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pic>
        <p:nvPicPr>
          <p:cNvPr id="2" name="図 1" descr="パソコンの画面&#10;&#10;自動的に生成された説明">
            <a:extLst>
              <a:ext uri="{FF2B5EF4-FFF2-40B4-BE49-F238E27FC236}">
                <a16:creationId xmlns:a16="http://schemas.microsoft.com/office/drawing/2014/main" id="{62BCAB20-036F-476A-9F22-44CF40700FB8}"/>
              </a:ext>
            </a:extLst>
          </p:cNvPr>
          <p:cNvPicPr>
            <a:picLocks noChangeAspect="1"/>
          </p:cNvPicPr>
          <p:nvPr/>
        </p:nvPicPr>
        <p:blipFill>
          <a:blip r:embed="rId3"/>
          <a:stretch>
            <a:fillRect/>
          </a:stretch>
        </p:blipFill>
        <p:spPr>
          <a:xfrm>
            <a:off x="1560966" y="1676883"/>
            <a:ext cx="6022067" cy="4017353"/>
          </a:xfrm>
          <a:prstGeom prst="rect">
            <a:avLst/>
          </a:prstGeom>
        </p:spPr>
      </p:pic>
      <p:sp>
        <p:nvSpPr>
          <p:cNvPr id="18" name="テキスト ボックス 17">
            <a:extLst>
              <a:ext uri="{FF2B5EF4-FFF2-40B4-BE49-F238E27FC236}">
                <a16:creationId xmlns:a16="http://schemas.microsoft.com/office/drawing/2014/main" id="{080B9453-E9C1-4806-AA12-5071116DA9DC}"/>
              </a:ext>
            </a:extLst>
          </p:cNvPr>
          <p:cNvSpPr txBox="1"/>
          <p:nvPr/>
        </p:nvSpPr>
        <p:spPr>
          <a:xfrm>
            <a:off x="2104922" y="6062148"/>
            <a:ext cx="4650696" cy="461665"/>
          </a:xfrm>
          <a:prstGeom prst="rect">
            <a:avLst/>
          </a:prstGeom>
          <a:noFill/>
        </p:spPr>
        <p:txBody>
          <a:bodyPr wrap="none" rtlCol="0">
            <a:spAutoFit/>
          </a:bodyPr>
          <a:lstStyle/>
          <a:p>
            <a:pPr algn="ctr"/>
            <a:r>
              <a:rPr kumimoji="1" lang="ja-JP" altLang="en-US" sz="1200" dirty="0">
                <a:latin typeface="+mn-ea"/>
                <a:ea typeface="+mn-ea"/>
                <a:cs typeface="ヒラギノ角ゴ ProN W6"/>
              </a:rPr>
              <a:t>出所</a:t>
            </a:r>
            <a:r>
              <a:rPr kumimoji="1" lang="en-US" altLang="ja-JP" sz="1200" dirty="0">
                <a:latin typeface="+mn-ea"/>
                <a:ea typeface="+mn-ea"/>
                <a:cs typeface="ヒラギノ角ゴ ProN W6"/>
              </a:rPr>
              <a:t>: </a:t>
            </a:r>
            <a:r>
              <a:rPr kumimoji="1" lang="ja-JP" altLang="en-US" sz="1200" dirty="0">
                <a:latin typeface="+mn-ea"/>
                <a:ea typeface="+mn-ea"/>
                <a:cs typeface="ヒラギノ角ゴ ProN W6"/>
              </a:rPr>
              <a:t>名古屋市ホームページ</a:t>
            </a:r>
            <a:endParaRPr kumimoji="1" lang="en-US" altLang="ja-JP" sz="1200" dirty="0">
              <a:latin typeface="+mn-ea"/>
              <a:ea typeface="+mn-ea"/>
              <a:cs typeface="ヒラギノ角ゴ ProN W6"/>
            </a:endParaRPr>
          </a:p>
          <a:p>
            <a:pPr algn="ctr"/>
            <a:r>
              <a:rPr kumimoji="1" lang="en-US" altLang="ja-JP" sz="1200" dirty="0">
                <a:latin typeface="+mn-ea"/>
                <a:ea typeface="+mn-ea"/>
                <a:cs typeface="ヒラギノ角ゴ ProN W6"/>
              </a:rPr>
              <a:t>http://www.city.nagoya.jp/kankyo/page/0000076878.html</a:t>
            </a:r>
            <a:endParaRPr kumimoji="1" lang="ja-JP" altLang="en-US" sz="1200" dirty="0">
              <a:latin typeface="+mn-ea"/>
              <a:ea typeface="+mn-ea"/>
              <a:cs typeface="ヒラギノ角ゴ ProN W6"/>
            </a:endParaRPr>
          </a:p>
        </p:txBody>
      </p:sp>
      <p:grpSp>
        <p:nvGrpSpPr>
          <p:cNvPr id="25" name="グループ化 24">
            <a:extLst>
              <a:ext uri="{FF2B5EF4-FFF2-40B4-BE49-F238E27FC236}">
                <a16:creationId xmlns:a16="http://schemas.microsoft.com/office/drawing/2014/main" id="{AF49E273-12D3-4C15-BD95-CD2D75846040}"/>
              </a:ext>
            </a:extLst>
          </p:cNvPr>
          <p:cNvGrpSpPr>
            <a:grpSpLocks noChangeAspect="1"/>
          </p:cNvGrpSpPr>
          <p:nvPr/>
        </p:nvGrpSpPr>
        <p:grpSpPr>
          <a:xfrm>
            <a:off x="3560168" y="42268"/>
            <a:ext cx="3112163" cy="300320"/>
            <a:chOff x="4336030" y="332127"/>
            <a:chExt cx="4112078" cy="396810"/>
          </a:xfrm>
        </p:grpSpPr>
        <p:sp>
          <p:nvSpPr>
            <p:cNvPr id="26" name="楕円 25">
              <a:extLst>
                <a:ext uri="{FF2B5EF4-FFF2-40B4-BE49-F238E27FC236}">
                  <a16:creationId xmlns:a16="http://schemas.microsoft.com/office/drawing/2014/main" id="{AEEECD8F-11E5-4540-A6B8-EAAA72ECD4A4}"/>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27" name="楕円 26">
              <a:extLst>
                <a:ext uri="{FF2B5EF4-FFF2-40B4-BE49-F238E27FC236}">
                  <a16:creationId xmlns:a16="http://schemas.microsoft.com/office/drawing/2014/main" id="{1E5C97B5-8A7F-40FF-8A55-5976CD2C9877}"/>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28" name="楕円 27">
              <a:extLst>
                <a:ext uri="{FF2B5EF4-FFF2-40B4-BE49-F238E27FC236}">
                  <a16:creationId xmlns:a16="http://schemas.microsoft.com/office/drawing/2014/main" id="{E2469DBF-A05E-4B32-92AB-D401C4441CA5}"/>
                </a:ext>
              </a:extLst>
            </p:cNvPr>
            <p:cNvSpPr/>
            <p:nvPr/>
          </p:nvSpPr>
          <p:spPr>
            <a:xfrm>
              <a:off x="6488542" y="332127"/>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29" name="楕円 28">
              <a:extLst>
                <a:ext uri="{FF2B5EF4-FFF2-40B4-BE49-F238E27FC236}">
                  <a16:creationId xmlns:a16="http://schemas.microsoft.com/office/drawing/2014/main" id="{F761A827-7505-4647-AE67-09E53CADE3A2}"/>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30" name="直線矢印コネクタ 29">
              <a:extLst>
                <a:ext uri="{FF2B5EF4-FFF2-40B4-BE49-F238E27FC236}">
                  <a16:creationId xmlns:a16="http://schemas.microsoft.com/office/drawing/2014/main" id="{B4118EBA-D61D-4FE5-88F9-EE172822CB53}"/>
                </a:ext>
              </a:extLst>
            </p:cNvPr>
            <p:cNvCxnSpPr>
              <a:cxnSpLocks/>
              <a:stCxn id="26" idx="6"/>
              <a:endCxn id="27"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69925F80-BC9D-4760-8993-84269FEB69EC}"/>
                </a:ext>
              </a:extLst>
            </p:cNvPr>
            <p:cNvCxnSpPr>
              <a:cxnSpLocks/>
              <a:stCxn id="27" idx="6"/>
              <a:endCxn id="28"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A3C197B4-C5D3-4EB3-B297-C2B903A9F878}"/>
                </a:ext>
              </a:extLst>
            </p:cNvPr>
            <p:cNvCxnSpPr>
              <a:cxnSpLocks/>
              <a:stCxn id="28" idx="6"/>
              <a:endCxn id="29"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32924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rmAutofit/>
          </a:bodyPr>
          <a:lstStyle/>
          <a:p>
            <a:r>
              <a:rPr lang="en-US" altLang="ja-JP" sz="2100" dirty="0"/>
              <a:t>(3-2) </a:t>
            </a:r>
            <a:r>
              <a:rPr lang="ja-JP" altLang="en-US" sz="2100" dirty="0"/>
              <a:t>ホームページにファイル一覧を公開</a:t>
            </a:r>
            <a:endParaRPr kumimoji="1" lang="ja-JP" altLang="en-US" sz="2100"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424732"/>
          </a:xfrm>
        </p:spPr>
        <p:txBody>
          <a:bodyPr>
            <a:normAutofit/>
          </a:bodyPr>
          <a:lstStyle/>
          <a:p>
            <a:pPr>
              <a:lnSpc>
                <a:spcPct val="120000"/>
              </a:lnSpc>
            </a:pPr>
            <a:r>
              <a:rPr kumimoji="1" lang="ja-JP" altLang="en-US" sz="2000" dirty="0">
                <a:latin typeface="+mn-ea"/>
                <a:ea typeface="+mn-ea"/>
                <a:cs typeface="ヒラギノ角ゴ ProN W6"/>
              </a:rPr>
              <a:t>ホームページにファイル一覧を掲載している例です。</a:t>
            </a:r>
            <a:endParaRPr lang="ja-JP" altLang="en-US" dirty="0"/>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18" name="テキスト ボックス 17">
            <a:extLst>
              <a:ext uri="{FF2B5EF4-FFF2-40B4-BE49-F238E27FC236}">
                <a16:creationId xmlns:a16="http://schemas.microsoft.com/office/drawing/2014/main" id="{080B9453-E9C1-4806-AA12-5071116DA9DC}"/>
              </a:ext>
            </a:extLst>
          </p:cNvPr>
          <p:cNvSpPr txBox="1"/>
          <p:nvPr/>
        </p:nvSpPr>
        <p:spPr>
          <a:xfrm>
            <a:off x="2237989" y="6181506"/>
            <a:ext cx="4341701" cy="646331"/>
          </a:xfrm>
          <a:prstGeom prst="rect">
            <a:avLst/>
          </a:prstGeom>
          <a:noFill/>
        </p:spPr>
        <p:txBody>
          <a:bodyPr wrap="none" rtlCol="0">
            <a:spAutoFit/>
          </a:bodyPr>
          <a:lstStyle/>
          <a:p>
            <a:pPr algn="ctr"/>
            <a:endParaRPr kumimoji="1" lang="ja-JP" altLang="en-US" sz="1200" dirty="0">
              <a:latin typeface="+mn-ea"/>
              <a:ea typeface="+mn-ea"/>
              <a:cs typeface="ヒラギノ角ゴ ProN W6"/>
            </a:endParaRPr>
          </a:p>
          <a:p>
            <a:pPr algn="ctr"/>
            <a:r>
              <a:rPr kumimoji="1" lang="ja-JP" altLang="en-US" sz="1200" dirty="0">
                <a:latin typeface="+mn-ea"/>
                <a:ea typeface="+mn-ea"/>
                <a:cs typeface="ヒラギノ角ゴ ProN W6"/>
              </a:rPr>
              <a:t>出所</a:t>
            </a:r>
            <a:r>
              <a:rPr kumimoji="1" lang="en-US" altLang="ja-JP" sz="1200" dirty="0">
                <a:latin typeface="+mn-ea"/>
                <a:ea typeface="+mn-ea"/>
                <a:cs typeface="ヒラギノ角ゴ ProN W6"/>
              </a:rPr>
              <a:t>: </a:t>
            </a:r>
            <a:r>
              <a:rPr kumimoji="1" lang="ja-JP" altLang="en-US" sz="1200" dirty="0">
                <a:latin typeface="+mn-ea"/>
                <a:ea typeface="+mn-ea"/>
                <a:cs typeface="ヒラギノ角ゴ ProN W6"/>
              </a:rPr>
              <a:t>鹿児島市ホームページ</a:t>
            </a:r>
          </a:p>
          <a:p>
            <a:pPr algn="ctr"/>
            <a:r>
              <a:rPr kumimoji="1" lang="en-US" altLang="ja-JP" sz="1200" dirty="0">
                <a:latin typeface="+mn-ea"/>
                <a:ea typeface="+mn-ea"/>
                <a:cs typeface="ヒラギノ角ゴ ProN W6"/>
              </a:rPr>
              <a:t>http://www.city.kagoshima.lg.jp/jousys/opendata.html</a:t>
            </a:r>
          </a:p>
        </p:txBody>
      </p:sp>
      <p:pic>
        <p:nvPicPr>
          <p:cNvPr id="16" name="コンテンツ プレースホルダー 5" descr="スクリーンショットの画面&#10;&#10;自動的に生成された説明">
            <a:extLst>
              <a:ext uri="{FF2B5EF4-FFF2-40B4-BE49-F238E27FC236}">
                <a16:creationId xmlns:a16="http://schemas.microsoft.com/office/drawing/2014/main" id="{C27E94AA-A9C0-411D-8486-4CADD8AC9CC6}"/>
              </a:ext>
            </a:extLst>
          </p:cNvPr>
          <p:cNvPicPr>
            <a:picLocks noChangeAspect="1"/>
          </p:cNvPicPr>
          <p:nvPr/>
        </p:nvPicPr>
        <p:blipFill>
          <a:blip r:embed="rId3"/>
          <a:stretch>
            <a:fillRect/>
          </a:stretch>
        </p:blipFill>
        <p:spPr>
          <a:xfrm>
            <a:off x="2237989" y="1878416"/>
            <a:ext cx="4668018" cy="4356817"/>
          </a:xfrm>
          <a:prstGeom prst="rect">
            <a:avLst/>
          </a:prstGeom>
        </p:spPr>
      </p:pic>
      <p:grpSp>
        <p:nvGrpSpPr>
          <p:cNvPr id="26" name="グループ化 25">
            <a:extLst>
              <a:ext uri="{FF2B5EF4-FFF2-40B4-BE49-F238E27FC236}">
                <a16:creationId xmlns:a16="http://schemas.microsoft.com/office/drawing/2014/main" id="{3E2DFDD5-475E-4959-A68E-D288E5D8C2F6}"/>
              </a:ext>
            </a:extLst>
          </p:cNvPr>
          <p:cNvGrpSpPr>
            <a:grpSpLocks noChangeAspect="1"/>
          </p:cNvGrpSpPr>
          <p:nvPr/>
        </p:nvGrpSpPr>
        <p:grpSpPr>
          <a:xfrm>
            <a:off x="3560168" y="42268"/>
            <a:ext cx="3112163" cy="300320"/>
            <a:chOff x="4336030" y="332127"/>
            <a:chExt cx="4112078" cy="396810"/>
          </a:xfrm>
        </p:grpSpPr>
        <p:sp>
          <p:nvSpPr>
            <p:cNvPr id="27" name="楕円 26">
              <a:extLst>
                <a:ext uri="{FF2B5EF4-FFF2-40B4-BE49-F238E27FC236}">
                  <a16:creationId xmlns:a16="http://schemas.microsoft.com/office/drawing/2014/main" id="{FB247C3D-0B7B-410B-9180-61878DF6891D}"/>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28" name="楕円 27">
              <a:extLst>
                <a:ext uri="{FF2B5EF4-FFF2-40B4-BE49-F238E27FC236}">
                  <a16:creationId xmlns:a16="http://schemas.microsoft.com/office/drawing/2014/main" id="{58341345-78A7-4F6F-9DCD-EAA82DBA3DB4}"/>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29" name="楕円 28">
              <a:extLst>
                <a:ext uri="{FF2B5EF4-FFF2-40B4-BE49-F238E27FC236}">
                  <a16:creationId xmlns:a16="http://schemas.microsoft.com/office/drawing/2014/main" id="{4535A927-04A0-4927-A83F-5FB671F4CED1}"/>
                </a:ext>
              </a:extLst>
            </p:cNvPr>
            <p:cNvSpPr/>
            <p:nvPr/>
          </p:nvSpPr>
          <p:spPr>
            <a:xfrm>
              <a:off x="6488542" y="332127"/>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30" name="楕円 29">
              <a:extLst>
                <a:ext uri="{FF2B5EF4-FFF2-40B4-BE49-F238E27FC236}">
                  <a16:creationId xmlns:a16="http://schemas.microsoft.com/office/drawing/2014/main" id="{2C49EA4B-1F29-460C-ABBE-38352EDED178}"/>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31" name="直線矢印コネクタ 30">
              <a:extLst>
                <a:ext uri="{FF2B5EF4-FFF2-40B4-BE49-F238E27FC236}">
                  <a16:creationId xmlns:a16="http://schemas.microsoft.com/office/drawing/2014/main" id="{ED02643F-DB58-4691-AE56-375A4FFAB6C3}"/>
                </a:ext>
              </a:extLst>
            </p:cNvPr>
            <p:cNvCxnSpPr>
              <a:cxnSpLocks/>
              <a:stCxn id="27" idx="6"/>
              <a:endCxn id="28"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44FD053C-7A07-4271-8243-93B882539E1E}"/>
                </a:ext>
              </a:extLst>
            </p:cNvPr>
            <p:cNvCxnSpPr>
              <a:cxnSpLocks/>
              <a:stCxn id="28" idx="6"/>
              <a:endCxn id="29"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32">
              <a:extLst>
                <a:ext uri="{FF2B5EF4-FFF2-40B4-BE49-F238E27FC236}">
                  <a16:creationId xmlns:a16="http://schemas.microsoft.com/office/drawing/2014/main" id="{C0EF1C16-8D4E-4ECA-82D4-E695EE30E550}"/>
                </a:ext>
              </a:extLst>
            </p:cNvPr>
            <p:cNvCxnSpPr>
              <a:cxnSpLocks/>
              <a:stCxn id="29" idx="6"/>
              <a:endCxn id="30"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45452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rmAutofit/>
          </a:bodyPr>
          <a:lstStyle/>
          <a:p>
            <a:r>
              <a:rPr lang="en-US" altLang="ja-JP" sz="2100" dirty="0"/>
              <a:t>(3-3) </a:t>
            </a:r>
            <a:r>
              <a:rPr lang="ja-JP" altLang="en-US" sz="2100" dirty="0"/>
              <a:t>オープンデータカタログサイトで公開</a:t>
            </a:r>
            <a:endParaRPr kumimoji="1" lang="ja-JP" altLang="en-US" sz="2100"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40"/>
            <a:ext cx="8728075" cy="424732"/>
          </a:xfrm>
        </p:spPr>
        <p:txBody>
          <a:bodyPr>
            <a:normAutofit/>
          </a:bodyPr>
          <a:lstStyle/>
          <a:p>
            <a:pPr>
              <a:lnSpc>
                <a:spcPct val="120000"/>
              </a:lnSpc>
            </a:pPr>
            <a:r>
              <a:rPr lang="ja-JP" altLang="en-US" dirty="0"/>
              <a:t>オープンデータカタログサイトを利用して公開している例です。</a:t>
            </a:r>
          </a:p>
        </p:txBody>
      </p:sp>
      <p:sp>
        <p:nvSpPr>
          <p:cNvPr id="6" name="テキスト プレースホルダー 4">
            <a:extLst>
              <a:ext uri="{FF2B5EF4-FFF2-40B4-BE49-F238E27FC236}">
                <a16:creationId xmlns:a16="http://schemas.microsoft.com/office/drawing/2014/main" id="{4506EF49-FB79-463F-B619-C57DFD99E7AF}"/>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18" name="テキスト ボックス 17">
            <a:extLst>
              <a:ext uri="{FF2B5EF4-FFF2-40B4-BE49-F238E27FC236}">
                <a16:creationId xmlns:a16="http://schemas.microsoft.com/office/drawing/2014/main" id="{080B9453-E9C1-4806-AA12-5071116DA9DC}"/>
              </a:ext>
            </a:extLst>
          </p:cNvPr>
          <p:cNvSpPr txBox="1"/>
          <p:nvPr/>
        </p:nvSpPr>
        <p:spPr>
          <a:xfrm>
            <a:off x="2287906" y="6181506"/>
            <a:ext cx="4241867" cy="461665"/>
          </a:xfrm>
          <a:prstGeom prst="rect">
            <a:avLst/>
          </a:prstGeom>
          <a:noFill/>
        </p:spPr>
        <p:txBody>
          <a:bodyPr wrap="none" rtlCol="0">
            <a:spAutoFit/>
          </a:bodyPr>
          <a:lstStyle/>
          <a:p>
            <a:pPr algn="ctr"/>
            <a:r>
              <a:rPr kumimoji="1" lang="ja-JP" altLang="en-US" sz="1200" dirty="0">
                <a:latin typeface="+mn-ea"/>
                <a:ea typeface="+mn-ea"/>
                <a:cs typeface="ヒラギノ角ゴ ProN W6"/>
              </a:rPr>
              <a:t>出所</a:t>
            </a:r>
            <a:r>
              <a:rPr kumimoji="1" lang="en-US" altLang="ja-JP" sz="1200" dirty="0">
                <a:latin typeface="+mn-ea"/>
                <a:ea typeface="+mn-ea"/>
                <a:cs typeface="ヒラギノ角ゴ ProN W6"/>
              </a:rPr>
              <a:t>: </a:t>
            </a:r>
            <a:r>
              <a:rPr kumimoji="1" lang="ja-JP" altLang="en-US" sz="1200" dirty="0">
                <a:latin typeface="+mn-ea"/>
                <a:ea typeface="+mn-ea"/>
                <a:cs typeface="ヒラギノ角ゴ ProN W6"/>
              </a:rPr>
              <a:t>福岡市オープンデータカタログサイト</a:t>
            </a:r>
          </a:p>
          <a:p>
            <a:pPr algn="ctr"/>
            <a:r>
              <a:rPr kumimoji="1" lang="en-US" altLang="ja-JP" sz="1200" dirty="0">
                <a:latin typeface="+mn-ea"/>
                <a:ea typeface="+mn-ea"/>
                <a:cs typeface="ヒラギノ角ゴ ProN W6"/>
              </a:rPr>
              <a:t>https://www.open-governmentdata.org/fukuoka-city/</a:t>
            </a:r>
          </a:p>
        </p:txBody>
      </p:sp>
      <p:pic>
        <p:nvPicPr>
          <p:cNvPr id="17" name="コンテンツ プレースホルダー 8" descr="スクリーンショットの画面&#10;&#10;自動的に生成された説明">
            <a:extLst>
              <a:ext uri="{FF2B5EF4-FFF2-40B4-BE49-F238E27FC236}">
                <a16:creationId xmlns:a16="http://schemas.microsoft.com/office/drawing/2014/main" id="{D3E8AD4E-1C52-4589-9786-65ABA095FF31}"/>
              </a:ext>
            </a:extLst>
          </p:cNvPr>
          <p:cNvPicPr>
            <a:picLocks noChangeAspect="1"/>
          </p:cNvPicPr>
          <p:nvPr/>
        </p:nvPicPr>
        <p:blipFill>
          <a:blip r:embed="rId3"/>
          <a:stretch>
            <a:fillRect/>
          </a:stretch>
        </p:blipFill>
        <p:spPr>
          <a:xfrm>
            <a:off x="904554" y="1907544"/>
            <a:ext cx="7334888" cy="4019227"/>
          </a:xfrm>
          <a:prstGeom prst="rect">
            <a:avLst/>
          </a:prstGeom>
        </p:spPr>
      </p:pic>
      <p:grpSp>
        <p:nvGrpSpPr>
          <p:cNvPr id="26" name="グループ化 25">
            <a:extLst>
              <a:ext uri="{FF2B5EF4-FFF2-40B4-BE49-F238E27FC236}">
                <a16:creationId xmlns:a16="http://schemas.microsoft.com/office/drawing/2014/main" id="{22CDD55B-244F-4CEC-8F57-F6DB36F589EE}"/>
              </a:ext>
            </a:extLst>
          </p:cNvPr>
          <p:cNvGrpSpPr>
            <a:grpSpLocks noChangeAspect="1"/>
          </p:cNvGrpSpPr>
          <p:nvPr/>
        </p:nvGrpSpPr>
        <p:grpSpPr>
          <a:xfrm>
            <a:off x="3560168" y="42268"/>
            <a:ext cx="3112163" cy="300320"/>
            <a:chOff x="4336030" y="332127"/>
            <a:chExt cx="4112078" cy="396810"/>
          </a:xfrm>
        </p:grpSpPr>
        <p:sp>
          <p:nvSpPr>
            <p:cNvPr id="27" name="楕円 26">
              <a:extLst>
                <a:ext uri="{FF2B5EF4-FFF2-40B4-BE49-F238E27FC236}">
                  <a16:creationId xmlns:a16="http://schemas.microsoft.com/office/drawing/2014/main" id="{ACF81A37-B6EB-423E-B019-D4D39C3C1A70}"/>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28" name="楕円 27">
              <a:extLst>
                <a:ext uri="{FF2B5EF4-FFF2-40B4-BE49-F238E27FC236}">
                  <a16:creationId xmlns:a16="http://schemas.microsoft.com/office/drawing/2014/main" id="{6AFA524E-851C-4A1A-90AB-BAF0A2142C68}"/>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29" name="楕円 28">
              <a:extLst>
                <a:ext uri="{FF2B5EF4-FFF2-40B4-BE49-F238E27FC236}">
                  <a16:creationId xmlns:a16="http://schemas.microsoft.com/office/drawing/2014/main" id="{E2773B74-E380-48D6-B49B-0A2CEE2FB999}"/>
                </a:ext>
              </a:extLst>
            </p:cNvPr>
            <p:cNvSpPr/>
            <p:nvPr/>
          </p:nvSpPr>
          <p:spPr>
            <a:xfrm>
              <a:off x="6488542" y="332127"/>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30" name="楕円 29">
              <a:extLst>
                <a:ext uri="{FF2B5EF4-FFF2-40B4-BE49-F238E27FC236}">
                  <a16:creationId xmlns:a16="http://schemas.microsoft.com/office/drawing/2014/main" id="{0C6C4D2B-0539-4335-A9A7-60C9EA19FA0C}"/>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31" name="直線矢印コネクタ 30">
              <a:extLst>
                <a:ext uri="{FF2B5EF4-FFF2-40B4-BE49-F238E27FC236}">
                  <a16:creationId xmlns:a16="http://schemas.microsoft.com/office/drawing/2014/main" id="{99612EB8-1B98-4ADF-BCEA-C10524E2205D}"/>
                </a:ext>
              </a:extLst>
            </p:cNvPr>
            <p:cNvCxnSpPr>
              <a:cxnSpLocks/>
              <a:stCxn id="27" idx="6"/>
              <a:endCxn id="28"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7C706208-6826-4F97-8168-DFBE18251412}"/>
                </a:ext>
              </a:extLst>
            </p:cNvPr>
            <p:cNvCxnSpPr>
              <a:cxnSpLocks/>
              <a:stCxn id="28" idx="6"/>
              <a:endCxn id="29"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32">
              <a:extLst>
                <a:ext uri="{FF2B5EF4-FFF2-40B4-BE49-F238E27FC236}">
                  <a16:creationId xmlns:a16="http://schemas.microsoft.com/office/drawing/2014/main" id="{8074D21A-7960-47E4-AEFD-01CDBB69F5D1}"/>
                </a:ext>
              </a:extLst>
            </p:cNvPr>
            <p:cNvCxnSpPr>
              <a:cxnSpLocks/>
              <a:stCxn id="29" idx="6"/>
              <a:endCxn id="30"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76072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320868"/>
            <a:ext cx="7560840" cy="335615"/>
          </a:xfrm>
        </p:spPr>
        <p:txBody>
          <a:bodyPr>
            <a:normAutofit fontScale="90000"/>
          </a:bodyPr>
          <a:lstStyle/>
          <a:p>
            <a:r>
              <a:rPr lang="en-US" altLang="ja-JP" dirty="0"/>
              <a:t>(3-4) </a:t>
            </a:r>
            <a:r>
              <a:rPr lang="ja-JP" altLang="en-US" dirty="0"/>
              <a:t>データを集約している組織を利用</a:t>
            </a:r>
            <a:endParaRPr kumimoji="1" lang="ja-JP" altLang="en-US" dirty="0"/>
          </a:p>
        </p:txBody>
      </p:sp>
      <p:sp>
        <p:nvSpPr>
          <p:cNvPr id="7" name="テキスト プレースホルダー 4">
            <a:extLst>
              <a:ext uri="{FF2B5EF4-FFF2-40B4-BE49-F238E27FC236}">
                <a16:creationId xmlns:a16="http://schemas.microsoft.com/office/drawing/2014/main" id="{2F140453-31F5-4896-B954-232BDC7E117B}"/>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8" name="テキスト プレースホルダー 7">
            <a:extLst>
              <a:ext uri="{FF2B5EF4-FFF2-40B4-BE49-F238E27FC236}">
                <a16:creationId xmlns:a16="http://schemas.microsoft.com/office/drawing/2014/main" id="{695F1708-F188-4BD7-9DF5-5901C7D60012}"/>
              </a:ext>
            </a:extLst>
          </p:cNvPr>
          <p:cNvSpPr>
            <a:spLocks noGrp="1"/>
          </p:cNvSpPr>
          <p:nvPr>
            <p:ph type="body" sz="quarter" idx="14"/>
          </p:nvPr>
        </p:nvSpPr>
        <p:spPr>
          <a:xfrm>
            <a:off x="207963" y="884240"/>
            <a:ext cx="8728075" cy="822096"/>
          </a:xfrm>
        </p:spPr>
        <p:txBody>
          <a:bodyPr>
            <a:normAutofit/>
          </a:bodyPr>
          <a:lstStyle/>
          <a:p>
            <a:r>
              <a:rPr kumimoji="1" lang="ja-JP" altLang="en-US" dirty="0"/>
              <a:t>データの種類によっては、データを集約して公開しているところがあります。</a:t>
            </a:r>
          </a:p>
          <a:p>
            <a:r>
              <a:rPr kumimoji="1" lang="ja-JP" altLang="en-US" dirty="0"/>
              <a:t>そのような組織と連携すると、データがサービス提供事業者に提供されやすくなります。</a:t>
            </a:r>
          </a:p>
        </p:txBody>
      </p:sp>
      <p:sp>
        <p:nvSpPr>
          <p:cNvPr id="9" name="テキスト プレースホルダー 11">
            <a:extLst>
              <a:ext uri="{FF2B5EF4-FFF2-40B4-BE49-F238E27FC236}">
                <a16:creationId xmlns:a16="http://schemas.microsoft.com/office/drawing/2014/main" id="{6EF4206B-212B-4F8B-B3AF-63B83236CCE5}"/>
              </a:ext>
            </a:extLst>
          </p:cNvPr>
          <p:cNvSpPr>
            <a:spLocks noGrp="1"/>
          </p:cNvSpPr>
          <p:nvPr>
            <p:ph type="body" sz="quarter" idx="15"/>
          </p:nvPr>
        </p:nvSpPr>
        <p:spPr>
          <a:xfrm>
            <a:off x="207961" y="1706336"/>
            <a:ext cx="8721837" cy="4694463"/>
          </a:xfrm>
        </p:spPr>
        <p:txBody>
          <a:bodyPr>
            <a:normAutofit/>
          </a:bodyPr>
          <a:lstStyle/>
          <a:p>
            <a:pPr marL="285750" indent="-285750">
              <a:buFont typeface="Wingdings" panose="05000000000000000000" pitchFamily="2" charset="2"/>
              <a:buChar char="n"/>
            </a:pPr>
            <a:r>
              <a:rPr lang="ja-JP" altLang="en-US" sz="1800" dirty="0"/>
              <a:t>公共交通オープンデータ協議会</a:t>
            </a:r>
            <a:endParaRPr lang="en-US" altLang="ja-JP" sz="1800" dirty="0"/>
          </a:p>
          <a:p>
            <a:pPr marL="1028700" lvl="1" indent="-342900">
              <a:buFont typeface="Wingdings" panose="05000000000000000000" pitchFamily="2" charset="2"/>
              <a:buChar char="l"/>
            </a:pPr>
            <a:r>
              <a:rPr lang="ja-JP" altLang="en-US" sz="1600" dirty="0"/>
              <a:t>公共交通オープンデータ協議会に入会し、公共交通データを提供すると、同協議会が運用する公共交通オープンデータセンターからそのオープンデータが公開されます。</a:t>
            </a:r>
          </a:p>
          <a:p>
            <a:pPr marL="1028700" lvl="1" indent="-342900">
              <a:buFont typeface="Wingdings" panose="05000000000000000000" pitchFamily="2" charset="2"/>
              <a:buChar char="l"/>
            </a:pPr>
            <a:r>
              <a:rPr lang="ja-JP" altLang="en-US" sz="1600" dirty="0"/>
              <a:t>公共交通オープンデータ協議会には、国内外の</a:t>
            </a:r>
            <a:r>
              <a:rPr lang="en-US" altLang="ja-JP" sz="1600" dirty="0"/>
              <a:t>ICT</a:t>
            </a:r>
            <a:r>
              <a:rPr lang="ja-JP" altLang="en-US" sz="1600" dirty="0"/>
              <a:t>事業者が加入しており、それらの事業者にデータが提供されやすくなります。</a:t>
            </a:r>
            <a:br>
              <a:rPr lang="ja-JP" altLang="en-US" sz="1600" dirty="0"/>
            </a:br>
            <a:r>
              <a:rPr lang="ja-JP" altLang="en-US" sz="1600" dirty="0"/>
              <a:t>また協議会は、公共交通事業者と</a:t>
            </a:r>
            <a:r>
              <a:rPr lang="en-US" altLang="ja-JP" sz="1600" dirty="0"/>
              <a:t>ICT</a:t>
            </a:r>
            <a:r>
              <a:rPr lang="ja-JP" altLang="en-US" sz="1600" dirty="0"/>
              <a:t>事業者との間を取り次いでいますので、</a:t>
            </a:r>
            <a:r>
              <a:rPr lang="en-US" altLang="ja-JP" sz="1600" dirty="0"/>
              <a:t>ICT</a:t>
            </a:r>
            <a:r>
              <a:rPr lang="ja-JP" altLang="en-US" sz="1600" dirty="0"/>
              <a:t>事業者に個々にコンタクトをとるよりも効率的です。</a:t>
            </a:r>
          </a:p>
          <a:p>
            <a:pPr marL="1028700" lvl="1" indent="-342900">
              <a:buFont typeface="Wingdings" panose="05000000000000000000" pitchFamily="2" charset="2"/>
              <a:buChar char="l"/>
            </a:pPr>
            <a:r>
              <a:rPr lang="en-US" altLang="ja-JP" sz="1600" dirty="0"/>
              <a:t>Google</a:t>
            </a:r>
            <a:r>
              <a:rPr lang="ja-JP" altLang="en-US" sz="1600" dirty="0"/>
              <a:t>等、個々の</a:t>
            </a:r>
            <a:r>
              <a:rPr lang="en-US" altLang="ja-JP" sz="1600" dirty="0"/>
              <a:t>ICT</a:t>
            </a:r>
            <a:r>
              <a:rPr lang="ja-JP" altLang="en-US" sz="1600" dirty="0"/>
              <a:t>事業者への取り次ぎに関する相談にも応じています。</a:t>
            </a:r>
            <a:br>
              <a:rPr lang="en-US" altLang="ja-JP" sz="1600" dirty="0"/>
            </a:br>
            <a:r>
              <a:rPr lang="en-US" altLang="ja-JP" sz="1600" dirty="0">
                <a:hlinkClick r:id="rId3"/>
              </a:rPr>
              <a:t>https://www.odpt.org/</a:t>
            </a:r>
            <a:endParaRPr lang="en-US" altLang="ja-JP" sz="1600" dirty="0"/>
          </a:p>
        </p:txBody>
      </p:sp>
      <p:pic>
        <p:nvPicPr>
          <p:cNvPr id="6" name="図 5">
            <a:extLst>
              <a:ext uri="{FF2B5EF4-FFF2-40B4-BE49-F238E27FC236}">
                <a16:creationId xmlns:a16="http://schemas.microsoft.com/office/drawing/2014/main" id="{93B68F26-AFF8-4D4B-A11E-81B4BDCA328F}"/>
              </a:ext>
            </a:extLst>
          </p:cNvPr>
          <p:cNvPicPr>
            <a:picLocks noChangeAspect="1"/>
          </p:cNvPicPr>
          <p:nvPr/>
        </p:nvPicPr>
        <p:blipFill>
          <a:blip r:embed="rId4"/>
          <a:stretch>
            <a:fillRect/>
          </a:stretch>
        </p:blipFill>
        <p:spPr>
          <a:xfrm>
            <a:off x="4812639" y="4514587"/>
            <a:ext cx="1394580" cy="947814"/>
          </a:xfrm>
          <a:prstGeom prst="rect">
            <a:avLst/>
          </a:prstGeom>
        </p:spPr>
      </p:pic>
      <p:sp>
        <p:nvSpPr>
          <p:cNvPr id="10" name="円柱 9">
            <a:extLst>
              <a:ext uri="{FF2B5EF4-FFF2-40B4-BE49-F238E27FC236}">
                <a16:creationId xmlns:a16="http://schemas.microsoft.com/office/drawing/2014/main" id="{99BAD92D-A781-4C37-B4C5-89D9D9BBF9C5}"/>
              </a:ext>
            </a:extLst>
          </p:cNvPr>
          <p:cNvSpPr/>
          <p:nvPr/>
        </p:nvSpPr>
        <p:spPr bwMode="auto">
          <a:xfrm>
            <a:off x="5248393" y="4879565"/>
            <a:ext cx="523072" cy="368941"/>
          </a:xfrm>
          <a:prstGeom prst="can">
            <a:avLst/>
          </a:prstGeom>
          <a:solidFill>
            <a:srgbClr val="9BBB59"/>
          </a:solidFill>
          <a:ln>
            <a:noFill/>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メイリオ"/>
              <a:ea typeface="メイリオ"/>
              <a:cs typeface="+mn-cs"/>
            </a:endParaRPr>
          </a:p>
        </p:txBody>
      </p:sp>
      <p:cxnSp>
        <p:nvCxnSpPr>
          <p:cNvPr id="11" name="カギ線コネクタ 7">
            <a:extLst>
              <a:ext uri="{FF2B5EF4-FFF2-40B4-BE49-F238E27FC236}">
                <a16:creationId xmlns:a16="http://schemas.microsoft.com/office/drawing/2014/main" id="{2C756A45-7023-46CC-9E49-38CB78812742}"/>
              </a:ext>
            </a:extLst>
          </p:cNvPr>
          <p:cNvCxnSpPr>
            <a:cxnSpLocks/>
            <a:endCxn id="10" idx="2"/>
          </p:cNvCxnSpPr>
          <p:nvPr/>
        </p:nvCxnSpPr>
        <p:spPr bwMode="auto">
          <a:xfrm>
            <a:off x="3830217" y="5064035"/>
            <a:ext cx="1418176" cy="1"/>
          </a:xfrm>
          <a:prstGeom prst="bentConnector3">
            <a:avLst>
              <a:gd name="adj1" fmla="val 50000"/>
            </a:avLst>
          </a:prstGeom>
          <a:noFill/>
          <a:ln w="50800" cap="flat" cmpd="sng" algn="ctr">
            <a:solidFill>
              <a:srgbClr val="FF0000"/>
            </a:solidFill>
            <a:prstDash val="solid"/>
            <a:round/>
            <a:headEnd type="none" w="med" len="med"/>
            <a:tailEnd type="arrow" w="med" len="med"/>
          </a:ln>
          <a:effectLst/>
        </p:spPr>
      </p:cxnSp>
      <p:sp>
        <p:nvSpPr>
          <p:cNvPr id="12" name="正方形/長方形 11">
            <a:extLst>
              <a:ext uri="{FF2B5EF4-FFF2-40B4-BE49-F238E27FC236}">
                <a16:creationId xmlns:a16="http://schemas.microsoft.com/office/drawing/2014/main" id="{B34A3777-F4FC-466B-B8C5-5C059EC52744}"/>
              </a:ext>
            </a:extLst>
          </p:cNvPr>
          <p:cNvSpPr/>
          <p:nvPr/>
        </p:nvSpPr>
        <p:spPr>
          <a:xfrm>
            <a:off x="2261236" y="5283170"/>
            <a:ext cx="1736373" cy="261610"/>
          </a:xfrm>
          <a:prstGeom prst="rect">
            <a:avLst/>
          </a:prstGeom>
        </p:spPr>
        <p:txBody>
          <a:bodyPr wrap="none">
            <a:spAutoFit/>
          </a:bodyPr>
          <a:lstStyle/>
          <a:p>
            <a:r>
              <a:rPr kumimoji="1" lang="ja-JP" altLang="en-US" sz="1100" dirty="0">
                <a:solidFill>
                  <a:srgbClr val="1F497D"/>
                </a:solidFill>
                <a:latin typeface="メイリオ"/>
                <a:ea typeface="メイリオ"/>
              </a:rPr>
              <a:t>自治体・公共交通事業者</a:t>
            </a:r>
            <a:endParaRPr kumimoji="1" lang="ja-JP" altLang="en-US" sz="1100" dirty="0">
              <a:solidFill>
                <a:prstClr val="white"/>
              </a:solidFill>
              <a:latin typeface="メイリオ"/>
              <a:ea typeface="メイリオ"/>
            </a:endParaRPr>
          </a:p>
        </p:txBody>
      </p:sp>
      <p:sp>
        <p:nvSpPr>
          <p:cNvPr id="13" name="円柱 12">
            <a:extLst>
              <a:ext uri="{FF2B5EF4-FFF2-40B4-BE49-F238E27FC236}">
                <a16:creationId xmlns:a16="http://schemas.microsoft.com/office/drawing/2014/main" id="{4BDB6421-0D9D-4B58-BDC5-C8772F17FFDB}"/>
              </a:ext>
            </a:extLst>
          </p:cNvPr>
          <p:cNvSpPr/>
          <p:nvPr/>
        </p:nvSpPr>
        <p:spPr bwMode="auto">
          <a:xfrm>
            <a:off x="7111695" y="4625307"/>
            <a:ext cx="313315" cy="221834"/>
          </a:xfrm>
          <a:prstGeom prst="can">
            <a:avLst/>
          </a:prstGeom>
          <a:solidFill>
            <a:sysClr val="window" lastClr="FFFFFF">
              <a:lumMod val="65000"/>
            </a:sysClr>
          </a:solidFill>
          <a:ln>
            <a:noFill/>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ＤＦＧ華康ゴシック体W5" pitchFamily="50" charset="-128"/>
              <a:ea typeface="ＤＦＧ華康ゴシック体W5" pitchFamily="50" charset="-128"/>
              <a:cs typeface="+mn-cs"/>
            </a:endParaRPr>
          </a:p>
        </p:txBody>
      </p:sp>
      <p:sp>
        <p:nvSpPr>
          <p:cNvPr id="14" name="正方形/長方形 13">
            <a:extLst>
              <a:ext uri="{FF2B5EF4-FFF2-40B4-BE49-F238E27FC236}">
                <a16:creationId xmlns:a16="http://schemas.microsoft.com/office/drawing/2014/main" id="{7DC1CC6A-BC7E-4534-A52D-9209E0A17080}"/>
              </a:ext>
            </a:extLst>
          </p:cNvPr>
          <p:cNvSpPr/>
          <p:nvPr/>
        </p:nvSpPr>
        <p:spPr>
          <a:xfrm>
            <a:off x="6668083" y="4855943"/>
            <a:ext cx="1218602" cy="253916"/>
          </a:xfrm>
          <a:prstGeom prst="rect">
            <a:avLst/>
          </a:prstGeom>
        </p:spPr>
        <p:txBody>
          <a:bodyPr wrap="none">
            <a:spAutoFit/>
          </a:bodyPr>
          <a:lstStyle/>
          <a:p>
            <a:pPr algn="ctr" defTabSz="914400" fontAlgn="base" latinLnBrk="1">
              <a:spcBef>
                <a:spcPct val="0"/>
              </a:spcBef>
              <a:spcAft>
                <a:spcPct val="0"/>
              </a:spcAft>
            </a:pPr>
            <a:r>
              <a:rPr lang="ja-JP" altLang="en-US" sz="1050" dirty="0">
                <a:solidFill>
                  <a:srgbClr val="1F497D"/>
                </a:solidFill>
                <a:latin typeface="メイリオ"/>
                <a:ea typeface="メイリオ"/>
              </a:rPr>
              <a:t>サービス事業者</a:t>
            </a:r>
            <a:r>
              <a:rPr lang="en-US" altLang="ja-JP" sz="1050" dirty="0">
                <a:solidFill>
                  <a:srgbClr val="1F497D"/>
                </a:solidFill>
                <a:latin typeface="メイリオ"/>
                <a:ea typeface="メイリオ"/>
              </a:rPr>
              <a:t>A</a:t>
            </a:r>
          </a:p>
        </p:txBody>
      </p:sp>
      <p:cxnSp>
        <p:nvCxnSpPr>
          <p:cNvPr id="15" name="カギ線コネクタ 10">
            <a:extLst>
              <a:ext uri="{FF2B5EF4-FFF2-40B4-BE49-F238E27FC236}">
                <a16:creationId xmlns:a16="http://schemas.microsoft.com/office/drawing/2014/main" id="{FA503E2D-CEE8-453F-AAB8-58080EFAD1B6}"/>
              </a:ext>
            </a:extLst>
          </p:cNvPr>
          <p:cNvCxnSpPr>
            <a:cxnSpLocks/>
            <a:stCxn id="10" idx="4"/>
            <a:endCxn id="25" idx="2"/>
          </p:cNvCxnSpPr>
          <p:nvPr/>
        </p:nvCxnSpPr>
        <p:spPr bwMode="auto">
          <a:xfrm>
            <a:off x="5771465" y="5064036"/>
            <a:ext cx="1340230" cy="593257"/>
          </a:xfrm>
          <a:prstGeom prst="bentConnector3">
            <a:avLst>
              <a:gd name="adj1" fmla="val 50000"/>
            </a:avLst>
          </a:prstGeom>
          <a:noFill/>
          <a:ln w="50800" cap="flat" cmpd="sng" algn="ctr">
            <a:solidFill>
              <a:srgbClr val="FF0000"/>
            </a:solidFill>
            <a:prstDash val="solid"/>
            <a:round/>
            <a:headEnd type="none" w="med" len="med"/>
            <a:tailEnd type="arrow" w="med" len="med"/>
          </a:ln>
          <a:effectLst/>
        </p:spPr>
      </p:cxnSp>
      <p:sp>
        <p:nvSpPr>
          <p:cNvPr id="16" name="メモ 44">
            <a:extLst>
              <a:ext uri="{FF2B5EF4-FFF2-40B4-BE49-F238E27FC236}">
                <a16:creationId xmlns:a16="http://schemas.microsoft.com/office/drawing/2014/main" id="{750F07D5-9E28-4D3D-979E-2006046DA7F3}"/>
              </a:ext>
            </a:extLst>
          </p:cNvPr>
          <p:cNvSpPr/>
          <p:nvPr/>
        </p:nvSpPr>
        <p:spPr bwMode="auto">
          <a:xfrm>
            <a:off x="4236321" y="4783131"/>
            <a:ext cx="440170" cy="560290"/>
          </a:xfrm>
          <a:prstGeom prst="foldedCorner">
            <a:avLst/>
          </a:prstGeom>
          <a:solidFill>
            <a:srgbClr val="4F81BD"/>
          </a:solidFill>
          <a:ln w="12700" cap="sq" cmpd="sng" algn="ctr">
            <a:solidFill>
              <a:sysClr val="window" lastClr="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1"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メイリオ"/>
                <a:ea typeface="メイリオ"/>
              </a:rPr>
              <a:t>GTFS</a:t>
            </a:r>
            <a:endParaRPr kumimoji="0" lang="ja-JP" altLang="en-US" sz="1100" b="0" i="0" u="none" strike="noStrike" kern="0" cap="none" spc="0" normalizeH="0" baseline="0" noProof="0">
              <a:ln>
                <a:noFill/>
              </a:ln>
              <a:solidFill>
                <a:prstClr val="white"/>
              </a:solidFill>
              <a:effectLst/>
              <a:uLnTx/>
              <a:uFillTx/>
              <a:latin typeface="メイリオ"/>
              <a:ea typeface="メイリオ"/>
            </a:endParaRPr>
          </a:p>
        </p:txBody>
      </p:sp>
      <p:sp>
        <p:nvSpPr>
          <p:cNvPr id="17" name="右矢印 45">
            <a:extLst>
              <a:ext uri="{FF2B5EF4-FFF2-40B4-BE49-F238E27FC236}">
                <a16:creationId xmlns:a16="http://schemas.microsoft.com/office/drawing/2014/main" id="{5D4B6BD9-1D9A-400F-B9E3-D01FA88448E3}"/>
              </a:ext>
            </a:extLst>
          </p:cNvPr>
          <p:cNvSpPr/>
          <p:nvPr/>
        </p:nvSpPr>
        <p:spPr bwMode="auto">
          <a:xfrm flipH="1">
            <a:off x="3853523" y="5580129"/>
            <a:ext cx="1394870" cy="196291"/>
          </a:xfrm>
          <a:prstGeom prst="rightArrow">
            <a:avLst/>
          </a:prstGeom>
          <a:gradFill flip="none" rotWithShape="1">
            <a:gsLst>
              <a:gs pos="0">
                <a:srgbClr val="4F81BD">
                  <a:lumMod val="0"/>
                  <a:lumOff val="100000"/>
                </a:srgbClr>
              </a:gs>
              <a:gs pos="13000">
                <a:srgbClr val="4F81BD">
                  <a:lumMod val="0"/>
                  <a:lumOff val="100000"/>
                </a:srgbClr>
              </a:gs>
              <a:gs pos="100000">
                <a:srgbClr val="1F497D"/>
              </a:gs>
            </a:gsLst>
            <a:lin ang="0" scaled="0"/>
            <a:tileRect/>
          </a:gradFill>
          <a:ln w="12700" cap="sq" cmpd="sng" algn="ctr">
            <a:solidFill>
              <a:sysClr val="window" lastClr="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ＤＦＧ華康ゴシック体W5" pitchFamily="50" charset="-128"/>
              <a:ea typeface="ＤＦＧ華康ゴシック体W5" pitchFamily="50" charset="-128"/>
            </a:endParaRPr>
          </a:p>
        </p:txBody>
      </p:sp>
      <p:sp>
        <p:nvSpPr>
          <p:cNvPr id="18" name="正方形/長方形 17">
            <a:extLst>
              <a:ext uri="{FF2B5EF4-FFF2-40B4-BE49-F238E27FC236}">
                <a16:creationId xmlns:a16="http://schemas.microsoft.com/office/drawing/2014/main" id="{2F2C507C-F8B7-4892-BC71-273F7FB70931}"/>
              </a:ext>
            </a:extLst>
          </p:cNvPr>
          <p:cNvSpPr/>
          <p:nvPr/>
        </p:nvSpPr>
        <p:spPr>
          <a:xfrm>
            <a:off x="3883062" y="4489461"/>
            <a:ext cx="1480888" cy="261610"/>
          </a:xfrm>
          <a:prstGeom prst="rect">
            <a:avLst/>
          </a:prstGeom>
          <a:solidFill>
            <a:srgbClr val="EEECE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rgbClr val="1F497D"/>
                </a:solidFill>
                <a:effectLst/>
                <a:uLnTx/>
                <a:uFillTx/>
                <a:latin typeface="メイリオ"/>
                <a:ea typeface="メイリオ"/>
              </a:rPr>
              <a:t>①</a:t>
            </a:r>
            <a:r>
              <a:rPr kumimoji="1" lang="en-US" altLang="ja-JP" sz="1100" b="1" i="0" u="none" strike="noStrike" kern="0" cap="none" spc="0" normalizeH="0" baseline="0" noProof="0" dirty="0">
                <a:ln>
                  <a:noFill/>
                </a:ln>
                <a:solidFill>
                  <a:srgbClr val="1F497D"/>
                </a:solidFill>
                <a:effectLst/>
                <a:uLnTx/>
                <a:uFillTx/>
                <a:latin typeface="メイリオ"/>
                <a:ea typeface="メイリオ"/>
              </a:rPr>
              <a:t>GTFS</a:t>
            </a:r>
            <a:r>
              <a:rPr kumimoji="1" lang="ja-JP" altLang="en-US" sz="1100" b="1" i="0" u="none" strike="noStrike" kern="0" cap="none" spc="0" normalizeH="0" baseline="0" noProof="0" dirty="0">
                <a:ln>
                  <a:noFill/>
                </a:ln>
                <a:solidFill>
                  <a:srgbClr val="1F497D"/>
                </a:solidFill>
                <a:effectLst/>
                <a:uLnTx/>
                <a:uFillTx/>
                <a:latin typeface="メイリオ"/>
                <a:ea typeface="メイリオ"/>
              </a:rPr>
              <a:t>データ提出</a:t>
            </a:r>
          </a:p>
        </p:txBody>
      </p:sp>
      <p:sp>
        <p:nvSpPr>
          <p:cNvPr id="19" name="正方形/長方形 18">
            <a:extLst>
              <a:ext uri="{FF2B5EF4-FFF2-40B4-BE49-F238E27FC236}">
                <a16:creationId xmlns:a16="http://schemas.microsoft.com/office/drawing/2014/main" id="{5D04B86A-0163-4080-8E02-6FA9E41B90FA}"/>
              </a:ext>
            </a:extLst>
          </p:cNvPr>
          <p:cNvSpPr/>
          <p:nvPr/>
        </p:nvSpPr>
        <p:spPr>
          <a:xfrm>
            <a:off x="5962362" y="4317093"/>
            <a:ext cx="2957911" cy="261610"/>
          </a:xfrm>
          <a:prstGeom prst="rect">
            <a:avLst/>
          </a:prstGeom>
          <a:solidFill>
            <a:srgbClr val="EEECE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rgbClr val="1F497D"/>
                </a:solidFill>
                <a:effectLst/>
                <a:uLnTx/>
                <a:uFillTx/>
                <a:latin typeface="メイリオ"/>
                <a:ea typeface="メイリオ"/>
              </a:rPr>
              <a:t>②オープンデータ化</a:t>
            </a:r>
            <a:r>
              <a:rPr kumimoji="1" lang="en-US" altLang="ja-JP" sz="1100" b="1" i="0" u="none" strike="noStrike" kern="0" cap="none" spc="0" normalizeH="0" baseline="0" noProof="0" dirty="0">
                <a:ln>
                  <a:noFill/>
                </a:ln>
                <a:solidFill>
                  <a:srgbClr val="1F497D"/>
                </a:solidFill>
                <a:effectLst/>
                <a:uLnTx/>
                <a:uFillTx/>
                <a:latin typeface="メイリオ"/>
                <a:ea typeface="メイリオ"/>
              </a:rPr>
              <a:t> / ICT</a:t>
            </a:r>
            <a:r>
              <a:rPr kumimoji="1" lang="ja-JP" altLang="en-US" sz="1100" b="1" i="0" u="none" strike="noStrike" kern="0" cap="none" spc="0" normalizeH="0" baseline="0" noProof="0" dirty="0">
                <a:ln>
                  <a:noFill/>
                </a:ln>
                <a:solidFill>
                  <a:srgbClr val="1F497D"/>
                </a:solidFill>
                <a:effectLst/>
                <a:uLnTx/>
                <a:uFillTx/>
                <a:latin typeface="メイリオ"/>
                <a:ea typeface="メイリオ"/>
              </a:rPr>
              <a:t>事業者との調整</a:t>
            </a:r>
          </a:p>
        </p:txBody>
      </p:sp>
      <p:sp>
        <p:nvSpPr>
          <p:cNvPr id="20" name="正方形/長方形 19">
            <a:extLst>
              <a:ext uri="{FF2B5EF4-FFF2-40B4-BE49-F238E27FC236}">
                <a16:creationId xmlns:a16="http://schemas.microsoft.com/office/drawing/2014/main" id="{C351545D-205D-49F4-8830-B6621105EEFC}"/>
              </a:ext>
            </a:extLst>
          </p:cNvPr>
          <p:cNvSpPr/>
          <p:nvPr/>
        </p:nvSpPr>
        <p:spPr>
          <a:xfrm>
            <a:off x="3465605" y="5732255"/>
            <a:ext cx="2387960" cy="261610"/>
          </a:xfrm>
          <a:prstGeom prst="rect">
            <a:avLst/>
          </a:prstGeom>
          <a:solidFill>
            <a:srgbClr val="EEECE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rgbClr val="1F497D"/>
                </a:solidFill>
                <a:effectLst/>
                <a:uLnTx/>
                <a:uFillTx/>
                <a:latin typeface="メイリオ"/>
                <a:ea typeface="メイリオ"/>
              </a:rPr>
              <a:t>③フィードバック（修正依頼等）</a:t>
            </a:r>
          </a:p>
        </p:txBody>
      </p:sp>
      <p:sp>
        <p:nvSpPr>
          <p:cNvPr id="21" name="正方形/長方形 20">
            <a:extLst>
              <a:ext uri="{FF2B5EF4-FFF2-40B4-BE49-F238E27FC236}">
                <a16:creationId xmlns:a16="http://schemas.microsoft.com/office/drawing/2014/main" id="{BE938FBB-C416-45F2-8DF7-36D44C1AF949}"/>
              </a:ext>
            </a:extLst>
          </p:cNvPr>
          <p:cNvSpPr/>
          <p:nvPr/>
        </p:nvSpPr>
        <p:spPr>
          <a:xfrm>
            <a:off x="4302073" y="5427678"/>
            <a:ext cx="2204450" cy="253916"/>
          </a:xfrm>
          <a:prstGeom prst="rect">
            <a:avLst/>
          </a:prstGeom>
        </p:spPr>
        <p:txBody>
          <a:bodyPr wrap="none">
            <a:spAutoFit/>
          </a:bodyPr>
          <a:lstStyle/>
          <a:p>
            <a:r>
              <a:rPr kumimoji="1" lang="ja-JP" altLang="en-US" sz="1050" dirty="0">
                <a:solidFill>
                  <a:srgbClr val="1F497D"/>
                </a:solidFill>
                <a:latin typeface="メイリオ"/>
                <a:ea typeface="メイリオ"/>
              </a:rPr>
              <a:t>公共交通オープンデータセンター</a:t>
            </a:r>
            <a:endParaRPr kumimoji="1" lang="ja-JP" altLang="en-US" sz="1050" dirty="0">
              <a:solidFill>
                <a:prstClr val="white"/>
              </a:solidFill>
              <a:latin typeface="メイリオ"/>
              <a:ea typeface="メイリオ"/>
            </a:endParaRPr>
          </a:p>
        </p:txBody>
      </p:sp>
      <p:cxnSp>
        <p:nvCxnSpPr>
          <p:cNvPr id="22" name="カギ線コネクタ 10">
            <a:extLst>
              <a:ext uri="{FF2B5EF4-FFF2-40B4-BE49-F238E27FC236}">
                <a16:creationId xmlns:a16="http://schemas.microsoft.com/office/drawing/2014/main" id="{930043CE-194A-48E1-BBE5-2ECB7D499FF8}"/>
              </a:ext>
            </a:extLst>
          </p:cNvPr>
          <p:cNvCxnSpPr>
            <a:cxnSpLocks/>
            <a:stCxn id="10" idx="4"/>
            <a:endCxn id="13" idx="2"/>
          </p:cNvCxnSpPr>
          <p:nvPr/>
        </p:nvCxnSpPr>
        <p:spPr bwMode="auto">
          <a:xfrm flipV="1">
            <a:off x="5771465" y="4736224"/>
            <a:ext cx="1340230" cy="327812"/>
          </a:xfrm>
          <a:prstGeom prst="bentConnector3">
            <a:avLst>
              <a:gd name="adj1" fmla="val 50000"/>
            </a:avLst>
          </a:prstGeom>
          <a:noFill/>
          <a:ln w="50800" cap="flat" cmpd="sng" algn="ctr">
            <a:solidFill>
              <a:srgbClr val="FF0000"/>
            </a:solidFill>
            <a:prstDash val="solid"/>
            <a:round/>
            <a:headEnd type="none" w="med" len="med"/>
            <a:tailEnd type="arrow" w="med" len="med"/>
          </a:ln>
          <a:effectLst/>
        </p:spPr>
      </p:cxnSp>
      <p:sp>
        <p:nvSpPr>
          <p:cNvPr id="23" name="円柱 22">
            <a:extLst>
              <a:ext uri="{FF2B5EF4-FFF2-40B4-BE49-F238E27FC236}">
                <a16:creationId xmlns:a16="http://schemas.microsoft.com/office/drawing/2014/main" id="{865019DB-A6DA-46ED-BFC6-2AEC35BCAA73}"/>
              </a:ext>
            </a:extLst>
          </p:cNvPr>
          <p:cNvSpPr/>
          <p:nvPr/>
        </p:nvSpPr>
        <p:spPr bwMode="auto">
          <a:xfrm>
            <a:off x="7111695" y="5081880"/>
            <a:ext cx="313315" cy="221834"/>
          </a:xfrm>
          <a:prstGeom prst="can">
            <a:avLst/>
          </a:prstGeom>
          <a:solidFill>
            <a:sysClr val="window" lastClr="FFFFFF">
              <a:lumMod val="65000"/>
            </a:sysClr>
          </a:solidFill>
          <a:ln>
            <a:noFill/>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ＤＦＧ華康ゴシック体W5" pitchFamily="50" charset="-128"/>
              <a:ea typeface="ＤＦＧ華康ゴシック体W5" pitchFamily="50" charset="-128"/>
              <a:cs typeface="+mn-cs"/>
            </a:endParaRPr>
          </a:p>
        </p:txBody>
      </p:sp>
      <p:sp>
        <p:nvSpPr>
          <p:cNvPr id="24" name="正方形/長方形 23">
            <a:extLst>
              <a:ext uri="{FF2B5EF4-FFF2-40B4-BE49-F238E27FC236}">
                <a16:creationId xmlns:a16="http://schemas.microsoft.com/office/drawing/2014/main" id="{32B6C73B-1086-45C6-8A2E-40B1072456CC}"/>
              </a:ext>
            </a:extLst>
          </p:cNvPr>
          <p:cNvSpPr/>
          <p:nvPr/>
        </p:nvSpPr>
        <p:spPr>
          <a:xfrm>
            <a:off x="6657848" y="5312517"/>
            <a:ext cx="1266693" cy="261610"/>
          </a:xfrm>
          <a:prstGeom prst="rect">
            <a:avLst/>
          </a:prstGeom>
        </p:spPr>
        <p:txBody>
          <a:bodyPr wrap="none">
            <a:spAutoFit/>
          </a:bodyPr>
          <a:lstStyle/>
          <a:p>
            <a:pPr algn="ctr" defTabSz="914400" fontAlgn="base" latinLnBrk="1">
              <a:spcBef>
                <a:spcPct val="0"/>
              </a:spcBef>
              <a:spcAft>
                <a:spcPct val="0"/>
              </a:spcAft>
            </a:pPr>
            <a:r>
              <a:rPr lang="ja-JP" altLang="en-US" sz="1050" dirty="0">
                <a:solidFill>
                  <a:srgbClr val="1F497D"/>
                </a:solidFill>
                <a:latin typeface="メイリオ"/>
                <a:ea typeface="メイリオ"/>
              </a:rPr>
              <a:t>サービス事業者</a:t>
            </a:r>
            <a:r>
              <a:rPr lang="en-US" altLang="ja-JP" sz="1050" dirty="0">
                <a:solidFill>
                  <a:srgbClr val="1F497D"/>
                </a:solidFill>
                <a:latin typeface="メイリオ"/>
                <a:ea typeface="メイリオ"/>
              </a:rPr>
              <a:t>B</a:t>
            </a:r>
          </a:p>
        </p:txBody>
      </p:sp>
      <p:sp>
        <p:nvSpPr>
          <p:cNvPr id="25" name="円柱 24">
            <a:extLst>
              <a:ext uri="{FF2B5EF4-FFF2-40B4-BE49-F238E27FC236}">
                <a16:creationId xmlns:a16="http://schemas.microsoft.com/office/drawing/2014/main" id="{5ADBD1A4-8C54-483F-9348-1C2B656F2733}"/>
              </a:ext>
            </a:extLst>
          </p:cNvPr>
          <p:cNvSpPr/>
          <p:nvPr/>
        </p:nvSpPr>
        <p:spPr bwMode="auto">
          <a:xfrm>
            <a:off x="7111695" y="5546375"/>
            <a:ext cx="313315" cy="221834"/>
          </a:xfrm>
          <a:prstGeom prst="can">
            <a:avLst/>
          </a:prstGeom>
          <a:solidFill>
            <a:sysClr val="window" lastClr="FFFFFF">
              <a:lumMod val="65000"/>
            </a:sysClr>
          </a:solidFill>
          <a:ln>
            <a:noFill/>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ＤＦＧ華康ゴシック体W5" pitchFamily="50" charset="-128"/>
              <a:ea typeface="ＤＦＧ華康ゴシック体W5" pitchFamily="50" charset="-128"/>
              <a:cs typeface="+mn-cs"/>
            </a:endParaRPr>
          </a:p>
        </p:txBody>
      </p:sp>
      <p:sp>
        <p:nvSpPr>
          <p:cNvPr id="26" name="正方形/長方形 25">
            <a:extLst>
              <a:ext uri="{FF2B5EF4-FFF2-40B4-BE49-F238E27FC236}">
                <a16:creationId xmlns:a16="http://schemas.microsoft.com/office/drawing/2014/main" id="{E9CCF27E-68D7-4CF7-9CF9-3BA733CD62B9}"/>
              </a:ext>
            </a:extLst>
          </p:cNvPr>
          <p:cNvSpPr/>
          <p:nvPr/>
        </p:nvSpPr>
        <p:spPr>
          <a:xfrm>
            <a:off x="6664136" y="5777012"/>
            <a:ext cx="1217000" cy="253916"/>
          </a:xfrm>
          <a:prstGeom prst="rect">
            <a:avLst/>
          </a:prstGeom>
        </p:spPr>
        <p:txBody>
          <a:bodyPr wrap="none">
            <a:spAutoFit/>
          </a:bodyPr>
          <a:lstStyle/>
          <a:p>
            <a:pPr algn="ctr" defTabSz="914400" fontAlgn="base" latinLnBrk="1">
              <a:spcBef>
                <a:spcPct val="0"/>
              </a:spcBef>
              <a:spcAft>
                <a:spcPct val="0"/>
              </a:spcAft>
            </a:pPr>
            <a:r>
              <a:rPr lang="ja-JP" altLang="en-US" sz="1050" dirty="0">
                <a:solidFill>
                  <a:srgbClr val="1F497D"/>
                </a:solidFill>
                <a:latin typeface="メイリオ"/>
                <a:ea typeface="メイリオ"/>
              </a:rPr>
              <a:t>サービス事業者</a:t>
            </a:r>
            <a:r>
              <a:rPr lang="en-US" altLang="ja-JP" sz="1050" dirty="0">
                <a:solidFill>
                  <a:srgbClr val="1F497D"/>
                </a:solidFill>
                <a:latin typeface="メイリオ"/>
                <a:ea typeface="メイリオ"/>
              </a:rPr>
              <a:t>C</a:t>
            </a:r>
          </a:p>
        </p:txBody>
      </p:sp>
      <p:cxnSp>
        <p:nvCxnSpPr>
          <p:cNvPr id="27" name="カギ線コネクタ 10">
            <a:extLst>
              <a:ext uri="{FF2B5EF4-FFF2-40B4-BE49-F238E27FC236}">
                <a16:creationId xmlns:a16="http://schemas.microsoft.com/office/drawing/2014/main" id="{7E6D60C2-FD1E-4EB8-9469-5221B30B7B3C}"/>
              </a:ext>
            </a:extLst>
          </p:cNvPr>
          <p:cNvCxnSpPr>
            <a:cxnSpLocks/>
            <a:stCxn id="10" idx="4"/>
            <a:endCxn id="23" idx="2"/>
          </p:cNvCxnSpPr>
          <p:nvPr/>
        </p:nvCxnSpPr>
        <p:spPr bwMode="auto">
          <a:xfrm>
            <a:off x="5771465" y="5064036"/>
            <a:ext cx="1340230" cy="128762"/>
          </a:xfrm>
          <a:prstGeom prst="bentConnector3">
            <a:avLst>
              <a:gd name="adj1" fmla="val 50000"/>
            </a:avLst>
          </a:prstGeom>
          <a:noFill/>
          <a:ln w="50800" cap="flat" cmpd="sng" algn="ctr">
            <a:solidFill>
              <a:srgbClr val="FF0000"/>
            </a:solidFill>
            <a:prstDash val="solid"/>
            <a:round/>
            <a:headEnd type="none" w="med" len="med"/>
            <a:tailEnd type="arrow" w="med" len="med"/>
          </a:ln>
          <a:effectLst/>
        </p:spPr>
      </p:cxnSp>
      <p:pic>
        <p:nvPicPr>
          <p:cNvPr id="28" name="図 27" descr="アイコン&#10;&#10;自動的に生成された説明">
            <a:extLst>
              <a:ext uri="{FF2B5EF4-FFF2-40B4-BE49-F238E27FC236}">
                <a16:creationId xmlns:a16="http://schemas.microsoft.com/office/drawing/2014/main" id="{3B4C386C-4009-48FD-8124-1E4B8013EF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4260" y="4790084"/>
            <a:ext cx="611221" cy="611221"/>
          </a:xfrm>
          <a:prstGeom prst="rect">
            <a:avLst/>
          </a:prstGeom>
        </p:spPr>
      </p:pic>
      <p:sp>
        <p:nvSpPr>
          <p:cNvPr id="29" name="正方形/長方形 28">
            <a:extLst>
              <a:ext uri="{FF2B5EF4-FFF2-40B4-BE49-F238E27FC236}">
                <a16:creationId xmlns:a16="http://schemas.microsoft.com/office/drawing/2014/main" id="{19369DA9-86BD-41A3-9F19-94E31ACD30F5}"/>
              </a:ext>
            </a:extLst>
          </p:cNvPr>
          <p:cNvSpPr/>
          <p:nvPr/>
        </p:nvSpPr>
        <p:spPr>
          <a:xfrm>
            <a:off x="4071447" y="6039103"/>
            <a:ext cx="4271543" cy="307777"/>
          </a:xfrm>
          <a:prstGeom prst="rect">
            <a:avLst/>
          </a:prstGeom>
        </p:spPr>
        <p:txBody>
          <a:bodyPr wrap="square">
            <a:spAutoFit/>
          </a:bodyPr>
          <a:lstStyle/>
          <a:p>
            <a:r>
              <a:rPr lang="ja-JP" altLang="en-US" sz="1400" dirty="0"/>
              <a:t>出所</a:t>
            </a:r>
            <a:r>
              <a:rPr lang="en-US" altLang="ja-JP" sz="1400" dirty="0"/>
              <a:t>: </a:t>
            </a:r>
            <a:r>
              <a:rPr lang="ja-JP" altLang="en-US" sz="1400" dirty="0"/>
              <a:t>公共交通オープンデータ協議会の資料をもとに作成</a:t>
            </a:r>
          </a:p>
        </p:txBody>
      </p:sp>
      <p:grpSp>
        <p:nvGrpSpPr>
          <p:cNvPr id="35" name="グループ化 34">
            <a:extLst>
              <a:ext uri="{FF2B5EF4-FFF2-40B4-BE49-F238E27FC236}">
                <a16:creationId xmlns:a16="http://schemas.microsoft.com/office/drawing/2014/main" id="{B7799887-EC25-4BD0-B092-DC46F1F1B7F0}"/>
              </a:ext>
            </a:extLst>
          </p:cNvPr>
          <p:cNvGrpSpPr>
            <a:grpSpLocks noChangeAspect="1"/>
          </p:cNvGrpSpPr>
          <p:nvPr/>
        </p:nvGrpSpPr>
        <p:grpSpPr>
          <a:xfrm>
            <a:off x="3560168" y="42268"/>
            <a:ext cx="3112163" cy="300320"/>
            <a:chOff x="4336030" y="332127"/>
            <a:chExt cx="4112078" cy="396810"/>
          </a:xfrm>
        </p:grpSpPr>
        <p:sp>
          <p:nvSpPr>
            <p:cNvPr id="36" name="楕円 35">
              <a:extLst>
                <a:ext uri="{FF2B5EF4-FFF2-40B4-BE49-F238E27FC236}">
                  <a16:creationId xmlns:a16="http://schemas.microsoft.com/office/drawing/2014/main" id="{9108275D-EEBF-48B9-89DB-DFAADDC079C8}"/>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45" name="楕円 44">
              <a:extLst>
                <a:ext uri="{FF2B5EF4-FFF2-40B4-BE49-F238E27FC236}">
                  <a16:creationId xmlns:a16="http://schemas.microsoft.com/office/drawing/2014/main" id="{F94ADE8B-208B-4A9C-94CF-A4AED16F9A11}"/>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46" name="楕円 45">
              <a:extLst>
                <a:ext uri="{FF2B5EF4-FFF2-40B4-BE49-F238E27FC236}">
                  <a16:creationId xmlns:a16="http://schemas.microsoft.com/office/drawing/2014/main" id="{AC7B7F79-664A-45A7-9720-2BB7AB22E146}"/>
                </a:ext>
              </a:extLst>
            </p:cNvPr>
            <p:cNvSpPr/>
            <p:nvPr/>
          </p:nvSpPr>
          <p:spPr>
            <a:xfrm>
              <a:off x="6488542" y="332127"/>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47" name="楕円 46">
              <a:extLst>
                <a:ext uri="{FF2B5EF4-FFF2-40B4-BE49-F238E27FC236}">
                  <a16:creationId xmlns:a16="http://schemas.microsoft.com/office/drawing/2014/main" id="{AB0E9CBC-DB14-43E0-93A0-DF889FD32782}"/>
                </a:ext>
              </a:extLst>
            </p:cNvPr>
            <p:cNvSpPr/>
            <p:nvPr/>
          </p:nvSpPr>
          <p:spPr>
            <a:xfrm>
              <a:off x="757247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48" name="直線矢印コネクタ 47">
              <a:extLst>
                <a:ext uri="{FF2B5EF4-FFF2-40B4-BE49-F238E27FC236}">
                  <a16:creationId xmlns:a16="http://schemas.microsoft.com/office/drawing/2014/main" id="{0251F458-5F9C-4DA0-B6E2-E86658D2E90F}"/>
                </a:ext>
              </a:extLst>
            </p:cNvPr>
            <p:cNvCxnSpPr>
              <a:cxnSpLocks/>
              <a:stCxn id="36" idx="6"/>
              <a:endCxn id="45"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4BF79275-8DEE-428A-80ED-F9B6631D88F6}"/>
                </a:ext>
              </a:extLst>
            </p:cNvPr>
            <p:cNvCxnSpPr>
              <a:cxnSpLocks/>
              <a:stCxn id="45" idx="6"/>
              <a:endCxn id="46"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0" name="直線矢印コネクタ 49">
              <a:extLst>
                <a:ext uri="{FF2B5EF4-FFF2-40B4-BE49-F238E27FC236}">
                  <a16:creationId xmlns:a16="http://schemas.microsoft.com/office/drawing/2014/main" id="{0A747CC4-F0B8-41A0-833B-756E9AA96310}"/>
                </a:ext>
              </a:extLst>
            </p:cNvPr>
            <p:cNvCxnSpPr>
              <a:cxnSpLocks/>
              <a:stCxn id="46" idx="6"/>
              <a:endCxn id="47"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5207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p:txBody>
          <a:bodyPr/>
          <a:lstStyle/>
          <a:p>
            <a:r>
              <a:rPr lang="ja-JP" altLang="en-US" dirty="0"/>
              <a:t>オープンデータ研修（基礎編）で学ぶこと</a:t>
            </a:r>
            <a:endParaRPr kumimoji="1" lang="ja-JP" altLang="en-US" dirty="0"/>
          </a:p>
        </p:txBody>
      </p:sp>
      <p:sp>
        <p:nvSpPr>
          <p:cNvPr id="7" name="テキスト プレースホルダー 6">
            <a:extLst>
              <a:ext uri="{FF2B5EF4-FFF2-40B4-BE49-F238E27FC236}">
                <a16:creationId xmlns:a16="http://schemas.microsoft.com/office/drawing/2014/main" id="{F1F174DB-F96E-4389-9082-B21E8BDCE11D}"/>
              </a:ext>
            </a:extLst>
          </p:cNvPr>
          <p:cNvSpPr>
            <a:spLocks noGrp="1"/>
          </p:cNvSpPr>
          <p:nvPr>
            <p:ph type="body" sz="quarter" idx="14"/>
          </p:nvPr>
        </p:nvSpPr>
        <p:spPr>
          <a:xfrm>
            <a:off x="207963" y="884238"/>
            <a:ext cx="8728075" cy="677862"/>
          </a:xfrm>
        </p:spPr>
        <p:txBody>
          <a:bodyPr>
            <a:normAutofit/>
          </a:bodyPr>
          <a:lstStyle/>
          <a:p>
            <a:r>
              <a:rPr kumimoji="1" lang="ja-JP" altLang="en-US" dirty="0"/>
              <a:t>オープンデータ研修（基礎編）では、オープンデータ化未実施団体を主な対象に、</a:t>
            </a:r>
            <a:br>
              <a:rPr kumimoji="1" lang="ja-JP" altLang="en-US" dirty="0"/>
            </a:br>
            <a:r>
              <a:rPr kumimoji="1" lang="ja-JP" altLang="en-US" dirty="0"/>
              <a:t>まず、オープンデータ公開の一歩を踏み出すための研修を行っています。</a:t>
            </a:r>
          </a:p>
        </p:txBody>
      </p:sp>
      <p:sp>
        <p:nvSpPr>
          <p:cNvPr id="6" name="テキスト プレースホルダー 2">
            <a:extLst>
              <a:ext uri="{FF2B5EF4-FFF2-40B4-BE49-F238E27FC236}">
                <a16:creationId xmlns:a16="http://schemas.microsoft.com/office/drawing/2014/main" id="{63A7F0DD-A54F-4DC4-AE07-9D93A5C70657}"/>
              </a:ext>
            </a:extLst>
          </p:cNvPr>
          <p:cNvSpPr txBox="1">
            <a:spLocks/>
          </p:cNvSpPr>
          <p:nvPr/>
        </p:nvSpPr>
        <p:spPr>
          <a:xfrm>
            <a:off x="207963" y="1562100"/>
            <a:ext cx="8728075" cy="4963243"/>
          </a:xfrm>
          <a:prstGeom prst="rect">
            <a:avLst/>
          </a:prstGeom>
          <a:solidFill>
            <a:srgbClr val="DDD9C3"/>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buFont typeface="Wingdings" panose="05000000000000000000" pitchFamily="2" charset="2"/>
              <a:buChar char="n"/>
            </a:pPr>
            <a:endParaRPr lang="ja-JP" altLang="en-US" b="1" dirty="0"/>
          </a:p>
          <a:p>
            <a:pPr marL="342900" indent="-342900">
              <a:buFont typeface="Wingdings" panose="05000000000000000000" pitchFamily="2" charset="2"/>
              <a:buChar char="n"/>
            </a:pPr>
            <a:r>
              <a:rPr lang="ja-JP" altLang="en-US" b="1" dirty="0"/>
              <a:t>オープンデータの意義・必要性</a:t>
            </a:r>
          </a:p>
          <a:p>
            <a:pPr marL="1028700" lvl="1" indent="-342900">
              <a:buFont typeface="Wingdings" panose="05000000000000000000" pitchFamily="2" charset="2"/>
              <a:buChar char="l"/>
            </a:pPr>
            <a:r>
              <a:rPr lang="ja-JP" altLang="en-US" sz="1600" dirty="0"/>
              <a:t>オープンデータの定義（二次利用可能な利用ルール・機械判読性）</a:t>
            </a:r>
            <a:endParaRPr lang="en-US" altLang="ja-JP" sz="1600" dirty="0"/>
          </a:p>
          <a:p>
            <a:pPr marL="1028700" lvl="1" indent="-342900">
              <a:buFont typeface="Wingdings" panose="05000000000000000000" pitchFamily="2" charset="2"/>
              <a:buChar char="l"/>
            </a:pPr>
            <a:r>
              <a:rPr lang="ja-JP" altLang="en-US" sz="1600" dirty="0"/>
              <a:t>オープンデータの意義（行政の透明性向上・イノベーションの創出・市民との協業等）</a:t>
            </a:r>
          </a:p>
          <a:p>
            <a:pPr marL="1028700" lvl="1" indent="-342900">
              <a:buFont typeface="Wingdings" panose="05000000000000000000" pitchFamily="2" charset="2"/>
              <a:buChar char="l"/>
            </a:pPr>
            <a:r>
              <a:rPr lang="ja-JP" altLang="en-US" sz="1600" dirty="0"/>
              <a:t>都道府県・先進自治体の紹介</a:t>
            </a:r>
            <a:endParaRPr lang="en-US" altLang="ja-JP" dirty="0"/>
          </a:p>
          <a:p>
            <a:pPr lvl="1" indent="0">
              <a:buNone/>
            </a:pPr>
            <a:endParaRPr lang="ja-JP" altLang="en-US" sz="1600" dirty="0"/>
          </a:p>
          <a:p>
            <a:pPr marL="342900" indent="-342900">
              <a:buFont typeface="Wingdings" panose="05000000000000000000" pitchFamily="2" charset="2"/>
              <a:buChar char="n"/>
            </a:pPr>
            <a:r>
              <a:rPr lang="ja-JP" altLang="en-US" sz="1600" b="1" dirty="0"/>
              <a:t>講師・出席自治体職員とのディスカッションによる意見共有</a:t>
            </a:r>
          </a:p>
          <a:p>
            <a:pPr marL="1028700" lvl="1" indent="-342900">
              <a:buFont typeface="Wingdings" panose="05000000000000000000" pitchFamily="2" charset="2"/>
              <a:buChar char="l"/>
            </a:pPr>
            <a:r>
              <a:rPr lang="ja-JP" altLang="en-US" sz="1600" dirty="0"/>
              <a:t>課題を共有することによるモチベーションの向上</a:t>
            </a:r>
          </a:p>
          <a:p>
            <a:pPr marL="342900" indent="-342900">
              <a:buFont typeface="Wingdings" panose="05000000000000000000" pitchFamily="2" charset="2"/>
              <a:buChar char="n"/>
            </a:pPr>
            <a:endParaRPr lang="ja-JP" altLang="en-US" dirty="0"/>
          </a:p>
          <a:p>
            <a:pPr marL="342900" indent="-342900">
              <a:buFont typeface="Wingdings" panose="05000000000000000000" pitchFamily="2" charset="2"/>
              <a:buChar char="n"/>
            </a:pPr>
            <a:r>
              <a:rPr lang="ja-JP" altLang="en-US" b="1" dirty="0"/>
              <a:t>データ加工・登録実習</a:t>
            </a:r>
          </a:p>
          <a:p>
            <a:pPr marL="1028700" lvl="1" indent="-342900">
              <a:buFont typeface="Wingdings" panose="05000000000000000000" pitchFamily="2" charset="2"/>
              <a:buChar char="l"/>
            </a:pPr>
            <a:r>
              <a:rPr lang="ja-JP" altLang="en-US" sz="1600" dirty="0"/>
              <a:t>素材データを加工して</a:t>
            </a:r>
            <a:r>
              <a:rPr lang="en-US" altLang="ja-JP" sz="1600" dirty="0"/>
              <a:t>CSV</a:t>
            </a:r>
            <a:r>
              <a:rPr lang="ja-JP" altLang="en-US" sz="1600" dirty="0"/>
              <a:t>形式のデータにし、二次利用可能な利用ルールを付与して公開</a:t>
            </a:r>
            <a:br>
              <a:rPr lang="ja-JP" altLang="en-US" sz="1600" dirty="0"/>
            </a:br>
            <a:endParaRPr lang="en-US" altLang="ja-JP" sz="1600" dirty="0"/>
          </a:p>
        </p:txBody>
      </p:sp>
      <p:sp>
        <p:nvSpPr>
          <p:cNvPr id="8" name="テキスト プレースホルダー 4">
            <a:extLst>
              <a:ext uri="{FF2B5EF4-FFF2-40B4-BE49-F238E27FC236}">
                <a16:creationId xmlns:a16="http://schemas.microsoft.com/office/drawing/2014/main" id="{4210AAE2-FAAD-41E1-8B64-1E3FFF16D9D9}"/>
              </a:ext>
            </a:extLst>
          </p:cNvPr>
          <p:cNvSpPr>
            <a:spLocks noGrp="1"/>
          </p:cNvSpPr>
          <p:nvPr>
            <p:ph type="body" sz="quarter" idx="13"/>
          </p:nvPr>
        </p:nvSpPr>
        <p:spPr>
          <a:xfrm>
            <a:off x="207963" y="30163"/>
            <a:ext cx="7537450" cy="217487"/>
          </a:xfrm>
        </p:spPr>
        <p:txBody>
          <a:bodyPr/>
          <a:lstStyle/>
          <a:p>
            <a:r>
              <a:rPr kumimoji="1" lang="ja-JP" altLang="en-US" dirty="0"/>
              <a:t>１</a:t>
            </a:r>
            <a:r>
              <a:rPr kumimoji="1" lang="en-US" altLang="ja-JP" dirty="0"/>
              <a:t>. </a:t>
            </a:r>
            <a:r>
              <a:rPr kumimoji="1" lang="ja-JP" altLang="en-US" dirty="0"/>
              <a:t>はじめに ～オープンデータ研修（応用編）の目的～</a:t>
            </a:r>
          </a:p>
        </p:txBody>
      </p:sp>
      <p:sp>
        <p:nvSpPr>
          <p:cNvPr id="2" name="四角形: 角を丸くする 1">
            <a:extLst>
              <a:ext uri="{FF2B5EF4-FFF2-40B4-BE49-F238E27FC236}">
                <a16:creationId xmlns:a16="http://schemas.microsoft.com/office/drawing/2014/main" id="{1EE548A4-213E-4B48-B781-4BC1BA0BC15B}"/>
              </a:ext>
            </a:extLst>
          </p:cNvPr>
          <p:cNvSpPr/>
          <p:nvPr/>
        </p:nvSpPr>
        <p:spPr>
          <a:xfrm>
            <a:off x="642938" y="5410200"/>
            <a:ext cx="7886700" cy="914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u="sng" dirty="0">
                <a:solidFill>
                  <a:schemeClr val="tx1"/>
                </a:solidFill>
              </a:rPr>
              <a:t>庁内にあるデータを</a:t>
            </a:r>
            <a:r>
              <a:rPr kumimoji="1" lang="en-US" altLang="ja-JP" sz="1600" b="1" u="sng" dirty="0">
                <a:solidFill>
                  <a:schemeClr val="tx1"/>
                </a:solidFill>
              </a:rPr>
              <a:t>1</a:t>
            </a:r>
            <a:r>
              <a:rPr kumimoji="1" lang="ja-JP" altLang="en-US" sz="1600" b="1" u="sng" dirty="0">
                <a:solidFill>
                  <a:schemeClr val="tx1"/>
                </a:solidFill>
              </a:rPr>
              <a:t>つ選定</a:t>
            </a:r>
            <a:r>
              <a:rPr kumimoji="1" lang="ja-JP" altLang="en-US" sz="1600" dirty="0">
                <a:solidFill>
                  <a:schemeClr val="tx1"/>
                </a:solidFill>
              </a:rPr>
              <a:t>し、</a:t>
            </a:r>
            <a:r>
              <a:rPr kumimoji="1" lang="ja-JP" altLang="en-US" sz="1600" b="1" u="sng" dirty="0">
                <a:solidFill>
                  <a:schemeClr val="tx1"/>
                </a:solidFill>
              </a:rPr>
              <a:t>これに二次利用可能な利用ルールを付与して公開する</a:t>
            </a:r>
            <a:r>
              <a:rPr kumimoji="1" lang="ja-JP" altLang="en-US" sz="1600" dirty="0">
                <a:solidFill>
                  <a:schemeClr val="tx1"/>
                </a:solidFill>
              </a:rPr>
              <a:t>ことにより、オープンデータの公開ができることを理解するとともに、その方法を学習する</a:t>
            </a:r>
          </a:p>
        </p:txBody>
      </p:sp>
    </p:spTree>
    <p:extLst>
      <p:ext uri="{BB962C8B-B14F-4D97-AF65-F5344CB8AC3E}">
        <p14:creationId xmlns:p14="http://schemas.microsoft.com/office/powerpoint/2010/main" val="1478531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rmAutofit/>
          </a:bodyPr>
          <a:lstStyle/>
          <a:p>
            <a:r>
              <a:rPr lang="en-US" altLang="ja-JP" dirty="0"/>
              <a:t>(4) </a:t>
            </a:r>
            <a:r>
              <a:rPr lang="ja-JP" altLang="en-US" dirty="0"/>
              <a:t>データの活用</a:t>
            </a:r>
            <a:endParaRPr kumimoji="1" lang="ja-JP" altLang="en-US" dirty="0"/>
          </a:p>
        </p:txBody>
      </p:sp>
      <p:sp>
        <p:nvSpPr>
          <p:cNvPr id="7" name="テキスト プレースホルダー 4">
            <a:extLst>
              <a:ext uri="{FF2B5EF4-FFF2-40B4-BE49-F238E27FC236}">
                <a16:creationId xmlns:a16="http://schemas.microsoft.com/office/drawing/2014/main" id="{2F140453-31F5-4896-B954-232BDC7E117B}"/>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8" name="テキスト プレースホルダー 7">
            <a:extLst>
              <a:ext uri="{FF2B5EF4-FFF2-40B4-BE49-F238E27FC236}">
                <a16:creationId xmlns:a16="http://schemas.microsoft.com/office/drawing/2014/main" id="{695F1708-F188-4BD7-9DF5-5901C7D60012}"/>
              </a:ext>
            </a:extLst>
          </p:cNvPr>
          <p:cNvSpPr>
            <a:spLocks noGrp="1"/>
          </p:cNvSpPr>
          <p:nvPr>
            <p:ph type="body" sz="quarter" idx="14"/>
          </p:nvPr>
        </p:nvSpPr>
        <p:spPr>
          <a:xfrm>
            <a:off x="207963" y="884240"/>
            <a:ext cx="8728075" cy="726226"/>
          </a:xfrm>
        </p:spPr>
        <p:txBody>
          <a:bodyPr>
            <a:normAutofit/>
          </a:bodyPr>
          <a:lstStyle/>
          <a:p>
            <a:r>
              <a:rPr kumimoji="1" lang="ja-JP" altLang="en-US" dirty="0"/>
              <a:t>データを公開したら、サービス提供事業者に連絡すると、より早く、効率的に利用されるようになります。</a:t>
            </a:r>
          </a:p>
        </p:txBody>
      </p:sp>
      <p:sp>
        <p:nvSpPr>
          <p:cNvPr id="9" name="テキスト プレースホルダー 11">
            <a:extLst>
              <a:ext uri="{FF2B5EF4-FFF2-40B4-BE49-F238E27FC236}">
                <a16:creationId xmlns:a16="http://schemas.microsoft.com/office/drawing/2014/main" id="{6EF4206B-212B-4F8B-B3AF-63B83236CCE5}"/>
              </a:ext>
            </a:extLst>
          </p:cNvPr>
          <p:cNvSpPr>
            <a:spLocks noGrp="1"/>
          </p:cNvSpPr>
          <p:nvPr>
            <p:ph type="body" sz="quarter" idx="15"/>
          </p:nvPr>
        </p:nvSpPr>
        <p:spPr>
          <a:xfrm>
            <a:off x="201723" y="1610467"/>
            <a:ext cx="8721837" cy="1323234"/>
          </a:xfrm>
        </p:spPr>
        <p:txBody>
          <a:bodyPr>
            <a:normAutofit lnSpcReduction="10000"/>
          </a:bodyPr>
          <a:lstStyle/>
          <a:p>
            <a:pPr marL="285750" indent="-285750">
              <a:buFont typeface="Wingdings" panose="05000000000000000000" pitchFamily="2" charset="2"/>
              <a:buChar char="n"/>
            </a:pPr>
            <a:r>
              <a:rPr lang="ja-JP" altLang="en-US" sz="1800" dirty="0"/>
              <a:t>子どもとお出かけ情報サイト「いこーよ」</a:t>
            </a:r>
          </a:p>
          <a:p>
            <a:pPr marL="1028700" lvl="1" indent="-342900">
              <a:buFont typeface="Wingdings" panose="05000000000000000000" pitchFamily="2" charset="2"/>
              <a:buChar char="l"/>
            </a:pPr>
            <a:r>
              <a:rPr lang="ja-JP" altLang="en-US" sz="1600" dirty="0"/>
              <a:t>サービスを運用しているアクトインディ株式会社に連絡し、連携自治体となることにより、密接なやりとりができ、より効果的なデータを公開できます。</a:t>
            </a:r>
          </a:p>
          <a:p>
            <a:pPr marL="1028700" lvl="1" indent="-342900">
              <a:buFont typeface="Wingdings" panose="05000000000000000000" pitchFamily="2" charset="2"/>
              <a:buChar char="l"/>
            </a:pPr>
            <a:r>
              <a:rPr lang="ja-JP" altLang="en-US" sz="1600" dirty="0"/>
              <a:t>詳細は、以下の</a:t>
            </a:r>
            <a:r>
              <a:rPr lang="en-US" altLang="ja-JP" sz="1600" dirty="0"/>
              <a:t>web</a:t>
            </a:r>
            <a:r>
              <a:rPr lang="ja-JP" altLang="en-US" sz="1600" dirty="0"/>
              <a:t>ページをご覧ください。</a:t>
            </a:r>
            <a:br>
              <a:rPr lang="ja-JP" altLang="en-US" sz="1600" dirty="0"/>
            </a:br>
            <a:r>
              <a:rPr lang="en-US" altLang="ja-JP" sz="1600" dirty="0">
                <a:hlinkClick r:id="rId3"/>
              </a:rPr>
              <a:t>https://actindi.net/service/municipality/</a:t>
            </a:r>
            <a:endParaRPr lang="ja-JP" altLang="en-US" sz="1600" dirty="0"/>
          </a:p>
        </p:txBody>
      </p:sp>
      <p:pic>
        <p:nvPicPr>
          <p:cNvPr id="2" name="図 1" descr="ダイアグラム&#10;&#10;自動的に生成された説明">
            <a:extLst>
              <a:ext uri="{FF2B5EF4-FFF2-40B4-BE49-F238E27FC236}">
                <a16:creationId xmlns:a16="http://schemas.microsoft.com/office/drawing/2014/main" id="{577F92E8-9A9A-4A9C-BCA6-BAD4E5A12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54" y="3000988"/>
            <a:ext cx="1723004" cy="1157859"/>
          </a:xfrm>
          <a:prstGeom prst="rect">
            <a:avLst/>
          </a:prstGeom>
        </p:spPr>
      </p:pic>
      <p:pic>
        <p:nvPicPr>
          <p:cNvPr id="3" name="図 2">
            <a:extLst>
              <a:ext uri="{FF2B5EF4-FFF2-40B4-BE49-F238E27FC236}">
                <a16:creationId xmlns:a16="http://schemas.microsoft.com/office/drawing/2014/main" id="{1FEBB1D3-65F0-4E1D-A9EA-D2470A5C0ECE}"/>
              </a:ext>
            </a:extLst>
          </p:cNvPr>
          <p:cNvPicPr>
            <a:picLocks noChangeAspect="1"/>
          </p:cNvPicPr>
          <p:nvPr/>
        </p:nvPicPr>
        <p:blipFill>
          <a:blip r:embed="rId5"/>
          <a:stretch>
            <a:fillRect/>
          </a:stretch>
        </p:blipFill>
        <p:spPr>
          <a:xfrm>
            <a:off x="5097161" y="3548011"/>
            <a:ext cx="3886341" cy="2590894"/>
          </a:xfrm>
          <a:prstGeom prst="rect">
            <a:avLst/>
          </a:prstGeom>
        </p:spPr>
      </p:pic>
      <p:sp>
        <p:nvSpPr>
          <p:cNvPr id="4" name="四角形: 角を丸くする 3">
            <a:extLst>
              <a:ext uri="{FF2B5EF4-FFF2-40B4-BE49-F238E27FC236}">
                <a16:creationId xmlns:a16="http://schemas.microsoft.com/office/drawing/2014/main" id="{B789A28C-8715-4A4A-A00B-D9CB77F2BC7F}"/>
              </a:ext>
            </a:extLst>
          </p:cNvPr>
          <p:cNvSpPr/>
          <p:nvPr/>
        </p:nvSpPr>
        <p:spPr>
          <a:xfrm>
            <a:off x="201723" y="6231447"/>
            <a:ext cx="2152650" cy="471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アクトインディ</a:t>
            </a:r>
          </a:p>
        </p:txBody>
      </p:sp>
      <p:sp>
        <p:nvSpPr>
          <p:cNvPr id="18" name="テキスト ボックス 17">
            <a:extLst>
              <a:ext uri="{FF2B5EF4-FFF2-40B4-BE49-F238E27FC236}">
                <a16:creationId xmlns:a16="http://schemas.microsoft.com/office/drawing/2014/main" id="{79F403E6-722A-4E41-BA6C-465D03C86E99}"/>
              </a:ext>
            </a:extLst>
          </p:cNvPr>
          <p:cNvSpPr txBox="1"/>
          <p:nvPr/>
        </p:nvSpPr>
        <p:spPr>
          <a:xfrm>
            <a:off x="1708042" y="3752136"/>
            <a:ext cx="646331" cy="369332"/>
          </a:xfrm>
          <a:prstGeom prst="rect">
            <a:avLst/>
          </a:prstGeom>
          <a:noFill/>
        </p:spPr>
        <p:txBody>
          <a:bodyPr wrap="none" rtlCol="0">
            <a:spAutoFit/>
          </a:bodyPr>
          <a:lstStyle/>
          <a:p>
            <a:r>
              <a:rPr kumimoji="1" lang="ja-JP" altLang="en-US" dirty="0"/>
              <a:t>役所</a:t>
            </a:r>
          </a:p>
        </p:txBody>
      </p:sp>
      <p:sp>
        <p:nvSpPr>
          <p:cNvPr id="34" name="テキスト ボックス 33">
            <a:extLst>
              <a:ext uri="{FF2B5EF4-FFF2-40B4-BE49-F238E27FC236}">
                <a16:creationId xmlns:a16="http://schemas.microsoft.com/office/drawing/2014/main" id="{F0C553B9-D6C8-4D56-9AD3-7DC7F31D9D2F}"/>
              </a:ext>
            </a:extLst>
          </p:cNvPr>
          <p:cNvSpPr txBox="1"/>
          <p:nvPr/>
        </p:nvSpPr>
        <p:spPr>
          <a:xfrm>
            <a:off x="6213042" y="3271012"/>
            <a:ext cx="1951175" cy="276999"/>
          </a:xfrm>
          <a:prstGeom prst="rect">
            <a:avLst/>
          </a:prstGeom>
          <a:noFill/>
        </p:spPr>
        <p:txBody>
          <a:bodyPr wrap="none" rtlCol="0">
            <a:spAutoFit/>
          </a:bodyPr>
          <a:lstStyle/>
          <a:p>
            <a:pPr algn="ctr"/>
            <a:r>
              <a:rPr kumimoji="1" lang="ja-JP" altLang="en-US" sz="1200" dirty="0"/>
              <a:t>効果的なデータの提供・反映</a:t>
            </a:r>
          </a:p>
        </p:txBody>
      </p:sp>
      <p:sp>
        <p:nvSpPr>
          <p:cNvPr id="17" name="テキスト ボックス 16">
            <a:extLst>
              <a:ext uri="{FF2B5EF4-FFF2-40B4-BE49-F238E27FC236}">
                <a16:creationId xmlns:a16="http://schemas.microsoft.com/office/drawing/2014/main" id="{5A140D5B-9EC9-4533-8DCE-1E3DB89EEC16}"/>
              </a:ext>
            </a:extLst>
          </p:cNvPr>
          <p:cNvSpPr txBox="1"/>
          <p:nvPr/>
        </p:nvSpPr>
        <p:spPr>
          <a:xfrm>
            <a:off x="1608708" y="4477718"/>
            <a:ext cx="1412566" cy="276999"/>
          </a:xfrm>
          <a:prstGeom prst="rect">
            <a:avLst/>
          </a:prstGeom>
          <a:noFill/>
        </p:spPr>
        <p:txBody>
          <a:bodyPr wrap="none" rtlCol="0">
            <a:spAutoFit/>
          </a:bodyPr>
          <a:lstStyle/>
          <a:p>
            <a:pPr algn="ctr"/>
            <a:r>
              <a:rPr kumimoji="1" lang="ja-JP" altLang="en-US" sz="1200" dirty="0"/>
              <a:t>データの密接な調整</a:t>
            </a:r>
          </a:p>
        </p:txBody>
      </p:sp>
      <p:sp>
        <p:nvSpPr>
          <p:cNvPr id="19" name="矢印: 右 18">
            <a:extLst>
              <a:ext uri="{FF2B5EF4-FFF2-40B4-BE49-F238E27FC236}">
                <a16:creationId xmlns:a16="http://schemas.microsoft.com/office/drawing/2014/main" id="{15FBFCF6-9E8F-4D89-B2E6-C51148F9F6B0}"/>
              </a:ext>
            </a:extLst>
          </p:cNvPr>
          <p:cNvSpPr/>
          <p:nvPr/>
        </p:nvSpPr>
        <p:spPr>
          <a:xfrm>
            <a:off x="2957816" y="4714043"/>
            <a:ext cx="2010648" cy="962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314DB2AE-541B-4F7C-ADB6-8C763378D899}"/>
              </a:ext>
            </a:extLst>
          </p:cNvPr>
          <p:cNvCxnSpPr>
            <a:stCxn id="2" idx="2"/>
            <a:endCxn id="4" idx="0"/>
          </p:cNvCxnSpPr>
          <p:nvPr/>
        </p:nvCxnSpPr>
        <p:spPr>
          <a:xfrm flipH="1">
            <a:off x="1278048" y="4158847"/>
            <a:ext cx="10508" cy="20726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F3550EBE-7585-4D41-9A12-935171A4C4C7}"/>
              </a:ext>
            </a:extLst>
          </p:cNvPr>
          <p:cNvPicPr>
            <a:picLocks noChangeAspect="1"/>
          </p:cNvPicPr>
          <p:nvPr/>
        </p:nvPicPr>
        <p:blipFill>
          <a:blip r:embed="rId6"/>
          <a:stretch>
            <a:fillRect/>
          </a:stretch>
        </p:blipFill>
        <p:spPr>
          <a:xfrm>
            <a:off x="427054" y="4804809"/>
            <a:ext cx="2210610" cy="955502"/>
          </a:xfrm>
          <a:prstGeom prst="rect">
            <a:avLst/>
          </a:prstGeom>
        </p:spPr>
      </p:pic>
      <p:grpSp>
        <p:nvGrpSpPr>
          <p:cNvPr id="32" name="グループ化 31">
            <a:extLst>
              <a:ext uri="{FF2B5EF4-FFF2-40B4-BE49-F238E27FC236}">
                <a16:creationId xmlns:a16="http://schemas.microsoft.com/office/drawing/2014/main" id="{859DF857-A429-4307-A642-77345FFA4395}"/>
              </a:ext>
            </a:extLst>
          </p:cNvPr>
          <p:cNvGrpSpPr>
            <a:grpSpLocks noChangeAspect="1"/>
          </p:cNvGrpSpPr>
          <p:nvPr/>
        </p:nvGrpSpPr>
        <p:grpSpPr>
          <a:xfrm>
            <a:off x="3560168" y="42268"/>
            <a:ext cx="3112163" cy="300320"/>
            <a:chOff x="4336030" y="332127"/>
            <a:chExt cx="4112078" cy="396810"/>
          </a:xfrm>
        </p:grpSpPr>
        <p:sp>
          <p:nvSpPr>
            <p:cNvPr id="33" name="楕円 32">
              <a:extLst>
                <a:ext uri="{FF2B5EF4-FFF2-40B4-BE49-F238E27FC236}">
                  <a16:creationId xmlns:a16="http://schemas.microsoft.com/office/drawing/2014/main" id="{FD663EB4-FEAD-4651-801F-4755283DE2A7}"/>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35" name="楕円 34">
              <a:extLst>
                <a:ext uri="{FF2B5EF4-FFF2-40B4-BE49-F238E27FC236}">
                  <a16:creationId xmlns:a16="http://schemas.microsoft.com/office/drawing/2014/main" id="{7D799166-C02E-4542-8491-1E562B6F990E}"/>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36" name="楕円 35">
              <a:extLst>
                <a:ext uri="{FF2B5EF4-FFF2-40B4-BE49-F238E27FC236}">
                  <a16:creationId xmlns:a16="http://schemas.microsoft.com/office/drawing/2014/main" id="{04972E1E-D095-4DE7-817E-8337441205FD}"/>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37" name="楕円 36">
              <a:extLst>
                <a:ext uri="{FF2B5EF4-FFF2-40B4-BE49-F238E27FC236}">
                  <a16:creationId xmlns:a16="http://schemas.microsoft.com/office/drawing/2014/main" id="{5652A06E-924D-48DA-851A-C8D63ED3BFF3}"/>
                </a:ext>
              </a:extLst>
            </p:cNvPr>
            <p:cNvSpPr/>
            <p:nvPr/>
          </p:nvSpPr>
          <p:spPr>
            <a:xfrm>
              <a:off x="7572472" y="332127"/>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38" name="直線矢印コネクタ 37">
              <a:extLst>
                <a:ext uri="{FF2B5EF4-FFF2-40B4-BE49-F238E27FC236}">
                  <a16:creationId xmlns:a16="http://schemas.microsoft.com/office/drawing/2014/main" id="{7D0B3395-CD73-4578-945E-2FBB95A3EE94}"/>
                </a:ext>
              </a:extLst>
            </p:cNvPr>
            <p:cNvCxnSpPr>
              <a:cxnSpLocks/>
              <a:stCxn id="33" idx="6"/>
              <a:endCxn id="35"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直線矢印コネクタ 38">
              <a:extLst>
                <a:ext uri="{FF2B5EF4-FFF2-40B4-BE49-F238E27FC236}">
                  <a16:creationId xmlns:a16="http://schemas.microsoft.com/office/drawing/2014/main" id="{A62AC73A-6B92-461C-B514-AD531375846F}"/>
                </a:ext>
              </a:extLst>
            </p:cNvPr>
            <p:cNvCxnSpPr>
              <a:cxnSpLocks/>
              <a:stCxn id="35" idx="6"/>
              <a:endCxn id="36"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直線矢印コネクタ 39">
              <a:extLst>
                <a:ext uri="{FF2B5EF4-FFF2-40B4-BE49-F238E27FC236}">
                  <a16:creationId xmlns:a16="http://schemas.microsoft.com/office/drawing/2014/main" id="{B378DC7F-A213-47AE-9D5D-1CD7F3C0709E}"/>
                </a:ext>
              </a:extLst>
            </p:cNvPr>
            <p:cNvCxnSpPr>
              <a:cxnSpLocks/>
              <a:stCxn id="36" idx="6"/>
              <a:endCxn id="37"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02531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normAutofit/>
          </a:bodyPr>
          <a:lstStyle/>
          <a:p>
            <a:r>
              <a:rPr lang="en-US" altLang="ja-JP" dirty="0"/>
              <a:t>(4) </a:t>
            </a:r>
            <a:r>
              <a:rPr lang="ja-JP" altLang="en-US" dirty="0"/>
              <a:t>データの活用</a:t>
            </a:r>
            <a:endParaRPr kumimoji="1" lang="ja-JP" altLang="en-US" dirty="0"/>
          </a:p>
        </p:txBody>
      </p:sp>
      <p:sp>
        <p:nvSpPr>
          <p:cNvPr id="7" name="テキスト プレースホルダー 4">
            <a:extLst>
              <a:ext uri="{FF2B5EF4-FFF2-40B4-BE49-F238E27FC236}">
                <a16:creationId xmlns:a16="http://schemas.microsoft.com/office/drawing/2014/main" id="{2F140453-31F5-4896-B954-232BDC7E117B}"/>
              </a:ext>
            </a:extLst>
          </p:cNvPr>
          <p:cNvSpPr>
            <a:spLocks noGrp="1"/>
          </p:cNvSpPr>
          <p:nvPr>
            <p:ph type="body" sz="quarter" idx="13"/>
          </p:nvPr>
        </p:nvSpPr>
        <p:spPr>
          <a:xfrm>
            <a:off x="207963" y="30163"/>
            <a:ext cx="7537450" cy="217487"/>
          </a:xfrm>
        </p:spPr>
        <p:txBody>
          <a:bodyPr/>
          <a:lstStyle/>
          <a:p>
            <a:r>
              <a:rPr kumimoji="1" lang="en-US" altLang="ja-JP" dirty="0"/>
              <a:t>4. </a:t>
            </a:r>
            <a:r>
              <a:rPr kumimoji="1" lang="ja-JP" altLang="en-US" dirty="0"/>
              <a:t>推奨データセットを用いたデータ作成・公開・活用手法</a:t>
            </a:r>
          </a:p>
        </p:txBody>
      </p:sp>
      <p:sp>
        <p:nvSpPr>
          <p:cNvPr id="8" name="テキスト プレースホルダー 7">
            <a:extLst>
              <a:ext uri="{FF2B5EF4-FFF2-40B4-BE49-F238E27FC236}">
                <a16:creationId xmlns:a16="http://schemas.microsoft.com/office/drawing/2014/main" id="{695F1708-F188-4BD7-9DF5-5901C7D60012}"/>
              </a:ext>
            </a:extLst>
          </p:cNvPr>
          <p:cNvSpPr>
            <a:spLocks noGrp="1"/>
          </p:cNvSpPr>
          <p:nvPr>
            <p:ph type="body" sz="quarter" idx="14"/>
          </p:nvPr>
        </p:nvSpPr>
        <p:spPr>
          <a:xfrm>
            <a:off x="207963" y="884240"/>
            <a:ext cx="8728075" cy="681864"/>
          </a:xfrm>
        </p:spPr>
        <p:txBody>
          <a:bodyPr>
            <a:normAutofit/>
          </a:bodyPr>
          <a:lstStyle/>
          <a:p>
            <a:r>
              <a:rPr kumimoji="1" lang="ja-JP" altLang="en-US" dirty="0"/>
              <a:t>データを公開したら、サービス提供事業者に連絡すると、より早く、効率的に利用されるようになります。</a:t>
            </a:r>
          </a:p>
        </p:txBody>
      </p:sp>
      <p:sp>
        <p:nvSpPr>
          <p:cNvPr id="9" name="テキスト プレースホルダー 11">
            <a:extLst>
              <a:ext uri="{FF2B5EF4-FFF2-40B4-BE49-F238E27FC236}">
                <a16:creationId xmlns:a16="http://schemas.microsoft.com/office/drawing/2014/main" id="{6EF4206B-212B-4F8B-B3AF-63B83236CCE5}"/>
              </a:ext>
            </a:extLst>
          </p:cNvPr>
          <p:cNvSpPr>
            <a:spLocks noGrp="1"/>
          </p:cNvSpPr>
          <p:nvPr>
            <p:ph type="body" sz="quarter" idx="15"/>
          </p:nvPr>
        </p:nvSpPr>
        <p:spPr>
          <a:xfrm>
            <a:off x="207961" y="1566672"/>
            <a:ext cx="8721837" cy="4948428"/>
          </a:xfrm>
        </p:spPr>
        <p:txBody>
          <a:bodyPr>
            <a:normAutofit/>
          </a:bodyPr>
          <a:lstStyle/>
          <a:p>
            <a:pPr marL="285750" indent="-285750">
              <a:buFont typeface="Wingdings" panose="05000000000000000000" pitchFamily="2" charset="2"/>
              <a:buChar char="n"/>
            </a:pPr>
            <a:r>
              <a:rPr lang="ja-JP" altLang="en-US" sz="1800" dirty="0"/>
              <a:t>乗換案内サービス（例</a:t>
            </a:r>
            <a:r>
              <a:rPr lang="en-US" altLang="ja-JP" sz="1800" dirty="0"/>
              <a:t>: Google</a:t>
            </a:r>
            <a:r>
              <a:rPr lang="ja-JP" altLang="en-US" sz="1800" dirty="0"/>
              <a:t>マップ）</a:t>
            </a:r>
          </a:p>
          <a:p>
            <a:pPr marL="1028700" lvl="1" indent="-342900">
              <a:buFont typeface="Wingdings" panose="05000000000000000000" pitchFamily="2" charset="2"/>
              <a:buChar char="l"/>
            </a:pPr>
            <a:r>
              <a:rPr lang="ja-JP" altLang="en-US" sz="1600" dirty="0"/>
              <a:t>以下の手順で</a:t>
            </a:r>
            <a:r>
              <a:rPr lang="en-US" altLang="ja-JP" sz="1600" dirty="0"/>
              <a:t>Google</a:t>
            </a:r>
            <a:r>
              <a:rPr lang="ja-JP" altLang="en-US" sz="1600" dirty="0"/>
              <a:t>に申請を出すことができます。</a:t>
            </a:r>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endParaRPr lang="ja-JP" altLang="en-US" sz="1600" dirty="0"/>
          </a:p>
          <a:p>
            <a:pPr marL="1028700" lvl="1" indent="-342900">
              <a:buFont typeface="Wingdings" panose="05000000000000000000" pitchFamily="2" charset="2"/>
              <a:buChar char="l"/>
            </a:pPr>
            <a:r>
              <a:rPr lang="ja-JP" altLang="en-US" sz="1600" dirty="0"/>
              <a:t>詳細は下記をご覧ください。</a:t>
            </a:r>
            <a:br>
              <a:rPr lang="ja-JP" altLang="en-US" sz="1600" dirty="0"/>
            </a:br>
            <a:r>
              <a:rPr lang="en-US" altLang="ja-JP" sz="1600" dirty="0"/>
              <a:t>Google </a:t>
            </a:r>
            <a:r>
              <a:rPr lang="ja-JP" altLang="en-US" sz="1600" dirty="0"/>
              <a:t>乗換案内にデータを登録する</a:t>
            </a:r>
            <a:br>
              <a:rPr lang="ja-JP" altLang="en-US" sz="1600" dirty="0"/>
            </a:br>
            <a:r>
              <a:rPr lang="en-US" altLang="ja-JP" sz="1400" dirty="0">
                <a:hlinkClick r:id="rId3"/>
              </a:rPr>
              <a:t>https://support.google.com/transitpartners/answer/1111481?hl=ja</a:t>
            </a:r>
            <a:endParaRPr lang="ja-JP" altLang="en-US" sz="1400" dirty="0"/>
          </a:p>
          <a:p>
            <a:pPr lvl="1" indent="0">
              <a:buNone/>
            </a:pPr>
            <a:endParaRPr lang="ja-JP" altLang="en-US" sz="1600" dirty="0"/>
          </a:p>
          <a:p>
            <a:pPr marL="971550" lvl="1" indent="-285750">
              <a:buFont typeface="Wingdings" panose="05000000000000000000" pitchFamily="2" charset="2"/>
              <a:buChar char="l"/>
            </a:pPr>
            <a:r>
              <a:rPr lang="ja-JP" altLang="en-US" sz="1600" dirty="0"/>
              <a:t>地域の大学や民間事業者に委託する方法もあります。</a:t>
            </a:r>
          </a:p>
        </p:txBody>
      </p:sp>
      <p:sp>
        <p:nvSpPr>
          <p:cNvPr id="3" name="四角形: 角を丸くする 2">
            <a:extLst>
              <a:ext uri="{FF2B5EF4-FFF2-40B4-BE49-F238E27FC236}">
                <a16:creationId xmlns:a16="http://schemas.microsoft.com/office/drawing/2014/main" id="{4AFFAEBB-0F04-41DC-943F-9DD2A6F27B35}"/>
              </a:ext>
            </a:extLst>
          </p:cNvPr>
          <p:cNvSpPr/>
          <p:nvPr/>
        </p:nvSpPr>
        <p:spPr>
          <a:xfrm>
            <a:off x="1581150" y="2200067"/>
            <a:ext cx="3162300" cy="276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latin typeface="+mj-lt"/>
              </a:rPr>
              <a:t>Google</a:t>
            </a:r>
            <a:r>
              <a:rPr kumimoji="1" lang="ja-JP" altLang="en-US" sz="1600" dirty="0">
                <a:latin typeface="+mj-lt"/>
              </a:rPr>
              <a:t>アカウントを作成</a:t>
            </a:r>
          </a:p>
        </p:txBody>
      </p:sp>
      <p:sp>
        <p:nvSpPr>
          <p:cNvPr id="4" name="四角形: 角を丸くする 3">
            <a:extLst>
              <a:ext uri="{FF2B5EF4-FFF2-40B4-BE49-F238E27FC236}">
                <a16:creationId xmlns:a16="http://schemas.microsoft.com/office/drawing/2014/main" id="{5EA75AEC-6AE3-485A-8F48-2CC58A0E2096}"/>
              </a:ext>
            </a:extLst>
          </p:cNvPr>
          <p:cNvSpPr/>
          <p:nvPr/>
        </p:nvSpPr>
        <p:spPr>
          <a:xfrm>
            <a:off x="1581150" y="2592919"/>
            <a:ext cx="3162300" cy="276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mj-lt"/>
              </a:rPr>
              <a:t>専用ページから登録</a:t>
            </a:r>
          </a:p>
        </p:txBody>
      </p:sp>
      <p:sp>
        <p:nvSpPr>
          <p:cNvPr id="6" name="四角形: 角を丸くする 5">
            <a:extLst>
              <a:ext uri="{FF2B5EF4-FFF2-40B4-BE49-F238E27FC236}">
                <a16:creationId xmlns:a16="http://schemas.microsoft.com/office/drawing/2014/main" id="{B280110C-3AAB-4426-B5DF-9637B68D62FE}"/>
              </a:ext>
            </a:extLst>
          </p:cNvPr>
          <p:cNvSpPr/>
          <p:nvPr/>
        </p:nvSpPr>
        <p:spPr>
          <a:xfrm>
            <a:off x="1581150" y="2985771"/>
            <a:ext cx="3162300" cy="276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mj-lt"/>
              </a:rPr>
              <a:t>契約の締結</a:t>
            </a:r>
          </a:p>
        </p:txBody>
      </p:sp>
      <p:sp>
        <p:nvSpPr>
          <p:cNvPr id="13" name="四角形: 角を丸くする 12">
            <a:extLst>
              <a:ext uri="{FF2B5EF4-FFF2-40B4-BE49-F238E27FC236}">
                <a16:creationId xmlns:a16="http://schemas.microsoft.com/office/drawing/2014/main" id="{33B67FBC-F15F-468E-83C9-665BAC5C7691}"/>
              </a:ext>
            </a:extLst>
          </p:cNvPr>
          <p:cNvSpPr/>
          <p:nvPr/>
        </p:nvSpPr>
        <p:spPr>
          <a:xfrm>
            <a:off x="1581150" y="3348565"/>
            <a:ext cx="3162300" cy="276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latin typeface="+mj-lt"/>
              </a:rPr>
              <a:t>GTFS</a:t>
            </a:r>
            <a:r>
              <a:rPr kumimoji="1" lang="ja-JP" altLang="en-US" sz="1600" dirty="0">
                <a:latin typeface="+mj-lt"/>
              </a:rPr>
              <a:t>データのアップデート</a:t>
            </a:r>
          </a:p>
        </p:txBody>
      </p:sp>
      <p:sp>
        <p:nvSpPr>
          <p:cNvPr id="15" name="四角形: 角を丸くする 14">
            <a:extLst>
              <a:ext uri="{FF2B5EF4-FFF2-40B4-BE49-F238E27FC236}">
                <a16:creationId xmlns:a16="http://schemas.microsoft.com/office/drawing/2014/main" id="{9DA1ACAA-7EC5-43C0-AB35-AE7D147A4480}"/>
              </a:ext>
            </a:extLst>
          </p:cNvPr>
          <p:cNvSpPr/>
          <p:nvPr/>
        </p:nvSpPr>
        <p:spPr>
          <a:xfrm>
            <a:off x="1581150" y="3727980"/>
            <a:ext cx="3162300" cy="276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mj-lt"/>
              </a:rPr>
              <a:t>プレビューの確認</a:t>
            </a:r>
          </a:p>
        </p:txBody>
      </p:sp>
      <p:sp>
        <p:nvSpPr>
          <p:cNvPr id="17" name="四角形: 角を丸くする 16">
            <a:extLst>
              <a:ext uri="{FF2B5EF4-FFF2-40B4-BE49-F238E27FC236}">
                <a16:creationId xmlns:a16="http://schemas.microsoft.com/office/drawing/2014/main" id="{FDA00E48-6246-46E0-B455-BC63D2F7F9E5}"/>
              </a:ext>
            </a:extLst>
          </p:cNvPr>
          <p:cNvSpPr/>
          <p:nvPr/>
        </p:nvSpPr>
        <p:spPr>
          <a:xfrm>
            <a:off x="1581150" y="4166875"/>
            <a:ext cx="3162300" cy="276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mj-lt"/>
              </a:rPr>
              <a:t>公開前チェックリスト</a:t>
            </a:r>
          </a:p>
        </p:txBody>
      </p:sp>
      <p:cxnSp>
        <p:nvCxnSpPr>
          <p:cNvPr id="19" name="直線矢印コネクタ 18">
            <a:extLst>
              <a:ext uri="{FF2B5EF4-FFF2-40B4-BE49-F238E27FC236}">
                <a16:creationId xmlns:a16="http://schemas.microsoft.com/office/drawing/2014/main" id="{F091403C-388E-4484-921F-BF0EB9931BEA}"/>
              </a:ext>
            </a:extLst>
          </p:cNvPr>
          <p:cNvCxnSpPr>
            <a:stCxn id="3" idx="2"/>
            <a:endCxn id="4" idx="0"/>
          </p:cNvCxnSpPr>
          <p:nvPr/>
        </p:nvCxnSpPr>
        <p:spPr>
          <a:xfrm>
            <a:off x="3162300" y="2476292"/>
            <a:ext cx="0" cy="1166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02D18C28-4B6A-482F-B009-F9718F156960}"/>
              </a:ext>
            </a:extLst>
          </p:cNvPr>
          <p:cNvCxnSpPr>
            <a:cxnSpLocks/>
            <a:stCxn id="4" idx="2"/>
            <a:endCxn id="6" idx="0"/>
          </p:cNvCxnSpPr>
          <p:nvPr/>
        </p:nvCxnSpPr>
        <p:spPr>
          <a:xfrm>
            <a:off x="3162300" y="2869144"/>
            <a:ext cx="0" cy="1166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BF1677C6-8584-41B5-9669-3D87CF62130B}"/>
              </a:ext>
            </a:extLst>
          </p:cNvPr>
          <p:cNvCxnSpPr>
            <a:cxnSpLocks/>
            <a:stCxn id="6" idx="2"/>
            <a:endCxn id="13" idx="0"/>
          </p:cNvCxnSpPr>
          <p:nvPr/>
        </p:nvCxnSpPr>
        <p:spPr>
          <a:xfrm>
            <a:off x="3162300" y="3261996"/>
            <a:ext cx="0" cy="865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F73E5940-4419-40C3-BD0D-D0FB0CD97778}"/>
              </a:ext>
            </a:extLst>
          </p:cNvPr>
          <p:cNvCxnSpPr>
            <a:cxnSpLocks/>
            <a:stCxn id="13" idx="2"/>
            <a:endCxn id="15" idx="0"/>
          </p:cNvCxnSpPr>
          <p:nvPr/>
        </p:nvCxnSpPr>
        <p:spPr>
          <a:xfrm>
            <a:off x="3162300" y="3624790"/>
            <a:ext cx="0" cy="1031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0BE8A68E-4CB8-4336-898D-467F4C75A722}"/>
              </a:ext>
            </a:extLst>
          </p:cNvPr>
          <p:cNvCxnSpPr>
            <a:cxnSpLocks/>
            <a:stCxn id="15" idx="2"/>
            <a:endCxn id="17" idx="0"/>
          </p:cNvCxnSpPr>
          <p:nvPr/>
        </p:nvCxnSpPr>
        <p:spPr>
          <a:xfrm>
            <a:off x="3162300" y="4004205"/>
            <a:ext cx="0" cy="162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A791A76A-D74B-4DA4-A0FC-631107B2BB1F}"/>
              </a:ext>
            </a:extLst>
          </p:cNvPr>
          <p:cNvSpPr txBox="1"/>
          <p:nvPr/>
        </p:nvSpPr>
        <p:spPr>
          <a:xfrm>
            <a:off x="1581150" y="4443100"/>
            <a:ext cx="4642618" cy="523220"/>
          </a:xfrm>
          <a:prstGeom prst="rect">
            <a:avLst/>
          </a:prstGeom>
          <a:noFill/>
        </p:spPr>
        <p:txBody>
          <a:bodyPr wrap="none" rtlCol="0">
            <a:spAutoFit/>
          </a:bodyPr>
          <a:lstStyle/>
          <a:p>
            <a:r>
              <a:rPr kumimoji="1" lang="en-US" altLang="ja-JP" sz="1400" dirty="0"/>
              <a:t>※ </a:t>
            </a:r>
            <a:r>
              <a:rPr kumimoji="1" lang="ja-JP" altLang="en-US" sz="1400" dirty="0"/>
              <a:t>このあと</a:t>
            </a:r>
            <a:r>
              <a:rPr kumimoji="1" lang="en-US" altLang="ja-JP" sz="1400" dirty="0"/>
              <a:t>Google</a:t>
            </a:r>
            <a:r>
              <a:rPr kumimoji="1" lang="ja-JP" altLang="en-US" sz="1400" dirty="0"/>
              <a:t>によるデータの審査があります。</a:t>
            </a:r>
          </a:p>
          <a:p>
            <a:r>
              <a:rPr kumimoji="1" lang="ja-JP" altLang="en-US" sz="1400" dirty="0"/>
              <a:t>    審査の過程でデータの修正等が必要になる場合があります。</a:t>
            </a:r>
          </a:p>
        </p:txBody>
      </p:sp>
      <p:sp>
        <p:nvSpPr>
          <p:cNvPr id="34" name="正方形/長方形 33">
            <a:extLst>
              <a:ext uri="{FF2B5EF4-FFF2-40B4-BE49-F238E27FC236}">
                <a16:creationId xmlns:a16="http://schemas.microsoft.com/office/drawing/2014/main" id="{64882DAA-6702-4216-8EC9-0FFBD7344F86}"/>
              </a:ext>
            </a:extLst>
          </p:cNvPr>
          <p:cNvSpPr/>
          <p:nvPr/>
        </p:nvSpPr>
        <p:spPr>
          <a:xfrm>
            <a:off x="4743450" y="3820626"/>
            <a:ext cx="4271543" cy="692497"/>
          </a:xfrm>
          <a:prstGeom prst="rect">
            <a:avLst/>
          </a:prstGeom>
        </p:spPr>
        <p:txBody>
          <a:bodyPr wrap="square">
            <a:spAutoFit/>
          </a:bodyPr>
          <a:lstStyle/>
          <a:p>
            <a:r>
              <a:rPr lang="ja-JP" altLang="en-US" sz="1400" dirty="0"/>
              <a:t>出所</a:t>
            </a:r>
            <a:r>
              <a:rPr lang="en-US" altLang="ja-JP" sz="1400" dirty="0"/>
              <a:t>: </a:t>
            </a:r>
            <a:r>
              <a:rPr lang="ja-JP" altLang="en-US" sz="1400" dirty="0"/>
              <a:t>「</a:t>
            </a:r>
            <a:r>
              <a:rPr lang="en-US" altLang="ja-JP" sz="1400" dirty="0"/>
              <a:t>GTFS</a:t>
            </a:r>
            <a:r>
              <a:rPr lang="ja-JP" altLang="en-US" sz="1400" dirty="0"/>
              <a:t>・標準的なバス情報フォーマットのページ」の</a:t>
            </a:r>
            <a:br>
              <a:rPr lang="en-US" altLang="ja-JP" sz="1400" dirty="0"/>
            </a:br>
            <a:r>
              <a:rPr lang="ja-JP" altLang="en-US" sz="1400" dirty="0"/>
              <a:t>資料をもとに作成</a:t>
            </a:r>
            <a:br>
              <a:rPr lang="ja-JP" altLang="en-US" sz="1400" dirty="0"/>
            </a:br>
            <a:r>
              <a:rPr lang="en-US" altLang="ja-JP" sz="1100" dirty="0">
                <a:hlinkClick r:id="rId4"/>
              </a:rPr>
              <a:t>https://www.gtfs.jp/blog/datarelese/</a:t>
            </a:r>
            <a:endParaRPr lang="ja-JP" altLang="en-US" sz="1400" dirty="0"/>
          </a:p>
        </p:txBody>
      </p:sp>
      <p:grpSp>
        <p:nvGrpSpPr>
          <p:cNvPr id="33" name="グループ化 32">
            <a:extLst>
              <a:ext uri="{FF2B5EF4-FFF2-40B4-BE49-F238E27FC236}">
                <a16:creationId xmlns:a16="http://schemas.microsoft.com/office/drawing/2014/main" id="{465D91D0-5183-4CCC-8248-26C4F966D5A4}"/>
              </a:ext>
            </a:extLst>
          </p:cNvPr>
          <p:cNvGrpSpPr>
            <a:grpSpLocks noChangeAspect="1"/>
          </p:cNvGrpSpPr>
          <p:nvPr/>
        </p:nvGrpSpPr>
        <p:grpSpPr>
          <a:xfrm>
            <a:off x="3560168" y="42268"/>
            <a:ext cx="3112163" cy="300320"/>
            <a:chOff x="4336030" y="332127"/>
            <a:chExt cx="4112078" cy="396810"/>
          </a:xfrm>
        </p:grpSpPr>
        <p:sp>
          <p:nvSpPr>
            <p:cNvPr id="35" name="楕円 34">
              <a:extLst>
                <a:ext uri="{FF2B5EF4-FFF2-40B4-BE49-F238E27FC236}">
                  <a16:creationId xmlns:a16="http://schemas.microsoft.com/office/drawing/2014/main" id="{05A9A699-EB32-4A6E-A271-00450CECE69E}"/>
                </a:ext>
              </a:extLst>
            </p:cNvPr>
            <p:cNvSpPr/>
            <p:nvPr/>
          </p:nvSpPr>
          <p:spPr>
            <a:xfrm>
              <a:off x="4336030" y="332128"/>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準備</a:t>
              </a:r>
            </a:p>
          </p:txBody>
        </p:sp>
        <p:sp>
          <p:nvSpPr>
            <p:cNvPr id="36" name="楕円 35">
              <a:extLst>
                <a:ext uri="{FF2B5EF4-FFF2-40B4-BE49-F238E27FC236}">
                  <a16:creationId xmlns:a16="http://schemas.microsoft.com/office/drawing/2014/main" id="{B132C7D6-55EB-4BC7-9A14-E092AA08EDC7}"/>
                </a:ext>
              </a:extLst>
            </p:cNvPr>
            <p:cNvSpPr/>
            <p:nvPr/>
          </p:nvSpPr>
          <p:spPr>
            <a:xfrm>
              <a:off x="5437531" y="332270"/>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作成</a:t>
              </a:r>
            </a:p>
          </p:txBody>
        </p:sp>
        <p:sp>
          <p:nvSpPr>
            <p:cNvPr id="37" name="楕円 36">
              <a:extLst>
                <a:ext uri="{FF2B5EF4-FFF2-40B4-BE49-F238E27FC236}">
                  <a16:creationId xmlns:a16="http://schemas.microsoft.com/office/drawing/2014/main" id="{D467D490-16CE-4A46-B253-06C29EA33A21}"/>
                </a:ext>
              </a:extLst>
            </p:cNvPr>
            <p:cNvSpPr/>
            <p:nvPr/>
          </p:nvSpPr>
          <p:spPr>
            <a:xfrm>
              <a:off x="6488542" y="332127"/>
              <a:ext cx="875636" cy="3966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公開</a:t>
              </a:r>
            </a:p>
          </p:txBody>
        </p:sp>
        <p:sp>
          <p:nvSpPr>
            <p:cNvPr id="38" name="楕円 37">
              <a:extLst>
                <a:ext uri="{FF2B5EF4-FFF2-40B4-BE49-F238E27FC236}">
                  <a16:creationId xmlns:a16="http://schemas.microsoft.com/office/drawing/2014/main" id="{DC5DC056-9CE4-4817-B64D-D0012E484A36}"/>
                </a:ext>
              </a:extLst>
            </p:cNvPr>
            <p:cNvSpPr/>
            <p:nvPr/>
          </p:nvSpPr>
          <p:spPr>
            <a:xfrm>
              <a:off x="7572472" y="332127"/>
              <a:ext cx="875636" cy="39666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活用</a:t>
              </a:r>
            </a:p>
          </p:txBody>
        </p:sp>
        <p:cxnSp>
          <p:nvCxnSpPr>
            <p:cNvPr id="39" name="直線矢印コネクタ 38">
              <a:extLst>
                <a:ext uri="{FF2B5EF4-FFF2-40B4-BE49-F238E27FC236}">
                  <a16:creationId xmlns:a16="http://schemas.microsoft.com/office/drawing/2014/main" id="{CDB5EC42-770A-4769-BA3A-AFC1B9BDC76F}"/>
                </a:ext>
              </a:extLst>
            </p:cNvPr>
            <p:cNvCxnSpPr>
              <a:cxnSpLocks/>
              <a:stCxn id="35" idx="6"/>
              <a:endCxn id="36" idx="2"/>
            </p:cNvCxnSpPr>
            <p:nvPr/>
          </p:nvCxnSpPr>
          <p:spPr>
            <a:xfrm>
              <a:off x="5211666" y="530462"/>
              <a:ext cx="225865" cy="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直線矢印コネクタ 39">
              <a:extLst>
                <a:ext uri="{FF2B5EF4-FFF2-40B4-BE49-F238E27FC236}">
                  <a16:creationId xmlns:a16="http://schemas.microsoft.com/office/drawing/2014/main" id="{F1A03149-D7C3-44E8-BF2A-987A58FF3873}"/>
                </a:ext>
              </a:extLst>
            </p:cNvPr>
            <p:cNvCxnSpPr>
              <a:cxnSpLocks/>
              <a:stCxn id="36" idx="6"/>
              <a:endCxn id="37" idx="2"/>
            </p:cNvCxnSpPr>
            <p:nvPr/>
          </p:nvCxnSpPr>
          <p:spPr>
            <a:xfrm flipV="1">
              <a:off x="6313167" y="530461"/>
              <a:ext cx="175376" cy="14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BF348D57-2656-4620-B31D-C93F551B201A}"/>
                </a:ext>
              </a:extLst>
            </p:cNvPr>
            <p:cNvCxnSpPr>
              <a:cxnSpLocks/>
              <a:stCxn id="37" idx="6"/>
              <a:endCxn id="38" idx="2"/>
            </p:cNvCxnSpPr>
            <p:nvPr/>
          </p:nvCxnSpPr>
          <p:spPr>
            <a:xfrm>
              <a:off x="7364178" y="530461"/>
              <a:ext cx="20829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1624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5166822"/>
            <a:ext cx="197522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５</a:t>
            </a:r>
            <a:r>
              <a:rPr lang="en-US" altLang="ja-JP" sz="2200" dirty="0">
                <a:latin typeface="+mj-ea"/>
                <a:ea typeface="+mj-ea"/>
              </a:rPr>
              <a:t>. </a:t>
            </a:r>
            <a:r>
              <a:rPr lang="ja-JP" altLang="en-US" sz="2200" dirty="0">
                <a:latin typeface="+mj-ea"/>
                <a:ea typeface="+mj-ea"/>
              </a:rPr>
              <a:t>困ったときは</a:t>
            </a:r>
          </a:p>
        </p:txBody>
      </p:sp>
      <p:sp>
        <p:nvSpPr>
          <p:cNvPr id="10" name="Text Box 29">
            <a:extLst>
              <a:ext uri="{FF2B5EF4-FFF2-40B4-BE49-F238E27FC236}">
                <a16:creationId xmlns:a16="http://schemas.microsoft.com/office/drawing/2014/main" id="{ADF18267-2356-477B-A036-53CE424C4EDD}"/>
              </a:ext>
            </a:extLst>
          </p:cNvPr>
          <p:cNvSpPr txBox="1">
            <a:spLocks noChangeArrowheads="1"/>
          </p:cNvSpPr>
          <p:nvPr/>
        </p:nvSpPr>
        <p:spPr bwMode="gray">
          <a:xfrm>
            <a:off x="566738" y="3178636"/>
            <a:ext cx="6516528"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はじめに ～オープンデータ研修（応用編）の目的～</a:t>
            </a:r>
          </a:p>
        </p:txBody>
      </p:sp>
      <p:sp>
        <p:nvSpPr>
          <p:cNvPr id="12" name="Text Box 31">
            <a:extLst>
              <a:ext uri="{FF2B5EF4-FFF2-40B4-BE49-F238E27FC236}">
                <a16:creationId xmlns:a16="http://schemas.microsoft.com/office/drawing/2014/main" id="{7678E5AA-3CF3-4BA5-B05B-FDE3D720BB9F}"/>
              </a:ext>
            </a:extLst>
          </p:cNvPr>
          <p:cNvSpPr txBox="1">
            <a:spLocks noChangeArrowheads="1"/>
          </p:cNvSpPr>
          <p:nvPr/>
        </p:nvSpPr>
        <p:spPr bwMode="gray">
          <a:xfrm>
            <a:off x="566738" y="3677429"/>
            <a:ext cx="633378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住民にサービスを提供するための「推奨データセット」</a:t>
            </a:r>
          </a:p>
        </p:txBody>
      </p:sp>
      <p:sp>
        <p:nvSpPr>
          <p:cNvPr id="14" name="Text Box 31">
            <a:extLst>
              <a:ext uri="{FF2B5EF4-FFF2-40B4-BE49-F238E27FC236}">
                <a16:creationId xmlns:a16="http://schemas.microsoft.com/office/drawing/2014/main" id="{A0BF45E0-DF1F-4185-A530-B387339C704A}"/>
              </a:ext>
            </a:extLst>
          </p:cNvPr>
          <p:cNvSpPr txBox="1">
            <a:spLocks noChangeArrowheads="1"/>
          </p:cNvSpPr>
          <p:nvPr/>
        </p:nvSpPr>
        <p:spPr bwMode="gray">
          <a:xfrm>
            <a:off x="566738" y="4176222"/>
            <a:ext cx="422263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dirty="0">
                <a:solidFill>
                  <a:schemeClr val="bg1">
                    <a:lumMod val="85000"/>
                  </a:schemeClr>
                </a:solidFill>
                <a:latin typeface="+mj-ea"/>
                <a:ea typeface="+mj-ea"/>
              </a:rPr>
              <a:t> 推奨データセットとその活用事例</a:t>
            </a:r>
          </a:p>
        </p:txBody>
      </p:sp>
      <p:sp>
        <p:nvSpPr>
          <p:cNvPr id="16" name="Text Box 31">
            <a:extLst>
              <a:ext uri="{FF2B5EF4-FFF2-40B4-BE49-F238E27FC236}">
                <a16:creationId xmlns:a16="http://schemas.microsoft.com/office/drawing/2014/main" id="{27E16837-8A53-422C-93E1-22E201A92A7A}"/>
              </a:ext>
            </a:extLst>
          </p:cNvPr>
          <p:cNvSpPr txBox="1">
            <a:spLocks noChangeArrowheads="1"/>
          </p:cNvSpPr>
          <p:nvPr/>
        </p:nvSpPr>
        <p:spPr bwMode="gray">
          <a:xfrm>
            <a:off x="566738" y="4668029"/>
            <a:ext cx="6619120"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４</a:t>
            </a:r>
            <a:r>
              <a:rPr lang="en-US" altLang="ja-JP" sz="2200" dirty="0">
                <a:solidFill>
                  <a:schemeClr val="bg1">
                    <a:lumMod val="85000"/>
                  </a:schemeClr>
                </a:solidFill>
                <a:latin typeface="+mj-ea"/>
                <a:ea typeface="+mj-ea"/>
              </a:rPr>
              <a:t>. </a:t>
            </a:r>
            <a:r>
              <a:rPr lang="ja-JP" altLang="en-US" sz="2200" dirty="0">
                <a:solidFill>
                  <a:schemeClr val="bg1">
                    <a:lumMod val="85000"/>
                  </a:schemeClr>
                </a:solidFill>
                <a:latin typeface="+mj-ea"/>
                <a:ea typeface="+mj-ea"/>
              </a:rPr>
              <a:t>推奨データセットを用いたデータ作成・公開・活用手法</a:t>
            </a:r>
          </a:p>
        </p:txBody>
      </p:sp>
    </p:spTree>
    <p:extLst>
      <p:ext uri="{BB962C8B-B14F-4D97-AF65-F5344CB8AC3E}">
        <p14:creationId xmlns:p14="http://schemas.microsoft.com/office/powerpoint/2010/main" val="1814901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a:xfrm>
            <a:off x="207961" y="231752"/>
            <a:ext cx="7560840" cy="424732"/>
          </a:xfrm>
        </p:spPr>
        <p:txBody>
          <a:bodyPr/>
          <a:lstStyle/>
          <a:p>
            <a:r>
              <a:rPr lang="ja-JP" altLang="en-US" dirty="0"/>
              <a:t>相談・参照先一覧</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39"/>
            <a:ext cx="8728075" cy="497089"/>
          </a:xfrm>
        </p:spPr>
        <p:txBody>
          <a:bodyPr>
            <a:normAutofit/>
          </a:bodyPr>
          <a:lstStyle/>
          <a:p>
            <a:pPr>
              <a:lnSpc>
                <a:spcPct val="120000"/>
              </a:lnSpc>
            </a:pPr>
            <a:r>
              <a:rPr lang="ja-JP" altLang="en-US" dirty="0"/>
              <a:t>オープンデータ化の取組において困ったときの相談先として、以下のようなものがあります。</a:t>
            </a:r>
            <a:endParaRPr lang="en-US" altLang="ja-JP" dirty="0"/>
          </a:p>
        </p:txBody>
      </p:sp>
      <p:sp>
        <p:nvSpPr>
          <p:cNvPr id="6" name="テキスト プレースホルダー 4">
            <a:extLst>
              <a:ext uri="{FF2B5EF4-FFF2-40B4-BE49-F238E27FC236}">
                <a16:creationId xmlns:a16="http://schemas.microsoft.com/office/drawing/2014/main" id="{333FEBA9-78C8-4365-ADF2-B42B92AE9FC8}"/>
              </a:ext>
            </a:extLst>
          </p:cNvPr>
          <p:cNvSpPr>
            <a:spLocks noGrp="1"/>
          </p:cNvSpPr>
          <p:nvPr>
            <p:ph type="body" sz="quarter" idx="13"/>
          </p:nvPr>
        </p:nvSpPr>
        <p:spPr>
          <a:xfrm>
            <a:off x="207963" y="30163"/>
            <a:ext cx="7537450" cy="217487"/>
          </a:xfrm>
        </p:spPr>
        <p:txBody>
          <a:bodyPr/>
          <a:lstStyle/>
          <a:p>
            <a:r>
              <a:rPr kumimoji="1" lang="en-US" altLang="ja-JP" dirty="0"/>
              <a:t>5. </a:t>
            </a:r>
            <a:r>
              <a:rPr kumimoji="1" lang="ja-JP" altLang="en-US" dirty="0"/>
              <a:t>困ったときは</a:t>
            </a:r>
          </a:p>
        </p:txBody>
      </p:sp>
      <p:sp>
        <p:nvSpPr>
          <p:cNvPr id="7" name="テキスト プレースホルダー 11">
            <a:extLst>
              <a:ext uri="{FF2B5EF4-FFF2-40B4-BE49-F238E27FC236}">
                <a16:creationId xmlns:a16="http://schemas.microsoft.com/office/drawing/2014/main" id="{2B9C3904-73CE-488D-B18D-70C24ECD5FEB}"/>
              </a:ext>
            </a:extLst>
          </p:cNvPr>
          <p:cNvSpPr>
            <a:spLocks noGrp="1"/>
          </p:cNvSpPr>
          <p:nvPr>
            <p:ph type="body" sz="quarter" idx="15"/>
          </p:nvPr>
        </p:nvSpPr>
        <p:spPr>
          <a:xfrm>
            <a:off x="207960" y="1381328"/>
            <a:ext cx="8728077" cy="5144016"/>
          </a:xfrm>
        </p:spPr>
        <p:txBody>
          <a:bodyPr>
            <a:normAutofit lnSpcReduction="10000"/>
          </a:bodyPr>
          <a:lstStyle/>
          <a:p>
            <a:pPr marL="285750" indent="-285750">
              <a:buFont typeface="Wingdings" panose="05000000000000000000" pitchFamily="2" charset="2"/>
              <a:buChar char="n"/>
            </a:pPr>
            <a:r>
              <a:rPr lang="ja-JP" altLang="en-US" sz="1800" dirty="0"/>
              <a:t>国が設置する相談窓口</a:t>
            </a:r>
          </a:p>
          <a:p>
            <a:pPr marL="971550" lvl="1" indent="-285750">
              <a:buFont typeface="Wingdings" panose="05000000000000000000" pitchFamily="2" charset="2"/>
              <a:buChar char="l"/>
            </a:pPr>
            <a:r>
              <a:rPr lang="ja-JP" altLang="en-US" sz="1600" dirty="0"/>
              <a:t>政府</a:t>
            </a:r>
            <a:r>
              <a:rPr lang="en-US" altLang="ja-JP" sz="1600" dirty="0"/>
              <a:t>CIO</a:t>
            </a:r>
            <a:r>
              <a:rPr lang="ja-JP" altLang="en-US" sz="1600" dirty="0"/>
              <a:t>ポータル「官民データに関する総合的な相談窓口」</a:t>
            </a:r>
            <a:br>
              <a:rPr lang="ja-JP" altLang="en-US" sz="1600" dirty="0"/>
            </a:br>
            <a:r>
              <a:rPr kumimoji="1" lang="en-US" altLang="ja-JP" sz="1400" dirty="0">
                <a:hlinkClick r:id="rId3"/>
              </a:rPr>
              <a:t>https://cio.go.jp/it-sodan</a:t>
            </a:r>
            <a:endParaRPr lang="en-US" altLang="ja-JP" sz="1600" dirty="0"/>
          </a:p>
          <a:p>
            <a:pPr marL="971550" lvl="1" indent="-285750">
              <a:buFont typeface="Wingdings" panose="05000000000000000000" pitchFamily="2" charset="2"/>
              <a:buChar char="l"/>
            </a:pPr>
            <a:r>
              <a:rPr lang="ja-JP" altLang="en-US" sz="1600" dirty="0"/>
              <a:t>総務省「官民データ、統計等データに関する相談窓口」</a:t>
            </a:r>
            <a:br>
              <a:rPr lang="ja-JP" altLang="en-US" sz="1600" dirty="0"/>
            </a:br>
            <a:r>
              <a:rPr kumimoji="1" lang="en-US" altLang="ja-JP" sz="1400" dirty="0">
                <a:hlinkClick r:id="rId4"/>
              </a:rPr>
              <a:t>https://www.soumu.go.jp/menu_seisaku/gyoumukanri_sonota/kanmin_data/</a:t>
            </a:r>
            <a:endParaRPr lang="ja-JP" altLang="en-US" sz="1600" dirty="0"/>
          </a:p>
          <a:p>
            <a:pPr marL="971550" lvl="1" indent="-285750">
              <a:buFont typeface="Wingdings" panose="05000000000000000000" pitchFamily="2" charset="2"/>
              <a:buChar char="l"/>
            </a:pPr>
            <a:r>
              <a:rPr lang="ja-JP" altLang="en-US" sz="1600" dirty="0"/>
              <a:t>オープンデータ相談サイト</a:t>
            </a:r>
            <a:br>
              <a:rPr lang="ja-JP" altLang="en-US" sz="1600" dirty="0"/>
            </a:br>
            <a:r>
              <a:rPr lang="en-US" altLang="ja-JP" sz="1400" dirty="0">
                <a:hlinkClick r:id="rId5"/>
              </a:rPr>
              <a:t>https://www.opendata-howto.org/</a:t>
            </a:r>
            <a:endParaRPr lang="ja-JP" altLang="en-US" sz="1600" dirty="0"/>
          </a:p>
          <a:p>
            <a:pPr marL="285750" indent="-285750">
              <a:buFont typeface="Wingdings" panose="05000000000000000000" pitchFamily="2" charset="2"/>
              <a:buChar char="n"/>
            </a:pPr>
            <a:r>
              <a:rPr lang="ja-JP" altLang="en-US" sz="1800" dirty="0"/>
              <a:t>国による支援制度</a:t>
            </a:r>
          </a:p>
          <a:p>
            <a:pPr marL="971550" lvl="1" indent="-285750">
              <a:buFont typeface="Wingdings" panose="05000000000000000000" pitchFamily="2" charset="2"/>
              <a:buChar char="l"/>
            </a:pPr>
            <a:r>
              <a:rPr lang="ja-JP" altLang="en-US" sz="1600" dirty="0"/>
              <a:t>オープンデータ伝道師</a:t>
            </a:r>
            <a:br>
              <a:rPr lang="en-US" altLang="ja-JP" sz="1600" dirty="0"/>
            </a:br>
            <a:r>
              <a:rPr lang="en-US" altLang="ja-JP" sz="1400" dirty="0">
                <a:hlinkClick r:id="rId6"/>
              </a:rPr>
              <a:t>https://cio.go.jp/policy-opendata#dendoushi</a:t>
            </a:r>
            <a:endParaRPr lang="en-US" altLang="ja-JP" sz="1600" dirty="0"/>
          </a:p>
          <a:p>
            <a:pPr marL="971550" lvl="1" indent="-285750">
              <a:buFont typeface="Wingdings" panose="05000000000000000000" pitchFamily="2" charset="2"/>
              <a:buChar char="l"/>
            </a:pPr>
            <a:r>
              <a:rPr lang="ja-JP" altLang="en-US" sz="1600" dirty="0"/>
              <a:t>総務省地域情報化アドバイザー派遣制度</a:t>
            </a:r>
            <a:br>
              <a:rPr lang="en-US" altLang="ja-JP" sz="1600" dirty="0"/>
            </a:br>
            <a:r>
              <a:rPr kumimoji="1" lang="en-US" altLang="ja-JP" sz="1600" dirty="0">
                <a:hlinkClick r:id="rId7"/>
              </a:rPr>
              <a:t>https://www.soumu.go.jp/menu_seisaku/ictseisaku/ictriyou/manager.html</a:t>
            </a:r>
            <a:endParaRPr lang="ja-JP" altLang="en-US" sz="1600" dirty="0"/>
          </a:p>
          <a:p>
            <a:pPr marL="285750" indent="-285750">
              <a:buFont typeface="Wingdings" panose="05000000000000000000" pitchFamily="2" charset="2"/>
              <a:buChar char="n"/>
            </a:pPr>
            <a:r>
              <a:rPr lang="ja-JP" altLang="en-US" sz="1800" dirty="0"/>
              <a:t>関連する民間組織</a:t>
            </a:r>
          </a:p>
          <a:p>
            <a:pPr marL="971550" lvl="1" indent="-285750">
              <a:buFont typeface="Wingdings" panose="05000000000000000000" pitchFamily="2" charset="2"/>
              <a:buChar char="l"/>
            </a:pPr>
            <a:r>
              <a:rPr lang="ja-JP" altLang="en-US" sz="1600" dirty="0"/>
              <a:t>一般社団法人オープン＆ビッグデータ活用・地方創生推進機構（</a:t>
            </a:r>
            <a:r>
              <a:rPr lang="en-US" altLang="ja-JP" sz="1600" dirty="0"/>
              <a:t>VLED</a:t>
            </a:r>
            <a:r>
              <a:rPr lang="ja-JP" altLang="en-US" sz="1600" dirty="0"/>
              <a:t>）</a:t>
            </a:r>
            <a:br>
              <a:rPr lang="en-US" altLang="ja-JP" sz="1600" dirty="0"/>
            </a:br>
            <a:r>
              <a:rPr lang="en-US" altLang="ja-JP" sz="1500" dirty="0">
                <a:hlinkClick r:id="rId8"/>
              </a:rPr>
              <a:t>https://www.vled.or.jp/</a:t>
            </a:r>
            <a:endParaRPr lang="en-US" altLang="ja-JP" sz="1600" dirty="0"/>
          </a:p>
          <a:p>
            <a:pPr marL="971550" lvl="1" indent="-285750">
              <a:buFont typeface="Wingdings" panose="05000000000000000000" pitchFamily="2" charset="2"/>
              <a:buChar char="l"/>
            </a:pPr>
            <a:r>
              <a:rPr lang="ja-JP" altLang="en-US" sz="1600" dirty="0"/>
              <a:t>公共交通オープンデータ協議会</a:t>
            </a:r>
            <a:br>
              <a:rPr lang="en-US" altLang="ja-JP" sz="1600" dirty="0"/>
            </a:br>
            <a:r>
              <a:rPr lang="en-US" altLang="ja-JP" sz="1600" dirty="0">
                <a:hlinkClick r:id="rId9"/>
              </a:rPr>
              <a:t>https://www.odpt.org/</a:t>
            </a:r>
            <a:endParaRPr lang="ja-JP" altLang="en-US" sz="1600" dirty="0"/>
          </a:p>
          <a:p>
            <a:pPr marL="971550" lvl="1" indent="-285750">
              <a:buFont typeface="Wingdings" panose="05000000000000000000" pitchFamily="2" charset="2"/>
              <a:buChar char="l"/>
            </a:pPr>
            <a:r>
              <a:rPr lang="ja-JP" altLang="en-US" sz="1600" dirty="0"/>
              <a:t>公共交通利用促進ネットワーク</a:t>
            </a:r>
            <a:br>
              <a:rPr lang="en-US" altLang="ja-JP" sz="1600" dirty="0"/>
            </a:br>
            <a:r>
              <a:rPr lang="en-US" altLang="ja-JP" sz="1400" dirty="0">
                <a:hlinkClick r:id="rId10"/>
              </a:rPr>
              <a:t>https://www.rosenzu.com/net/</a:t>
            </a:r>
            <a:endParaRPr lang="ja-JP" altLang="en-US" sz="1600" dirty="0"/>
          </a:p>
          <a:p>
            <a:pPr marL="971550" lvl="1" indent="-285750">
              <a:buFont typeface="Wingdings" panose="05000000000000000000" pitchFamily="2" charset="2"/>
              <a:buChar char="l"/>
            </a:pPr>
            <a:r>
              <a:rPr lang="ja-JP" altLang="en-US" sz="1600" dirty="0"/>
              <a:t>気象ビジネス推進コンソーシアム</a:t>
            </a:r>
            <a:br>
              <a:rPr lang="en-US" altLang="ja-JP" sz="1600" dirty="0"/>
            </a:br>
            <a:r>
              <a:rPr lang="en-US" altLang="ja-JP" sz="1400" dirty="0">
                <a:hlinkClick r:id="rId11"/>
              </a:rPr>
              <a:t>https://www.wxbc.jp/</a:t>
            </a:r>
            <a:endParaRPr lang="en-US" altLang="ja-JP" sz="1600" dirty="0"/>
          </a:p>
        </p:txBody>
      </p:sp>
    </p:spTree>
    <p:extLst>
      <p:ext uri="{BB962C8B-B14F-4D97-AF65-F5344CB8AC3E}">
        <p14:creationId xmlns:p14="http://schemas.microsoft.com/office/powerpoint/2010/main" val="1973810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30728-2862-4368-9A82-B152B2744CC3}"/>
              </a:ext>
            </a:extLst>
          </p:cNvPr>
          <p:cNvSpPr>
            <a:spLocks noGrp="1"/>
          </p:cNvSpPr>
          <p:nvPr>
            <p:ph type="title"/>
          </p:nvPr>
        </p:nvSpPr>
        <p:spPr/>
        <p:txBody>
          <a:bodyPr>
            <a:normAutofit fontScale="90000"/>
          </a:bodyPr>
          <a:lstStyle/>
          <a:p>
            <a:r>
              <a:rPr kumimoji="1" lang="ja-JP" altLang="en-US" dirty="0"/>
              <a:t>国が設置する相談窓口</a:t>
            </a:r>
            <a:br>
              <a:rPr kumimoji="1" lang="ja-JP" altLang="en-US" dirty="0"/>
            </a:br>
            <a:r>
              <a:rPr kumimoji="1" lang="ja-JP" altLang="en-US" sz="2000" dirty="0"/>
              <a:t>（</a:t>
            </a:r>
            <a:r>
              <a:rPr kumimoji="1" lang="en-US" altLang="ja-JP" sz="2000" dirty="0"/>
              <a:t>1</a:t>
            </a:r>
            <a:r>
              <a:rPr kumimoji="1" lang="ja-JP" altLang="en-US" sz="2000" dirty="0"/>
              <a:t>）政府</a:t>
            </a:r>
            <a:r>
              <a:rPr kumimoji="1" lang="en-US" altLang="ja-JP" sz="2000" dirty="0"/>
              <a:t>CIO</a:t>
            </a:r>
            <a:r>
              <a:rPr kumimoji="1" lang="ja-JP" altLang="en-US" sz="2000" dirty="0"/>
              <a:t>ポータル</a:t>
            </a:r>
            <a:r>
              <a:rPr lang="ja-JP" altLang="en-US" sz="2000" dirty="0"/>
              <a:t>「官民データに関する総合的な相談窓口」</a:t>
            </a:r>
            <a:endParaRPr kumimoji="1" lang="ja-JP" altLang="en-US" sz="2000" dirty="0"/>
          </a:p>
        </p:txBody>
      </p:sp>
      <p:sp>
        <p:nvSpPr>
          <p:cNvPr id="4" name="テキスト プレースホルダー 3">
            <a:extLst>
              <a:ext uri="{FF2B5EF4-FFF2-40B4-BE49-F238E27FC236}">
                <a16:creationId xmlns:a16="http://schemas.microsoft.com/office/drawing/2014/main" id="{CE5BB304-43B0-4AF0-B2F1-71DA1B46DF5A}"/>
              </a:ext>
            </a:extLst>
          </p:cNvPr>
          <p:cNvSpPr>
            <a:spLocks noGrp="1"/>
          </p:cNvSpPr>
          <p:nvPr>
            <p:ph type="body" sz="quarter" idx="13"/>
          </p:nvPr>
        </p:nvSpPr>
        <p:spPr/>
        <p:txBody>
          <a:bodyPr/>
          <a:lstStyle/>
          <a:p>
            <a:r>
              <a:rPr kumimoji="1" lang="en-US" altLang="ja-JP" dirty="0"/>
              <a:t>5. </a:t>
            </a:r>
            <a:r>
              <a:rPr kumimoji="1" lang="ja-JP" altLang="en-US" dirty="0"/>
              <a:t>困ったときは</a:t>
            </a:r>
          </a:p>
          <a:p>
            <a:endParaRPr kumimoji="1" lang="ja-JP" altLang="en-US" dirty="0"/>
          </a:p>
        </p:txBody>
      </p:sp>
      <p:sp>
        <p:nvSpPr>
          <p:cNvPr id="7" name="テキスト プレースホルダー 3">
            <a:extLst>
              <a:ext uri="{FF2B5EF4-FFF2-40B4-BE49-F238E27FC236}">
                <a16:creationId xmlns:a16="http://schemas.microsoft.com/office/drawing/2014/main" id="{15D24778-30D3-4BE5-876B-FA98EAD714AE}"/>
              </a:ext>
            </a:extLst>
          </p:cNvPr>
          <p:cNvSpPr>
            <a:spLocks noGrp="1"/>
          </p:cNvSpPr>
          <p:nvPr>
            <p:ph type="body" sz="quarter" idx="14"/>
          </p:nvPr>
        </p:nvSpPr>
        <p:spPr>
          <a:xfrm>
            <a:off x="207963" y="884239"/>
            <a:ext cx="8728075" cy="853127"/>
          </a:xfrm>
        </p:spPr>
        <p:txBody>
          <a:bodyPr>
            <a:normAutofit fontScale="77500" lnSpcReduction="20000"/>
          </a:bodyPr>
          <a:lstStyle/>
          <a:p>
            <a:pPr>
              <a:lnSpc>
                <a:spcPct val="120000"/>
              </a:lnSpc>
            </a:pPr>
            <a:r>
              <a:rPr lang="ja-JP" altLang="en-US" dirty="0"/>
              <a:t>政府</a:t>
            </a:r>
            <a:r>
              <a:rPr lang="en-US" altLang="ja-JP" dirty="0"/>
              <a:t>CIO</a:t>
            </a:r>
            <a:r>
              <a:rPr lang="ja-JP" altLang="en-US" dirty="0"/>
              <a:t>ポータル「官民データに関する総合的な相談窓口」では、地方（都道府県、市町村）が策定する官民データ活用推進計画の策定支援や、官民データ活用（パーソナルデータを含む）を推進するための事前相談を受け付けています。</a:t>
            </a:r>
          </a:p>
          <a:p>
            <a:pPr>
              <a:lnSpc>
                <a:spcPct val="120000"/>
              </a:lnSpc>
            </a:pPr>
            <a:endParaRPr lang="en-US" altLang="ja-JP" dirty="0"/>
          </a:p>
        </p:txBody>
      </p:sp>
      <p:pic>
        <p:nvPicPr>
          <p:cNvPr id="9" name="図 8">
            <a:extLst>
              <a:ext uri="{FF2B5EF4-FFF2-40B4-BE49-F238E27FC236}">
                <a16:creationId xmlns:a16="http://schemas.microsoft.com/office/drawing/2014/main" id="{2FE5A83C-9337-48E7-84A3-34DCCFC29401}"/>
              </a:ext>
            </a:extLst>
          </p:cNvPr>
          <p:cNvPicPr>
            <a:picLocks noChangeAspect="1"/>
          </p:cNvPicPr>
          <p:nvPr/>
        </p:nvPicPr>
        <p:blipFill>
          <a:blip r:embed="rId2"/>
          <a:stretch>
            <a:fillRect/>
          </a:stretch>
        </p:blipFill>
        <p:spPr>
          <a:xfrm>
            <a:off x="1299538" y="1854503"/>
            <a:ext cx="6544924" cy="4541832"/>
          </a:xfrm>
          <a:prstGeom prst="rect">
            <a:avLst/>
          </a:prstGeom>
        </p:spPr>
      </p:pic>
      <p:sp>
        <p:nvSpPr>
          <p:cNvPr id="11" name="テキスト ボックス 10">
            <a:extLst>
              <a:ext uri="{FF2B5EF4-FFF2-40B4-BE49-F238E27FC236}">
                <a16:creationId xmlns:a16="http://schemas.microsoft.com/office/drawing/2014/main" id="{70891E84-0A9A-4195-8EC4-DD4FD777CB3A}"/>
              </a:ext>
            </a:extLst>
          </p:cNvPr>
          <p:cNvSpPr txBox="1"/>
          <p:nvPr/>
        </p:nvSpPr>
        <p:spPr>
          <a:xfrm>
            <a:off x="2669876" y="6399807"/>
            <a:ext cx="3804247" cy="461665"/>
          </a:xfrm>
          <a:prstGeom prst="rect">
            <a:avLst/>
          </a:prstGeom>
          <a:noFill/>
        </p:spPr>
        <p:txBody>
          <a:bodyPr wrap="none" rtlCol="0">
            <a:spAutoFit/>
          </a:bodyPr>
          <a:lstStyle/>
          <a:p>
            <a:pPr algn="ctr"/>
            <a:r>
              <a:rPr kumimoji="1" lang="ja-JP" altLang="en-US" sz="1200" dirty="0"/>
              <a:t>政府</a:t>
            </a:r>
            <a:r>
              <a:rPr kumimoji="1" lang="en-US" altLang="ja-JP" sz="1200" dirty="0"/>
              <a:t>CIO</a:t>
            </a:r>
            <a:r>
              <a:rPr kumimoji="1" lang="ja-JP" altLang="en-US" sz="1200" dirty="0"/>
              <a:t>ポータル「官民データに関する総合的な相談窓口」</a:t>
            </a:r>
            <a:br>
              <a:rPr kumimoji="1" lang="ja-JP" altLang="en-US" sz="1200" dirty="0"/>
            </a:br>
            <a:r>
              <a:rPr kumimoji="1" lang="en-US" altLang="ja-JP" sz="1200" dirty="0"/>
              <a:t>https://cio.go.jp/it-sodan</a:t>
            </a:r>
            <a:endParaRPr kumimoji="1" lang="ja-JP" altLang="en-US" sz="1200" dirty="0"/>
          </a:p>
        </p:txBody>
      </p:sp>
    </p:spTree>
    <p:extLst>
      <p:ext uri="{BB962C8B-B14F-4D97-AF65-F5344CB8AC3E}">
        <p14:creationId xmlns:p14="http://schemas.microsoft.com/office/powerpoint/2010/main" val="3749162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30728-2862-4368-9A82-B152B2744CC3}"/>
              </a:ext>
            </a:extLst>
          </p:cNvPr>
          <p:cNvSpPr>
            <a:spLocks noGrp="1"/>
          </p:cNvSpPr>
          <p:nvPr>
            <p:ph type="title"/>
          </p:nvPr>
        </p:nvSpPr>
        <p:spPr/>
        <p:txBody>
          <a:bodyPr>
            <a:normAutofit fontScale="90000"/>
          </a:bodyPr>
          <a:lstStyle/>
          <a:p>
            <a:r>
              <a:rPr kumimoji="1" lang="ja-JP" altLang="en-US" dirty="0"/>
              <a:t>国が設置する相談窓口</a:t>
            </a:r>
            <a:br>
              <a:rPr kumimoji="1" lang="en-US" altLang="ja-JP" dirty="0"/>
            </a:br>
            <a:r>
              <a:rPr kumimoji="1" lang="ja-JP" altLang="en-US" sz="2000" dirty="0"/>
              <a:t>（</a:t>
            </a:r>
            <a:r>
              <a:rPr kumimoji="1" lang="en-US" altLang="ja-JP" sz="2000" dirty="0"/>
              <a:t>2</a:t>
            </a:r>
            <a:r>
              <a:rPr kumimoji="1" lang="ja-JP" altLang="en-US" sz="2000" dirty="0"/>
              <a:t>）総務省「官民データ、統計等データに関する相談窓口」</a:t>
            </a:r>
          </a:p>
        </p:txBody>
      </p:sp>
      <p:sp>
        <p:nvSpPr>
          <p:cNvPr id="4" name="テキスト プレースホルダー 3">
            <a:extLst>
              <a:ext uri="{FF2B5EF4-FFF2-40B4-BE49-F238E27FC236}">
                <a16:creationId xmlns:a16="http://schemas.microsoft.com/office/drawing/2014/main" id="{CE5BB304-43B0-4AF0-B2F1-71DA1B46DF5A}"/>
              </a:ext>
            </a:extLst>
          </p:cNvPr>
          <p:cNvSpPr>
            <a:spLocks noGrp="1"/>
          </p:cNvSpPr>
          <p:nvPr>
            <p:ph type="body" sz="quarter" idx="13"/>
          </p:nvPr>
        </p:nvSpPr>
        <p:spPr/>
        <p:txBody>
          <a:bodyPr/>
          <a:lstStyle/>
          <a:p>
            <a:r>
              <a:rPr kumimoji="1" lang="en-US" altLang="ja-JP" dirty="0"/>
              <a:t>5. </a:t>
            </a:r>
            <a:r>
              <a:rPr kumimoji="1" lang="ja-JP" altLang="en-US" dirty="0"/>
              <a:t>困ったときは</a:t>
            </a:r>
          </a:p>
          <a:p>
            <a:endParaRPr kumimoji="1" lang="ja-JP" altLang="en-US" dirty="0"/>
          </a:p>
        </p:txBody>
      </p:sp>
      <p:sp>
        <p:nvSpPr>
          <p:cNvPr id="7" name="テキスト プレースホルダー 3">
            <a:extLst>
              <a:ext uri="{FF2B5EF4-FFF2-40B4-BE49-F238E27FC236}">
                <a16:creationId xmlns:a16="http://schemas.microsoft.com/office/drawing/2014/main" id="{15D24778-30D3-4BE5-876B-FA98EAD714AE}"/>
              </a:ext>
            </a:extLst>
          </p:cNvPr>
          <p:cNvSpPr>
            <a:spLocks noGrp="1"/>
          </p:cNvSpPr>
          <p:nvPr>
            <p:ph type="body" sz="quarter" idx="14"/>
          </p:nvPr>
        </p:nvSpPr>
        <p:spPr>
          <a:xfrm>
            <a:off x="207963" y="884240"/>
            <a:ext cx="8728075" cy="714628"/>
          </a:xfrm>
        </p:spPr>
        <p:txBody>
          <a:bodyPr>
            <a:normAutofit fontScale="92500" lnSpcReduction="10000"/>
          </a:bodyPr>
          <a:lstStyle/>
          <a:p>
            <a:pPr>
              <a:lnSpc>
                <a:spcPct val="120000"/>
              </a:lnSpc>
            </a:pPr>
            <a:r>
              <a:rPr lang="ja-JP" altLang="en-US" dirty="0"/>
              <a:t>総務省「官民データ、統計等データに関する相談窓口」では、特に総務省が管理する施策に関して、官民データ活用やオープンデータの取組に関する相談を受け付けています。</a:t>
            </a:r>
            <a:endParaRPr lang="en-US" altLang="ja-JP" dirty="0"/>
          </a:p>
        </p:txBody>
      </p:sp>
      <p:pic>
        <p:nvPicPr>
          <p:cNvPr id="13" name="図 12">
            <a:extLst>
              <a:ext uri="{FF2B5EF4-FFF2-40B4-BE49-F238E27FC236}">
                <a16:creationId xmlns:a16="http://schemas.microsoft.com/office/drawing/2014/main" id="{233D0707-2B79-42F8-9E13-80C8748B842A}"/>
              </a:ext>
            </a:extLst>
          </p:cNvPr>
          <p:cNvPicPr>
            <a:picLocks noChangeAspect="1"/>
          </p:cNvPicPr>
          <p:nvPr/>
        </p:nvPicPr>
        <p:blipFill>
          <a:blip r:embed="rId2"/>
          <a:stretch>
            <a:fillRect/>
          </a:stretch>
        </p:blipFill>
        <p:spPr>
          <a:xfrm>
            <a:off x="517426" y="1695450"/>
            <a:ext cx="8109148" cy="4609839"/>
          </a:xfrm>
          <a:prstGeom prst="rect">
            <a:avLst/>
          </a:prstGeom>
        </p:spPr>
      </p:pic>
      <p:sp>
        <p:nvSpPr>
          <p:cNvPr id="15" name="テキスト ボックス 14">
            <a:extLst>
              <a:ext uri="{FF2B5EF4-FFF2-40B4-BE49-F238E27FC236}">
                <a16:creationId xmlns:a16="http://schemas.microsoft.com/office/drawing/2014/main" id="{F227B911-33F2-4EDF-A6E0-1002E66F1D56}"/>
              </a:ext>
            </a:extLst>
          </p:cNvPr>
          <p:cNvSpPr txBox="1"/>
          <p:nvPr/>
        </p:nvSpPr>
        <p:spPr>
          <a:xfrm>
            <a:off x="2035087" y="6396950"/>
            <a:ext cx="5073825" cy="430887"/>
          </a:xfrm>
          <a:prstGeom prst="rect">
            <a:avLst/>
          </a:prstGeom>
          <a:noFill/>
        </p:spPr>
        <p:txBody>
          <a:bodyPr wrap="none" rtlCol="0">
            <a:spAutoFit/>
          </a:bodyPr>
          <a:lstStyle/>
          <a:p>
            <a:pPr algn="ctr"/>
            <a:r>
              <a:rPr kumimoji="1" lang="ja-JP" altLang="en-US" sz="1200" dirty="0"/>
              <a:t>総務省「官民データ、統計等データに関する相談窓口」</a:t>
            </a:r>
            <a:br>
              <a:rPr kumimoji="1" lang="ja-JP" altLang="en-US" sz="1200" dirty="0"/>
            </a:br>
            <a:r>
              <a:rPr kumimoji="1" lang="en-US" altLang="ja-JP" sz="1000" dirty="0"/>
              <a:t>https://www.soumu.go.jp/menu_seisaku/gyoumukanri_sonota/kanmin_data/</a:t>
            </a:r>
            <a:endParaRPr kumimoji="1" lang="ja-JP" altLang="en-US" sz="1000" dirty="0"/>
          </a:p>
        </p:txBody>
      </p:sp>
    </p:spTree>
    <p:extLst>
      <p:ext uri="{BB962C8B-B14F-4D97-AF65-F5344CB8AC3E}">
        <p14:creationId xmlns:p14="http://schemas.microsoft.com/office/powerpoint/2010/main" val="2717880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30728-2862-4368-9A82-B152B2744CC3}"/>
              </a:ext>
            </a:extLst>
          </p:cNvPr>
          <p:cNvSpPr>
            <a:spLocks noGrp="1"/>
          </p:cNvSpPr>
          <p:nvPr>
            <p:ph type="title"/>
          </p:nvPr>
        </p:nvSpPr>
        <p:spPr/>
        <p:txBody>
          <a:bodyPr>
            <a:normAutofit fontScale="90000"/>
          </a:bodyPr>
          <a:lstStyle/>
          <a:p>
            <a:r>
              <a:rPr kumimoji="1" lang="ja-JP" altLang="en-US" dirty="0"/>
              <a:t>国が設置する相談窓口</a:t>
            </a:r>
            <a:br>
              <a:rPr kumimoji="1" lang="en-US" altLang="ja-JP" dirty="0"/>
            </a:br>
            <a:r>
              <a:rPr kumimoji="1" lang="ja-JP" altLang="en-US" sz="2000" dirty="0"/>
              <a:t>（</a:t>
            </a:r>
            <a:r>
              <a:rPr kumimoji="1" lang="en-US" altLang="ja-JP" sz="2000" dirty="0"/>
              <a:t>3</a:t>
            </a:r>
            <a:r>
              <a:rPr kumimoji="1" lang="ja-JP" altLang="en-US" sz="2000" dirty="0"/>
              <a:t>）オープンデータ相談サイト</a:t>
            </a:r>
          </a:p>
        </p:txBody>
      </p:sp>
      <p:sp>
        <p:nvSpPr>
          <p:cNvPr id="4" name="テキスト プレースホルダー 3">
            <a:extLst>
              <a:ext uri="{FF2B5EF4-FFF2-40B4-BE49-F238E27FC236}">
                <a16:creationId xmlns:a16="http://schemas.microsoft.com/office/drawing/2014/main" id="{CE5BB304-43B0-4AF0-B2F1-71DA1B46DF5A}"/>
              </a:ext>
            </a:extLst>
          </p:cNvPr>
          <p:cNvSpPr>
            <a:spLocks noGrp="1"/>
          </p:cNvSpPr>
          <p:nvPr>
            <p:ph type="body" sz="quarter" idx="13"/>
          </p:nvPr>
        </p:nvSpPr>
        <p:spPr/>
        <p:txBody>
          <a:bodyPr/>
          <a:lstStyle/>
          <a:p>
            <a:r>
              <a:rPr kumimoji="1" lang="en-US" altLang="ja-JP" dirty="0"/>
              <a:t>5. </a:t>
            </a:r>
            <a:r>
              <a:rPr kumimoji="1" lang="ja-JP" altLang="en-US" dirty="0"/>
              <a:t>困ったときは</a:t>
            </a:r>
          </a:p>
          <a:p>
            <a:endParaRPr kumimoji="1" lang="ja-JP" altLang="en-US" dirty="0"/>
          </a:p>
        </p:txBody>
      </p:sp>
      <p:sp>
        <p:nvSpPr>
          <p:cNvPr id="7" name="テキスト プレースホルダー 3">
            <a:extLst>
              <a:ext uri="{FF2B5EF4-FFF2-40B4-BE49-F238E27FC236}">
                <a16:creationId xmlns:a16="http://schemas.microsoft.com/office/drawing/2014/main" id="{15D24778-30D3-4BE5-876B-FA98EAD714AE}"/>
              </a:ext>
            </a:extLst>
          </p:cNvPr>
          <p:cNvSpPr>
            <a:spLocks noGrp="1"/>
          </p:cNvSpPr>
          <p:nvPr>
            <p:ph type="body" sz="quarter" idx="14"/>
          </p:nvPr>
        </p:nvSpPr>
        <p:spPr>
          <a:xfrm>
            <a:off x="207963" y="884239"/>
            <a:ext cx="8728075" cy="985678"/>
          </a:xfrm>
        </p:spPr>
        <p:txBody>
          <a:bodyPr>
            <a:normAutofit fontScale="77500" lnSpcReduction="20000"/>
          </a:bodyPr>
          <a:lstStyle/>
          <a:p>
            <a:pPr>
              <a:lnSpc>
                <a:spcPct val="120000"/>
              </a:lnSpc>
            </a:pPr>
            <a:r>
              <a:rPr lang="ja-JP" altLang="en-US" dirty="0"/>
              <a:t>オープンデータ化の取組に関する相談窓口のオープンデータ相談サイトには、これまでに寄せられた質問が掲載されており、今後も拡充していきます。</a:t>
            </a:r>
          </a:p>
          <a:p>
            <a:pPr>
              <a:lnSpc>
                <a:spcPct val="120000"/>
              </a:lnSpc>
            </a:pPr>
            <a:r>
              <a:rPr lang="ja-JP" altLang="en-US" dirty="0"/>
              <a:t>また、問い合わせフォームよりお気軽にご相談・問合せください。</a:t>
            </a:r>
            <a:endParaRPr lang="en-US" altLang="ja-JP" dirty="0"/>
          </a:p>
        </p:txBody>
      </p:sp>
      <p:pic>
        <p:nvPicPr>
          <p:cNvPr id="5" name="図 4">
            <a:extLst>
              <a:ext uri="{FF2B5EF4-FFF2-40B4-BE49-F238E27FC236}">
                <a16:creationId xmlns:a16="http://schemas.microsoft.com/office/drawing/2014/main" id="{F7B9B1C0-88E5-4732-ABBA-E9AE32190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668" y="2032013"/>
            <a:ext cx="6316663" cy="4334423"/>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3B21E0FA-9EED-4586-A3A9-349D4809F607}"/>
              </a:ext>
            </a:extLst>
          </p:cNvPr>
          <p:cNvSpPr txBox="1"/>
          <p:nvPr/>
        </p:nvSpPr>
        <p:spPr>
          <a:xfrm>
            <a:off x="3167160" y="6438527"/>
            <a:ext cx="2809680" cy="461665"/>
          </a:xfrm>
          <a:prstGeom prst="rect">
            <a:avLst/>
          </a:prstGeom>
          <a:noFill/>
        </p:spPr>
        <p:txBody>
          <a:bodyPr wrap="none" rtlCol="0">
            <a:spAutoFit/>
          </a:bodyPr>
          <a:lstStyle/>
          <a:p>
            <a:pPr algn="ctr"/>
            <a:r>
              <a:rPr kumimoji="1" lang="ja-JP" altLang="en-US" sz="1200" dirty="0"/>
              <a:t>オープンデータ相談サイト</a:t>
            </a:r>
            <a:br>
              <a:rPr kumimoji="1" lang="ja-JP" altLang="en-US" sz="1200" dirty="0"/>
            </a:br>
            <a:r>
              <a:rPr kumimoji="1" lang="en-US" altLang="ja-JP" sz="1200" dirty="0"/>
              <a:t>https://www.opendata-howto.org/</a:t>
            </a:r>
            <a:endParaRPr kumimoji="1" lang="ja-JP" altLang="en-US" sz="1200" dirty="0"/>
          </a:p>
        </p:txBody>
      </p:sp>
      <p:sp>
        <p:nvSpPr>
          <p:cNvPr id="9" name="四角形: 角を丸くする 8">
            <a:extLst>
              <a:ext uri="{FF2B5EF4-FFF2-40B4-BE49-F238E27FC236}">
                <a16:creationId xmlns:a16="http://schemas.microsoft.com/office/drawing/2014/main" id="{3240A9C1-F116-4D4C-A8D0-C23A071E418E}"/>
              </a:ext>
            </a:extLst>
          </p:cNvPr>
          <p:cNvSpPr/>
          <p:nvPr/>
        </p:nvSpPr>
        <p:spPr>
          <a:xfrm>
            <a:off x="1762125" y="4724400"/>
            <a:ext cx="5629275" cy="7048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ADA3C6C-0C17-4B28-B89C-A4D8A4585484}"/>
              </a:ext>
            </a:extLst>
          </p:cNvPr>
          <p:cNvSpPr txBox="1"/>
          <p:nvPr/>
        </p:nvSpPr>
        <p:spPr>
          <a:xfrm>
            <a:off x="186629" y="4835002"/>
            <a:ext cx="1575496" cy="369332"/>
          </a:xfrm>
          <a:prstGeom prst="rect">
            <a:avLst/>
          </a:prstGeom>
          <a:noFill/>
        </p:spPr>
        <p:txBody>
          <a:bodyPr wrap="none" rtlCol="0">
            <a:spAutoFit/>
          </a:bodyPr>
          <a:lstStyle/>
          <a:p>
            <a:r>
              <a:rPr kumimoji="1" lang="ja-JP" altLang="en-US" dirty="0">
                <a:solidFill>
                  <a:schemeClr val="accent2"/>
                </a:solidFill>
              </a:rPr>
              <a:t>① </a:t>
            </a:r>
            <a:r>
              <a:rPr kumimoji="1" lang="en-US" altLang="ja-JP" dirty="0">
                <a:solidFill>
                  <a:schemeClr val="accent2"/>
                </a:solidFill>
              </a:rPr>
              <a:t>Q&amp;A</a:t>
            </a:r>
            <a:r>
              <a:rPr kumimoji="1" lang="ja-JP" altLang="en-US" dirty="0">
                <a:solidFill>
                  <a:schemeClr val="accent2"/>
                </a:solidFill>
              </a:rPr>
              <a:t>ページ</a:t>
            </a:r>
          </a:p>
        </p:txBody>
      </p:sp>
      <p:sp>
        <p:nvSpPr>
          <p:cNvPr id="13" name="四角形: 角を丸くする 12">
            <a:extLst>
              <a:ext uri="{FF2B5EF4-FFF2-40B4-BE49-F238E27FC236}">
                <a16:creationId xmlns:a16="http://schemas.microsoft.com/office/drawing/2014/main" id="{EE2AEED7-6C04-4A19-AADC-A0919A7407AE}"/>
              </a:ext>
            </a:extLst>
          </p:cNvPr>
          <p:cNvSpPr/>
          <p:nvPr/>
        </p:nvSpPr>
        <p:spPr>
          <a:xfrm>
            <a:off x="1752600" y="5621336"/>
            <a:ext cx="5629275" cy="7048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520C677-2CB4-43F1-B73B-EEB43E08B0BC}"/>
              </a:ext>
            </a:extLst>
          </p:cNvPr>
          <p:cNvSpPr txBox="1"/>
          <p:nvPr/>
        </p:nvSpPr>
        <p:spPr>
          <a:xfrm>
            <a:off x="136647" y="5789095"/>
            <a:ext cx="1675459" cy="369332"/>
          </a:xfrm>
          <a:prstGeom prst="rect">
            <a:avLst/>
          </a:prstGeom>
          <a:noFill/>
        </p:spPr>
        <p:txBody>
          <a:bodyPr wrap="none" rtlCol="0">
            <a:spAutoFit/>
          </a:bodyPr>
          <a:lstStyle/>
          <a:p>
            <a:r>
              <a:rPr kumimoji="1" lang="ja-JP" altLang="en-US" dirty="0">
                <a:solidFill>
                  <a:schemeClr val="accent2"/>
                </a:solidFill>
              </a:rPr>
              <a:t>② 相談フォーム</a:t>
            </a:r>
          </a:p>
        </p:txBody>
      </p:sp>
    </p:spTree>
    <p:extLst>
      <p:ext uri="{BB962C8B-B14F-4D97-AF65-F5344CB8AC3E}">
        <p14:creationId xmlns:p14="http://schemas.microsoft.com/office/powerpoint/2010/main" val="1024629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30728-2862-4368-9A82-B152B2744CC3}"/>
              </a:ext>
            </a:extLst>
          </p:cNvPr>
          <p:cNvSpPr>
            <a:spLocks noGrp="1"/>
          </p:cNvSpPr>
          <p:nvPr>
            <p:ph type="title"/>
          </p:nvPr>
        </p:nvSpPr>
        <p:spPr/>
        <p:txBody>
          <a:bodyPr>
            <a:normAutofit fontScale="90000"/>
          </a:bodyPr>
          <a:lstStyle/>
          <a:p>
            <a:r>
              <a:rPr kumimoji="1" lang="ja-JP" altLang="en-US" dirty="0"/>
              <a:t>国が設置する相談窓口</a:t>
            </a:r>
            <a:br>
              <a:rPr kumimoji="1" lang="ja-JP" altLang="en-US" dirty="0"/>
            </a:br>
            <a:r>
              <a:rPr kumimoji="1" lang="ja-JP" altLang="en-US" sz="2000" dirty="0"/>
              <a:t>（</a:t>
            </a:r>
            <a:r>
              <a:rPr kumimoji="1" lang="en-US" altLang="ja-JP" sz="2000" dirty="0"/>
              <a:t>3</a:t>
            </a:r>
            <a:r>
              <a:rPr kumimoji="1" lang="ja-JP" altLang="en-US" sz="2000" dirty="0"/>
              <a:t>）オープンデータ相談サイト </a:t>
            </a:r>
            <a:r>
              <a:rPr kumimoji="1" lang="en-US" altLang="ja-JP" sz="2000" dirty="0"/>
              <a:t>① Q&amp;A</a:t>
            </a:r>
            <a:r>
              <a:rPr kumimoji="1" lang="ja-JP" altLang="en-US" sz="2000" dirty="0"/>
              <a:t>ページ</a:t>
            </a:r>
          </a:p>
        </p:txBody>
      </p:sp>
      <p:sp>
        <p:nvSpPr>
          <p:cNvPr id="4" name="テキスト プレースホルダー 3">
            <a:extLst>
              <a:ext uri="{FF2B5EF4-FFF2-40B4-BE49-F238E27FC236}">
                <a16:creationId xmlns:a16="http://schemas.microsoft.com/office/drawing/2014/main" id="{CE5BB304-43B0-4AF0-B2F1-71DA1B46DF5A}"/>
              </a:ext>
            </a:extLst>
          </p:cNvPr>
          <p:cNvSpPr>
            <a:spLocks noGrp="1"/>
          </p:cNvSpPr>
          <p:nvPr>
            <p:ph type="body" sz="quarter" idx="13"/>
          </p:nvPr>
        </p:nvSpPr>
        <p:spPr/>
        <p:txBody>
          <a:bodyPr/>
          <a:lstStyle/>
          <a:p>
            <a:r>
              <a:rPr kumimoji="1" lang="en-US" altLang="ja-JP" dirty="0"/>
              <a:t>5. </a:t>
            </a:r>
            <a:r>
              <a:rPr kumimoji="1" lang="ja-JP" altLang="en-US" dirty="0"/>
              <a:t>困ったときは</a:t>
            </a:r>
          </a:p>
          <a:p>
            <a:endParaRPr kumimoji="1" lang="ja-JP" altLang="en-US" dirty="0"/>
          </a:p>
        </p:txBody>
      </p:sp>
      <p:sp>
        <p:nvSpPr>
          <p:cNvPr id="7" name="テキスト プレースホルダー 3">
            <a:extLst>
              <a:ext uri="{FF2B5EF4-FFF2-40B4-BE49-F238E27FC236}">
                <a16:creationId xmlns:a16="http://schemas.microsoft.com/office/drawing/2014/main" id="{15D24778-30D3-4BE5-876B-FA98EAD714AE}"/>
              </a:ext>
            </a:extLst>
          </p:cNvPr>
          <p:cNvSpPr>
            <a:spLocks noGrp="1"/>
          </p:cNvSpPr>
          <p:nvPr>
            <p:ph type="body" sz="quarter" idx="14"/>
          </p:nvPr>
        </p:nvSpPr>
        <p:spPr>
          <a:xfrm>
            <a:off x="207963" y="884239"/>
            <a:ext cx="8728075" cy="820736"/>
          </a:xfrm>
        </p:spPr>
        <p:txBody>
          <a:bodyPr>
            <a:normAutofit/>
          </a:bodyPr>
          <a:lstStyle/>
          <a:p>
            <a:r>
              <a:rPr lang="ja-JP" altLang="en-US" dirty="0"/>
              <a:t>オープンデータ相談サイトの</a:t>
            </a:r>
            <a:r>
              <a:rPr kumimoji="1" lang="en-US" altLang="ja-JP" sz="2000" dirty="0"/>
              <a:t>Q&amp;A</a:t>
            </a:r>
            <a:r>
              <a:rPr kumimoji="1" lang="ja-JP" altLang="en-US" sz="2000" dirty="0"/>
              <a:t>ページでは、これまでに寄せられた質問が</a:t>
            </a:r>
          </a:p>
          <a:p>
            <a:r>
              <a:rPr kumimoji="1" lang="ja-JP" altLang="en-US" sz="2000" dirty="0"/>
              <a:t>掲載されています。今後も拡充していきます。</a:t>
            </a:r>
          </a:p>
        </p:txBody>
      </p:sp>
      <p:pic>
        <p:nvPicPr>
          <p:cNvPr id="11" name="図 10">
            <a:extLst>
              <a:ext uri="{FF2B5EF4-FFF2-40B4-BE49-F238E27FC236}">
                <a16:creationId xmlns:a16="http://schemas.microsoft.com/office/drawing/2014/main" id="{302CC1C6-FBEC-430A-8502-8750246930BE}"/>
              </a:ext>
            </a:extLst>
          </p:cNvPr>
          <p:cNvPicPr>
            <a:picLocks noChangeAspect="1"/>
          </p:cNvPicPr>
          <p:nvPr/>
        </p:nvPicPr>
        <p:blipFill>
          <a:blip r:embed="rId2"/>
          <a:stretch>
            <a:fillRect/>
          </a:stretch>
        </p:blipFill>
        <p:spPr>
          <a:xfrm>
            <a:off x="1409116" y="1787534"/>
            <a:ext cx="6325767" cy="4954042"/>
          </a:xfrm>
          <a:prstGeom prst="rect">
            <a:avLst/>
          </a:prstGeom>
          <a:ln>
            <a:solidFill>
              <a:schemeClr val="tx1"/>
            </a:solidFill>
          </a:ln>
        </p:spPr>
      </p:pic>
    </p:spTree>
    <p:extLst>
      <p:ext uri="{BB962C8B-B14F-4D97-AF65-F5344CB8AC3E}">
        <p14:creationId xmlns:p14="http://schemas.microsoft.com/office/powerpoint/2010/main" val="479894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30728-2862-4368-9A82-B152B2744CC3}"/>
              </a:ext>
            </a:extLst>
          </p:cNvPr>
          <p:cNvSpPr>
            <a:spLocks noGrp="1"/>
          </p:cNvSpPr>
          <p:nvPr>
            <p:ph type="title"/>
          </p:nvPr>
        </p:nvSpPr>
        <p:spPr/>
        <p:txBody>
          <a:bodyPr>
            <a:normAutofit fontScale="90000"/>
          </a:bodyPr>
          <a:lstStyle/>
          <a:p>
            <a:r>
              <a:rPr kumimoji="1" lang="ja-JP" altLang="en-US" dirty="0"/>
              <a:t>国が設置する相談窓口</a:t>
            </a:r>
            <a:br>
              <a:rPr kumimoji="1" lang="ja-JP" altLang="en-US" dirty="0"/>
            </a:br>
            <a:r>
              <a:rPr kumimoji="1" lang="ja-JP" altLang="en-US" sz="2400" dirty="0"/>
              <a:t>（</a:t>
            </a:r>
            <a:r>
              <a:rPr kumimoji="1" lang="en-US" altLang="ja-JP" sz="2400" dirty="0"/>
              <a:t>3</a:t>
            </a:r>
            <a:r>
              <a:rPr kumimoji="1" lang="ja-JP" altLang="en-US" sz="2400" dirty="0"/>
              <a:t>）オープンデータ相談サイト ②</a:t>
            </a:r>
            <a:r>
              <a:rPr kumimoji="1" lang="en-US" altLang="ja-JP" sz="2400" dirty="0"/>
              <a:t> </a:t>
            </a:r>
            <a:r>
              <a:rPr kumimoji="1" lang="ja-JP" altLang="en-US" sz="2400" dirty="0"/>
              <a:t>相談フォーム</a:t>
            </a:r>
            <a:endParaRPr kumimoji="1" lang="ja-JP" altLang="en-US" dirty="0"/>
          </a:p>
        </p:txBody>
      </p:sp>
      <p:sp>
        <p:nvSpPr>
          <p:cNvPr id="4" name="テキスト プレースホルダー 3">
            <a:extLst>
              <a:ext uri="{FF2B5EF4-FFF2-40B4-BE49-F238E27FC236}">
                <a16:creationId xmlns:a16="http://schemas.microsoft.com/office/drawing/2014/main" id="{CE5BB304-43B0-4AF0-B2F1-71DA1B46DF5A}"/>
              </a:ext>
            </a:extLst>
          </p:cNvPr>
          <p:cNvSpPr>
            <a:spLocks noGrp="1"/>
          </p:cNvSpPr>
          <p:nvPr>
            <p:ph type="body" sz="quarter" idx="13"/>
          </p:nvPr>
        </p:nvSpPr>
        <p:spPr/>
        <p:txBody>
          <a:bodyPr/>
          <a:lstStyle/>
          <a:p>
            <a:r>
              <a:rPr kumimoji="1" lang="en-US" altLang="ja-JP" dirty="0"/>
              <a:t>5. </a:t>
            </a:r>
            <a:r>
              <a:rPr kumimoji="1" lang="ja-JP" altLang="en-US" dirty="0"/>
              <a:t>困ったときは</a:t>
            </a:r>
          </a:p>
          <a:p>
            <a:endParaRPr kumimoji="1" lang="ja-JP" altLang="en-US" dirty="0"/>
          </a:p>
        </p:txBody>
      </p:sp>
      <p:sp>
        <p:nvSpPr>
          <p:cNvPr id="7" name="テキスト プレースホルダー 3">
            <a:extLst>
              <a:ext uri="{FF2B5EF4-FFF2-40B4-BE49-F238E27FC236}">
                <a16:creationId xmlns:a16="http://schemas.microsoft.com/office/drawing/2014/main" id="{15D24778-30D3-4BE5-876B-FA98EAD714AE}"/>
              </a:ext>
            </a:extLst>
          </p:cNvPr>
          <p:cNvSpPr>
            <a:spLocks noGrp="1"/>
          </p:cNvSpPr>
          <p:nvPr>
            <p:ph type="body" sz="quarter" idx="14"/>
          </p:nvPr>
        </p:nvSpPr>
        <p:spPr>
          <a:xfrm>
            <a:off x="207963" y="884239"/>
            <a:ext cx="8728075" cy="830261"/>
          </a:xfrm>
        </p:spPr>
        <p:txBody>
          <a:bodyPr>
            <a:normAutofit/>
          </a:bodyPr>
          <a:lstStyle/>
          <a:p>
            <a:pPr>
              <a:lnSpc>
                <a:spcPct val="120000"/>
              </a:lnSpc>
            </a:pPr>
            <a:r>
              <a:rPr lang="ja-JP" altLang="en-US" dirty="0"/>
              <a:t>研修での疑問点やオープンデータ業務を進めていく上での不明点など、お気軽にご相談・お問合せください。</a:t>
            </a:r>
          </a:p>
        </p:txBody>
      </p:sp>
      <p:pic>
        <p:nvPicPr>
          <p:cNvPr id="6" name="図 5">
            <a:extLst>
              <a:ext uri="{FF2B5EF4-FFF2-40B4-BE49-F238E27FC236}">
                <a16:creationId xmlns:a16="http://schemas.microsoft.com/office/drawing/2014/main" id="{ED554C16-0055-4216-8CAF-76529EB6F95A}"/>
              </a:ext>
            </a:extLst>
          </p:cNvPr>
          <p:cNvPicPr>
            <a:picLocks noChangeAspect="1"/>
          </p:cNvPicPr>
          <p:nvPr/>
        </p:nvPicPr>
        <p:blipFill>
          <a:blip r:embed="rId2"/>
          <a:stretch>
            <a:fillRect/>
          </a:stretch>
        </p:blipFill>
        <p:spPr>
          <a:xfrm>
            <a:off x="1800225" y="1988529"/>
            <a:ext cx="5543550" cy="4824847"/>
          </a:xfrm>
          <a:prstGeom prst="rect">
            <a:avLst/>
          </a:prstGeom>
          <a:ln>
            <a:solidFill>
              <a:schemeClr val="bg1">
                <a:lumMod val="50000"/>
              </a:schemeClr>
            </a:solidFill>
          </a:ln>
        </p:spPr>
      </p:pic>
    </p:spTree>
    <p:extLst>
      <p:ext uri="{BB962C8B-B14F-4D97-AF65-F5344CB8AC3E}">
        <p14:creationId xmlns:p14="http://schemas.microsoft.com/office/powerpoint/2010/main" val="4154895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30728-2862-4368-9A82-B152B2744CC3}"/>
              </a:ext>
            </a:extLst>
          </p:cNvPr>
          <p:cNvSpPr>
            <a:spLocks noGrp="1"/>
          </p:cNvSpPr>
          <p:nvPr>
            <p:ph type="title"/>
          </p:nvPr>
        </p:nvSpPr>
        <p:spPr/>
        <p:txBody>
          <a:bodyPr>
            <a:normAutofit/>
          </a:bodyPr>
          <a:lstStyle/>
          <a:p>
            <a:r>
              <a:rPr lang="ja-JP" altLang="en-US" dirty="0"/>
              <a:t>国による支援制度 </a:t>
            </a:r>
            <a:r>
              <a:rPr lang="en-US" altLang="ja-JP" dirty="0"/>
              <a:t>(1) </a:t>
            </a:r>
            <a:r>
              <a:rPr lang="ja-JP" altLang="en-US" dirty="0"/>
              <a:t>オープンデータ伝道師</a:t>
            </a:r>
            <a:endParaRPr lang="en-US" altLang="ja-JP" dirty="0"/>
          </a:p>
        </p:txBody>
      </p:sp>
      <p:sp>
        <p:nvSpPr>
          <p:cNvPr id="4" name="テキスト プレースホルダー 3">
            <a:extLst>
              <a:ext uri="{FF2B5EF4-FFF2-40B4-BE49-F238E27FC236}">
                <a16:creationId xmlns:a16="http://schemas.microsoft.com/office/drawing/2014/main" id="{CE5BB304-43B0-4AF0-B2F1-71DA1B46DF5A}"/>
              </a:ext>
            </a:extLst>
          </p:cNvPr>
          <p:cNvSpPr>
            <a:spLocks noGrp="1"/>
          </p:cNvSpPr>
          <p:nvPr>
            <p:ph type="body" sz="quarter" idx="13"/>
          </p:nvPr>
        </p:nvSpPr>
        <p:spPr/>
        <p:txBody>
          <a:bodyPr/>
          <a:lstStyle/>
          <a:p>
            <a:r>
              <a:rPr kumimoji="1" lang="en-US" altLang="ja-JP" dirty="0"/>
              <a:t>5. </a:t>
            </a:r>
            <a:r>
              <a:rPr kumimoji="1" lang="ja-JP" altLang="en-US" dirty="0"/>
              <a:t>困ったときは</a:t>
            </a:r>
          </a:p>
          <a:p>
            <a:endParaRPr kumimoji="1" lang="ja-JP" altLang="en-US" dirty="0"/>
          </a:p>
        </p:txBody>
      </p:sp>
      <p:sp>
        <p:nvSpPr>
          <p:cNvPr id="7" name="テキスト プレースホルダー 3">
            <a:extLst>
              <a:ext uri="{FF2B5EF4-FFF2-40B4-BE49-F238E27FC236}">
                <a16:creationId xmlns:a16="http://schemas.microsoft.com/office/drawing/2014/main" id="{15D24778-30D3-4BE5-876B-FA98EAD714AE}"/>
              </a:ext>
            </a:extLst>
          </p:cNvPr>
          <p:cNvSpPr>
            <a:spLocks noGrp="1"/>
          </p:cNvSpPr>
          <p:nvPr>
            <p:ph type="body" sz="quarter" idx="14"/>
          </p:nvPr>
        </p:nvSpPr>
        <p:spPr>
          <a:xfrm>
            <a:off x="207963" y="884239"/>
            <a:ext cx="8728075" cy="1096961"/>
          </a:xfrm>
        </p:spPr>
        <p:txBody>
          <a:bodyPr>
            <a:normAutofit fontScale="92500"/>
          </a:bodyPr>
          <a:lstStyle/>
          <a:p>
            <a:r>
              <a:rPr kumimoji="1" lang="ja-JP" altLang="en-US" sz="2000" dirty="0"/>
              <a:t>内閣官房 情報通信技術（</a:t>
            </a:r>
            <a:r>
              <a:rPr kumimoji="1" lang="en-US" altLang="ja-JP" sz="2000" dirty="0"/>
              <a:t>IT</a:t>
            </a:r>
            <a:r>
              <a:rPr kumimoji="1" lang="ja-JP" altLang="en-US" sz="2000" dirty="0"/>
              <a:t>）総合戦略室では、オープンデータに造詣が深い有識者を「オープンデータ伝道師」として、自治体が主催するセミナー、研修会等へ派遣しています。</a:t>
            </a:r>
          </a:p>
          <a:p>
            <a:r>
              <a:rPr kumimoji="1" lang="ja-JP" altLang="en-US" sz="2000" dirty="0"/>
              <a:t>このページから、オープンデータ伝道師の派遣申請ができます。</a:t>
            </a:r>
          </a:p>
        </p:txBody>
      </p:sp>
      <p:pic>
        <p:nvPicPr>
          <p:cNvPr id="13" name="図 12">
            <a:extLst>
              <a:ext uri="{FF2B5EF4-FFF2-40B4-BE49-F238E27FC236}">
                <a16:creationId xmlns:a16="http://schemas.microsoft.com/office/drawing/2014/main" id="{70963F11-3E0D-4941-AF35-12A9BED5C7F3}"/>
              </a:ext>
            </a:extLst>
          </p:cNvPr>
          <p:cNvPicPr>
            <a:picLocks noChangeAspect="1"/>
          </p:cNvPicPr>
          <p:nvPr/>
        </p:nvPicPr>
        <p:blipFill>
          <a:blip r:embed="rId2"/>
          <a:stretch>
            <a:fillRect/>
          </a:stretch>
        </p:blipFill>
        <p:spPr>
          <a:xfrm>
            <a:off x="498156" y="2613358"/>
            <a:ext cx="8147686" cy="3360403"/>
          </a:xfrm>
          <a:prstGeom prst="rect">
            <a:avLst/>
          </a:prstGeom>
        </p:spPr>
      </p:pic>
      <p:sp>
        <p:nvSpPr>
          <p:cNvPr id="15" name="テキスト ボックス 14">
            <a:extLst>
              <a:ext uri="{FF2B5EF4-FFF2-40B4-BE49-F238E27FC236}">
                <a16:creationId xmlns:a16="http://schemas.microsoft.com/office/drawing/2014/main" id="{64EB6E6B-030F-4C87-B16B-B50162B25BC3}"/>
              </a:ext>
            </a:extLst>
          </p:cNvPr>
          <p:cNvSpPr txBox="1"/>
          <p:nvPr/>
        </p:nvSpPr>
        <p:spPr>
          <a:xfrm>
            <a:off x="2428873" y="6036005"/>
            <a:ext cx="4286251" cy="461665"/>
          </a:xfrm>
          <a:prstGeom prst="rect">
            <a:avLst/>
          </a:prstGeom>
          <a:noFill/>
        </p:spPr>
        <p:txBody>
          <a:bodyPr wrap="square">
            <a:spAutoFit/>
          </a:bodyPr>
          <a:lstStyle/>
          <a:p>
            <a:pPr algn="ctr"/>
            <a:r>
              <a:rPr kumimoji="1" lang="ja-JP" altLang="en-US" sz="1200" dirty="0"/>
              <a:t>内閣官房オープンデータ伝道師派遣制度</a:t>
            </a:r>
            <a:br>
              <a:rPr kumimoji="1" lang="ja-JP" altLang="en-US" sz="1200" dirty="0"/>
            </a:br>
            <a:r>
              <a:rPr kumimoji="1" lang="en-US" altLang="ja-JP" sz="1200" dirty="0"/>
              <a:t>https://cio.go.jp/policy-opendata#dendoushi</a:t>
            </a:r>
          </a:p>
        </p:txBody>
      </p:sp>
    </p:spTree>
    <p:extLst>
      <p:ext uri="{BB962C8B-B14F-4D97-AF65-F5344CB8AC3E}">
        <p14:creationId xmlns:p14="http://schemas.microsoft.com/office/powerpoint/2010/main" val="1110997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74B1E12-0372-40B4-BA63-0CBF7550C582}"/>
              </a:ext>
            </a:extLst>
          </p:cNvPr>
          <p:cNvSpPr>
            <a:spLocks noGrp="1"/>
          </p:cNvSpPr>
          <p:nvPr>
            <p:ph type="title"/>
          </p:nvPr>
        </p:nvSpPr>
        <p:spPr/>
        <p:txBody>
          <a:bodyPr/>
          <a:lstStyle/>
          <a:p>
            <a:r>
              <a:rPr lang="ja-JP" altLang="en-US" dirty="0"/>
              <a:t>オープンデータ研修（応用編）で学ぶこと</a:t>
            </a:r>
            <a:endParaRPr kumimoji="1" lang="ja-JP" altLang="en-US" dirty="0"/>
          </a:p>
        </p:txBody>
      </p:sp>
      <p:sp>
        <p:nvSpPr>
          <p:cNvPr id="4" name="テキスト プレースホルダー 3">
            <a:extLst>
              <a:ext uri="{FF2B5EF4-FFF2-40B4-BE49-F238E27FC236}">
                <a16:creationId xmlns:a16="http://schemas.microsoft.com/office/drawing/2014/main" id="{CDFD9F3A-EE8D-4736-960F-D57C42D6F1E2}"/>
              </a:ext>
            </a:extLst>
          </p:cNvPr>
          <p:cNvSpPr>
            <a:spLocks noGrp="1"/>
          </p:cNvSpPr>
          <p:nvPr>
            <p:ph type="body" sz="quarter" idx="14"/>
          </p:nvPr>
        </p:nvSpPr>
        <p:spPr>
          <a:xfrm>
            <a:off x="207963" y="884238"/>
            <a:ext cx="8728075" cy="1049507"/>
          </a:xfrm>
        </p:spPr>
        <p:txBody>
          <a:bodyPr>
            <a:normAutofit/>
          </a:bodyPr>
          <a:lstStyle/>
          <a:p>
            <a:r>
              <a:rPr lang="ja-JP" altLang="en-US" dirty="0"/>
              <a:t>オープンデータ研修（応用編）では、</a:t>
            </a:r>
            <a:r>
              <a:rPr lang="ja-JP" altLang="en-US" b="1" dirty="0">
                <a:solidFill>
                  <a:srgbClr val="FF0000"/>
                </a:solidFill>
              </a:rPr>
              <a:t>サービスを想定したデータ公開</a:t>
            </a:r>
            <a:r>
              <a:rPr lang="ja-JP" altLang="en-US" dirty="0"/>
              <a:t>と、そのための手法の</a:t>
            </a:r>
            <a:r>
              <a:rPr lang="en-US" altLang="ja-JP" dirty="0"/>
              <a:t>1</a:t>
            </a:r>
            <a:r>
              <a:rPr lang="ja-JP" altLang="en-US" dirty="0"/>
              <a:t>つである</a:t>
            </a:r>
            <a:r>
              <a:rPr lang="ja-JP" altLang="en-US" b="1" dirty="0">
                <a:solidFill>
                  <a:srgbClr val="FF0000"/>
                </a:solidFill>
              </a:rPr>
              <a:t>推奨データセット</a:t>
            </a:r>
            <a:r>
              <a:rPr lang="ja-JP" altLang="en-US" dirty="0"/>
              <a:t>の意義・必要性と利用事例等を理解し、推奨データセットに基づいたデータの作成・公開・活用の方法を学びます。</a:t>
            </a:r>
          </a:p>
        </p:txBody>
      </p:sp>
      <p:graphicFrame>
        <p:nvGraphicFramePr>
          <p:cNvPr id="8" name="表 5">
            <a:extLst>
              <a:ext uri="{FF2B5EF4-FFF2-40B4-BE49-F238E27FC236}">
                <a16:creationId xmlns:a16="http://schemas.microsoft.com/office/drawing/2014/main" id="{E1002821-2629-47D1-B6C0-7F78CB018D5E}"/>
              </a:ext>
            </a:extLst>
          </p:cNvPr>
          <p:cNvGraphicFramePr>
            <a:graphicFrameLocks noGrp="1"/>
          </p:cNvGraphicFramePr>
          <p:nvPr/>
        </p:nvGraphicFramePr>
        <p:xfrm>
          <a:off x="207963" y="2163761"/>
          <a:ext cx="8686800" cy="4419600"/>
        </p:xfrm>
        <a:graphic>
          <a:graphicData uri="http://schemas.openxmlformats.org/drawingml/2006/table">
            <a:tbl>
              <a:tblPr firstRow="1" bandRow="1">
                <a:tableStyleId>{5C22544A-7EE6-4342-B048-85BDC9FD1C3A}</a:tableStyleId>
              </a:tblPr>
              <a:tblGrid>
                <a:gridCol w="3220278">
                  <a:extLst>
                    <a:ext uri="{9D8B030D-6E8A-4147-A177-3AD203B41FA5}">
                      <a16:colId xmlns:a16="http://schemas.microsoft.com/office/drawing/2014/main" val="2919683253"/>
                    </a:ext>
                  </a:extLst>
                </a:gridCol>
                <a:gridCol w="5466522">
                  <a:extLst>
                    <a:ext uri="{9D8B030D-6E8A-4147-A177-3AD203B41FA5}">
                      <a16:colId xmlns:a16="http://schemas.microsoft.com/office/drawing/2014/main" val="2089531151"/>
                    </a:ext>
                  </a:extLst>
                </a:gridCol>
              </a:tblGrid>
              <a:tr h="370840">
                <a:tc>
                  <a:txBody>
                    <a:bodyPr/>
                    <a:lstStyle/>
                    <a:p>
                      <a:pPr algn="ctr"/>
                      <a:r>
                        <a:rPr kumimoji="1" lang="ja-JP" altLang="en-US" sz="2000" dirty="0">
                          <a:latin typeface="Meiryo UI" panose="020B0604030504040204" pitchFamily="50" charset="-128"/>
                          <a:ea typeface="Meiryo UI" panose="020B0604030504040204" pitchFamily="50" charset="-128"/>
                        </a:rPr>
                        <a:t>オープンデータ化の課題</a:t>
                      </a:r>
                    </a:p>
                  </a:txBody>
                  <a:tcPr/>
                </a:tc>
                <a:tc>
                  <a:txBody>
                    <a:bodyPr/>
                    <a:lstStyle/>
                    <a:p>
                      <a:pPr algn="ctr"/>
                      <a:r>
                        <a:rPr kumimoji="1" lang="ja-JP" altLang="en-US" sz="2000" dirty="0">
                          <a:latin typeface="Meiryo UI" panose="020B0604030504040204" pitchFamily="50" charset="-128"/>
                          <a:ea typeface="Meiryo UI" panose="020B0604030504040204" pitchFamily="50" charset="-128"/>
                        </a:rPr>
                        <a:t>オープンデータ研修（応用編）での学習内容</a:t>
                      </a:r>
                    </a:p>
                  </a:txBody>
                  <a:tcPr/>
                </a:tc>
                <a:extLst>
                  <a:ext uri="{0D108BD9-81ED-4DB2-BD59-A6C34878D82A}">
                    <a16:rowId xmlns:a16="http://schemas.microsoft.com/office/drawing/2014/main" val="1838715474"/>
                  </a:ext>
                </a:extLst>
              </a:tr>
              <a:tr h="370840">
                <a:tc>
                  <a:txBody>
                    <a:bodyPr/>
                    <a:lstStyle/>
                    <a:p>
                      <a:r>
                        <a:rPr kumimoji="1" lang="ja-JP" altLang="en-US" sz="2000" dirty="0">
                          <a:latin typeface="Meiryo UI" panose="020B0604030504040204" pitchFamily="50" charset="-128"/>
                          <a:ea typeface="Meiryo UI" panose="020B0604030504040204" pitchFamily="50" charset="-128"/>
                        </a:rPr>
                        <a:t>何から取り組んでいいかわからない。</a:t>
                      </a:r>
                    </a:p>
                  </a:txBody>
                  <a:tcPr/>
                </a:tc>
                <a:tc>
                  <a:txBody>
                    <a:bodyPr/>
                    <a:lstStyle/>
                    <a:p>
                      <a:r>
                        <a:rPr kumimoji="1" lang="ja-JP" altLang="en-US" sz="2000" dirty="0">
                          <a:latin typeface="Meiryo UI" panose="020B0604030504040204" pitchFamily="50" charset="-128"/>
                          <a:ea typeface="Meiryo UI" panose="020B0604030504040204" pitchFamily="50" charset="-128"/>
                        </a:rPr>
                        <a:t>住民に提供したい</a:t>
                      </a:r>
                      <a:r>
                        <a:rPr kumimoji="1" lang="ja-JP" altLang="en-US" sz="2000" b="1" i="0" dirty="0">
                          <a:solidFill>
                            <a:srgbClr val="FF0000"/>
                          </a:solidFill>
                          <a:latin typeface="Meiryo UI" panose="020B0604030504040204" pitchFamily="50" charset="-128"/>
                          <a:ea typeface="Meiryo UI" panose="020B0604030504040204" pitchFamily="50" charset="-128"/>
                        </a:rPr>
                        <a:t>サービス</a:t>
                      </a:r>
                      <a:r>
                        <a:rPr kumimoji="1" lang="ja-JP" altLang="en-US" sz="2000" dirty="0">
                          <a:latin typeface="Meiryo UI" panose="020B0604030504040204" pitchFamily="50" charset="-128"/>
                          <a:ea typeface="Meiryo UI" panose="020B0604030504040204" pitchFamily="50" charset="-128"/>
                        </a:rPr>
                        <a:t>から、必要なデータを洗い出すことを学びます。</a:t>
                      </a:r>
                    </a:p>
                  </a:txBody>
                  <a:tcPr/>
                </a:tc>
                <a:extLst>
                  <a:ext uri="{0D108BD9-81ED-4DB2-BD59-A6C34878D82A}">
                    <a16:rowId xmlns:a16="http://schemas.microsoft.com/office/drawing/2014/main" val="1739322913"/>
                  </a:ext>
                </a:extLst>
              </a:tr>
              <a:tr h="370840">
                <a:tc>
                  <a:txBody>
                    <a:bodyPr/>
                    <a:lstStyle/>
                    <a:p>
                      <a:r>
                        <a:rPr kumimoji="1" lang="ja-JP" altLang="en-US" sz="2000" dirty="0">
                          <a:latin typeface="Meiryo UI" panose="020B0604030504040204" pitchFamily="50" charset="-128"/>
                          <a:ea typeface="Meiryo UI" panose="020B0604030504040204" pitchFamily="50" charset="-128"/>
                        </a:rPr>
                        <a:t>原課の理解が得られない。</a:t>
                      </a:r>
                    </a:p>
                  </a:txBody>
                  <a:tcPr/>
                </a:tc>
                <a:tc>
                  <a:txBody>
                    <a:bodyPr/>
                    <a:lstStyle/>
                    <a:p>
                      <a:r>
                        <a:rPr kumimoji="1" lang="ja-JP" altLang="en-US" sz="2000" dirty="0">
                          <a:latin typeface="Meiryo UI" panose="020B0604030504040204" pitchFamily="50" charset="-128"/>
                          <a:ea typeface="Meiryo UI" panose="020B0604030504040204" pitchFamily="50" charset="-128"/>
                        </a:rPr>
                        <a:t>住民の助けになる</a:t>
                      </a:r>
                      <a:r>
                        <a:rPr kumimoji="1" lang="ja-JP" altLang="en-US" sz="2000" b="1" i="0" dirty="0">
                          <a:solidFill>
                            <a:srgbClr val="FF0000"/>
                          </a:solidFill>
                          <a:latin typeface="Meiryo UI" panose="020B0604030504040204" pitchFamily="50" charset="-128"/>
                          <a:ea typeface="Meiryo UI" panose="020B0604030504040204" pitchFamily="50" charset="-128"/>
                        </a:rPr>
                        <a:t>サービス</a:t>
                      </a:r>
                      <a:r>
                        <a:rPr kumimoji="1" lang="ja-JP" altLang="en-US" sz="2000" b="0" i="0" dirty="0">
                          <a:solidFill>
                            <a:schemeClr val="tx1"/>
                          </a:solidFill>
                          <a:latin typeface="Meiryo UI" panose="020B0604030504040204" pitchFamily="50" charset="-128"/>
                          <a:ea typeface="Meiryo UI" panose="020B0604030504040204" pitchFamily="50" charset="-128"/>
                        </a:rPr>
                        <a:t>提供事業者が利用しやすい、</a:t>
                      </a:r>
                      <a:r>
                        <a:rPr kumimoji="1" lang="ja-JP" altLang="en-US" sz="2000" b="1" dirty="0">
                          <a:solidFill>
                            <a:srgbClr val="FF0000"/>
                          </a:solidFill>
                          <a:latin typeface="Meiryo UI" panose="020B0604030504040204" pitchFamily="50" charset="-128"/>
                          <a:ea typeface="Meiryo UI" panose="020B0604030504040204" pitchFamily="50" charset="-128"/>
                        </a:rPr>
                        <a:t>推奨データセット</a:t>
                      </a:r>
                      <a:r>
                        <a:rPr kumimoji="1" lang="ja-JP" altLang="en-US" sz="2000" dirty="0">
                          <a:latin typeface="Meiryo UI" panose="020B0604030504040204" pitchFamily="50" charset="-128"/>
                          <a:ea typeface="Meiryo UI" panose="020B0604030504040204" pitchFamily="50" charset="-128"/>
                        </a:rPr>
                        <a:t>に基づいたデータ整備が有効であると、原課に説明できることを学びます。</a:t>
                      </a:r>
                    </a:p>
                  </a:txBody>
                  <a:tcPr/>
                </a:tc>
                <a:extLst>
                  <a:ext uri="{0D108BD9-81ED-4DB2-BD59-A6C34878D82A}">
                    <a16:rowId xmlns:a16="http://schemas.microsoft.com/office/drawing/2014/main" val="1028977827"/>
                  </a:ext>
                </a:extLst>
              </a:tr>
              <a:tr h="370840">
                <a:tc>
                  <a:txBody>
                    <a:bodyPr/>
                    <a:lstStyle/>
                    <a:p>
                      <a:r>
                        <a:rPr kumimoji="1" lang="ja-JP" altLang="en-US" sz="2000" dirty="0">
                          <a:latin typeface="Meiryo UI" panose="020B0604030504040204" pitchFamily="50" charset="-128"/>
                          <a:ea typeface="Meiryo UI" panose="020B0604030504040204" pitchFamily="50" charset="-128"/>
                        </a:rPr>
                        <a:t>意義や効果を明確に示せない。</a:t>
                      </a:r>
                    </a:p>
                  </a:txBody>
                  <a:tcPr/>
                </a:tc>
                <a:tc>
                  <a:txBody>
                    <a:bodyPr/>
                    <a:lstStyle/>
                    <a:p>
                      <a:r>
                        <a:rPr kumimoji="1" lang="ja-JP" altLang="en-US" sz="2000" dirty="0">
                          <a:latin typeface="Meiryo UI" panose="020B0604030504040204" pitchFamily="50" charset="-128"/>
                          <a:ea typeface="Meiryo UI" panose="020B0604030504040204" pitchFamily="50" charset="-128"/>
                        </a:rPr>
                        <a:t>住民に提供したい</a:t>
                      </a:r>
                      <a:r>
                        <a:rPr kumimoji="1" lang="ja-JP" altLang="en-US" sz="2000" b="1" i="0" dirty="0">
                          <a:solidFill>
                            <a:srgbClr val="FF0000"/>
                          </a:solidFill>
                          <a:latin typeface="Meiryo UI" panose="020B0604030504040204" pitchFamily="50" charset="-128"/>
                          <a:ea typeface="Meiryo UI" panose="020B0604030504040204" pitchFamily="50" charset="-128"/>
                        </a:rPr>
                        <a:t>サービス</a:t>
                      </a:r>
                      <a:r>
                        <a:rPr kumimoji="1" lang="ja-JP" altLang="en-US" sz="2000" dirty="0">
                          <a:latin typeface="Meiryo UI" panose="020B0604030504040204" pitchFamily="50" charset="-128"/>
                          <a:ea typeface="Meiryo UI" panose="020B0604030504040204" pitchFamily="50" charset="-128"/>
                        </a:rPr>
                        <a:t>を想定し、</a:t>
                      </a:r>
                      <a:r>
                        <a:rPr kumimoji="1" lang="ja-JP" altLang="en-US" sz="2000" b="1" dirty="0">
                          <a:solidFill>
                            <a:srgbClr val="FF0000"/>
                          </a:solidFill>
                          <a:latin typeface="Meiryo UI" panose="020B0604030504040204" pitchFamily="50" charset="-128"/>
                          <a:ea typeface="Meiryo UI" panose="020B0604030504040204" pitchFamily="50" charset="-128"/>
                        </a:rPr>
                        <a:t>推奨データセット</a:t>
                      </a:r>
                      <a:r>
                        <a:rPr kumimoji="1" lang="ja-JP" altLang="en-US" sz="2000" dirty="0">
                          <a:latin typeface="Meiryo UI" panose="020B0604030504040204" pitchFamily="50" charset="-128"/>
                          <a:ea typeface="Meiryo UI" panose="020B0604030504040204" pitchFamily="50" charset="-128"/>
                        </a:rPr>
                        <a:t>に基づいたデータを公開することにより、自前で情報公開するよりも、大きな情報発信効果が得られることを学びます。</a:t>
                      </a:r>
                    </a:p>
                  </a:txBody>
                  <a:tcPr/>
                </a:tc>
                <a:extLst>
                  <a:ext uri="{0D108BD9-81ED-4DB2-BD59-A6C34878D82A}">
                    <a16:rowId xmlns:a16="http://schemas.microsoft.com/office/drawing/2014/main" val="3937318971"/>
                  </a:ext>
                </a:extLst>
              </a:tr>
              <a:tr h="370840">
                <a:tc>
                  <a:txBody>
                    <a:bodyPr/>
                    <a:lstStyle/>
                    <a:p>
                      <a:r>
                        <a:rPr kumimoji="1" lang="ja-JP" altLang="en-US" sz="2000" dirty="0">
                          <a:latin typeface="Meiryo UI" panose="020B0604030504040204" pitchFamily="50" charset="-128"/>
                          <a:ea typeface="Meiryo UI" panose="020B0604030504040204" pitchFamily="50" charset="-128"/>
                        </a:rPr>
                        <a:t>とりあえず始めたが、今後どのように増やしていけばいいかわからない。</a:t>
                      </a:r>
                    </a:p>
                  </a:txBody>
                  <a:tcPr/>
                </a:tc>
                <a:tc>
                  <a:txBody>
                    <a:bodyPr/>
                    <a:lstStyle/>
                    <a:p>
                      <a:r>
                        <a:rPr kumimoji="1" lang="ja-JP" altLang="en-US" sz="2000" dirty="0">
                          <a:latin typeface="Meiryo UI" panose="020B0604030504040204" pitchFamily="50" charset="-128"/>
                          <a:ea typeface="Meiryo UI" panose="020B0604030504040204" pitchFamily="50" charset="-128"/>
                        </a:rPr>
                        <a:t>住民に提供したい</a:t>
                      </a:r>
                      <a:r>
                        <a:rPr kumimoji="1" lang="ja-JP" altLang="en-US" sz="2000" b="1" i="0" dirty="0">
                          <a:solidFill>
                            <a:srgbClr val="FF0000"/>
                          </a:solidFill>
                          <a:latin typeface="Meiryo UI" panose="020B0604030504040204" pitchFamily="50" charset="-128"/>
                          <a:ea typeface="Meiryo UI" panose="020B0604030504040204" pitchFamily="50" charset="-128"/>
                        </a:rPr>
                        <a:t>サービス</a:t>
                      </a:r>
                      <a:r>
                        <a:rPr kumimoji="1" lang="ja-JP" altLang="en-US" sz="2000" dirty="0">
                          <a:latin typeface="Meiryo UI" panose="020B0604030504040204" pitchFamily="50" charset="-128"/>
                          <a:ea typeface="Meiryo UI" panose="020B0604030504040204" pitchFamily="50" charset="-128"/>
                        </a:rPr>
                        <a:t>を想定し、それに必要なデータを</a:t>
                      </a:r>
                      <a:r>
                        <a:rPr kumimoji="1" lang="ja-JP" altLang="en-US" sz="2000" b="1" dirty="0">
                          <a:solidFill>
                            <a:srgbClr val="FF0000"/>
                          </a:solidFill>
                          <a:latin typeface="Meiryo UI" panose="020B0604030504040204" pitchFamily="50" charset="-128"/>
                          <a:ea typeface="Meiryo UI" panose="020B0604030504040204" pitchFamily="50" charset="-128"/>
                        </a:rPr>
                        <a:t>推奨データセット</a:t>
                      </a:r>
                      <a:r>
                        <a:rPr kumimoji="1" lang="ja-JP" altLang="en-US" sz="2000" dirty="0">
                          <a:latin typeface="Meiryo UI" panose="020B0604030504040204" pitchFamily="50" charset="-128"/>
                          <a:ea typeface="Meiryo UI" panose="020B0604030504040204" pitchFamily="50" charset="-128"/>
                        </a:rPr>
                        <a:t>に基づいたデータの作成・公開・活用する手法を学びます。</a:t>
                      </a:r>
                    </a:p>
                  </a:txBody>
                  <a:tcPr/>
                </a:tc>
                <a:extLst>
                  <a:ext uri="{0D108BD9-81ED-4DB2-BD59-A6C34878D82A}">
                    <a16:rowId xmlns:a16="http://schemas.microsoft.com/office/drawing/2014/main" val="3967632219"/>
                  </a:ext>
                </a:extLst>
              </a:tr>
            </a:tbl>
          </a:graphicData>
        </a:graphic>
      </p:graphicFrame>
      <p:sp>
        <p:nvSpPr>
          <p:cNvPr id="7" name="テキスト プレースホルダー 4">
            <a:extLst>
              <a:ext uri="{FF2B5EF4-FFF2-40B4-BE49-F238E27FC236}">
                <a16:creationId xmlns:a16="http://schemas.microsoft.com/office/drawing/2014/main" id="{5D957E21-97BB-43D6-87FC-8B82F27F4550}"/>
              </a:ext>
            </a:extLst>
          </p:cNvPr>
          <p:cNvSpPr>
            <a:spLocks noGrp="1"/>
          </p:cNvSpPr>
          <p:nvPr>
            <p:ph type="body" sz="quarter" idx="13"/>
          </p:nvPr>
        </p:nvSpPr>
        <p:spPr>
          <a:xfrm>
            <a:off x="207963" y="30163"/>
            <a:ext cx="7537450" cy="217487"/>
          </a:xfrm>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6" name="図 5" descr="部屋, 時計 が含まれている画像&#10;&#10;自動的に生成された説明">
            <a:extLst>
              <a:ext uri="{FF2B5EF4-FFF2-40B4-BE49-F238E27FC236}">
                <a16:creationId xmlns:a16="http://schemas.microsoft.com/office/drawing/2014/main" id="{7677A1B9-E348-4FA8-83EB-C796FD8D56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413" y="1310481"/>
            <a:ext cx="1054375" cy="1247781"/>
          </a:xfrm>
          <a:prstGeom prst="rect">
            <a:avLst/>
          </a:prstGeom>
        </p:spPr>
      </p:pic>
      <p:sp>
        <p:nvSpPr>
          <p:cNvPr id="11" name="テキスト ボックス 10">
            <a:extLst>
              <a:ext uri="{FF2B5EF4-FFF2-40B4-BE49-F238E27FC236}">
                <a16:creationId xmlns:a16="http://schemas.microsoft.com/office/drawing/2014/main" id="{13515B6C-3045-468A-9C4C-FBDBA1E159AF}"/>
              </a:ext>
            </a:extLst>
          </p:cNvPr>
          <p:cNvSpPr txBox="1"/>
          <p:nvPr/>
        </p:nvSpPr>
        <p:spPr>
          <a:xfrm>
            <a:off x="4887761" y="6559869"/>
            <a:ext cx="3968715" cy="276999"/>
          </a:xfrm>
          <a:prstGeom prst="rect">
            <a:avLst/>
          </a:prstGeom>
          <a:noFill/>
        </p:spPr>
        <p:txBody>
          <a:bodyPr wrap="none" rtlCol="0">
            <a:spAutoFit/>
          </a:bodyPr>
          <a:lstStyle/>
          <a:p>
            <a:pPr algn="r"/>
            <a:r>
              <a:rPr kumimoji="1" lang="ja-JP" altLang="en-US" sz="1200" dirty="0"/>
              <a:t>イラストの出所</a:t>
            </a:r>
            <a:r>
              <a:rPr kumimoji="1" lang="en-US" altLang="ja-JP" sz="1200" dirty="0"/>
              <a:t>: </a:t>
            </a:r>
            <a:r>
              <a:rPr kumimoji="1" lang="ja-JP" altLang="en-US" sz="1200" dirty="0"/>
              <a:t>いらすとや </a:t>
            </a:r>
            <a:r>
              <a:rPr kumimoji="1" lang="en-US" altLang="ja-JP" sz="1200" dirty="0"/>
              <a:t>https://www.irasutoya.com/</a:t>
            </a:r>
          </a:p>
        </p:txBody>
      </p:sp>
    </p:spTree>
    <p:extLst>
      <p:ext uri="{BB962C8B-B14F-4D97-AF65-F5344CB8AC3E}">
        <p14:creationId xmlns:p14="http://schemas.microsoft.com/office/powerpoint/2010/main" val="64994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30728-2862-4368-9A82-B152B2744CC3}"/>
              </a:ext>
            </a:extLst>
          </p:cNvPr>
          <p:cNvSpPr>
            <a:spLocks noGrp="1"/>
          </p:cNvSpPr>
          <p:nvPr>
            <p:ph type="title"/>
          </p:nvPr>
        </p:nvSpPr>
        <p:spPr/>
        <p:txBody>
          <a:bodyPr>
            <a:normAutofit/>
          </a:bodyPr>
          <a:lstStyle/>
          <a:p>
            <a:r>
              <a:rPr lang="ja-JP" altLang="en-US" dirty="0"/>
              <a:t>国による支援制度 </a:t>
            </a:r>
            <a:r>
              <a:rPr lang="en-US" altLang="ja-JP" dirty="0"/>
              <a:t>(2) </a:t>
            </a:r>
            <a:r>
              <a:rPr lang="ja-JP" altLang="en-US" dirty="0"/>
              <a:t>総務省地域情報化アドバイザー派遣制度</a:t>
            </a:r>
            <a:endParaRPr lang="en-US" altLang="ja-JP" dirty="0"/>
          </a:p>
        </p:txBody>
      </p:sp>
      <p:sp>
        <p:nvSpPr>
          <p:cNvPr id="4" name="テキスト プレースホルダー 3">
            <a:extLst>
              <a:ext uri="{FF2B5EF4-FFF2-40B4-BE49-F238E27FC236}">
                <a16:creationId xmlns:a16="http://schemas.microsoft.com/office/drawing/2014/main" id="{CE5BB304-43B0-4AF0-B2F1-71DA1B46DF5A}"/>
              </a:ext>
            </a:extLst>
          </p:cNvPr>
          <p:cNvSpPr>
            <a:spLocks noGrp="1"/>
          </p:cNvSpPr>
          <p:nvPr>
            <p:ph type="body" sz="quarter" idx="13"/>
          </p:nvPr>
        </p:nvSpPr>
        <p:spPr/>
        <p:txBody>
          <a:bodyPr/>
          <a:lstStyle/>
          <a:p>
            <a:r>
              <a:rPr kumimoji="1" lang="en-US" altLang="ja-JP" dirty="0"/>
              <a:t>5. </a:t>
            </a:r>
            <a:r>
              <a:rPr kumimoji="1" lang="ja-JP" altLang="en-US" dirty="0"/>
              <a:t>困ったときは</a:t>
            </a:r>
          </a:p>
          <a:p>
            <a:endParaRPr kumimoji="1" lang="ja-JP" altLang="en-US" dirty="0"/>
          </a:p>
        </p:txBody>
      </p:sp>
      <p:sp>
        <p:nvSpPr>
          <p:cNvPr id="7" name="テキスト プレースホルダー 3">
            <a:extLst>
              <a:ext uri="{FF2B5EF4-FFF2-40B4-BE49-F238E27FC236}">
                <a16:creationId xmlns:a16="http://schemas.microsoft.com/office/drawing/2014/main" id="{15D24778-30D3-4BE5-876B-FA98EAD714AE}"/>
              </a:ext>
            </a:extLst>
          </p:cNvPr>
          <p:cNvSpPr>
            <a:spLocks noGrp="1"/>
          </p:cNvSpPr>
          <p:nvPr>
            <p:ph type="body" sz="quarter" idx="14"/>
          </p:nvPr>
        </p:nvSpPr>
        <p:spPr>
          <a:xfrm>
            <a:off x="207963" y="884239"/>
            <a:ext cx="8728075" cy="1106486"/>
          </a:xfrm>
        </p:spPr>
        <p:txBody>
          <a:bodyPr>
            <a:normAutofit fontScale="92500" lnSpcReduction="20000"/>
          </a:bodyPr>
          <a:lstStyle/>
          <a:p>
            <a:r>
              <a:rPr kumimoji="1" lang="ja-JP" altLang="en-US" sz="2000" dirty="0"/>
              <a:t>総務省では、情報通信技術（</a:t>
            </a:r>
            <a:r>
              <a:rPr kumimoji="1" lang="en-US" altLang="ja-JP" sz="2000" dirty="0"/>
              <a:t>ICT</a:t>
            </a:r>
            <a:r>
              <a:rPr kumimoji="1" lang="ja-JP" altLang="en-US" sz="2000" dirty="0"/>
              <a:t>）やデータ活用を通じた地域課題解決に精通した専門家を「地域情報化アドバイザー」として、地方公共団体等からの依頼に応じて派遣しています。</a:t>
            </a:r>
          </a:p>
          <a:p>
            <a:r>
              <a:rPr kumimoji="1" lang="ja-JP" altLang="en-US" sz="2000" dirty="0"/>
              <a:t>このページにある様式を利用して、申請ください。</a:t>
            </a:r>
          </a:p>
        </p:txBody>
      </p:sp>
      <p:pic>
        <p:nvPicPr>
          <p:cNvPr id="17" name="図 16">
            <a:extLst>
              <a:ext uri="{FF2B5EF4-FFF2-40B4-BE49-F238E27FC236}">
                <a16:creationId xmlns:a16="http://schemas.microsoft.com/office/drawing/2014/main" id="{F1F0FA22-B781-42C2-BAAC-681839E51D2F}"/>
              </a:ext>
            </a:extLst>
          </p:cNvPr>
          <p:cNvPicPr>
            <a:picLocks noChangeAspect="1"/>
          </p:cNvPicPr>
          <p:nvPr/>
        </p:nvPicPr>
        <p:blipFill>
          <a:blip r:embed="rId2"/>
          <a:stretch>
            <a:fillRect/>
          </a:stretch>
        </p:blipFill>
        <p:spPr>
          <a:xfrm>
            <a:off x="1642150" y="2111384"/>
            <a:ext cx="5859700" cy="3933815"/>
          </a:xfrm>
          <a:prstGeom prst="rect">
            <a:avLst/>
          </a:prstGeom>
        </p:spPr>
      </p:pic>
      <p:sp>
        <p:nvSpPr>
          <p:cNvPr id="19" name="テキスト ボックス 18">
            <a:extLst>
              <a:ext uri="{FF2B5EF4-FFF2-40B4-BE49-F238E27FC236}">
                <a16:creationId xmlns:a16="http://schemas.microsoft.com/office/drawing/2014/main" id="{CB4B68DF-38AA-4C67-8C0E-DA4BC75E3151}"/>
              </a:ext>
            </a:extLst>
          </p:cNvPr>
          <p:cNvSpPr txBox="1"/>
          <p:nvPr/>
        </p:nvSpPr>
        <p:spPr>
          <a:xfrm>
            <a:off x="2488555" y="6167045"/>
            <a:ext cx="4166889" cy="646331"/>
          </a:xfrm>
          <a:prstGeom prst="rect">
            <a:avLst/>
          </a:prstGeom>
          <a:noFill/>
        </p:spPr>
        <p:txBody>
          <a:bodyPr wrap="square">
            <a:spAutoFit/>
          </a:bodyPr>
          <a:lstStyle/>
          <a:p>
            <a:pPr algn="ctr"/>
            <a:r>
              <a:rPr kumimoji="1" lang="ja-JP" altLang="en-US" sz="1200" dirty="0"/>
              <a:t>総務省地域情報化アドバイザー派遣制度</a:t>
            </a:r>
            <a:br>
              <a:rPr kumimoji="1" lang="ja-JP" altLang="en-US" sz="1200" dirty="0"/>
            </a:br>
            <a:r>
              <a:rPr kumimoji="1" lang="en-US" altLang="ja-JP" sz="1200" dirty="0"/>
              <a:t>https://www.soumu.go.jp/menu_seisaku/ictseisaku/ictriyou/manager.html</a:t>
            </a:r>
          </a:p>
        </p:txBody>
      </p:sp>
    </p:spTree>
    <p:extLst>
      <p:ext uri="{BB962C8B-B14F-4D97-AF65-F5344CB8AC3E}">
        <p14:creationId xmlns:p14="http://schemas.microsoft.com/office/powerpoint/2010/main" val="1444108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1"/>
          <p:cNvSpPr>
            <a:spLocks noChangeArrowheads="1"/>
          </p:cNvSpPr>
          <p:nvPr/>
        </p:nvSpPr>
        <p:spPr bwMode="gray">
          <a:xfrm>
            <a:off x="251520" y="2771636"/>
            <a:ext cx="864000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7" name="テキスト ボックス 6"/>
          <p:cNvSpPr txBox="1"/>
          <p:nvPr/>
        </p:nvSpPr>
        <p:spPr>
          <a:xfrm>
            <a:off x="899591" y="3212976"/>
            <a:ext cx="5948883" cy="400110"/>
          </a:xfrm>
          <a:prstGeom prst="rect">
            <a:avLst/>
          </a:prstGeom>
          <a:noFill/>
        </p:spPr>
        <p:txBody>
          <a:bodyPr wrap="square" rtlCol="0">
            <a:spAutoFit/>
          </a:bodyPr>
          <a:lstStyle/>
          <a:p>
            <a:r>
              <a:rPr kumimoji="1" lang="ja-JP" altLang="en-US" sz="2000" dirty="0"/>
              <a:t>～ 住民へのサービス提供視点でのオープンデータ整備 ～</a:t>
            </a:r>
          </a:p>
        </p:txBody>
      </p:sp>
      <p:sp>
        <p:nvSpPr>
          <p:cNvPr id="8" name="Text Box 35"/>
          <p:cNvSpPr txBox="1">
            <a:spLocks noChangeArrowheads="1"/>
          </p:cNvSpPr>
          <p:nvPr/>
        </p:nvSpPr>
        <p:spPr bwMode="gray">
          <a:xfrm>
            <a:off x="561975" y="2153703"/>
            <a:ext cx="995785" cy="553998"/>
          </a:xfrm>
          <a:prstGeom prst="rect">
            <a:avLst/>
          </a:prstGeom>
          <a:noFill/>
          <a:ln w="9525">
            <a:noFill/>
            <a:miter lim="800000"/>
            <a:headEnd/>
            <a:tailEnd/>
          </a:ln>
          <a:effectLst/>
        </p:spPr>
        <p:txBody>
          <a:bodyPr wrap="none">
            <a:spAutoFit/>
          </a:bodyPr>
          <a:lstStyle/>
          <a:p>
            <a:pPr>
              <a:lnSpc>
                <a:spcPct val="100000"/>
              </a:lnSpc>
            </a:pPr>
            <a:r>
              <a:rPr lang="en-US" altLang="ja-JP" sz="3000" dirty="0">
                <a:solidFill>
                  <a:schemeClr val="tx1"/>
                </a:solidFill>
                <a:latin typeface="+mj-lt"/>
                <a:ea typeface="Arial Unicode MS" pitchFamily="50" charset="-128"/>
                <a:cs typeface="Arial Unicode MS" pitchFamily="50" charset="-128"/>
              </a:rPr>
              <a:t>END</a:t>
            </a:r>
          </a:p>
        </p:txBody>
      </p:sp>
    </p:spTree>
    <p:extLst>
      <p:ext uri="{BB962C8B-B14F-4D97-AF65-F5344CB8AC3E}">
        <p14:creationId xmlns:p14="http://schemas.microsoft.com/office/powerpoint/2010/main" val="3822762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DC4E11-A0FB-47DE-9BFC-4E5594104B3B}"/>
              </a:ext>
            </a:extLst>
          </p:cNvPr>
          <p:cNvSpPr>
            <a:spLocks noGrp="1"/>
          </p:cNvSpPr>
          <p:nvPr>
            <p:ph type="title"/>
          </p:nvPr>
        </p:nvSpPr>
        <p:spPr/>
        <p:txBody>
          <a:bodyPr/>
          <a:lstStyle/>
          <a:p>
            <a:r>
              <a:rPr kumimoji="1" lang="ja-JP" altLang="en-US" dirty="0"/>
              <a:t>住民に提供したい情報・サービス </a:t>
            </a:r>
            <a:r>
              <a:rPr kumimoji="1" lang="en-US" altLang="ja-JP" dirty="0"/>
              <a:t>(1) </a:t>
            </a:r>
            <a:r>
              <a:rPr kumimoji="1" lang="ja-JP" altLang="en-US" dirty="0"/>
              <a:t>喫緊の課題は</a:t>
            </a:r>
            <a:r>
              <a:rPr kumimoji="1" lang="en-US" altLang="ja-JP" dirty="0"/>
              <a:t>…</a:t>
            </a:r>
            <a:endParaRPr kumimoji="1" lang="ja-JP" altLang="en-US" dirty="0"/>
          </a:p>
        </p:txBody>
      </p:sp>
      <p:sp>
        <p:nvSpPr>
          <p:cNvPr id="4" name="テキスト プレースホルダー 3">
            <a:extLst>
              <a:ext uri="{FF2B5EF4-FFF2-40B4-BE49-F238E27FC236}">
                <a16:creationId xmlns:a16="http://schemas.microsoft.com/office/drawing/2014/main" id="{23A2A88D-2B8F-4F51-9277-0F2D9FFB1BFE}"/>
              </a:ext>
            </a:extLst>
          </p:cNvPr>
          <p:cNvSpPr>
            <a:spLocks noGrp="1"/>
          </p:cNvSpPr>
          <p:nvPr>
            <p:ph type="body" sz="quarter" idx="13"/>
          </p:nvPr>
        </p:nvSpPr>
        <p:spPr/>
        <p:txBody>
          <a:bodyPr/>
          <a:lstStyle/>
          <a:p>
            <a:r>
              <a:rPr kumimoji="1" lang="ja-JP" altLang="en-US" dirty="0"/>
              <a:t>１</a:t>
            </a:r>
            <a:r>
              <a:rPr kumimoji="1" lang="en-US" altLang="ja-JP" dirty="0"/>
              <a:t>. </a:t>
            </a:r>
            <a:r>
              <a:rPr kumimoji="1" lang="ja-JP" altLang="en-US" dirty="0"/>
              <a:t>はじめに ～オープンデータ研修（応用編）の目的～</a:t>
            </a:r>
          </a:p>
        </p:txBody>
      </p:sp>
      <p:pic>
        <p:nvPicPr>
          <p:cNvPr id="14" name="図 13" descr="背景パターン&#10;&#10;自動的に生成された説明">
            <a:extLst>
              <a:ext uri="{FF2B5EF4-FFF2-40B4-BE49-F238E27FC236}">
                <a16:creationId xmlns:a16="http://schemas.microsoft.com/office/drawing/2014/main" id="{28588650-65D6-471A-A7AE-238D2A92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60" y="1284051"/>
            <a:ext cx="6732080" cy="5049060"/>
          </a:xfrm>
          <a:prstGeom prst="rect">
            <a:avLst/>
          </a:prstGeom>
        </p:spPr>
      </p:pic>
      <p:sp>
        <p:nvSpPr>
          <p:cNvPr id="16" name="テキスト ボックス 15">
            <a:extLst>
              <a:ext uri="{FF2B5EF4-FFF2-40B4-BE49-F238E27FC236}">
                <a16:creationId xmlns:a16="http://schemas.microsoft.com/office/drawing/2014/main" id="{75D11151-165E-42C5-B251-5BD748B808D0}"/>
              </a:ext>
            </a:extLst>
          </p:cNvPr>
          <p:cNvSpPr txBox="1"/>
          <p:nvPr/>
        </p:nvSpPr>
        <p:spPr>
          <a:xfrm>
            <a:off x="2857877" y="6340678"/>
            <a:ext cx="3428246" cy="369332"/>
          </a:xfrm>
          <a:prstGeom prst="rect">
            <a:avLst/>
          </a:prstGeom>
          <a:noFill/>
        </p:spPr>
        <p:txBody>
          <a:bodyPr wrap="none" rtlCol="0">
            <a:spAutoFit/>
          </a:bodyPr>
          <a:lstStyle/>
          <a:p>
            <a:r>
              <a:rPr kumimoji="1" lang="en-US" altLang="ja-JP" dirty="0"/>
              <a:t>COVID-19</a:t>
            </a:r>
            <a:r>
              <a:rPr kumimoji="1" lang="ja-JP" altLang="en-US" dirty="0"/>
              <a:t>（新型コロナウィルス）</a:t>
            </a:r>
          </a:p>
        </p:txBody>
      </p:sp>
      <p:sp>
        <p:nvSpPr>
          <p:cNvPr id="5" name="テキスト ボックス 4">
            <a:extLst>
              <a:ext uri="{FF2B5EF4-FFF2-40B4-BE49-F238E27FC236}">
                <a16:creationId xmlns:a16="http://schemas.microsoft.com/office/drawing/2014/main" id="{131C40EB-F38C-4C42-974C-447698EF7F10}"/>
              </a:ext>
            </a:extLst>
          </p:cNvPr>
          <p:cNvSpPr txBox="1"/>
          <p:nvPr/>
        </p:nvSpPr>
        <p:spPr>
          <a:xfrm>
            <a:off x="6341809" y="6299303"/>
            <a:ext cx="2853987" cy="276999"/>
          </a:xfrm>
          <a:prstGeom prst="rect">
            <a:avLst/>
          </a:prstGeom>
          <a:noFill/>
        </p:spPr>
        <p:txBody>
          <a:bodyPr wrap="none" rtlCol="0">
            <a:spAutoFit/>
          </a:bodyPr>
          <a:lstStyle/>
          <a:p>
            <a:pPr algn="r"/>
            <a:r>
              <a:rPr kumimoji="1" lang="ja-JP" altLang="en-US" sz="1200" dirty="0"/>
              <a:t>出所</a:t>
            </a:r>
            <a:r>
              <a:rPr kumimoji="1" lang="en-US" altLang="ja-JP" sz="1200" dirty="0"/>
              <a:t>: </a:t>
            </a:r>
            <a:r>
              <a:rPr kumimoji="1" lang="en-US" altLang="ja-JP" sz="1200" dirty="0" err="1"/>
              <a:t>IllustAC</a:t>
            </a:r>
            <a:r>
              <a:rPr kumimoji="1" lang="en-US" altLang="ja-JP" sz="1200" dirty="0"/>
              <a:t> https://ac-illust.com/</a:t>
            </a:r>
          </a:p>
        </p:txBody>
      </p:sp>
    </p:spTree>
    <p:extLst>
      <p:ext uri="{BB962C8B-B14F-4D97-AF65-F5344CB8AC3E}">
        <p14:creationId xmlns:p14="http://schemas.microsoft.com/office/powerpoint/2010/main" val="147194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F2599DE5-886A-4DAD-AF9C-CF17552E45D2}"/>
              </a:ext>
            </a:extLst>
          </p:cNvPr>
          <p:cNvSpPr>
            <a:spLocks noGrp="1"/>
          </p:cNvSpPr>
          <p:nvPr>
            <p:ph type="title"/>
          </p:nvPr>
        </p:nvSpPr>
        <p:spPr>
          <a:xfrm>
            <a:off x="227740" y="293900"/>
            <a:ext cx="7560840" cy="424732"/>
          </a:xfrm>
        </p:spPr>
        <p:txBody>
          <a:bodyPr/>
          <a:lstStyle/>
          <a:p>
            <a:r>
              <a:rPr lang="en-US" altLang="ja-JP" dirty="0"/>
              <a:t>EU </a:t>
            </a:r>
            <a:r>
              <a:rPr lang="ja-JP" altLang="en-US" dirty="0"/>
              <a:t>オープンデータポータルの</a:t>
            </a:r>
            <a:r>
              <a:rPr lang="en-US" altLang="ja-JP" dirty="0"/>
              <a:t>COVID-19</a:t>
            </a:r>
            <a:r>
              <a:rPr lang="ja-JP" altLang="en-US" dirty="0"/>
              <a:t>関連データ</a:t>
            </a:r>
          </a:p>
        </p:txBody>
      </p:sp>
      <p:sp>
        <p:nvSpPr>
          <p:cNvPr id="3" name="スライド番号プレースホルダー 2">
            <a:extLst>
              <a:ext uri="{FF2B5EF4-FFF2-40B4-BE49-F238E27FC236}">
                <a16:creationId xmlns:a16="http://schemas.microsoft.com/office/drawing/2014/main" id="{7C29227A-CC80-47AD-8A1A-AED514FDEB00}"/>
              </a:ext>
            </a:extLst>
          </p:cNvPr>
          <p:cNvSpPr>
            <a:spLocks noGrp="1"/>
          </p:cNvSpPr>
          <p:nvPr>
            <p:ph type="sldNum" sz="quarter" idx="12"/>
          </p:nvPr>
        </p:nvSpPr>
        <p:spPr>
          <a:xfrm>
            <a:off x="8604250" y="6524625"/>
            <a:ext cx="504825" cy="288925"/>
          </a:xfrm>
        </p:spPr>
        <p:txBody>
          <a:bodyPr/>
          <a:lstStyle/>
          <a:p>
            <a:fld id="{EEDB8509-CC2C-4EC7-9C2E-996B98B58898}" type="slidenum">
              <a:rPr lang="ja-JP" altLang="en-US" smtClean="0"/>
              <a:pPr/>
              <a:t>9</a:t>
            </a:fld>
            <a:endParaRPr lang="ja-JP" altLang="en-US"/>
          </a:p>
        </p:txBody>
      </p:sp>
      <p:sp>
        <p:nvSpPr>
          <p:cNvPr id="8" name="テキスト プレースホルダー 7">
            <a:extLst>
              <a:ext uri="{FF2B5EF4-FFF2-40B4-BE49-F238E27FC236}">
                <a16:creationId xmlns:a16="http://schemas.microsoft.com/office/drawing/2014/main" id="{1345DD7F-D35B-40D0-9B2A-9483853D81E2}"/>
              </a:ext>
            </a:extLst>
          </p:cNvPr>
          <p:cNvSpPr>
            <a:spLocks noGrp="1"/>
          </p:cNvSpPr>
          <p:nvPr>
            <p:ph type="body" sz="quarter" idx="13"/>
          </p:nvPr>
        </p:nvSpPr>
        <p:spPr>
          <a:xfrm>
            <a:off x="227740" y="30163"/>
            <a:ext cx="7537450" cy="217487"/>
          </a:xfrm>
        </p:spPr>
        <p:txBody>
          <a:bodyPr/>
          <a:lstStyle/>
          <a:p>
            <a:r>
              <a:rPr lang="ja-JP" altLang="en-US" dirty="0"/>
              <a:t>１</a:t>
            </a:r>
            <a:r>
              <a:rPr lang="en-US" altLang="ja-JP" dirty="0"/>
              <a:t>. </a:t>
            </a:r>
            <a:r>
              <a:rPr lang="ja-JP" altLang="en-US" dirty="0"/>
              <a:t>はじめに ～オープンデータ研修（応用編）の目的～</a:t>
            </a:r>
          </a:p>
        </p:txBody>
      </p:sp>
      <p:pic>
        <p:nvPicPr>
          <p:cNvPr id="12" name="図 11">
            <a:extLst>
              <a:ext uri="{FF2B5EF4-FFF2-40B4-BE49-F238E27FC236}">
                <a16:creationId xmlns:a16="http://schemas.microsoft.com/office/drawing/2014/main" id="{7B4D65AF-221F-495B-9BE1-AF4C9E48045E}"/>
              </a:ext>
            </a:extLst>
          </p:cNvPr>
          <p:cNvPicPr>
            <a:picLocks noChangeAspect="1"/>
          </p:cNvPicPr>
          <p:nvPr/>
        </p:nvPicPr>
        <p:blipFill>
          <a:blip r:embed="rId2"/>
          <a:stretch>
            <a:fillRect/>
          </a:stretch>
        </p:blipFill>
        <p:spPr>
          <a:xfrm>
            <a:off x="324798" y="992581"/>
            <a:ext cx="5806285" cy="5373591"/>
          </a:xfrm>
          <a:prstGeom prst="rect">
            <a:avLst/>
          </a:prstGeom>
        </p:spPr>
      </p:pic>
      <p:sp>
        <p:nvSpPr>
          <p:cNvPr id="14" name="テキスト ボックス 13">
            <a:extLst>
              <a:ext uri="{FF2B5EF4-FFF2-40B4-BE49-F238E27FC236}">
                <a16:creationId xmlns:a16="http://schemas.microsoft.com/office/drawing/2014/main" id="{A74C1C57-1E44-44FA-9A4B-2C83DF567ED6}"/>
              </a:ext>
            </a:extLst>
          </p:cNvPr>
          <p:cNvSpPr txBox="1"/>
          <p:nvPr/>
        </p:nvSpPr>
        <p:spPr>
          <a:xfrm>
            <a:off x="465715" y="6366172"/>
            <a:ext cx="8212569" cy="461665"/>
          </a:xfrm>
          <a:prstGeom prst="rect">
            <a:avLst/>
          </a:prstGeom>
          <a:noFill/>
        </p:spPr>
        <p:txBody>
          <a:bodyPr wrap="none" rtlCol="0">
            <a:spAutoFit/>
          </a:bodyPr>
          <a:lstStyle/>
          <a:p>
            <a:pPr algn="ctr"/>
            <a:r>
              <a:rPr kumimoji="1" lang="ja-JP" altLang="en-US" sz="1200" dirty="0"/>
              <a:t>出所</a:t>
            </a:r>
            <a:r>
              <a:rPr kumimoji="1" lang="en-US" altLang="ja-JP" sz="1200" dirty="0"/>
              <a:t>: EU Open Data Portal </a:t>
            </a:r>
            <a:endParaRPr kumimoji="1" lang="ja-JP" altLang="en-US" sz="1200" dirty="0"/>
          </a:p>
          <a:p>
            <a:pPr algn="ctr"/>
            <a:r>
              <a:rPr kumimoji="1" lang="en-US" altLang="ja-JP" sz="1200" dirty="0"/>
              <a:t>https://data.europa.eu/euodp/en/data/dataset/covid-19-coronavirus-data-daily-up-to-14-december-2020</a:t>
            </a:r>
          </a:p>
        </p:txBody>
      </p:sp>
      <p:pic>
        <p:nvPicPr>
          <p:cNvPr id="4" name="図 3">
            <a:extLst>
              <a:ext uri="{FF2B5EF4-FFF2-40B4-BE49-F238E27FC236}">
                <a16:creationId xmlns:a16="http://schemas.microsoft.com/office/drawing/2014/main" id="{C9B08AF4-A265-48A2-AD28-959DCB9870A3}"/>
              </a:ext>
            </a:extLst>
          </p:cNvPr>
          <p:cNvPicPr>
            <a:picLocks noChangeAspect="1"/>
          </p:cNvPicPr>
          <p:nvPr/>
        </p:nvPicPr>
        <p:blipFill>
          <a:blip r:embed="rId3"/>
          <a:stretch>
            <a:fillRect/>
          </a:stretch>
        </p:blipFill>
        <p:spPr>
          <a:xfrm>
            <a:off x="5215751" y="3134434"/>
            <a:ext cx="3774011" cy="2019003"/>
          </a:xfrm>
          <a:prstGeom prst="rect">
            <a:avLst/>
          </a:prstGeom>
        </p:spPr>
      </p:pic>
    </p:spTree>
    <p:extLst>
      <p:ext uri="{BB962C8B-B14F-4D97-AF65-F5344CB8AC3E}">
        <p14:creationId xmlns:p14="http://schemas.microsoft.com/office/powerpoint/2010/main" val="70982084"/>
      </p:ext>
    </p:extLst>
  </p:cSld>
  <p:clrMapOvr>
    <a:masterClrMapping/>
  </p:clrMapOvr>
</p:sld>
</file>

<file path=ppt/theme/theme1.xml><?xml version="1.0" encoding="utf-8"?>
<a:theme xmlns:a="http://schemas.openxmlformats.org/drawingml/2006/main" name="Office 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7248</Words>
  <Application>Microsoft Office PowerPoint</Application>
  <PresentationFormat>画面に合わせる (4:3)</PresentationFormat>
  <Paragraphs>650</Paragraphs>
  <Slides>71</Slides>
  <Notes>34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71</vt:i4>
      </vt:variant>
    </vt:vector>
  </HeadingPairs>
  <TitlesOfParts>
    <vt:vector size="77" baseType="lpstr">
      <vt:lpstr>ＤＦＧ華康ゴシック体W5</vt:lpstr>
      <vt:lpstr>Meiryo UI</vt:lpstr>
      <vt:lpstr>メイリオ</vt:lpstr>
      <vt:lpstr>Arial</vt:lpstr>
      <vt:lpstr>Wingdings</vt:lpstr>
      <vt:lpstr>Office テーマ</vt:lpstr>
      <vt:lpstr>オープンデータ研修（応用編）</vt:lpstr>
      <vt:lpstr>PowerPoint プレゼンテーション</vt:lpstr>
      <vt:lpstr>PowerPoint プレゼンテーション</vt:lpstr>
      <vt:lpstr>オープンデータ研修の経緯</vt:lpstr>
      <vt:lpstr>オープンデータに取り組む自治体が抱える課題</vt:lpstr>
      <vt:lpstr>オープンデータ研修（基礎編）で学ぶこと</vt:lpstr>
      <vt:lpstr>オープンデータ研修（応用編）で学ぶこと</vt:lpstr>
      <vt:lpstr>住民に提供したい情報・サービス (1) 喫緊の課題は…</vt:lpstr>
      <vt:lpstr>EU オープンデータポータルのCOVID-19関連データ</vt:lpstr>
      <vt:lpstr>東京都: 新型コロナウィルス感染情報対策サイト</vt:lpstr>
      <vt:lpstr>新型コロナウィルス対策サイトをオープンソースで公開／東京都</vt:lpstr>
      <vt:lpstr>類似サイトが全国63箇所で開設（2021/01/25 現在）</vt:lpstr>
      <vt:lpstr>COVID-19 オープンデータの活用例 (1)</vt:lpstr>
      <vt:lpstr>COVID-19 オープンデータの活用例 (2)</vt:lpstr>
      <vt:lpstr>住民に提供したい情報・サービス (2) AED</vt:lpstr>
      <vt:lpstr>AED設置場所をオープンデータで公開</vt:lpstr>
      <vt:lpstr>AED設置場所一覧の活用例 (1)</vt:lpstr>
      <vt:lpstr>AED設置場所一覧の活用例 (2)</vt:lpstr>
      <vt:lpstr>これまでの情報発信</vt:lpstr>
      <vt:lpstr>これからの情報発信 ～ サービスを想定したデータ公開とは？</vt:lpstr>
      <vt:lpstr>「とりあえず公開」から「サービスを想定した公開」へ</vt:lpstr>
      <vt:lpstr>PowerPoint プレゼンテーション</vt:lpstr>
      <vt:lpstr>サービスを想定したデータ公開</vt:lpstr>
      <vt:lpstr>サービス事業者に利用されやすいデータとしての「推奨データセット」</vt:lpstr>
      <vt:lpstr>PowerPoint プレゼンテーション</vt:lpstr>
      <vt:lpstr>推奨データセットの一覧</vt:lpstr>
      <vt:lpstr>「推奨データセット」のデータ項目定義例</vt:lpstr>
      <vt:lpstr>事例1: 「いこーよ」に公共施設一覧・イベント一覧が取り込まれるメリット</vt:lpstr>
      <vt:lpstr>事例2: 乗換案内サービスにバス時刻表等のデータが掲載されるメリット</vt:lpstr>
      <vt:lpstr>事例2: 乗換案内サービスにバス時刻表等のデータが掲載されるメリット</vt:lpstr>
      <vt:lpstr>事例2: 乗換案内サービスに鉄道の時刻表等のデータが掲載されるメリット</vt:lpstr>
      <vt:lpstr>推奨データセット「1. AED設置場所一覧」の想定活用サービス例</vt:lpstr>
      <vt:lpstr>推奨データセット「2.介護サービス事業所一覧」の想定活用サービス例</vt:lpstr>
      <vt:lpstr>推奨データセット「3. 医療機関一覧」の想定活用サービス例</vt:lpstr>
      <vt:lpstr>推奨データセット「4. 文化財一覧」「5. 観光施設一覧」「 6. イベント一覧」 「7. 公衆無線LANアクセスポイント一覧」「8. 公衆トイレ一覧」の想定活用サービス例 (1)</vt:lpstr>
      <vt:lpstr>推奨データセット「4. 文化財一覧」「5. 観光施設一覧」「 6. イベント一覧」 「7. 公衆無線LANアクセスポイント一覧」「8. 公衆トイレ一覧」の想定活用サービス例 (2)</vt:lpstr>
      <vt:lpstr>推奨データセット「4. 文化財一覧」「5. 観光施設一覧」「 6. イベント一覧」 「7. 公衆無線LANアクセスポイント一覧」「8. 公衆トイレ一覧」の想定活用サービス例 (3)</vt:lpstr>
      <vt:lpstr>推奨データセット「9. 消防水利施設一覧」の想定活用サービス例</vt:lpstr>
      <vt:lpstr>推奨データセット「10. 指定救急避難場所一覧」の想定活用サービス例</vt:lpstr>
      <vt:lpstr>推奨データセット「12. 公共施設一覧」の想定活用サービス例</vt:lpstr>
      <vt:lpstr>推奨データセット「13. 子育て施設一覧」の想定活用サービス例 (1)</vt:lpstr>
      <vt:lpstr>推奨データセット「13. 子育て施設一覧」の想定活用サービス例 (2)</vt:lpstr>
      <vt:lpstr>推奨データセット「A-1. 食品等営業許可・届出一覧」の想定活用サービス例</vt:lpstr>
      <vt:lpstr>推奨データセット「A-2. 学校給食献立情報」の想定活用サービス例</vt:lpstr>
      <vt:lpstr>推奨データセット「B-4. 標準的なバス情報フォーマット」の想定活用サービス例</vt:lpstr>
      <vt:lpstr>PowerPoint プレゼンテーション</vt:lpstr>
      <vt:lpstr>推奨データセットに基づいたデータの準備・公開の手順</vt:lpstr>
      <vt:lpstr>(1-1) 対象データの選定</vt:lpstr>
      <vt:lpstr>(1-2) データ定義の確認</vt:lpstr>
      <vt:lpstr>(1-3) 原課や庁内での説明</vt:lpstr>
      <vt:lpstr>(2) データの作成</vt:lpstr>
      <vt:lpstr>(2) データの作成</vt:lpstr>
      <vt:lpstr>(2) 補足1: 「B-4. 標準的なバス情報フォーマット」データの作成</vt:lpstr>
      <vt:lpstr>(2) 補足2: サービス提供事業者の提案するフォーマットの利用</vt:lpstr>
      <vt:lpstr>(3) データの公開</vt:lpstr>
      <vt:lpstr>(3-1) ホームページをオープンデータとして公開</vt:lpstr>
      <vt:lpstr>(3-2) ホームページにファイル一覧を公開</vt:lpstr>
      <vt:lpstr>(3-3) オープンデータカタログサイトで公開</vt:lpstr>
      <vt:lpstr>(3-4) データを集約している組織を利用</vt:lpstr>
      <vt:lpstr>(4) データの活用</vt:lpstr>
      <vt:lpstr>(4) データの活用</vt:lpstr>
      <vt:lpstr>PowerPoint プレゼンテーション</vt:lpstr>
      <vt:lpstr>相談・参照先一覧</vt:lpstr>
      <vt:lpstr>国が設置する相談窓口 （1）政府CIOポータル「官民データに関する総合的な相談窓口」</vt:lpstr>
      <vt:lpstr>国が設置する相談窓口 （2）総務省「官民データ、統計等データに関する相談窓口」</vt:lpstr>
      <vt:lpstr>国が設置する相談窓口 （3）オープンデータ相談サイト</vt:lpstr>
      <vt:lpstr>国が設置する相談窓口 （3）オープンデータ相談サイト ① Q&amp;Aページ</vt:lpstr>
      <vt:lpstr>国が設置する相談窓口 （3）オープンデータ相談サイト ② 相談フォーム</vt:lpstr>
      <vt:lpstr>国による支援制度 (1) オープンデータ伝道師</vt:lpstr>
      <vt:lpstr>国による支援制度 (2) 総務省地域情報化アドバイザー派遣制度</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オープンデータ研修（応用編）</dc:title>
  <dc:creator/>
  <cp:lastModifiedBy/>
  <cp:revision>1</cp:revision>
  <dcterms:created xsi:type="dcterms:W3CDTF">2020-10-16T02:46:13Z</dcterms:created>
  <dcterms:modified xsi:type="dcterms:W3CDTF">2021-02-16T04:49:12Z</dcterms:modified>
</cp:coreProperties>
</file>