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autoCompressPictures="0">
  <p:sldMasterIdLst>
    <p:sldMasterId id="2147483687" r:id="rId1"/>
  </p:sldMasterIdLst>
  <p:notesMasterIdLst>
    <p:notesMasterId r:id="rId7"/>
  </p:notesMasterIdLst>
  <p:handoutMasterIdLst>
    <p:handoutMasterId r:id="rId8"/>
  </p:handoutMasterIdLst>
  <p:sldIdLst>
    <p:sldId id="693" r:id="rId2"/>
    <p:sldId id="698" r:id="rId3"/>
    <p:sldId id="718" r:id="rId4"/>
    <p:sldId id="722" r:id="rId5"/>
    <p:sldId id="723" r:id="rId6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008000"/>
    <a:srgbClr val="D0D8E8"/>
    <a:srgbClr val="E9EDF4"/>
    <a:srgbClr val="FFFFFF"/>
    <a:srgbClr val="FFFF99"/>
    <a:srgbClr val="FFFF66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35" autoAdjust="0"/>
    <p:restoredTop sz="94781" autoAdjust="0"/>
  </p:normalViewPr>
  <p:slideViewPr>
    <p:cSldViewPr snapToGrid="0" showGuides="1">
      <p:cViewPr varScale="1">
        <p:scale>
          <a:sx n="80" d="100"/>
          <a:sy n="80" d="100"/>
        </p:scale>
        <p:origin x="1314" y="60"/>
      </p:cViewPr>
      <p:guideLst>
        <p:guide orient="horz" pos="2137"/>
        <p:guide pos="3120"/>
      </p:guideLst>
    </p:cSldViewPr>
  </p:slideViewPr>
  <p:outlineViewPr>
    <p:cViewPr>
      <p:scale>
        <a:sx n="33" d="100"/>
        <a:sy n="33" d="100"/>
      </p:scale>
      <p:origin x="0" y="-2587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49575" cy="498475"/>
          </a:xfrm>
          <a:prstGeom prst="rect">
            <a:avLst/>
          </a:prstGeom>
        </p:spPr>
        <p:txBody>
          <a:bodyPr vert="horz" lIns="91418" tIns="45708" rIns="91418" bIns="4570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0" y="3"/>
            <a:ext cx="2949575" cy="498475"/>
          </a:xfrm>
          <a:prstGeom prst="rect">
            <a:avLst/>
          </a:prstGeom>
        </p:spPr>
        <p:txBody>
          <a:bodyPr vert="horz" lIns="91418" tIns="45708" rIns="91418" bIns="45708" rtlCol="0"/>
          <a:lstStyle>
            <a:lvl1pPr algn="r">
              <a:defRPr sz="1200"/>
            </a:lvl1pPr>
          </a:lstStyle>
          <a:p>
            <a:fld id="{6D3D5CFA-2EDD-4AD6-B846-986C6BDA813F}" type="datetimeFigureOut">
              <a:rPr kumimoji="1" lang="ja-JP" altLang="en-US" smtClean="0"/>
              <a:t>2021/1/18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18" tIns="45708" rIns="91418" bIns="4570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0" y="9440864"/>
            <a:ext cx="2949575" cy="498475"/>
          </a:xfrm>
          <a:prstGeom prst="rect">
            <a:avLst/>
          </a:prstGeom>
        </p:spPr>
        <p:txBody>
          <a:bodyPr vert="horz" lIns="91418" tIns="45708" rIns="91418" bIns="45708" rtlCol="0" anchor="b"/>
          <a:lstStyle>
            <a:lvl1pPr algn="r">
              <a:defRPr sz="1200"/>
            </a:lvl1pPr>
          </a:lstStyle>
          <a:p>
            <a:fld id="{954E6746-EAC5-4CFF-ACA3-A8B5963C5F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27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5"/>
            <a:ext cx="2949575" cy="498475"/>
          </a:xfrm>
          <a:prstGeom prst="rect">
            <a:avLst/>
          </a:prstGeom>
        </p:spPr>
        <p:txBody>
          <a:bodyPr vert="horz" lIns="91404" tIns="45700" rIns="91404" bIns="4570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2" y="5"/>
            <a:ext cx="2949575" cy="498475"/>
          </a:xfrm>
          <a:prstGeom prst="rect">
            <a:avLst/>
          </a:prstGeom>
        </p:spPr>
        <p:txBody>
          <a:bodyPr vert="horz" lIns="91404" tIns="45700" rIns="91404" bIns="45700" rtlCol="0"/>
          <a:lstStyle>
            <a:lvl1pPr algn="r">
              <a:defRPr sz="1200"/>
            </a:lvl1pPr>
          </a:lstStyle>
          <a:p>
            <a:fld id="{C2C0FCEA-6E7B-43F1-AC95-7BEC49869D26}" type="datetimeFigureOut">
              <a:rPr kumimoji="1" lang="ja-JP" altLang="en-US" smtClean="0"/>
              <a:t>2021/1/18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700" rIns="91404" bIns="4570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43"/>
            <a:ext cx="5445125" cy="3913187"/>
          </a:xfrm>
          <a:prstGeom prst="rect">
            <a:avLst/>
          </a:prstGeom>
        </p:spPr>
        <p:txBody>
          <a:bodyPr vert="horz" lIns="91404" tIns="45700" rIns="91404" bIns="4570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866"/>
            <a:ext cx="2949575" cy="498475"/>
          </a:xfrm>
          <a:prstGeom prst="rect">
            <a:avLst/>
          </a:prstGeom>
        </p:spPr>
        <p:txBody>
          <a:bodyPr vert="horz" lIns="91404" tIns="45700" rIns="91404" bIns="4570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2" y="9440866"/>
            <a:ext cx="2949575" cy="498475"/>
          </a:xfrm>
          <a:prstGeom prst="rect">
            <a:avLst/>
          </a:prstGeom>
        </p:spPr>
        <p:txBody>
          <a:bodyPr vert="horz" lIns="91404" tIns="45700" rIns="91404" bIns="45700" rtlCol="0" anchor="b"/>
          <a:lstStyle>
            <a:lvl1pPr algn="r">
              <a:defRPr sz="1200"/>
            </a:lvl1pPr>
          </a:lstStyle>
          <a:p>
            <a:fld id="{AD09F5A4-BF3C-4C7D-A329-36CE5C58CD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9898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09F5A4-BF3C-4C7D-A329-36CE5C58CD93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274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09F5A4-BF3C-4C7D-A329-36CE5C58CD9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305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344489" y="1312863"/>
            <a:ext cx="9217025" cy="2836862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2198" rIns="0" bIns="42198" anchor="ctr"/>
          <a:lstStyle/>
          <a:p>
            <a:pPr algn="ctr" defTabSz="844083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ja-JP" altLang="ja-JP" sz="1846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AutoShape 8"/>
          <p:cNvSpPr>
            <a:spLocks noChangeArrowheads="1"/>
          </p:cNvSpPr>
          <p:nvPr userDrawn="1"/>
        </p:nvSpPr>
        <p:spPr bwMode="auto">
          <a:xfrm>
            <a:off x="776288" y="1841502"/>
            <a:ext cx="8280400" cy="17811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</p:spPr>
        <p:txBody>
          <a:bodyPr lIns="0" tIns="42198" rIns="0" bIns="42198" anchor="ctr"/>
          <a:lstStyle/>
          <a:p>
            <a:pPr algn="ctr" defTabSz="84408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kumimoji="1" lang="ja-JP" altLang="ja-JP" sz="2400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Picture 7" descr="kantei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3051" y="4221165"/>
            <a:ext cx="3357563" cy="224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1988842"/>
            <a:ext cx="8420100" cy="1470025"/>
          </a:xfrm>
        </p:spPr>
        <p:txBody>
          <a:bodyPr/>
          <a:lstStyle>
            <a:lvl1pPr>
              <a:defRPr sz="3323"/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47955" y="4469606"/>
            <a:ext cx="5013559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21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3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75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09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1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3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5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ja-JP" altLang="en-US" dirty="0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578602"/>
            <a:ext cx="2311400" cy="271463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384550" y="6578602"/>
            <a:ext cx="3136900" cy="271463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79393" y="6578602"/>
            <a:ext cx="2311400" cy="271463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2D445476-B57F-464F-8319-C26E69740EC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8441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正方形/長方形 5"/>
          <p:cNvGrpSpPr>
            <a:grpSpLocks/>
          </p:cNvGrpSpPr>
          <p:nvPr userDrawn="1"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5" name="正方形/長方形 5"/>
            <p:cNvPicPr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anose="020B0502020202020204" pitchFamily="34" charset="0"/>
                <a:ea typeface="メイリオ" panose="020B0604030504040204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-9255"/>
            <a:ext cx="8915400" cy="565674"/>
          </a:xfrm>
        </p:spPr>
        <p:txBody>
          <a:bodyPr/>
          <a:lstStyle>
            <a:lvl1pPr>
              <a:defRPr sz="1846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708025"/>
            <a:ext cx="8915400" cy="4456628"/>
          </a:xfrm>
        </p:spPr>
        <p:txBody>
          <a:bodyPr/>
          <a:lstStyle>
            <a:lvl1pPr>
              <a:defRPr sz="1662"/>
            </a:lvl1pPr>
            <a:lvl2pPr>
              <a:defRPr sz="1477"/>
            </a:lvl2pPr>
            <a:lvl3pPr>
              <a:defRPr sz="1292"/>
            </a:lvl3pPr>
            <a:lvl4pPr>
              <a:defRPr sz="1108"/>
            </a:lvl4pPr>
            <a:lvl5pPr>
              <a:defRPr sz="1108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10AC68E9-93AC-4EE7-A0E0-E98C161A901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8959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正方形/長方形 5"/>
          <p:cNvGrpSpPr>
            <a:grpSpLocks/>
          </p:cNvGrpSpPr>
          <p:nvPr userDrawn="1"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4" name="正方形/長方形 5"/>
            <p:cNvPicPr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anose="020B0502020202020204" pitchFamily="34" charset="0"/>
                <a:ea typeface="メイリオ" panose="020B0604030504040204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8622"/>
            <a:ext cx="8915400" cy="521605"/>
          </a:xfrm>
        </p:spPr>
        <p:txBody>
          <a:bodyPr/>
          <a:lstStyle>
            <a:lvl1pPr>
              <a:defRPr sz="1846"/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92"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>
              <a:defRPr/>
            </a:pPr>
            <a:fld id="{067EFC52-C34A-4A1B-879C-F7681BFACCAD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4254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9BE91C65-3B68-4B3B-A815-6062B9331FB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3105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 vert="horz" lIns="91406" tIns="45704" rIns="91406" bIns="45704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8" b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  <a:ea typeface="メイリオ" panose="020B0604030504040204" pitchFamily="50" charset="-128"/>
              </a:defRPr>
            </a:lvl1pPr>
          </a:lstStyle>
          <a:p>
            <a:pPr defTabSz="844083">
              <a:defRPr/>
            </a:pP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616702"/>
            <a:ext cx="3136900" cy="233363"/>
          </a:xfrm>
          <a:prstGeom prst="rect">
            <a:avLst/>
          </a:prstGeom>
        </p:spPr>
        <p:txBody>
          <a:bodyPr vert="horz" lIns="91406" tIns="45704" rIns="91406" bIns="45704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8" b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  <a:ea typeface="メイリオ" panose="020B0604030504040204" pitchFamily="50" charset="-128"/>
              </a:defRPr>
            </a:lvl1pPr>
          </a:lstStyle>
          <a:p>
            <a:pPr defTabSz="844083">
              <a:defRPr/>
            </a:pP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573872" y="6616702"/>
            <a:ext cx="2311400" cy="233363"/>
          </a:xfrm>
          <a:prstGeom prst="rect">
            <a:avLst/>
          </a:prstGeom>
        </p:spPr>
        <p:txBody>
          <a:bodyPr vert="horz" lIns="91406" tIns="45704" rIns="91406" bIns="45704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92" b="0">
                <a:solidFill>
                  <a:prstClr val="black">
                    <a:tint val="75000"/>
                  </a:prst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defTabSz="844083">
              <a:defRPr/>
            </a:pPr>
            <a:fld id="{03107573-41B3-4804-A7D3-1E2DB8777170}" type="slidenum">
              <a:rPr kumimoji="1" lang="ja-JP" altLang="en-US" smtClean="0"/>
              <a:pPr defTabSz="844083">
                <a:defRPr/>
              </a:pPr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398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062" kern="1200">
          <a:solidFill>
            <a:schemeClr val="tx1"/>
          </a:solidFill>
          <a:latin typeface="Century Gothic" panose="020B0502020202020204" pitchFamily="34" charset="0"/>
          <a:ea typeface="メイリオ" panose="020B0604030504040204" pitchFamily="50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21884"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843772"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265656"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687542"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n"/>
        <a:defRPr kumimoji="1" sz="2954" kern="1200">
          <a:solidFill>
            <a:schemeClr val="tx1"/>
          </a:solidFill>
          <a:latin typeface="Century Gothic" panose="020B0502020202020204" pitchFamily="34" charset="0"/>
          <a:ea typeface="メイリオ" panose="020B0604030504040204" pitchFamily="50" charset="-128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kumimoji="1" sz="2585" kern="1200">
          <a:solidFill>
            <a:schemeClr val="tx1"/>
          </a:solidFill>
          <a:latin typeface="Century Gothic" panose="020B0502020202020204" pitchFamily="34" charset="0"/>
          <a:ea typeface="メイリオ" panose="020B0604030504040204" pitchFamily="50" charset="-128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215" kern="1200">
          <a:solidFill>
            <a:schemeClr val="tx1"/>
          </a:solidFill>
          <a:latin typeface="Century Gothic" panose="020B0502020202020204" pitchFamily="34" charset="0"/>
          <a:ea typeface="メイリオ" panose="020B0604030504040204" pitchFamily="50" charset="-128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1846" kern="1200">
          <a:solidFill>
            <a:schemeClr val="tx1"/>
          </a:solidFill>
          <a:latin typeface="Century Gothic" panose="020B0502020202020204" pitchFamily="34" charset="0"/>
          <a:ea typeface="メイリオ" panose="020B0604030504040204" pitchFamily="50" charset="-128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846" kern="1200">
          <a:solidFill>
            <a:schemeClr val="tx1"/>
          </a:solidFill>
          <a:latin typeface="Century Gothic" panose="020B0502020202020204" pitchFamily="34" charset="0"/>
          <a:ea typeface="メイリオ" panose="020B0604030504040204" pitchFamily="50" charset="-128"/>
          <a:cs typeface="+mn-cs"/>
        </a:defRPr>
      </a:lvl5pPr>
      <a:lvl6pPr marL="2320370" indent="-210943" algn="l" defTabSz="843772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2255" indent="-210943" algn="l" defTabSz="843772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4140" indent="-210943" algn="l" defTabSz="843772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6026" indent="-210943" algn="l" defTabSz="843772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884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772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656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542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428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312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198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083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推奨データセットについて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791712" y="4469606"/>
            <a:ext cx="5769803" cy="1752600"/>
          </a:xfrm>
        </p:spPr>
        <p:txBody>
          <a:bodyPr anchor="b"/>
          <a:lstStyle/>
          <a:p>
            <a:pPr algn="r"/>
            <a:r>
              <a:rPr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令和２年</a:t>
            </a:r>
            <a:r>
              <a:rPr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22</a:t>
            </a:r>
            <a:r>
              <a:rPr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endParaRPr lang="en-US" altLang="ja-JP" sz="2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内閣官房情報通信技術（</a:t>
            </a:r>
            <a:r>
              <a:rPr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IT</a:t>
            </a:r>
            <a:r>
              <a:rPr lang="ja-JP" altLang="en-US" sz="2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）総合戦略室</a:t>
            </a:r>
            <a:endParaRPr kumimoji="1" lang="ja-JP" altLang="en-US" sz="2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8618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推奨データセットとは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228599" y="863999"/>
            <a:ext cx="9543661" cy="566742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72000" tIns="252000" rIns="72000" bIns="36000" rtlCol="0" anchor="ctr"/>
          <a:lstStyle/>
          <a:p>
            <a:pPr marL="252000" indent="-252000" defTabSz="9144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「推奨データセット」は、</a:t>
            </a:r>
            <a:r>
              <a:rPr lang="ja-JP" altLang="en-US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オープンデータの公開とその利活用を促進すること</a:t>
            </a: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を目的とし、政府として公開を推奨するデータと、</a:t>
            </a:r>
            <a:r>
              <a:rPr lang="ja-JP" altLang="en-US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公開するデータの作成にあたり準拠すべきルールやフォーマット等を取りまとめた</a:t>
            </a: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ものです。</a:t>
            </a:r>
            <a:br>
              <a:rPr lang="en-US" altLang="ja-JP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</a:b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基本編と応用編から構成されます。</a:t>
            </a:r>
            <a:endParaRPr lang="en-US" altLang="ja-JP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defTabSz="914400">
              <a:spcBef>
                <a:spcPts val="600"/>
              </a:spcBef>
            </a:pPr>
            <a:endParaRPr lang="en-US" altLang="ja-JP" sz="1000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1519238" indent="-1250950" defTabSz="914400">
              <a:spcBef>
                <a:spcPts val="600"/>
              </a:spcBef>
            </a:pPr>
            <a:r>
              <a:rPr lang="ja-JP" altLang="en-US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（</a:t>
            </a:r>
            <a:r>
              <a:rPr lang="en-US" altLang="ja-JP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ⅰ</a:t>
            </a:r>
            <a:r>
              <a:rPr lang="ja-JP" altLang="en-US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）基本編</a:t>
            </a: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：推奨データセットの対象データの中でも、特に</a:t>
            </a:r>
            <a:r>
              <a:rPr lang="ja-JP" altLang="en-US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オープンデータに取り組み始める</a:t>
            </a:r>
            <a:br>
              <a:rPr lang="en-US" altLang="ja-JP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</a:b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　　 </a:t>
            </a:r>
            <a:r>
              <a:rPr lang="ja-JP" altLang="en-US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地方公共団体の参考となるようなデータ</a:t>
            </a: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を基本編として位置付けています。</a:t>
            </a:r>
            <a:endParaRPr lang="en-US" altLang="ja-JP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1519238" indent="-1250950" defTabSz="914400">
              <a:spcBef>
                <a:spcPts val="600"/>
              </a:spcBef>
            </a:pPr>
            <a:r>
              <a:rPr lang="ja-JP" altLang="en-US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（</a:t>
            </a:r>
            <a:r>
              <a:rPr lang="en-US" altLang="ja-JP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ⅱ</a:t>
            </a:r>
            <a:r>
              <a:rPr lang="ja-JP" altLang="en-US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）応用編</a:t>
            </a: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：推奨データセットの対象データの中で、</a:t>
            </a:r>
            <a:r>
              <a:rPr lang="ja-JP" altLang="en-US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基本編以外のデータ</a:t>
            </a: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を応用編として</a:t>
            </a:r>
            <a:br>
              <a:rPr lang="en-US" altLang="ja-JP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</a:b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　　 位置付けています。応用編では、地方公共団体に限らず、民間事業者等の</a:t>
            </a:r>
            <a:br>
              <a:rPr lang="en-US" altLang="ja-JP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</a:b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　　 保有するデータについても対象とします。</a:t>
            </a:r>
            <a:endParaRPr lang="en-US" altLang="ja-JP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1519238" indent="-1250950" defTabSz="914400">
              <a:spcBef>
                <a:spcPts val="600"/>
              </a:spcBef>
            </a:pPr>
            <a:endParaRPr lang="en-US" altLang="ja-JP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252000" indent="-252000" defTabSz="9144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必ずしも最初から全てのデータセット公開に取り組まなければならないというものではなく、本データセットを参考に、</a:t>
            </a:r>
            <a:r>
              <a:rPr lang="ja-JP" altLang="en-US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各団体において公開可能なデータセットから公開を進めていただく</a:t>
            </a: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ことを期待するものです。</a:t>
            </a:r>
          </a:p>
          <a:p>
            <a:pPr marL="252000" indent="-252000" defTabSz="9144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また、既に推奨データセットと同様のデータセットを公開している場合、フォーマットの共通化による利用者の利便性向上の観点から、</a:t>
            </a:r>
            <a:r>
              <a:rPr lang="ja-JP" altLang="en-US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推奨データセットとデータ項目等を合わせることが望ましいですが、必ずしも対応しなければならないものではありません</a:t>
            </a: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。</a:t>
            </a:r>
          </a:p>
          <a:p>
            <a:pPr marL="252000" indent="-457200" defTabSz="914400">
              <a:spcBef>
                <a:spcPts val="600"/>
              </a:spcBef>
            </a:pPr>
            <a:endParaRPr lang="ja-JP" altLang="en-US" kern="0" dirty="0">
              <a:solidFill>
                <a:schemeClr val="accent3"/>
              </a:solidFill>
              <a:latin typeface="Meiryo UI" panose="020B0604030504040204" pitchFamily="50" charset="-128"/>
              <a:ea typeface="Meiryo UI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228600" y="648000"/>
            <a:ext cx="3600000" cy="40233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defTabSz="914400"/>
            <a:r>
              <a:rPr lang="ja-JP" altLang="en-US" sz="2000" kern="0" noProof="0" dirty="0">
                <a:solidFill>
                  <a:schemeClr val="bg1"/>
                </a:solidFill>
                <a:latin typeface="Meiryo UI" panose="020B0604030504040204" pitchFamily="50" charset="-128"/>
                <a:ea typeface="Meiryo UI"/>
              </a:rPr>
              <a:t>推奨データセットとは</a:t>
            </a:r>
            <a:endParaRPr kumimoji="0" lang="ja-JP" altLang="en-US" sz="20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EFC52-C34A-4A1B-879C-F7681BFACCAD}" type="slidenum">
              <a:rPr lang="ja-JP" altLang="en-US" smtClean="0"/>
              <a:pPr>
                <a:defRPr/>
              </a:pPr>
              <a:t>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6020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推奨データセットについて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EFC52-C34A-4A1B-879C-F7681BFACCAD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228600" y="864000"/>
            <a:ext cx="9448800" cy="569229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72000" tIns="252000" rIns="72000" bIns="36000" rtlCol="0" anchor="t">
            <a:spAutoFit/>
          </a:bodyPr>
          <a:lstStyle/>
          <a:p>
            <a:pPr marL="216000" indent="-457200" defTabSz="914400">
              <a:spcBef>
                <a:spcPts val="600"/>
              </a:spcBef>
            </a:pPr>
            <a:r>
              <a:rPr lang="ja-JP" altLang="en-US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（１）データセットの選定</a:t>
            </a:r>
          </a:p>
          <a:p>
            <a:pPr marL="432000" indent="-252000" defTabSz="9144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ja-JP" altLang="en-US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公開当初の推奨データセットは、世界最先端</a:t>
            </a:r>
            <a:r>
              <a:rPr lang="en-US" altLang="ja-JP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IT</a:t>
            </a:r>
            <a:r>
              <a:rPr lang="ja-JP" altLang="en-US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国家創造宣言・官民データ活用推進基本計画における重点分野</a:t>
            </a: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や</a:t>
            </a:r>
            <a:r>
              <a:rPr lang="ja-JP" altLang="en-US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「地方公共団体アンケート」（平成</a:t>
            </a:r>
            <a:r>
              <a:rPr lang="en-US" altLang="ja-JP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28</a:t>
            </a:r>
            <a:r>
              <a:rPr lang="ja-JP" altLang="en-US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年</a:t>
            </a:r>
            <a:r>
              <a:rPr lang="en-US" altLang="ja-JP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12</a:t>
            </a:r>
            <a:r>
              <a:rPr lang="ja-JP" altLang="en-US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月実施）におけるニーズの高い分野を中心に先進地方公共団体の公開済データ等を参考にしつつ</a:t>
            </a: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、地方公共団体がオープンデータの取組を開始するにあたって、公開することが推奨されるデータセットを選定。</a:t>
            </a:r>
            <a:endParaRPr lang="en-US" altLang="ja-JP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432000" indent="-252000" defTabSz="9144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その後は、各施策の検討が具体化していく中で、公開すべきと判断されたデータや公開における標準的な形式を周知すべきと判断されたデータ、有効なオープンデータ活用事例等で活用されているデータセットなど、必要に応じて、データセットを追加する方針。</a:t>
            </a:r>
            <a:endParaRPr lang="en-US" altLang="ja-JP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432000" indent="-252000" defTabSz="9144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令和２年９月末に次の３つの推奨データセットを公開。</a:t>
            </a:r>
            <a:endParaRPr lang="en-US" altLang="ja-JP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180000" defTabSz="914400">
              <a:spcBef>
                <a:spcPts val="600"/>
              </a:spcBef>
            </a:pPr>
            <a:r>
              <a:rPr lang="en-US" altLang="ja-JP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	</a:t>
            </a: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● 学校給食献立情報</a:t>
            </a:r>
            <a:endParaRPr lang="en-US" altLang="ja-JP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180000" defTabSz="914400">
              <a:spcBef>
                <a:spcPts val="600"/>
              </a:spcBef>
            </a:pPr>
            <a:r>
              <a:rPr lang="en-US" altLang="ja-JP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	</a:t>
            </a: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● </a:t>
            </a:r>
            <a:r>
              <a:rPr lang="zh-CN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小中学校通学区域情報</a:t>
            </a:r>
            <a:endParaRPr lang="en-US" altLang="ja-JP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180000" defTabSz="914400">
              <a:spcBef>
                <a:spcPts val="600"/>
              </a:spcBef>
            </a:pPr>
            <a:r>
              <a:rPr lang="en-US" altLang="ja-JP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	</a:t>
            </a: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● 支援制度情報</a:t>
            </a:r>
          </a:p>
          <a:p>
            <a:pPr marL="360000" indent="-457200" defTabSz="914400">
              <a:spcBef>
                <a:spcPts val="1200"/>
              </a:spcBef>
            </a:pPr>
            <a:r>
              <a:rPr lang="ja-JP" altLang="en-US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（２）データ項目の検討</a:t>
            </a:r>
          </a:p>
          <a:p>
            <a:pPr marL="432000" indent="-252000" defTabSz="9144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選定したデータセットについて、先進地方公共団体の公開済データ項目等から、オープンデータフォーマット標準例のデータ項目を洗い出し、</a:t>
            </a:r>
            <a:r>
              <a:rPr lang="ja-JP" altLang="en-US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共通語彙基盤</a:t>
            </a: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等を参考に、共通的な項目やオープンデータ利活用等の観点から必要と思われるデータ項目を絞り込んだ上で、区分（必須、任意など）やデータの形式等を設定。</a:t>
            </a:r>
            <a:endParaRPr lang="en-US" altLang="ja-JP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228598" y="648000"/>
            <a:ext cx="3600000" cy="40233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defTabSz="914400"/>
            <a:r>
              <a:rPr lang="ja-JP" altLang="en-US" sz="2000" kern="0" noProof="0" dirty="0">
                <a:solidFill>
                  <a:schemeClr val="bg1"/>
                </a:solidFill>
                <a:latin typeface="Meiryo UI" panose="020B0604030504040204" pitchFamily="50" charset="-128"/>
                <a:ea typeface="Meiryo UI"/>
              </a:rPr>
              <a:t>推奨データセットの検討</a:t>
            </a:r>
            <a:r>
              <a:rPr lang="ja-JP" altLang="en-US" sz="2000" kern="0" dirty="0">
                <a:solidFill>
                  <a:schemeClr val="bg1"/>
                </a:solidFill>
                <a:latin typeface="Meiryo UI" panose="020B0604030504040204" pitchFamily="50" charset="-128"/>
                <a:ea typeface="Meiryo UI"/>
              </a:rPr>
              <a:t>について</a:t>
            </a:r>
            <a:endParaRPr kumimoji="0" lang="ja-JP" altLang="en-US" sz="20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436371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推奨データセットについて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EFC52-C34A-4A1B-879C-F7681BFACCAD}" type="slidenum">
              <a:rPr lang="ja-JP" altLang="en-US" smtClean="0"/>
              <a:pPr>
                <a:defRPr/>
              </a:pPr>
              <a:t>3</a:t>
            </a:fld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228600" y="885744"/>
            <a:ext cx="9448800" cy="553070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72000" tIns="252000" rIns="72000" bIns="36000" rtlCol="0" anchor="t">
            <a:spAutoFit/>
          </a:bodyPr>
          <a:lstStyle/>
          <a:p>
            <a:pPr marL="216000" indent="-457200" defTabSz="914400">
              <a:spcBef>
                <a:spcPts val="600"/>
              </a:spcBef>
            </a:pPr>
            <a:endParaRPr lang="en-US" altLang="ja-JP" sz="1050" b="1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360000" indent="-457200" defTabSz="914400">
              <a:spcBef>
                <a:spcPts val="1200"/>
              </a:spcBef>
            </a:pPr>
            <a:r>
              <a:rPr lang="ja-JP" altLang="en-US" sz="20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　●データ項目定義書の必須項目に値が設定されている</a:t>
            </a:r>
            <a:endParaRPr lang="en-US" altLang="ja-JP" sz="2000" b="1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360000" indent="-457200" defTabSz="914400">
              <a:spcBef>
                <a:spcPts val="1200"/>
              </a:spcBef>
            </a:pPr>
            <a:endParaRPr lang="en-US" altLang="ja-JP" sz="2000" b="1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360000" indent="-457200" defTabSz="914400">
              <a:spcBef>
                <a:spcPts val="1200"/>
              </a:spcBef>
            </a:pPr>
            <a:r>
              <a:rPr lang="ja-JP" altLang="en-US" sz="20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　●データ項目定義書の項目と並び順等の構成が同じであり、かつ、項目が</a:t>
            </a:r>
            <a:br>
              <a:rPr lang="en-US" altLang="ja-JP" sz="20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</a:br>
            <a:r>
              <a:rPr lang="ja-JP" altLang="en-US" sz="20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削除されていない</a:t>
            </a:r>
          </a:p>
          <a:p>
            <a:pPr marL="360000" indent="-457200" defTabSz="914400">
              <a:spcBef>
                <a:spcPts val="1200"/>
              </a:spcBef>
            </a:pPr>
            <a:endParaRPr lang="en-US" altLang="ja-JP" sz="2000" b="1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360000" indent="-457200" defTabSz="914400">
              <a:spcBef>
                <a:spcPts val="1200"/>
              </a:spcBef>
            </a:pPr>
            <a:r>
              <a:rPr lang="ja-JP" altLang="en-US" sz="20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　●推奨データセットを拡張して使用する（データ項目定義書にない項目を追加する）</a:t>
            </a:r>
            <a:br>
              <a:rPr lang="en-US" altLang="ja-JP" sz="20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</a:br>
            <a:r>
              <a:rPr lang="ja-JP" altLang="en-US" sz="20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 場合は</a:t>
            </a:r>
            <a:r>
              <a:rPr lang="ja-JP" altLang="en-US" sz="2000" b="1" kern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、最終列の</a:t>
            </a:r>
            <a:r>
              <a:rPr lang="ja-JP" altLang="en-US" sz="20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項目として追加する</a:t>
            </a:r>
            <a:endParaRPr lang="en-US" altLang="ja-JP" sz="2000" b="1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360000" indent="-457200" defTabSz="914400">
              <a:spcBef>
                <a:spcPts val="1200"/>
              </a:spcBef>
            </a:pPr>
            <a:endParaRPr lang="en-US" altLang="ja-JP" sz="2000" b="1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360000" indent="-457200" defTabSz="914400">
              <a:spcBef>
                <a:spcPts val="1200"/>
              </a:spcBef>
            </a:pPr>
            <a:r>
              <a:rPr lang="ja-JP" altLang="en-US" sz="20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　●データ項目定義書の各シートの注意事項、データ項目特記事項シートおよび</a:t>
            </a:r>
            <a:br>
              <a:rPr lang="en-US" altLang="ja-JP" sz="20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</a:br>
            <a:r>
              <a:rPr lang="ja-JP" altLang="en-US" sz="20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ファイル命名規則シートの内容に従って作成されている</a:t>
            </a:r>
          </a:p>
          <a:p>
            <a:pPr marL="360000" indent="-457200" defTabSz="914400">
              <a:spcBef>
                <a:spcPts val="1200"/>
              </a:spcBef>
            </a:pPr>
            <a:endParaRPr lang="en-US" altLang="ja-JP" sz="2000" b="1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360000" indent="-457200" defTabSz="914400">
              <a:spcBef>
                <a:spcPts val="1200"/>
              </a:spcBef>
            </a:pPr>
            <a:r>
              <a:rPr lang="ja-JP" altLang="en-US" sz="20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　●各項目が</a:t>
            </a:r>
            <a:r>
              <a:rPr lang="ja-JP" altLang="en-US" sz="2000" b="1" kern="0" dirty="0">
                <a:latin typeface="Meiryo UI" panose="020B0604030504040204" pitchFamily="50" charset="-128"/>
                <a:ea typeface="Meiryo UI"/>
              </a:rPr>
              <a:t>共通語彙基盤の値型とあっていることが望ましい</a:t>
            </a:r>
            <a:endParaRPr lang="ja-JP" altLang="en-US" sz="2000" b="1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228598" y="648000"/>
            <a:ext cx="3600000" cy="40233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defTabSz="914400"/>
            <a:r>
              <a:rPr kumimoji="0" lang="ja-JP" altLang="en-US" sz="2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/>
              </a:rPr>
              <a:t>推奨データセットの準拠について</a:t>
            </a:r>
          </a:p>
        </p:txBody>
      </p:sp>
    </p:spTree>
    <p:extLst>
      <p:ext uri="{BB962C8B-B14F-4D97-AF65-F5344CB8AC3E}">
        <p14:creationId xmlns:p14="http://schemas.microsoft.com/office/powerpoint/2010/main" val="3173689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推奨データセットについて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EFC52-C34A-4A1B-879C-F7681BFACCAD}" type="slidenum">
              <a:rPr lang="ja-JP" altLang="en-US" smtClean="0"/>
              <a:pPr>
                <a:defRPr/>
              </a:pPr>
              <a:t>4</a:t>
            </a:fld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228600" y="864000"/>
            <a:ext cx="9448800" cy="558456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72000" tIns="252000" rIns="72000" bIns="36000" rtlCol="0" anchor="t">
            <a:spAutoFit/>
          </a:bodyPr>
          <a:lstStyle/>
          <a:p>
            <a:pPr marL="216000" indent="-457200" defTabSz="914400">
              <a:spcBef>
                <a:spcPts val="600"/>
              </a:spcBef>
            </a:pPr>
            <a:endParaRPr lang="en-US" altLang="ja-JP" sz="1000" b="1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216000" indent="-457200" defTabSz="914400">
              <a:spcBef>
                <a:spcPts val="600"/>
              </a:spcBef>
            </a:pPr>
            <a:r>
              <a:rPr lang="ja-JP" altLang="en-US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　</a:t>
            </a:r>
            <a:r>
              <a:rPr lang="ja-JP" altLang="en-US" sz="20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第</a:t>
            </a:r>
            <a:r>
              <a:rPr lang="en-US" altLang="ja-JP" sz="20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5</a:t>
            </a:r>
            <a:r>
              <a:rPr lang="ja-JP" altLang="en-US" sz="20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回 オープンデータ官民ラウンドテーブルの実施</a:t>
            </a:r>
            <a:endParaRPr lang="en-US" altLang="ja-JP" b="1" u="sng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216000" indent="-457200" defTabSz="914400">
              <a:spcBef>
                <a:spcPts val="600"/>
              </a:spcBef>
            </a:pPr>
            <a:r>
              <a:rPr lang="ja-JP" altLang="en-US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　＜オープンデータ官民ラウンドテーブルとは＞</a:t>
            </a:r>
            <a:endParaRPr lang="en-US" altLang="ja-JP" b="1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266700" defTabSz="914400">
              <a:spcBef>
                <a:spcPts val="600"/>
              </a:spcBef>
            </a:pP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データの公開・活用要望に関する公募を行い、データの公開・活用を希望する方々と、データを保有する府省庁等が直接対話する場を設けることにより、よりニーズにマッチしたオープンデータ化やデータ利活用を促進し、データの価値向上と多様なサービスの創出に貢献するもの。</a:t>
            </a:r>
            <a:endParaRPr lang="en-US" altLang="ja-JP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266700" defTabSz="914400">
              <a:spcBef>
                <a:spcPts val="600"/>
              </a:spcBef>
            </a:pPr>
            <a:endParaRPr lang="en-US" altLang="ja-JP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360000" indent="-457200" defTabSz="914400">
              <a:spcBef>
                <a:spcPts val="1200"/>
              </a:spcBef>
            </a:pPr>
            <a:r>
              <a:rPr lang="ja-JP" altLang="en-US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　●今回は「健康・医療・介護・子育て」分野のテーマとして次の内容を検討</a:t>
            </a:r>
            <a:endParaRPr lang="en-US" altLang="ja-JP" b="1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360000" indent="-457200" defTabSz="914400">
              <a:spcBef>
                <a:spcPts val="1200"/>
              </a:spcBef>
            </a:pPr>
            <a:r>
              <a:rPr lang="en-US" altLang="ja-JP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	</a:t>
            </a: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①介護サービス事業所・障害福祉サービス事業所に関するデータ</a:t>
            </a:r>
            <a:br>
              <a:rPr lang="en-US" altLang="ja-JP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</a:b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②放課後児童クラブ・児童館に関するデータ</a:t>
            </a:r>
            <a:endParaRPr lang="en-US" altLang="ja-JP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360000" indent="-457200" defTabSz="914400">
              <a:spcBef>
                <a:spcPts val="1200"/>
              </a:spcBef>
            </a:pPr>
            <a:endParaRPr lang="en-US" altLang="ja-JP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360000" indent="-457200" defTabSz="914400">
              <a:spcBef>
                <a:spcPts val="1200"/>
              </a:spcBef>
            </a:pP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　</a:t>
            </a:r>
            <a:r>
              <a:rPr lang="ja-JP" altLang="en-US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●議論の結果</a:t>
            </a:r>
            <a:endParaRPr lang="en-US" altLang="ja-JP" b="1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360000" indent="-457200" defTabSz="914400">
              <a:spcBef>
                <a:spcPts val="1200"/>
              </a:spcBef>
            </a:pPr>
            <a:r>
              <a:rPr lang="en-US" altLang="ja-JP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	</a:t>
            </a: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①は、推奨データセット「介護サービス事業所一覧」の形式にて厚労省よりデータを公開</a:t>
            </a:r>
            <a:br>
              <a:rPr lang="en-US" altLang="ja-JP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</a:b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②は、推奨データセット「子育て施設一覧」の対象に放課後児童クラブ・児童館を加えることで対応</a:t>
            </a:r>
            <a:endParaRPr lang="en-US" altLang="ja-JP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  <a:p>
            <a:pPr marL="360000" indent="-457200" defTabSz="914400">
              <a:spcBef>
                <a:spcPts val="1200"/>
              </a:spcBef>
            </a:pPr>
            <a:r>
              <a:rPr lang="ja-JP" altLang="en-US" kern="0" dirty="0">
                <a:solidFill>
                  <a:schemeClr val="tx1"/>
                </a:solidFill>
                <a:latin typeface="Meiryo UI" panose="020B0604030504040204" pitchFamily="50" charset="-128"/>
                <a:ea typeface="Meiryo UI"/>
              </a:rPr>
              <a:t>　</a:t>
            </a:r>
            <a:endParaRPr lang="en-US" altLang="ja-JP" kern="0" dirty="0">
              <a:solidFill>
                <a:schemeClr val="tx1"/>
              </a:solidFill>
              <a:latin typeface="Meiryo UI" panose="020B0604030504040204" pitchFamily="50" charset="-128"/>
              <a:ea typeface="Meiryo UI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228598" y="648000"/>
            <a:ext cx="3600000" cy="40233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defTabSz="914400"/>
            <a:r>
              <a:rPr lang="ja-JP" altLang="en-US" sz="2000" kern="0" noProof="0" dirty="0">
                <a:solidFill>
                  <a:schemeClr val="bg1"/>
                </a:solidFill>
                <a:latin typeface="Meiryo UI" panose="020B0604030504040204" pitchFamily="50" charset="-128"/>
                <a:ea typeface="Meiryo UI"/>
              </a:rPr>
              <a:t>直近の取組</a:t>
            </a:r>
            <a:endParaRPr kumimoji="0" lang="ja-JP" altLang="en-US" sz="20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4051355631"/>
      </p:ext>
    </p:extLst>
  </p:cSld>
  <p:clrMapOvr>
    <a:masterClrMapping/>
  </p:clrMapOvr>
</p:sld>
</file>

<file path=ppt/theme/theme1.xml><?xml version="1.0" encoding="utf-8"?>
<a:theme xmlns:a="http://schemas.openxmlformats.org/drawingml/2006/main" name="1_CIO室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75000"/>
          </a:schemeClr>
        </a:solidFill>
        <a:ln>
          <a:noFill/>
        </a:ln>
        <a:effectLst>
          <a:outerShdw blurRad="152400" dist="152400" dir="2700000" algn="tl" rotWithShape="0">
            <a:prstClr val="black">
              <a:alpha val="20000"/>
            </a:prstClr>
          </a:outerShdw>
        </a:effectLst>
      </a:spPr>
      <a:bodyPr lIns="0" tIns="0" rIns="0" bIns="0" rtlCol="0" anchor="ctr"/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i="0" u="none" strike="noStrike" kern="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Meiryo UI" panose="020B0604030504040204" pitchFamily="50" charset="-128"/>
            <a:ea typeface="Meiryo UI"/>
          </a:defRPr>
        </a:defPPr>
      </a:lstStyle>
      <a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ln w="9525" algn="ctr">
          <a:noFill/>
          <a:miter lim="800000"/>
          <a:headEnd/>
          <a:tailEnd/>
        </a:ln>
        <a:effectLst/>
      </a:spPr>
      <a:bodyPr wrap="square" lIns="0" tIns="0" rIns="0" bIns="0" rtlCol="0">
        <a:spAutoFit/>
      </a:bodyPr>
      <a:lstStyle>
        <a:defPPr algn="ctr">
          <a:lnSpc>
            <a:spcPct val="120000"/>
          </a:lnSpc>
          <a:spcBef>
            <a:spcPts val="400"/>
          </a:spcBef>
          <a:defRPr sz="1800" b="0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151023_プレゼンテーションr0</Template>
  <TotalTime>0</TotalTime>
  <Words>870</Words>
  <Application>Microsoft Office PowerPoint</Application>
  <PresentationFormat>A4 210 x 297 mm</PresentationFormat>
  <Paragraphs>54</Paragraphs>
  <Slides>5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Meiryo UI</vt:lpstr>
      <vt:lpstr>メイリオ</vt:lpstr>
      <vt:lpstr>Arial</vt:lpstr>
      <vt:lpstr>Calibri</vt:lpstr>
      <vt:lpstr>Century Gothic</vt:lpstr>
      <vt:lpstr>Wingdings</vt:lpstr>
      <vt:lpstr>1_CIO室テンプレート</vt:lpstr>
      <vt:lpstr>推奨データセットについて</vt:lpstr>
      <vt:lpstr>推奨データセットとは</vt:lpstr>
      <vt:lpstr>推奨データセットについて</vt:lpstr>
      <vt:lpstr>推奨データセットについて</vt:lpstr>
      <vt:lpstr>推奨データセットについて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2017-07-13T07:32:12Z</dcterms:created>
  <dcterms:modified xsi:type="dcterms:W3CDTF">2021-01-18T03:52:58Z</dcterms:modified>
</cp:coreProperties>
</file>